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sldIdLst>
    <p:sldId id="326" r:id="rId2"/>
    <p:sldId id="256" r:id="rId3"/>
    <p:sldId id="282" r:id="rId4"/>
    <p:sldId id="257" r:id="rId5"/>
    <p:sldId id="283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84" r:id="rId24"/>
    <p:sldId id="275" r:id="rId25"/>
    <p:sldId id="285" r:id="rId26"/>
    <p:sldId id="276" r:id="rId27"/>
    <p:sldId id="277" r:id="rId28"/>
    <p:sldId id="278" r:id="rId29"/>
    <p:sldId id="279" r:id="rId30"/>
    <p:sldId id="280" r:id="rId31"/>
    <p:sldId id="281" r:id="rId32"/>
    <p:sldId id="286" r:id="rId33"/>
    <p:sldId id="287" r:id="rId34"/>
    <p:sldId id="288" r:id="rId35"/>
    <p:sldId id="290" r:id="rId36"/>
    <p:sldId id="291" r:id="rId37"/>
    <p:sldId id="302" r:id="rId38"/>
    <p:sldId id="303" r:id="rId39"/>
    <p:sldId id="304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5" r:id="rId51"/>
    <p:sldId id="306" r:id="rId52"/>
    <p:sldId id="308" r:id="rId53"/>
    <p:sldId id="309" r:id="rId54"/>
    <p:sldId id="310" r:id="rId55"/>
    <p:sldId id="314" r:id="rId56"/>
    <p:sldId id="311" r:id="rId57"/>
    <p:sldId id="313" r:id="rId58"/>
    <p:sldId id="316" r:id="rId59"/>
    <p:sldId id="315" r:id="rId60"/>
    <p:sldId id="317" r:id="rId61"/>
    <p:sldId id="318" r:id="rId62"/>
    <p:sldId id="327" r:id="rId63"/>
    <p:sldId id="320" r:id="rId64"/>
    <p:sldId id="321" r:id="rId65"/>
    <p:sldId id="322" r:id="rId66"/>
    <p:sldId id="323" r:id="rId67"/>
    <p:sldId id="324" r:id="rId6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554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FE7DA-8FA7-4AB6-811A-05DF489AB1CD}" type="datetimeFigureOut">
              <a:rPr lang="zh-TW" altLang="en-US" smtClean="0"/>
              <a:t>2017/8/18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6A4F0-BC4F-4B7C-8C68-6AF0E30FEB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285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2204864"/>
            <a:ext cx="7543800" cy="3312368"/>
          </a:xfrm>
        </p:spPr>
        <p:txBody>
          <a:bodyPr anchor="ctr"/>
          <a:lstStyle>
            <a:lvl1pPr algn="ctr">
              <a:defRPr sz="7200" b="1">
                <a:ln>
                  <a:noFill/>
                </a:ln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48264" y="692696"/>
            <a:ext cx="1393716" cy="1066800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rgbClr val="C00000"/>
                </a:solidFill>
                <a:latin typeface="Bookman Old Style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1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30616" cy="936104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278688" cy="4966890"/>
          </a:xfrm>
        </p:spPr>
        <p:txBody>
          <a:bodyPr>
            <a:normAutofit/>
          </a:bodyPr>
          <a:lstStyle>
            <a:lvl1pPr algn="just">
              <a:spcBef>
                <a:spcPts val="1200"/>
              </a:spcBef>
              <a:buClr>
                <a:srgbClr val="C00000"/>
              </a:buClr>
              <a:defRPr sz="2900" b="1"/>
            </a:lvl1pPr>
            <a:lvl2pPr algn="just">
              <a:spcBef>
                <a:spcPts val="1200"/>
              </a:spcBef>
              <a:defRPr sz="2700" b="1">
                <a:solidFill>
                  <a:srgbClr val="CC3300"/>
                </a:solidFill>
              </a:defRPr>
            </a:lvl2pPr>
            <a:lvl3pPr algn="just">
              <a:spcBef>
                <a:spcPts val="1200"/>
              </a:spcBef>
              <a:defRPr sz="2500" b="1">
                <a:solidFill>
                  <a:schemeClr val="accent2">
                    <a:lumMod val="50000"/>
                  </a:schemeClr>
                </a:solidFill>
              </a:defRPr>
            </a:lvl3pPr>
            <a:lvl4pPr algn="just">
              <a:spcBef>
                <a:spcPts val="1200"/>
              </a:spcBef>
              <a:defRPr sz="2300" b="1"/>
            </a:lvl4pPr>
            <a:lvl5pPr algn="just">
              <a:spcBef>
                <a:spcPts val="1200"/>
              </a:spcBef>
              <a:defRPr sz="2100" b="1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61D466-F572-446E-8809-AA5F6660DFA2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9144000" cy="622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61D466-F572-446E-8809-AA5F6660DFA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61D466-F572-446E-8809-AA5F6660DFA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6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61D466-F572-446E-8809-AA5F6660DFA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61D466-F572-446E-8809-AA5F6660DFA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7686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0"/>
            <a:ext cx="8424936" cy="4822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-100" baseline="0">
          <a:ln>
            <a:noFill/>
          </a:ln>
          <a:solidFill>
            <a:schemeClr val="tx2"/>
          </a:solidFill>
          <a:effectLst/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304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8000" dirty="0" smtClean="0">
                <a:solidFill>
                  <a:schemeClr val="bg1"/>
                </a:solidFill>
              </a:rPr>
              <a:t>債券與股票評價</a:t>
            </a:r>
            <a:endParaRPr lang="zh-TW" altLang="en-US" sz="8000" dirty="0">
              <a:solidFill>
                <a:schemeClr val="bg1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smtClean="0"/>
              <a:t>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468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學習重點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了解債券的定義及組成要件</a:t>
            </a:r>
          </a:p>
          <a:p>
            <a:r>
              <a:rPr lang="zh-TW" altLang="en-US" smtClean="0"/>
              <a:t>認識不同付息方式的債券</a:t>
            </a:r>
          </a:p>
          <a:p>
            <a:r>
              <a:rPr lang="zh-TW" altLang="en-US" smtClean="0"/>
              <a:t>票面利率及殖利率的探討</a:t>
            </a:r>
          </a:p>
          <a:p>
            <a:r>
              <a:rPr lang="zh-TW" altLang="en-US" smtClean="0"/>
              <a:t>理解不同期普通股的評價方式</a:t>
            </a:r>
          </a:p>
          <a:p>
            <a:r>
              <a:rPr lang="zh-TW" altLang="en-US" smtClean="0"/>
              <a:t>學習股利折現模型及其應用</a:t>
            </a:r>
          </a:p>
          <a:p>
            <a:r>
              <a:rPr lang="zh-TW" altLang="en-US" smtClean="0"/>
              <a:t>估計股利成長率及股利報酬率</a:t>
            </a:r>
          </a:p>
          <a:p>
            <a:r>
              <a:rPr lang="zh-TW" altLang="en-US" smtClean="0"/>
              <a:t>分析本益比的內涵及使用上的限制</a:t>
            </a:r>
          </a:p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債券的定義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透過發行且出售債券給投資人，是政府與公司籌措資金方法之一。</a:t>
            </a:r>
            <a:endParaRPr lang="en-US" altLang="zh-TW" sz="2800" dirty="0" smtClean="0"/>
          </a:p>
          <a:p>
            <a:r>
              <a:rPr lang="zh-TW" altLang="en-US" sz="2800" dirty="0" smtClean="0"/>
              <a:t>一種憑證，證明政府或公司向投資人借的資金額度，也註明資金償還時間，此時間為債券的到期日（</a:t>
            </a:r>
            <a:r>
              <a:rPr lang="en-US" altLang="zh-TW" sz="2800" dirty="0" smtClean="0"/>
              <a:t>Maturity Date</a:t>
            </a:r>
            <a:r>
              <a:rPr lang="zh-TW" altLang="en-US" sz="2800" dirty="0" smtClean="0"/>
              <a:t>）。 </a:t>
            </a:r>
            <a:endParaRPr lang="en-US" altLang="zh-TW" sz="2800" dirty="0" smtClean="0"/>
          </a:p>
          <a:p>
            <a:pPr algn="l"/>
            <a:r>
              <a:rPr lang="zh-TW" altLang="en-US" sz="2800" dirty="0" smtClean="0"/>
              <a:t>政府或公司透過發行債券籌措資金，如同一般大眾向銀行貸款一樣，須按時支付利息給債券持有人，而債券的利息支付就稱為息票（</a:t>
            </a:r>
            <a:r>
              <a:rPr lang="en-US" altLang="zh-TW" sz="2800" dirty="0" smtClean="0"/>
              <a:t>Coupon</a:t>
            </a:r>
            <a:r>
              <a:rPr lang="zh-TW" altLang="en-US" sz="2800" dirty="0" smtClean="0"/>
              <a:t>）。</a:t>
            </a:r>
            <a:endParaRPr lang="en-US" altLang="zh-TW" sz="28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948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面額（</a:t>
            </a:r>
            <a:r>
              <a:rPr lang="en-US" altLang="zh-TW" smtClean="0"/>
              <a:t>Face Value</a:t>
            </a:r>
            <a:r>
              <a:rPr lang="zh-TW" altLang="en-US" smtClean="0"/>
              <a:t>）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一般大眾向銀行貸款，於到期日須償還本金，而債券在到期日時也須償還本金，其所償還本金稱為面額。</a:t>
            </a:r>
            <a:endParaRPr lang="en-US" altLang="zh-TW" sz="2800" dirty="0" smtClean="0"/>
          </a:p>
          <a:p>
            <a:r>
              <a:rPr lang="zh-TW" altLang="en-US" sz="2800" dirty="0" smtClean="0"/>
              <a:t>面額為債券的票面價值 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在美國，公司債面額以 </a:t>
            </a:r>
            <a:r>
              <a:rPr lang="en-US" altLang="zh-TW" sz="2400" dirty="0" smtClean="0"/>
              <a:t>1,000 </a:t>
            </a:r>
            <a:r>
              <a:rPr lang="zh-TW" altLang="en-US" sz="2400" dirty="0" smtClean="0"/>
              <a:t>美元居多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在臺灣，債券面額通常為新臺幣 </a:t>
            </a:r>
            <a:r>
              <a:rPr lang="en-US" altLang="zh-TW" sz="2400" dirty="0" smtClean="0"/>
              <a:t>10 </a:t>
            </a:r>
            <a:r>
              <a:rPr lang="zh-TW" altLang="en-US" sz="2400" dirty="0" smtClean="0"/>
              <a:t>萬元</a:t>
            </a:r>
          </a:p>
          <a:p>
            <a:r>
              <a:rPr lang="zh-TW" altLang="en-US" sz="2800" dirty="0" smtClean="0"/>
              <a:t>無論面額多寡，在證交所交易時，均以 </a:t>
            </a:r>
            <a:r>
              <a:rPr lang="en-US" altLang="zh-TW" sz="2800" dirty="0" smtClean="0"/>
              <a:t>100 </a:t>
            </a:r>
            <a:r>
              <a:rPr lang="zh-TW" altLang="en-US" sz="2800" dirty="0" smtClean="0"/>
              <a:t>為單位來報價。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399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票面利率（</a:t>
            </a:r>
            <a:r>
              <a:rPr lang="en-US" altLang="zh-TW" smtClean="0"/>
              <a:t>Coupon Rate</a:t>
            </a:r>
            <a:r>
              <a:rPr lang="zh-TW" altLang="en-US" smtClean="0"/>
              <a:t>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每張債券的息票金額多寡，視債券的票面利率而定，債券的票面利率是由債券發行者決定，並註明在債券內容裡。</a:t>
            </a:r>
            <a:endParaRPr lang="en-US" altLang="zh-TW" smtClean="0"/>
          </a:p>
          <a:p>
            <a:r>
              <a:rPr lang="zh-TW" altLang="en-US" smtClean="0"/>
              <a:t>票面利率可分為</a:t>
            </a:r>
            <a:endParaRPr lang="en-US" altLang="zh-TW" smtClean="0"/>
          </a:p>
          <a:p>
            <a:pPr lvl="1"/>
            <a:r>
              <a:rPr lang="zh-TW" altLang="en-US" smtClean="0"/>
              <a:t>固定利率（</a:t>
            </a:r>
            <a:r>
              <a:rPr lang="en-US" altLang="zh-TW" smtClean="0"/>
              <a:t>Fixed Interest Rate</a:t>
            </a:r>
            <a:r>
              <a:rPr lang="zh-TW" altLang="en-US" smtClean="0"/>
              <a:t>）</a:t>
            </a:r>
            <a:endParaRPr lang="en-US" altLang="zh-TW" smtClean="0"/>
          </a:p>
          <a:p>
            <a:pPr lvl="1"/>
            <a:r>
              <a:rPr lang="zh-TW" altLang="en-US" smtClean="0"/>
              <a:t>浮動利率（</a:t>
            </a:r>
            <a:r>
              <a:rPr lang="en-US" altLang="zh-TW" smtClean="0"/>
              <a:t>Floating Interest Rate</a:t>
            </a:r>
            <a:r>
              <a:rPr lang="zh-TW" altLang="en-US" smtClean="0"/>
              <a:t>）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6</a:t>
            </a:fld>
            <a:endParaRPr lang="zh-TW" altLang="en-US"/>
          </a:p>
        </p:txBody>
      </p:sp>
      <p:pic>
        <p:nvPicPr>
          <p:cNvPr id="1026" name="Picture 2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21088"/>
            <a:ext cx="2144162" cy="217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浮動利率債券</a:t>
            </a:r>
            <a:r>
              <a:rPr lang="en-US" altLang="zh-TW" smtClean="0"/>
              <a:t/>
            </a:r>
            <a:br>
              <a:rPr lang="en-US" altLang="zh-TW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係指債券的票面利率先按預定公式計算發行後，再定期隨著指標利率（</a:t>
            </a:r>
            <a:r>
              <a:rPr lang="en-US" altLang="zh-TW" smtClean="0"/>
              <a:t>Index Rate</a:t>
            </a:r>
            <a:r>
              <a:rPr lang="zh-TW" altLang="en-US" smtClean="0"/>
              <a:t>）調整每期票面利率。</a:t>
            </a:r>
            <a:endParaRPr lang="en-US" altLang="zh-TW" smtClean="0"/>
          </a:p>
          <a:p>
            <a:r>
              <a:rPr lang="zh-TW" altLang="en-US" smtClean="0"/>
              <a:t>指標利率可選定以一年期定存牌告利率或 </a:t>
            </a:r>
            <a:r>
              <a:rPr lang="en-US" altLang="zh-TW" smtClean="0"/>
              <a:t>180 </a:t>
            </a:r>
            <a:r>
              <a:rPr lang="zh-TW" altLang="en-US" smtClean="0"/>
              <a:t>天銀行承兌匯票利率等，因此投資人逐期領取的利息會不同。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2051" name="Picture 3" descr="C:\Program Files\Microsoft Office\MEDIA\CAGCAT10\j014988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4196"/>
            <a:ext cx="1845058" cy="147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債券的現金流量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假設政府發行公債，  票面利率為 </a:t>
            </a:r>
            <a:r>
              <a:rPr lang="en-US" altLang="zh-TW" dirty="0" smtClean="0"/>
              <a:t>5%</a:t>
            </a:r>
            <a:r>
              <a:rPr lang="zh-TW" altLang="en-US" dirty="0" smtClean="0"/>
              <a:t>，每年 </a:t>
            </a:r>
            <a:r>
              <a:rPr lang="en-US" altLang="zh-TW" dirty="0" smtClean="0"/>
              <a:t>6 </a:t>
            </a:r>
            <a:r>
              <a:rPr lang="zh-TW" altLang="en-US" dirty="0" smtClean="0"/>
              <a:t>月付息一次，到期日 </a:t>
            </a:r>
            <a:r>
              <a:rPr lang="en-US" altLang="zh-TW" dirty="0" smtClean="0"/>
              <a:t>2020 </a:t>
            </a:r>
            <a:r>
              <a:rPr lang="zh-TW" altLang="en-US" dirty="0" smtClean="0"/>
              <a:t>年，每張公債的面額為 </a:t>
            </a:r>
            <a:r>
              <a:rPr lang="en-US" altLang="zh-TW" dirty="0" smtClean="0"/>
              <a:t>10 </a:t>
            </a:r>
            <a:r>
              <a:rPr lang="zh-TW" altLang="en-US" smtClean="0"/>
              <a:t>萬元。</a:t>
            </a:r>
            <a:endParaRPr lang="en-US" altLang="zh-TW" smtClean="0"/>
          </a:p>
          <a:p>
            <a:r>
              <a:rPr lang="zh-TW" altLang="en-US" smtClean="0"/>
              <a:t>如果</a:t>
            </a:r>
            <a:r>
              <a:rPr lang="zh-TW" altLang="en-US" dirty="0" smtClean="0"/>
              <a:t>你在 </a:t>
            </a:r>
            <a:r>
              <a:rPr lang="en-US" altLang="zh-TW" dirty="0" smtClean="0"/>
              <a:t>2017 </a:t>
            </a:r>
            <a:r>
              <a:rPr lang="zh-TW" altLang="en-US" dirty="0" smtClean="0"/>
              <a:t>年 </a:t>
            </a:r>
            <a:r>
              <a:rPr lang="en-US" altLang="zh-TW" dirty="0" smtClean="0"/>
              <a:t>7 </a:t>
            </a:r>
            <a:r>
              <a:rPr lang="zh-TW" altLang="en-US" dirty="0" smtClean="0"/>
              <a:t>月購買該公債，該債券的現金流量情況是如何</a:t>
            </a:r>
            <a:r>
              <a:rPr lang="zh-TW" altLang="en-US" smtClean="0"/>
              <a:t>呢？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3074" name="Picture 2" descr="C:\Program Files\Microsoft Office\MEDIA\CAGCAT10\j015776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334713"/>
            <a:ext cx="1794967" cy="181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債券的現金流量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支付政府公債的價格後，由於票面利率為 </a:t>
            </a:r>
            <a:r>
              <a:rPr lang="en-US" altLang="zh-TW" sz="2800" dirty="0" smtClean="0"/>
              <a:t>5%</a:t>
            </a:r>
            <a:r>
              <a:rPr lang="zh-TW" altLang="en-US" sz="2800" dirty="0" smtClean="0"/>
              <a:t>，所以</a:t>
            </a:r>
            <a:r>
              <a:rPr lang="en-US" altLang="zh-TW" sz="2800" dirty="0" smtClean="0"/>
              <a:t>2018</a:t>
            </a:r>
            <a:r>
              <a:rPr lang="zh-TW" altLang="en-US" sz="2800" dirty="0" smtClean="0"/>
              <a:t>、</a:t>
            </a:r>
            <a:r>
              <a:rPr lang="en-US" altLang="zh-TW" sz="2800" dirty="0" smtClean="0"/>
              <a:t>2019 </a:t>
            </a:r>
            <a:r>
              <a:rPr lang="zh-TW" altLang="en-US" sz="2800" dirty="0" smtClean="0"/>
              <a:t>年每年可固定收到 </a:t>
            </a:r>
            <a:r>
              <a:rPr lang="en-US" altLang="zh-TW" sz="2800" dirty="0" smtClean="0"/>
              <a:t>10 </a:t>
            </a:r>
            <a:r>
              <a:rPr lang="zh-TW" altLang="en-US" sz="2800" dirty="0" smtClean="0"/>
              <a:t>萬 </a:t>
            </a:r>
            <a:r>
              <a:rPr lang="en-US" altLang="zh-TW" sz="2800" dirty="0" smtClean="0"/>
              <a:t>×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5% = 5,000 </a:t>
            </a:r>
            <a:r>
              <a:rPr lang="zh-TW" altLang="en-US" sz="2800" dirty="0" smtClean="0"/>
              <a:t>元的息票。</a:t>
            </a:r>
            <a:endParaRPr lang="en-US" altLang="zh-TW" sz="2800" dirty="0" smtClean="0"/>
          </a:p>
          <a:p>
            <a:r>
              <a:rPr lang="zh-TW" altLang="en-US" sz="2800" dirty="0" smtClean="0"/>
              <a:t>在到期日</a:t>
            </a:r>
            <a:r>
              <a:rPr lang="en-US" altLang="zh-TW" sz="2800" dirty="0" smtClean="0"/>
              <a:t>2020</a:t>
            </a:r>
            <a:r>
              <a:rPr lang="zh-TW" altLang="en-US" sz="2800" dirty="0" smtClean="0"/>
              <a:t>年除了收到</a:t>
            </a:r>
            <a:r>
              <a:rPr lang="en-US" altLang="zh-TW" sz="2800" dirty="0" smtClean="0"/>
              <a:t>5,000</a:t>
            </a:r>
            <a:r>
              <a:rPr lang="zh-TW" altLang="en-US" sz="2800" dirty="0" smtClean="0"/>
              <a:t>元息票外，政府還會償還等於面額價值的 </a:t>
            </a:r>
            <a:r>
              <a:rPr lang="en-US" altLang="zh-TW" sz="2800" dirty="0" smtClean="0"/>
              <a:t>10 </a:t>
            </a:r>
            <a:r>
              <a:rPr lang="zh-TW" altLang="en-US" sz="2800" dirty="0" smtClean="0"/>
              <a:t>萬元。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80769"/>
            <a:ext cx="4716016" cy="271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零息債券</a:t>
            </a:r>
            <a:r>
              <a:rPr lang="zh-TW" altLang="en-US" sz="3200" smtClean="0"/>
              <a:t>（</a:t>
            </a:r>
            <a:r>
              <a:rPr lang="en-US" altLang="zh-TW" sz="3200" smtClean="0"/>
              <a:t>Zero-Coupon Bonds, Zeros</a:t>
            </a:r>
            <a:r>
              <a:rPr lang="zh-TW" altLang="en-US" sz="3200" smtClean="0"/>
              <a:t>）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發行期間不給付任何息票，以貼現方式發行，到期時再按面額償還本金。</a:t>
            </a:r>
            <a:endParaRPr lang="en-US" altLang="zh-TW" sz="2800" dirty="0" smtClean="0"/>
          </a:p>
          <a:p>
            <a:r>
              <a:rPr lang="zh-TW" altLang="en-US" sz="2800" dirty="0" smtClean="0"/>
              <a:t>面額與發行價格之差額，即為投資人之利息收入</a:t>
            </a:r>
            <a:endParaRPr lang="en-US" altLang="zh-TW" sz="2800" dirty="0" smtClean="0"/>
          </a:p>
          <a:p>
            <a:r>
              <a:rPr lang="zh-TW" altLang="en-US" sz="2800" dirty="0" smtClean="0"/>
              <a:t>由於零息債券總是以低於票面價值發售，又稱為純折現債券（</a:t>
            </a:r>
            <a:r>
              <a:rPr lang="en-US" altLang="zh-TW" sz="2800" dirty="0" smtClean="0"/>
              <a:t>Pure Discount Bonds</a:t>
            </a:r>
            <a:r>
              <a:rPr lang="zh-TW" altLang="en-US" sz="2800" dirty="0" smtClean="0"/>
              <a:t>）。</a:t>
            </a:r>
            <a:endParaRPr lang="en-US" altLang="zh-TW" sz="2800" dirty="0" smtClean="0"/>
          </a:p>
          <a:p>
            <a:r>
              <a:rPr lang="zh-TW" altLang="en-US" sz="2800" dirty="0" smtClean="0"/>
              <a:t>常見於政府發行的公債，例如，美國政府發行的國庫券（</a:t>
            </a:r>
            <a:r>
              <a:rPr lang="en-US" altLang="zh-TW" sz="2800" dirty="0" smtClean="0"/>
              <a:t>Treasury Bills</a:t>
            </a:r>
            <a:r>
              <a:rPr lang="zh-TW" altLang="en-US" sz="2800" dirty="0" smtClean="0"/>
              <a:t>）。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5122" name="Picture 2" descr="C:\Program Files\Microsoft Office\MEDIA\CAGCAT10\j018332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09120"/>
            <a:ext cx="1805940" cy="181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零息債券</a:t>
            </a:r>
            <a:r>
              <a:rPr lang="zh-TW" altLang="en-US" sz="3600" dirty="0"/>
              <a:t>（</a:t>
            </a:r>
            <a:r>
              <a:rPr lang="en-US" altLang="zh-TW" sz="3600" dirty="0"/>
              <a:t>Zero-Coupon Bonds, Zeros</a:t>
            </a:r>
            <a:r>
              <a:rPr lang="zh-TW" altLang="en-US" sz="3600" dirty="0"/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假設有張零息債券，到期日為 </a:t>
            </a:r>
            <a:r>
              <a:rPr lang="en-US" altLang="zh-TW" dirty="0" smtClean="0"/>
              <a:t>T </a:t>
            </a:r>
            <a:r>
              <a:rPr lang="zh-TW" altLang="en-US" dirty="0" smtClean="0"/>
              <a:t>年，面額為 </a:t>
            </a:r>
            <a:r>
              <a:rPr lang="en-US" altLang="zh-TW" dirty="0" smtClean="0"/>
              <a:t>F</a:t>
            </a:r>
            <a:r>
              <a:rPr lang="zh-TW" altLang="en-US" dirty="0" smtClean="0"/>
              <a:t>，這 </a:t>
            </a:r>
            <a:r>
              <a:rPr lang="en-US" altLang="zh-TW" dirty="0" smtClean="0"/>
              <a:t>T </a:t>
            </a:r>
            <a:r>
              <a:rPr lang="zh-TW" altLang="en-US" dirty="0" smtClean="0"/>
              <a:t>年間的市場利率為 </a:t>
            </a:r>
            <a:r>
              <a:rPr lang="en-US" altLang="zh-TW" dirty="0" smtClean="0"/>
              <a:t>r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因為零息債券的未來現金流量只有到期日所償還的面額，所以可將零息債券的評價公式寫成如下：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11</a:t>
            </a:fld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791" y="3789040"/>
            <a:ext cx="4656420" cy="130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Program Files\Microsoft Office\MEDIA\CAGCAT10\j0187423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86" y="4184459"/>
            <a:ext cx="1762049" cy="18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零息債券</a:t>
            </a:r>
            <a:r>
              <a:rPr lang="zh-TW" altLang="en-US" sz="3600" dirty="0"/>
              <a:t>（</a:t>
            </a:r>
            <a:r>
              <a:rPr lang="en-US" altLang="zh-TW" sz="3600" dirty="0"/>
              <a:t>Zero-Coupon Bonds, Zeros</a:t>
            </a:r>
            <a:r>
              <a:rPr lang="zh-TW" altLang="en-US" sz="3600" dirty="0"/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假設有一張零息債券，面額為 </a:t>
            </a:r>
            <a:r>
              <a:rPr lang="en-US" altLang="zh-TW" dirty="0" smtClean="0"/>
              <a:t>10 </a:t>
            </a:r>
            <a:r>
              <a:rPr lang="zh-TW" altLang="en-US" dirty="0" smtClean="0"/>
              <a:t>萬元，到期日為十年，市場利率為 </a:t>
            </a:r>
            <a:r>
              <a:rPr lang="en-US" altLang="zh-TW" dirty="0" smtClean="0"/>
              <a:t>6%</a:t>
            </a:r>
            <a:r>
              <a:rPr lang="zh-TW" altLang="en-US" dirty="0" smtClean="0"/>
              <a:t>，那麼這張零息債券的價值為多少？</a:t>
            </a:r>
            <a:endParaRPr lang="en-US" altLang="zh-TW" dirty="0" smtClean="0"/>
          </a:p>
          <a:p>
            <a:r>
              <a:rPr lang="zh-TW" altLang="en-US" dirty="0" smtClean="0"/>
              <a:t>套用公式：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37" y="3861048"/>
            <a:ext cx="7093528" cy="89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範例</a:t>
            </a:r>
            <a:r>
              <a:rPr lang="en-US" altLang="zh-TW" dirty="0" smtClean="0"/>
              <a:t>4-1</a:t>
            </a:r>
            <a:r>
              <a:rPr lang="zh-TW" altLang="en-US" dirty="0" smtClean="0"/>
              <a:t> 零</a:t>
            </a:r>
            <a:r>
              <a:rPr lang="zh-TW" altLang="en-US" dirty="0"/>
              <a:t>息</a:t>
            </a:r>
            <a:r>
              <a:rPr lang="zh-TW" altLang="en-US" dirty="0" smtClean="0"/>
              <a:t>債券的價值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13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8800"/>
            <a:ext cx="8278812" cy="326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息票債券（</a:t>
            </a:r>
            <a:r>
              <a:rPr lang="en-US" altLang="zh-TW" smtClean="0"/>
              <a:t>Coupon Bonds</a:t>
            </a:r>
            <a:r>
              <a:rPr lang="zh-TW" altLang="en-US" smtClean="0"/>
              <a:t>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通常，債券除了到期日償還面額外，每期還會固定給付息票給投資人，這種債券就稱為息票債券。</a:t>
            </a:r>
            <a:endParaRPr lang="en-US" altLang="zh-TW" smtClean="0"/>
          </a:p>
          <a:p>
            <a:r>
              <a:rPr lang="zh-TW" altLang="en-US" smtClean="0"/>
              <a:t>以時間線來表示一個息票債券的現金流量情況：</a:t>
            </a:r>
          </a:p>
          <a:p>
            <a:endParaRPr lang="en-US" altLang="zh-TW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732659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息票債券（</a:t>
            </a:r>
            <a:r>
              <a:rPr lang="en-US" altLang="zh-TW" smtClean="0"/>
              <a:t>Coupon Bonds</a:t>
            </a:r>
            <a:r>
              <a:rPr lang="zh-TW" altLang="en-US" smtClean="0"/>
              <a:t>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/>
              <a:t>這個時間線是個 </a:t>
            </a:r>
            <a:r>
              <a:rPr lang="en-US" altLang="zh-TW" sz="2800" dirty="0" smtClean="0"/>
              <a:t>T </a:t>
            </a:r>
            <a:r>
              <a:rPr lang="zh-TW" altLang="en-US" sz="2800" dirty="0" smtClean="0"/>
              <a:t>期到期的債券</a:t>
            </a:r>
            <a:endParaRPr lang="en-US" altLang="zh-TW" sz="2800" dirty="0" smtClean="0"/>
          </a:p>
          <a:p>
            <a:r>
              <a:rPr lang="zh-TW" altLang="en-US" sz="2800" dirty="0" smtClean="0"/>
              <a:t>市場利率 </a:t>
            </a:r>
            <a:r>
              <a:rPr lang="en-US" altLang="zh-TW" sz="2800" dirty="0" smtClean="0"/>
              <a:t>r</a:t>
            </a:r>
            <a:r>
              <a:rPr lang="zh-TW" altLang="en-US" sz="2800" dirty="0" smtClean="0"/>
              <a:t> ，每期債券支付投資者 </a:t>
            </a:r>
            <a:r>
              <a:rPr lang="en-US" altLang="zh-TW" sz="2800" dirty="0" smtClean="0"/>
              <a:t>C </a:t>
            </a:r>
            <a:r>
              <a:rPr lang="zh-TW" altLang="en-US" sz="2800" dirty="0" smtClean="0"/>
              <a:t>利息</a:t>
            </a:r>
            <a:endParaRPr lang="en-US" altLang="zh-TW" sz="2800" dirty="0" smtClean="0"/>
          </a:p>
          <a:p>
            <a:r>
              <a:rPr lang="zh-TW" altLang="en-US" sz="2800" dirty="0" smtClean="0"/>
              <a:t>在 </a:t>
            </a:r>
            <a:r>
              <a:rPr lang="en-US" altLang="zh-TW" sz="2800" dirty="0" smtClean="0"/>
              <a:t>T </a:t>
            </a:r>
            <a:r>
              <a:rPr lang="zh-TW" altLang="en-US" sz="2800" dirty="0" smtClean="0"/>
              <a:t>期到期時還給投資者債券到期面額 </a:t>
            </a:r>
            <a:r>
              <a:rPr lang="en-US" altLang="zh-TW" sz="2800" dirty="0" smtClean="0"/>
              <a:t>F</a:t>
            </a:r>
          </a:p>
          <a:p>
            <a:r>
              <a:rPr lang="zh-TW" altLang="en-US" sz="2800" dirty="0" smtClean="0"/>
              <a:t>根據時間線所顯示的現金流量，將其現值寫成：  </a:t>
            </a:r>
            <a:r>
              <a:rPr lang="en-US" altLang="zh-TW" sz="2800" dirty="0" smtClean="0"/>
              <a:t>PV = PV</a:t>
            </a:r>
            <a:r>
              <a:rPr lang="zh-TW" altLang="en-US" sz="2800" dirty="0" smtClean="0"/>
              <a:t>（利息）</a:t>
            </a:r>
            <a:r>
              <a:rPr lang="en-US" altLang="zh-TW" sz="2800" dirty="0" smtClean="0"/>
              <a:t>+ PV</a:t>
            </a:r>
            <a:r>
              <a:rPr lang="zh-TW" altLang="en-US" sz="2800" dirty="0" smtClean="0"/>
              <a:t>（面額）</a:t>
            </a:r>
            <a:endParaRPr lang="en-US" altLang="zh-TW" sz="2800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15</a:t>
            </a:fld>
            <a:endParaRPr lang="zh-TW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308" y="4077072"/>
            <a:ext cx="5656492" cy="108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301208"/>
            <a:ext cx="3709168" cy="78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息票債券（</a:t>
            </a:r>
            <a:r>
              <a:rPr lang="en-US" altLang="zh-TW" dirty="0"/>
              <a:t>Coupon Bonds</a:t>
            </a:r>
            <a:r>
              <a:rPr lang="zh-TW" altLang="en-US" dirty="0"/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假設有張五年期息票債券，票面利率 </a:t>
            </a:r>
            <a:r>
              <a:rPr lang="en-US" altLang="zh-TW" sz="2800" dirty="0" smtClean="0"/>
              <a:t>12%</a:t>
            </a:r>
            <a:r>
              <a:rPr lang="zh-TW" altLang="en-US" sz="2800" dirty="0" smtClean="0"/>
              <a:t>，面額為 </a:t>
            </a:r>
            <a:r>
              <a:rPr lang="en-US" altLang="zh-TW" sz="2800" dirty="0" smtClean="0"/>
              <a:t>1,000</a:t>
            </a:r>
            <a:r>
              <a:rPr lang="zh-TW" altLang="en-US" sz="2800" dirty="0" smtClean="0"/>
              <a:t>元，每年發放一次，市場利率</a:t>
            </a:r>
            <a:r>
              <a:rPr lang="en-US" altLang="zh-TW" sz="2800" dirty="0" smtClean="0"/>
              <a:t>10%</a:t>
            </a:r>
            <a:r>
              <a:rPr lang="zh-TW" altLang="en-US" sz="2800" dirty="0" smtClean="0"/>
              <a:t>，請問此債券的價格為多少？</a:t>
            </a:r>
          </a:p>
          <a:p>
            <a:r>
              <a:rPr lang="zh-TW" altLang="en-US" sz="2800" dirty="0" smtClean="0"/>
              <a:t>先計算各期的息票給付。債券的面額為 </a:t>
            </a:r>
            <a:r>
              <a:rPr lang="en-US" altLang="zh-TW" sz="2800" dirty="0" smtClean="0"/>
              <a:t>1,000 </a:t>
            </a:r>
            <a:r>
              <a:rPr lang="zh-TW" altLang="en-US" sz="2800" dirty="0" smtClean="0"/>
              <a:t>元，票面利率 </a:t>
            </a:r>
            <a:r>
              <a:rPr lang="en-US" altLang="zh-TW" sz="2800" dirty="0" smtClean="0"/>
              <a:t>12%</a:t>
            </a:r>
            <a:r>
              <a:rPr lang="zh-TW" altLang="en-US" sz="2800" dirty="0" smtClean="0"/>
              <a:t>，息票給付為：</a:t>
            </a:r>
          </a:p>
          <a:p>
            <a:pPr marL="0" indent="0">
              <a:buNone/>
            </a:pPr>
            <a:r>
              <a:rPr lang="zh-TW" altLang="en-US" sz="2800" dirty="0" smtClean="0"/>
              <a:t>    </a:t>
            </a:r>
            <a:r>
              <a:rPr lang="en-US" altLang="zh-TW" sz="2800" dirty="0" smtClean="0"/>
              <a:t>1,000 </a:t>
            </a:r>
            <a:r>
              <a:rPr lang="zh-TW" altLang="en-US" sz="2800" dirty="0" smtClean="0"/>
              <a:t>元 </a:t>
            </a:r>
            <a:r>
              <a:rPr lang="en-US" altLang="zh-TW" sz="2800" dirty="0" smtClean="0"/>
              <a:t>×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12% = 120 </a:t>
            </a:r>
            <a:r>
              <a:rPr lang="zh-TW" altLang="en-US" sz="2800" dirty="0" smtClean="0"/>
              <a:t>元</a:t>
            </a:r>
          </a:p>
          <a:p>
            <a:r>
              <a:rPr lang="zh-TW" altLang="en-US" sz="2800" dirty="0" smtClean="0"/>
              <a:t>可算出此債券價格：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16</a:t>
            </a:fld>
            <a:endParaRPr lang="zh-TW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13176"/>
            <a:ext cx="6853382" cy="1078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範例</a:t>
            </a:r>
            <a:r>
              <a:rPr lang="en-US" altLang="zh-TW" dirty="0" smtClean="0"/>
              <a:t>4-2</a:t>
            </a:r>
            <a:r>
              <a:rPr lang="zh-TW" altLang="en-US" dirty="0" smtClean="0"/>
              <a:t>  息</a:t>
            </a:r>
            <a:r>
              <a:rPr lang="zh-TW" altLang="en-US" dirty="0"/>
              <a:t>票債券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17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6792"/>
            <a:ext cx="8278812" cy="324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債券價值與利率變動</a:t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評價債券價值時，市場利率扮演要角，它會影響折現因子大小。因此，要探討市場利率變動對債券價值造成的影響。</a:t>
            </a:r>
          </a:p>
          <a:p>
            <a:r>
              <a:rPr lang="zh-TW" altLang="en-US" dirty="0"/>
              <a:t>假設有個二年期債券，息票利率 </a:t>
            </a:r>
            <a:r>
              <a:rPr lang="en-US" altLang="zh-TW" dirty="0"/>
              <a:t>10%</a:t>
            </a:r>
            <a:r>
              <a:rPr lang="zh-TW" altLang="en-US" dirty="0"/>
              <a:t>，每年給付息票一次（每年利息 </a:t>
            </a:r>
            <a:r>
              <a:rPr lang="en-US" altLang="zh-TW" dirty="0"/>
              <a:t>1,000×10% = 100</a:t>
            </a:r>
            <a:r>
              <a:rPr lang="zh-TW" altLang="en-US" dirty="0"/>
              <a:t>），面額</a:t>
            </a:r>
            <a:r>
              <a:rPr lang="en-US" altLang="zh-TW" dirty="0"/>
              <a:t>1,000 </a:t>
            </a:r>
            <a:r>
              <a:rPr lang="zh-TW" altLang="en-US" dirty="0"/>
              <a:t>元</a:t>
            </a:r>
            <a:endParaRPr lang="en-US" altLang="zh-TW" dirty="0"/>
          </a:p>
          <a:p>
            <a:r>
              <a:rPr lang="zh-TW" altLang="en-US" dirty="0"/>
              <a:t>市場利率 </a:t>
            </a:r>
            <a:r>
              <a:rPr lang="en-US" altLang="zh-TW" dirty="0"/>
              <a:t>10% </a:t>
            </a:r>
            <a:r>
              <a:rPr lang="zh-TW" altLang="en-US" dirty="0"/>
              <a:t>，債券價格為：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18</a:t>
            </a:fld>
            <a:endParaRPr lang="zh-TW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36" y="4973869"/>
            <a:ext cx="4858328" cy="98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債券價值與利率變動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如果市場利率上漲為 </a:t>
            </a:r>
            <a:r>
              <a:rPr lang="en-US" altLang="zh-TW" smtClean="0"/>
              <a:t>13% </a:t>
            </a:r>
            <a:r>
              <a:rPr lang="zh-TW" altLang="en-US" smtClean="0"/>
              <a:t>，債券價格變為：</a:t>
            </a:r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r>
              <a:rPr lang="zh-TW" altLang="en-US" smtClean="0"/>
              <a:t>如果市場利率下跌至 </a:t>
            </a:r>
            <a:r>
              <a:rPr lang="en-US" altLang="zh-TW" smtClean="0"/>
              <a:t>6% </a:t>
            </a:r>
            <a:r>
              <a:rPr lang="zh-TW" altLang="en-US" smtClean="0"/>
              <a:t>，債券價格變為：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19</a:t>
            </a:fld>
            <a:endParaRPr lang="zh-TW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764" y="2348880"/>
            <a:ext cx="5098472" cy="929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745" y="4581128"/>
            <a:ext cx="5412510" cy="991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債券價值與利率變動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當市場利率 </a:t>
            </a:r>
            <a:r>
              <a:rPr lang="en-US" altLang="zh-TW" smtClean="0"/>
              <a:t>=</a:t>
            </a:r>
            <a:r>
              <a:rPr lang="zh-TW" altLang="en-US" smtClean="0"/>
              <a:t> 息票利率，債券價格 </a:t>
            </a:r>
            <a:r>
              <a:rPr lang="en-US" altLang="zh-TW" smtClean="0"/>
              <a:t>=</a:t>
            </a:r>
            <a:r>
              <a:rPr lang="zh-TW" altLang="en-US" smtClean="0"/>
              <a:t> 債券面額，</a:t>
            </a:r>
            <a:endParaRPr lang="en-US" altLang="zh-TW" smtClean="0"/>
          </a:p>
          <a:p>
            <a:pPr lvl="1"/>
            <a:r>
              <a:rPr lang="zh-TW" altLang="en-US" smtClean="0"/>
              <a:t>稱為平價（</a:t>
            </a:r>
            <a:r>
              <a:rPr lang="en-US" altLang="zh-TW" smtClean="0"/>
              <a:t>Par</a:t>
            </a:r>
            <a:r>
              <a:rPr lang="zh-TW" altLang="en-US" smtClean="0"/>
              <a:t>）發行</a:t>
            </a:r>
            <a:endParaRPr lang="en-US" altLang="zh-TW" smtClean="0"/>
          </a:p>
          <a:p>
            <a:r>
              <a:rPr lang="zh-TW" altLang="en-US" smtClean="0"/>
              <a:t>當息票利率 </a:t>
            </a:r>
            <a:r>
              <a:rPr lang="en-US" altLang="zh-TW" smtClean="0"/>
              <a:t>&lt;</a:t>
            </a:r>
            <a:r>
              <a:rPr lang="zh-TW" altLang="en-US" smtClean="0"/>
              <a:t> 市場利率，債券以低於其面額的價格出售（</a:t>
            </a:r>
            <a:r>
              <a:rPr lang="en-US" altLang="zh-TW" smtClean="0"/>
              <a:t>949.96 &lt; 1,000</a:t>
            </a:r>
            <a:r>
              <a:rPr lang="zh-TW" altLang="en-US" smtClean="0"/>
              <a:t>），</a:t>
            </a:r>
            <a:endParaRPr lang="en-US" altLang="zh-TW" smtClean="0"/>
          </a:p>
          <a:p>
            <a:pPr lvl="1"/>
            <a:r>
              <a:rPr lang="zh-TW" altLang="en-US" smtClean="0"/>
              <a:t>稱為折價（</a:t>
            </a:r>
            <a:r>
              <a:rPr lang="en-US" altLang="zh-TW" smtClean="0"/>
              <a:t>Discount</a:t>
            </a:r>
            <a:r>
              <a:rPr lang="zh-TW" altLang="en-US" smtClean="0"/>
              <a:t>）發行。</a:t>
            </a:r>
            <a:endParaRPr lang="en-US" altLang="zh-TW" smtClean="0"/>
          </a:p>
          <a:p>
            <a:r>
              <a:rPr lang="zh-TW" altLang="en-US" smtClean="0"/>
              <a:t>當息票利率 </a:t>
            </a:r>
            <a:r>
              <a:rPr lang="en-US" altLang="zh-TW" smtClean="0"/>
              <a:t>&gt;</a:t>
            </a:r>
            <a:r>
              <a:rPr lang="zh-TW" altLang="en-US" smtClean="0"/>
              <a:t> 市場利率，債券以高於其面額的價格出售（</a:t>
            </a:r>
            <a:r>
              <a:rPr lang="en-US" altLang="zh-TW" smtClean="0"/>
              <a:t>1,073.34 &gt; 1,000</a:t>
            </a:r>
            <a:r>
              <a:rPr lang="zh-TW" altLang="en-US" smtClean="0"/>
              <a:t>）</a:t>
            </a:r>
            <a:endParaRPr lang="en-US" altLang="zh-TW"/>
          </a:p>
          <a:p>
            <a:pPr lvl="1"/>
            <a:r>
              <a:rPr lang="zh-TW" altLang="en-US" smtClean="0"/>
              <a:t>稱為溢價（</a:t>
            </a:r>
            <a:r>
              <a:rPr lang="en-US" altLang="zh-TW" smtClean="0"/>
              <a:t>Premium</a:t>
            </a:r>
            <a:r>
              <a:rPr lang="zh-TW" altLang="en-US" smtClean="0"/>
              <a:t>）發行。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20</a:t>
            </a:fld>
            <a:endParaRPr lang="zh-TW" altLang="en-US"/>
          </a:p>
        </p:txBody>
      </p:sp>
      <p:pic>
        <p:nvPicPr>
          <p:cNvPr id="14338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13176"/>
            <a:ext cx="1376418" cy="141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債券價值與利率變動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21</a:t>
            </a:fld>
            <a:endParaRPr lang="zh-TW" altLang="en-US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7920880" cy="319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0769"/>
            <a:ext cx="7919744" cy="1645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殖利率（</a:t>
            </a:r>
            <a:r>
              <a:rPr lang="en-US" altLang="zh-TW" smtClean="0"/>
              <a:t>Yield to Maturity</a:t>
            </a:r>
            <a:r>
              <a:rPr lang="zh-TW" altLang="en-US" smtClean="0"/>
              <a:t>）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又稱到期收益率（</a:t>
            </a:r>
            <a:r>
              <a:rPr lang="en-US" altLang="zh-TW" smtClean="0"/>
              <a:t>YTM</a:t>
            </a:r>
            <a:r>
              <a:rPr lang="zh-TW" altLang="en-US" smtClean="0"/>
              <a:t>），即以市價購買債券並持有至債券期滿為止，所得到的報酬率。</a:t>
            </a:r>
            <a:endParaRPr lang="en-US" altLang="zh-TW" smtClean="0"/>
          </a:p>
          <a:p>
            <a:r>
              <a:rPr lang="zh-TW" altLang="en-US" smtClean="0"/>
              <a:t>債券在報價時，券商會提供該債券殖利率而非市場利率供投資人參考，以便投資人計算折現率，做出正確評價。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22</a:t>
            </a:fld>
            <a:endParaRPr lang="zh-TW" altLang="en-US"/>
          </a:p>
        </p:txBody>
      </p:sp>
      <p:pic>
        <p:nvPicPr>
          <p:cNvPr id="16386" name="Picture 2" descr="C:\Program Files\Microsoft Office\MEDIA\CAGCAT10\j019616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77072"/>
            <a:ext cx="1801368" cy="168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殖利率（</a:t>
            </a:r>
            <a:r>
              <a:rPr lang="en-US" altLang="zh-TW" smtClean="0"/>
              <a:t>Yield to Maturity</a:t>
            </a:r>
            <a:r>
              <a:rPr lang="zh-TW" altLang="en-US" smtClean="0"/>
              <a:t>）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每張債券都有其各自的殖利率，非由市場利率來折現。</a:t>
            </a:r>
          </a:p>
          <a:p>
            <a:r>
              <a:rPr lang="zh-TW" altLang="en-US" smtClean="0"/>
              <a:t>債券的殖利率會隨市場利率而波動，使債券價格也跟著殖利率波動。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23</a:t>
            </a:fld>
            <a:endParaRPr lang="zh-TW" altLang="en-US"/>
          </a:p>
        </p:txBody>
      </p:sp>
      <p:pic>
        <p:nvPicPr>
          <p:cNvPr id="17410" name="Picture 2" descr="C:\Program Files\Microsoft Office\MEDIA\CAGCAT10\j019637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149080"/>
            <a:ext cx="1724558" cy="181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587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練習   殖利率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假設大宇公司發行公司債，面額 </a:t>
            </a:r>
            <a:r>
              <a:rPr lang="en-US" altLang="zh-TW" dirty="0"/>
              <a:t>1,000</a:t>
            </a:r>
            <a:r>
              <a:rPr lang="zh-TW" altLang="en-US" dirty="0"/>
              <a:t>元，票面利率 </a:t>
            </a:r>
            <a:r>
              <a:rPr lang="en-US" altLang="zh-TW" dirty="0"/>
              <a:t>10%</a:t>
            </a:r>
            <a:r>
              <a:rPr lang="zh-TW" altLang="en-US" dirty="0"/>
              <a:t>，到期日</a:t>
            </a:r>
            <a:r>
              <a:rPr lang="en-US" altLang="zh-TW" dirty="0"/>
              <a:t>14</a:t>
            </a:r>
            <a:r>
              <a:rPr lang="zh-TW" altLang="en-US" dirty="0"/>
              <a:t>年，市價</a:t>
            </a:r>
            <a:r>
              <a:rPr lang="en-US" altLang="zh-TW" dirty="0"/>
              <a:t>1,494.93 </a:t>
            </a:r>
            <a:r>
              <a:rPr lang="zh-TW" altLang="en-US"/>
              <a:t>元，請問</a:t>
            </a:r>
            <a:r>
              <a:rPr lang="zh-TW" altLang="en-US" dirty="0"/>
              <a:t>此公司債的殖利率為多少？</a:t>
            </a:r>
            <a:endParaRPr lang="en-US" altLang="zh-TW" dirty="0"/>
          </a:p>
          <a:p>
            <a:endParaRPr lang="en-US" altLang="zh-TW" dirty="0"/>
          </a:p>
          <a:p>
            <a:pPr marL="114300" indent="0">
              <a:buNone/>
            </a:pPr>
            <a:endParaRPr lang="en-US" altLang="zh-TW" dirty="0" smtClean="0"/>
          </a:p>
          <a:p>
            <a:endParaRPr lang="en-US" altLang="zh-TW" smtClean="0"/>
          </a:p>
          <a:p>
            <a:r>
              <a:rPr lang="zh-TW" altLang="en-US" smtClean="0"/>
              <a:t>利用 </a:t>
            </a:r>
            <a:r>
              <a:rPr lang="en-US" altLang="zh-TW" dirty="0"/>
              <a:t>Excel</a:t>
            </a:r>
            <a:r>
              <a:rPr lang="zh-TW" altLang="en-US" dirty="0"/>
              <a:t>，求出大宇公司的公司債殖利率為：</a:t>
            </a:r>
          </a:p>
          <a:p>
            <a:pPr lvl="1"/>
            <a:r>
              <a:rPr lang="en-US" altLang="zh-TW" smtClean="0"/>
              <a:t>y </a:t>
            </a:r>
            <a:r>
              <a:rPr lang="en-US" altLang="zh-TW" dirty="0" smtClean="0"/>
              <a:t>= Rate (</a:t>
            </a:r>
            <a:r>
              <a:rPr lang="zh-TW" altLang="en-US" dirty="0" smtClean="0"/>
              <a:t> </a:t>
            </a:r>
            <a:r>
              <a:rPr lang="en-US" altLang="zh-TW" dirty="0" smtClean="0"/>
              <a:t>14, 100,</a:t>
            </a:r>
            <a:r>
              <a:rPr lang="zh-TW" altLang="en-US" dirty="0" smtClean="0"/>
              <a:t> </a:t>
            </a:r>
            <a:r>
              <a:rPr lang="en-US" altLang="zh-TW" dirty="0" smtClean="0"/>
              <a:t>1494.93, 1000</a:t>
            </a:r>
            <a:r>
              <a:rPr lang="zh-TW" altLang="en-US" dirty="0" smtClean="0"/>
              <a:t> </a:t>
            </a:r>
            <a:r>
              <a:rPr lang="en-US" altLang="zh-TW" dirty="0" smtClean="0"/>
              <a:t>)=</a:t>
            </a:r>
            <a:r>
              <a:rPr lang="zh-TW" altLang="en-US" dirty="0" smtClean="0"/>
              <a:t> </a:t>
            </a:r>
            <a:r>
              <a:rPr lang="en-US" altLang="zh-TW" dirty="0" smtClean="0"/>
              <a:t> </a:t>
            </a:r>
            <a:r>
              <a:rPr lang="en-US" altLang="zh-TW" smtClean="0"/>
              <a:t>5%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24</a:t>
            </a:fld>
            <a:endParaRPr lang="zh-TW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29000"/>
            <a:ext cx="5855854" cy="104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練習   殖利率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25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613" y="1268413"/>
            <a:ext cx="5550361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8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殖利率（</a:t>
            </a:r>
            <a:r>
              <a:rPr lang="en-US" altLang="zh-TW" smtClean="0"/>
              <a:t>y</a:t>
            </a:r>
            <a:r>
              <a:rPr lang="zh-TW" altLang="en-US" smtClean="0"/>
              <a:t>）求法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嘗試代換法（</a:t>
            </a:r>
            <a:r>
              <a:rPr lang="en-US" altLang="zh-TW" smtClean="0"/>
              <a:t>Trial-and-Error</a:t>
            </a:r>
            <a:r>
              <a:rPr lang="zh-TW" altLang="en-US" smtClean="0"/>
              <a:t>）：</a:t>
            </a:r>
            <a:endParaRPr lang="en-US" altLang="zh-TW" smtClean="0"/>
          </a:p>
          <a:p>
            <a:pPr lvl="1"/>
            <a:r>
              <a:rPr lang="zh-TW" altLang="en-US" smtClean="0"/>
              <a:t>先假設可能的 </a:t>
            </a:r>
            <a:r>
              <a:rPr lang="en-US" altLang="zh-TW" smtClean="0"/>
              <a:t>y </a:t>
            </a:r>
            <a:r>
              <a:rPr lang="zh-TW" altLang="en-US" smtClean="0"/>
              <a:t>值，代入式子，確認答案，持續代換到正確為止。此方法除非在計算簡單情況下，否則不易解出答案。</a:t>
            </a:r>
          </a:p>
          <a:p>
            <a:r>
              <a:rPr lang="zh-TW" altLang="en-US" smtClean="0"/>
              <a:t>買臺財務專用的計算機</a:t>
            </a:r>
          </a:p>
          <a:p>
            <a:r>
              <a:rPr lang="zh-TW" altLang="en-US" smtClean="0"/>
              <a:t>利用 </a:t>
            </a:r>
            <a:r>
              <a:rPr lang="en-US" altLang="zh-TW" smtClean="0"/>
              <a:t>Excel </a:t>
            </a:r>
            <a:r>
              <a:rPr lang="zh-TW" altLang="en-US" smtClean="0"/>
              <a:t>函數功能：</a:t>
            </a:r>
            <a:endParaRPr lang="en-US" altLang="zh-TW" smtClean="0"/>
          </a:p>
          <a:p>
            <a:pPr lvl="1"/>
            <a:r>
              <a:rPr lang="en-US" altLang="zh-TW" smtClean="0"/>
              <a:t>= Rate</a:t>
            </a:r>
            <a:r>
              <a:rPr lang="zh-TW" altLang="en-US" smtClean="0"/>
              <a:t>（期數、每期利息給付、債券價格、面額），注意其中債券價格需以負值表示。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票面利率債券價格與殖利率之關係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27</a:t>
            </a:fld>
            <a:endParaRPr lang="zh-TW" altLang="en-US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06" y="1412776"/>
            <a:ext cx="7913976" cy="458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28</a:t>
            </a:fld>
            <a:endParaRPr lang="zh-TW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824"/>
            <a:ext cx="8278812" cy="1986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內容版面配置區 10"/>
          <p:cNvSpPr>
            <a:spLocks noGrp="1"/>
          </p:cNvSpPr>
          <p:nvPr>
            <p:ph idx="1"/>
          </p:nvPr>
        </p:nvSpPr>
        <p:spPr>
          <a:xfrm>
            <a:off x="334432" y="4077072"/>
            <a:ext cx="7968848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結論：債券價格與殖利率之間呈現反比的關係</a:t>
            </a:r>
          </a:p>
        </p:txBody>
      </p:sp>
      <p:pic>
        <p:nvPicPr>
          <p:cNvPr id="21507" name="Picture 3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85184"/>
            <a:ext cx="1156437" cy="123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票面利率與殖利率的關係</a:t>
            </a:r>
          </a:p>
        </p:txBody>
      </p:sp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範例</a:t>
            </a:r>
            <a:r>
              <a:rPr lang="en-US" altLang="zh-TW" smtClean="0"/>
              <a:t>4-4</a:t>
            </a:r>
            <a:r>
              <a:rPr lang="zh-TW" altLang="en-US" smtClean="0"/>
              <a:t>  殖利率</a:t>
            </a:r>
            <a:endParaRPr lang="zh-TW" alt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5624" y="1411154"/>
            <a:ext cx="8006340" cy="4136456"/>
          </a:xfr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普通股評價方式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與債券相同，都是將未來現金流量加以折現，計算出價值。</a:t>
            </a:r>
            <a:endParaRPr lang="en-US" altLang="zh-TW" smtClean="0"/>
          </a:p>
          <a:p>
            <a:r>
              <a:rPr lang="zh-TW" altLang="en-US" smtClean="0"/>
              <a:t>普通股的未來現金流量有兩種</a:t>
            </a:r>
            <a:r>
              <a:rPr lang="zh-TW" altLang="en-US"/>
              <a:t>：</a:t>
            </a:r>
            <a:endParaRPr lang="en-US" altLang="zh-TW" smtClean="0"/>
          </a:p>
          <a:p>
            <a:pPr lvl="1"/>
            <a:r>
              <a:rPr lang="en-US" altLang="zh-TW" smtClean="0"/>
              <a:t>1. </a:t>
            </a:r>
            <a:r>
              <a:rPr lang="zh-TW" altLang="en-US" smtClean="0"/>
              <a:t>股票股利</a:t>
            </a:r>
            <a:endParaRPr lang="en-US" altLang="zh-TW" smtClean="0"/>
          </a:p>
          <a:p>
            <a:pPr lvl="1"/>
            <a:r>
              <a:rPr lang="en-US" altLang="zh-TW" smtClean="0"/>
              <a:t>2. </a:t>
            </a:r>
            <a:r>
              <a:rPr lang="zh-TW" altLang="en-US" smtClean="0"/>
              <a:t>未來出售該股票之收入</a:t>
            </a:r>
            <a:endParaRPr lang="en-US" altLang="zh-TW" smtClean="0"/>
          </a:p>
          <a:p>
            <a:r>
              <a:rPr lang="zh-TW" altLang="en-US" smtClean="0"/>
              <a:t>因此，股票評價就是將未來股票股利折現加上未來股票出售收入折現</a:t>
            </a:r>
            <a:r>
              <a:rPr lang="zh-TW" altLang="en-US" dirty="0"/>
              <a:t>。</a:t>
            </a:r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30</a:t>
            </a:fld>
            <a:endParaRPr lang="zh-TW" altLang="en-US"/>
          </a:p>
        </p:txBody>
      </p:sp>
      <p:pic>
        <p:nvPicPr>
          <p:cNvPr id="23554" name="Picture 2" descr="C:\Program Files\Microsoft Office\MEDIA\CAGCAT10\j019928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013176"/>
            <a:ext cx="1199632" cy="107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一期之投資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假設投資者今天以 </a:t>
            </a:r>
            <a:r>
              <a:rPr lang="en-US" altLang="zh-TW" dirty="0" smtClean="0"/>
              <a:t>P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</a:t>
            </a:r>
            <a:r>
              <a:rPr lang="zh-TW" altLang="en-US" dirty="0" smtClean="0"/>
              <a:t>股價購入一張股票，一年後可得股利 </a:t>
            </a:r>
            <a:r>
              <a:rPr lang="en-US" altLang="zh-TW" dirty="0" smtClean="0"/>
              <a:t>Div</a:t>
            </a:r>
            <a:r>
              <a:rPr lang="en-US" altLang="zh-TW" baseline="-25000" dirty="0" smtClean="0"/>
              <a:t>1</a:t>
            </a:r>
            <a:r>
              <a:rPr lang="zh-TW" altLang="en-US" dirty="0" smtClean="0"/>
              <a:t>，將股票賣出可得到 </a:t>
            </a:r>
            <a:r>
              <a:rPr lang="en-US" altLang="zh-TW" dirty="0" smtClean="0"/>
              <a:t>P</a:t>
            </a:r>
            <a:r>
              <a:rPr lang="en-US" altLang="zh-TW" baseline="-25000" dirty="0" smtClean="0"/>
              <a:t>1</a:t>
            </a:r>
          </a:p>
          <a:p>
            <a:r>
              <a:rPr lang="zh-TW" altLang="en-US" dirty="0" smtClean="0"/>
              <a:t>假設投資者在同樣風險下投資其他股票可得到的預期報酬率為 </a:t>
            </a:r>
            <a:r>
              <a:rPr lang="en-US" altLang="zh-TW" dirty="0" smtClean="0"/>
              <a:t>r</a:t>
            </a:r>
            <a:r>
              <a:rPr lang="zh-TW" altLang="en-US" dirty="0" smtClean="0"/>
              <a:t>，可將今日股價寫成以下公式：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公式代表今日股價（</a:t>
            </a:r>
            <a:r>
              <a:rPr lang="en-US" altLang="zh-TW" dirty="0" smtClean="0"/>
              <a:t>P</a:t>
            </a:r>
            <a:r>
              <a:rPr lang="en-US" altLang="zh-TW" baseline="-25000" dirty="0" smtClean="0"/>
              <a:t>0</a:t>
            </a:r>
            <a:r>
              <a:rPr lang="zh-TW" altLang="en-US" dirty="0" smtClean="0"/>
              <a:t>）會等於下一期股利（</a:t>
            </a:r>
            <a:r>
              <a:rPr lang="en-US" altLang="zh-TW" dirty="0" smtClean="0"/>
              <a:t>Div</a:t>
            </a:r>
            <a:r>
              <a:rPr lang="en-US" altLang="zh-TW" baseline="-25000" dirty="0" smtClean="0"/>
              <a:t>1</a:t>
            </a:r>
            <a:r>
              <a:rPr lang="zh-TW" altLang="en-US" dirty="0" smtClean="0"/>
              <a:t>）的折現值，加上下一期出售股票收入（</a:t>
            </a:r>
            <a:r>
              <a:rPr lang="en-US" altLang="zh-TW" dirty="0" smtClean="0"/>
              <a:t>P</a:t>
            </a:r>
            <a:r>
              <a:rPr lang="en-US" altLang="zh-TW" baseline="-25000" dirty="0" smtClean="0"/>
              <a:t>1</a:t>
            </a:r>
            <a:r>
              <a:rPr lang="zh-TW" altLang="en-US" dirty="0" smtClean="0"/>
              <a:t>）的折現值。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31</a:t>
            </a:fld>
            <a:endParaRPr lang="zh-TW" alt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18906"/>
            <a:ext cx="3028636" cy="114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069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mtClean="0"/>
              <a:t>一</a:t>
            </a:r>
            <a:r>
              <a:rPr lang="zh-TW" altLang="en-US" dirty="0"/>
              <a:t>期</a:t>
            </a:r>
            <a:r>
              <a:rPr lang="zh-TW" altLang="en-US"/>
              <a:t>之</a:t>
            </a:r>
            <a:r>
              <a:rPr lang="zh-TW" altLang="en-US" smtClean="0"/>
              <a:t>投資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公式可以改寫成下列式子：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sz="2800" dirty="0"/>
              <a:t>等式右邊第一項代表股票的股利收益率（</a:t>
            </a:r>
            <a:r>
              <a:rPr lang="en-US" altLang="zh-TW" sz="2800" dirty="0"/>
              <a:t>Dividend Yield</a:t>
            </a:r>
            <a:r>
              <a:rPr lang="zh-TW" altLang="en-US" sz="2800" dirty="0"/>
              <a:t>），即這一年股票股利所帶來的報酬</a:t>
            </a:r>
            <a:r>
              <a:rPr lang="zh-TW" altLang="en-US" sz="2800" dirty="0" smtClean="0"/>
              <a:t>率。</a:t>
            </a:r>
            <a:endParaRPr lang="en-US" altLang="zh-TW" sz="2800" dirty="0"/>
          </a:p>
          <a:p>
            <a:r>
              <a:rPr lang="zh-TW" altLang="en-US" sz="2800" dirty="0"/>
              <a:t>等式右邊第二項代表出售股票後，因股票差價所產生的資本利得率（</a:t>
            </a:r>
            <a:r>
              <a:rPr lang="en-US" altLang="zh-TW" sz="2800" dirty="0"/>
              <a:t>Capital  Gain Yield</a:t>
            </a:r>
            <a:r>
              <a:rPr lang="zh-TW" altLang="en-US" sz="2800" dirty="0" smtClean="0"/>
              <a:t>）。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32</a:t>
            </a:fld>
            <a:endParaRPr lang="zh-TW" alt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1953917"/>
            <a:ext cx="36766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7344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一期之投資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股利收益率加上資本利得率會等於總報酬率（</a:t>
            </a:r>
            <a:r>
              <a:rPr lang="en-US" altLang="zh-TW" dirty="0" smtClean="0"/>
              <a:t>Rate of Return</a:t>
            </a:r>
            <a:r>
              <a:rPr lang="zh-TW" altLang="en-US" dirty="0" smtClean="0"/>
              <a:t>），即投資此股票一年的報酬率。</a:t>
            </a:r>
          </a:p>
          <a:p>
            <a:r>
              <a:rPr lang="zh-TW" altLang="en-US" dirty="0" smtClean="0"/>
              <a:t>此公式說明在相同風險下，股票所提供的總報酬率必須等於投資人的預期報酬率，投資人才願意購買該股票。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33</a:t>
            </a:fld>
            <a:endParaRPr lang="zh-TW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5591503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mtClean="0"/>
              <a:t>範例</a:t>
            </a:r>
            <a:r>
              <a:rPr lang="en-US" altLang="zh-TW" dirty="0" smtClean="0"/>
              <a:t>4-5</a:t>
            </a:r>
            <a:r>
              <a:rPr lang="zh-TW" altLang="en-US" dirty="0" smtClean="0"/>
              <a:t>   一期</a:t>
            </a:r>
            <a:r>
              <a:rPr lang="zh-TW" altLang="en-US" smtClean="0"/>
              <a:t>之投資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34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18" y="1268413"/>
            <a:ext cx="6797751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假設投資人 </a:t>
            </a:r>
            <a:r>
              <a:rPr lang="en-US" altLang="zh-TW" dirty="0" smtClean="0"/>
              <a:t>A </a:t>
            </a:r>
            <a:r>
              <a:rPr lang="zh-TW" altLang="en-US" dirty="0" smtClean="0"/>
              <a:t>在持有股票一年後將股票賣給投資人 </a:t>
            </a:r>
            <a:r>
              <a:rPr lang="en-US" altLang="zh-TW" dirty="0" smtClean="0"/>
              <a:t>B</a:t>
            </a:r>
            <a:r>
              <a:rPr lang="zh-TW" altLang="en-US" dirty="0" smtClean="0"/>
              <a:t>，投資人 </a:t>
            </a:r>
            <a:r>
              <a:rPr lang="en-US" altLang="zh-TW" dirty="0" smtClean="0"/>
              <a:t>B  </a:t>
            </a:r>
            <a:r>
              <a:rPr lang="zh-TW" altLang="en-US" dirty="0" smtClean="0"/>
              <a:t>也只打算持有一年就將股票售出。</a:t>
            </a:r>
            <a:endParaRPr lang="en-US" altLang="zh-TW" dirty="0" smtClean="0"/>
          </a:p>
          <a:p>
            <a:r>
              <a:rPr lang="zh-TW" altLang="en-US" dirty="0" smtClean="0"/>
              <a:t>假設 </a:t>
            </a:r>
            <a:r>
              <a:rPr lang="en-US" altLang="zh-TW" dirty="0" smtClean="0"/>
              <a:t>B </a:t>
            </a:r>
            <a:r>
              <a:rPr lang="zh-TW" altLang="en-US" dirty="0" smtClean="0"/>
              <a:t>可獲得股利 </a:t>
            </a:r>
            <a:r>
              <a:rPr lang="en-US" altLang="zh-TW" dirty="0" smtClean="0"/>
              <a:t>Div</a:t>
            </a:r>
            <a:r>
              <a:rPr lang="en-US" altLang="zh-TW" baseline="-25000" dirty="0" smtClean="0"/>
              <a:t>2</a:t>
            </a:r>
            <a:r>
              <a:rPr lang="zh-TW" altLang="en-US" dirty="0" smtClean="0"/>
              <a:t>，出售股價為 </a:t>
            </a:r>
            <a:r>
              <a:rPr lang="en-US" altLang="zh-TW" dirty="0" smtClean="0"/>
              <a:t>P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 </a:t>
            </a:r>
            <a:r>
              <a:rPr lang="zh-TW" altLang="en-US" dirty="0" smtClean="0"/>
              <a:t>，</a:t>
            </a:r>
            <a:r>
              <a:rPr lang="en-US" altLang="zh-TW" dirty="0" smtClean="0"/>
              <a:t>B </a:t>
            </a:r>
            <a:r>
              <a:rPr lang="zh-TW" altLang="en-US" dirty="0" smtClean="0"/>
              <a:t>願付的股價為：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35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多期之</a:t>
            </a:r>
            <a:r>
              <a:rPr lang="zh-TW" altLang="en-US" smtClean="0"/>
              <a:t>投資</a:t>
            </a:r>
            <a:endParaRPr lang="zh-TW" alt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3" y="3717032"/>
            <a:ext cx="33813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多期之投資</a:t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smtClean="0"/>
          </a:p>
          <a:p>
            <a:r>
              <a:rPr lang="zh-TW" altLang="en-US" smtClean="0"/>
              <a:t>將</a:t>
            </a:r>
            <a:r>
              <a:rPr lang="zh-TW" altLang="en-US" dirty="0" smtClean="0"/>
              <a:t>公式（</a:t>
            </a:r>
            <a:r>
              <a:rPr lang="en-US" altLang="zh-TW" dirty="0" smtClean="0"/>
              <a:t>4.6</a:t>
            </a:r>
            <a:r>
              <a:rPr lang="zh-TW" altLang="en-US" dirty="0" smtClean="0"/>
              <a:t>）代入公式（</a:t>
            </a:r>
            <a:r>
              <a:rPr lang="en-US" altLang="zh-TW" dirty="0" smtClean="0"/>
              <a:t>4.4</a:t>
            </a:r>
            <a:r>
              <a:rPr lang="zh-TW" altLang="en-US" dirty="0" smtClean="0"/>
              <a:t>）後，可寫</a:t>
            </a:r>
            <a:r>
              <a:rPr lang="zh-TW" altLang="en-US" smtClean="0"/>
              <a:t>成：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36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2397173" y="1377275"/>
            <a:ext cx="3895873" cy="925636"/>
            <a:chOff x="3635896" y="188640"/>
            <a:chExt cx="3895873" cy="925636"/>
          </a:xfrm>
        </p:grpSpPr>
        <p:pic>
          <p:nvPicPr>
            <p:cNvPr id="286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188640"/>
              <a:ext cx="2441443" cy="925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6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412831"/>
              <a:ext cx="1015553" cy="477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群組 5"/>
          <p:cNvGrpSpPr/>
          <p:nvPr/>
        </p:nvGrpSpPr>
        <p:grpSpPr>
          <a:xfrm>
            <a:off x="2450714" y="2457395"/>
            <a:ext cx="3858567" cy="967864"/>
            <a:chOff x="3689437" y="1268760"/>
            <a:chExt cx="3858567" cy="96786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437" y="1268760"/>
              <a:ext cx="2260471" cy="967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67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1607806"/>
              <a:ext cx="1031788" cy="464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42" y="4397581"/>
            <a:ext cx="6520718" cy="1661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多期之投資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假設投資人 </a:t>
            </a:r>
            <a:r>
              <a:rPr lang="en-US" altLang="zh-TW" smtClean="0"/>
              <a:t>B </a:t>
            </a:r>
            <a:r>
              <a:rPr lang="zh-TW" altLang="en-US" smtClean="0"/>
              <a:t>一年後將股票賣給 </a:t>
            </a:r>
            <a:r>
              <a:rPr lang="en-US" altLang="zh-TW" smtClean="0"/>
              <a:t>C</a:t>
            </a:r>
            <a:r>
              <a:rPr lang="zh-TW" altLang="en-US" smtClean="0"/>
              <a:t>，投資人 </a:t>
            </a:r>
            <a:r>
              <a:rPr lang="en-US" altLang="zh-TW" smtClean="0"/>
              <a:t>C </a:t>
            </a:r>
            <a:r>
              <a:rPr lang="zh-TW" altLang="en-US" smtClean="0"/>
              <a:t>也只打算持有一年後就賣給投資人 </a:t>
            </a:r>
            <a:r>
              <a:rPr lang="en-US" altLang="zh-TW" smtClean="0"/>
              <a:t>D……</a:t>
            </a:r>
            <a:r>
              <a:rPr lang="zh-TW" altLang="en-US" smtClean="0"/>
              <a:t>，一直延續到第 </a:t>
            </a:r>
            <a:r>
              <a:rPr lang="en-US" altLang="zh-TW" smtClean="0"/>
              <a:t>T </a:t>
            </a:r>
            <a:r>
              <a:rPr lang="zh-TW" altLang="en-US" smtClean="0"/>
              <a:t>年，可由公式（</a:t>
            </a:r>
            <a:r>
              <a:rPr lang="en-US" altLang="zh-TW" smtClean="0"/>
              <a:t>4.7</a:t>
            </a:r>
            <a:r>
              <a:rPr lang="zh-TW" altLang="en-US" smtClean="0"/>
              <a:t>）推導出股價評估一般式：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37</a:t>
            </a:fld>
            <a:endParaRPr lang="zh-TW" alt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3284984"/>
            <a:ext cx="7156450" cy="191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291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多期之投資</a:t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此公式為</a:t>
            </a:r>
            <a:r>
              <a:rPr lang="zh-TW" altLang="en-US" b="1" dirty="0"/>
              <a:t>股利折現模型（</a:t>
            </a:r>
            <a:r>
              <a:rPr lang="en-US" altLang="zh-TW" b="1" dirty="0"/>
              <a:t>Dividend Discount </a:t>
            </a:r>
            <a:r>
              <a:rPr lang="en-US" altLang="zh-TW" b="1" dirty="0" smtClean="0"/>
              <a:t>Model</a:t>
            </a:r>
            <a:r>
              <a:rPr lang="zh-TW" altLang="en-US" b="1" dirty="0" smtClean="0"/>
              <a:t>）</a:t>
            </a:r>
            <a:r>
              <a:rPr lang="zh-TW" altLang="en-US" dirty="0" smtClean="0"/>
              <a:t>一般式</a:t>
            </a:r>
            <a:endParaRPr lang="en-US" altLang="zh-TW" dirty="0" smtClean="0"/>
          </a:p>
          <a:p>
            <a:r>
              <a:rPr lang="zh-TW" altLang="en-US" dirty="0" smtClean="0"/>
              <a:t>投資人</a:t>
            </a:r>
            <a:r>
              <a:rPr lang="zh-TW" altLang="en-US" dirty="0"/>
              <a:t>打算永遠持有股票而不出售時，</a:t>
            </a:r>
            <a:r>
              <a:rPr lang="zh-TW" altLang="en-US" dirty="0" smtClean="0"/>
              <a:t>無限期</a:t>
            </a:r>
            <a:r>
              <a:rPr lang="zh-TW" altLang="en-US" dirty="0"/>
              <a:t>後的股價</a:t>
            </a:r>
            <a:r>
              <a:rPr lang="zh-TW" altLang="en-US" dirty="0" smtClean="0"/>
              <a:t>對今日</a:t>
            </a:r>
            <a:r>
              <a:rPr lang="zh-TW" altLang="en-US" dirty="0"/>
              <a:t>股價 </a:t>
            </a:r>
            <a:r>
              <a:rPr lang="en-US" altLang="zh-TW" dirty="0"/>
              <a:t>P</a:t>
            </a:r>
            <a:r>
              <a:rPr lang="en-US" altLang="zh-TW" baseline="-25000" dirty="0"/>
              <a:t>0</a:t>
            </a:r>
            <a:r>
              <a:rPr lang="en-US" altLang="zh-TW" dirty="0"/>
              <a:t> </a:t>
            </a:r>
            <a:r>
              <a:rPr lang="zh-TW" altLang="en-US" dirty="0" smtClean="0"/>
              <a:t>影響</a:t>
            </a:r>
            <a:r>
              <a:rPr lang="zh-TW" altLang="en-US" dirty="0"/>
              <a:t>趨近於 </a:t>
            </a:r>
            <a:r>
              <a:rPr lang="en-US" altLang="zh-TW" dirty="0"/>
              <a:t>0</a:t>
            </a:r>
            <a:r>
              <a:rPr lang="zh-TW" altLang="en-US" dirty="0"/>
              <a:t>：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38</a:t>
            </a:fld>
            <a:endParaRPr lang="zh-TW" alt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29000"/>
            <a:ext cx="2725895" cy="1312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291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多期之投資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所以，可以將一般式（</a:t>
            </a:r>
            <a:r>
              <a:rPr lang="en-US" altLang="zh-TW" smtClean="0"/>
              <a:t>4.8</a:t>
            </a:r>
            <a:r>
              <a:rPr lang="zh-TW" altLang="en-US" smtClean="0"/>
              <a:t>）改寫成：</a:t>
            </a:r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r>
              <a:rPr lang="zh-TW" altLang="en-US" smtClean="0"/>
              <a:t>也就是說，目前股票價值等於投資人每期可獲得的股利折現總值。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39</a:t>
            </a:fld>
            <a:endParaRPr lang="zh-TW" alt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6"/>
          <a:stretch/>
        </p:blipFill>
        <p:spPr bwMode="auto">
          <a:xfrm>
            <a:off x="5796136" y="2236786"/>
            <a:ext cx="1137859" cy="820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76"/>
          <a:stretch/>
        </p:blipFill>
        <p:spPr bwMode="auto">
          <a:xfrm>
            <a:off x="2627784" y="2060848"/>
            <a:ext cx="2486169" cy="117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 descr="C:\Program Files\Microsoft Office\MEDIA\CAGCAT10\j01990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761" y="4581128"/>
            <a:ext cx="1570776" cy="173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291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股利折現模型股息零成長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/>
              <a:t>股利零成長時，即 </a:t>
            </a:r>
            <a:r>
              <a:rPr lang="en-US" altLang="zh-TW" sz="2800" dirty="0" smtClean="0"/>
              <a:t>Div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= Div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/>
              <a:t> = …… = </a:t>
            </a:r>
            <a:r>
              <a:rPr lang="en-US" altLang="zh-TW" sz="2800" dirty="0" err="1" smtClean="0"/>
              <a:t>Div</a:t>
            </a:r>
            <a:r>
              <a:rPr lang="en-US" altLang="zh-TW" sz="2800" baseline="-25000" dirty="0" err="1" smtClean="0"/>
              <a:t>n</a:t>
            </a:r>
            <a:r>
              <a:rPr lang="en-US" altLang="zh-TW" sz="2800" dirty="0" smtClean="0"/>
              <a:t> = ……</a:t>
            </a:r>
            <a:r>
              <a:rPr lang="zh-TW" altLang="en-US" sz="2800" dirty="0" smtClean="0"/>
              <a:t>，可將此種股票視為一種永續年金，目前股價 </a:t>
            </a:r>
            <a:r>
              <a:rPr lang="en-US" altLang="zh-TW" sz="2800" dirty="0" smtClean="0"/>
              <a:t>P</a:t>
            </a:r>
            <a:r>
              <a:rPr lang="en-US" altLang="zh-TW" sz="2800" baseline="-25000" dirty="0" smtClean="0"/>
              <a:t>0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寫成一般式</a:t>
            </a:r>
            <a:r>
              <a:rPr lang="zh-TW" altLang="en-US" sz="2800" dirty="0" smtClean="0"/>
              <a:t>為：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endParaRPr lang="zh-TW" altLang="en-US" sz="2800" dirty="0" smtClean="0"/>
          </a:p>
          <a:p>
            <a:r>
              <a:rPr lang="zh-TW" altLang="en-US" sz="2800" dirty="0" smtClean="0"/>
              <a:t>現實生活中，股息零成長的股票多半發生在特別股。</a:t>
            </a:r>
            <a:endParaRPr lang="en-US" altLang="zh-TW" sz="2800" dirty="0" smtClean="0"/>
          </a:p>
          <a:p>
            <a:r>
              <a:rPr lang="zh-TW" altLang="en-US" sz="2800" dirty="0" smtClean="0"/>
              <a:t>特別股通常每年會固定給投資人一筆固定的股利，所以可應用公式（</a:t>
            </a:r>
            <a:r>
              <a:rPr lang="en-US" altLang="zh-TW" sz="2800" dirty="0" smtClean="0"/>
              <a:t>4.10</a:t>
            </a:r>
            <a:r>
              <a:rPr lang="zh-TW" altLang="en-US" sz="2800" dirty="0" smtClean="0"/>
              <a:t>）來評價特別股股價。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40</a:t>
            </a:fld>
            <a:endParaRPr lang="zh-TW" alt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" r="74897"/>
          <a:stretch/>
        </p:blipFill>
        <p:spPr bwMode="auto">
          <a:xfrm>
            <a:off x="2915816" y="2636912"/>
            <a:ext cx="2129936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69" t="35981" r="827" b="14019"/>
          <a:stretch/>
        </p:blipFill>
        <p:spPr bwMode="auto">
          <a:xfrm>
            <a:off x="5652120" y="3183282"/>
            <a:ext cx="1291050" cy="418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/>
              <a:t> 範例</a:t>
            </a:r>
            <a:r>
              <a:rPr lang="en-US" altLang="zh-TW" smtClean="0"/>
              <a:t>4-6</a:t>
            </a:r>
            <a:r>
              <a:rPr lang="zh-TW" altLang="en-US"/>
              <a:t> </a:t>
            </a:r>
            <a:r>
              <a:rPr lang="zh-TW" altLang="en-US" smtClean="0"/>
              <a:t> 股息</a:t>
            </a:r>
            <a:r>
              <a:rPr lang="zh-TW" altLang="en-US"/>
              <a:t>零成長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41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278812" cy="320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股利折</a:t>
            </a:r>
            <a:r>
              <a:rPr lang="zh-TW" altLang="en-US" b="1" smtClean="0"/>
              <a:t>現模型</a:t>
            </a:r>
            <a:r>
              <a:rPr lang="zh-TW" altLang="en-US" spc="5" smtClean="0">
                <a:latin typeface="PMingLiU"/>
                <a:cs typeface="PMingLiU"/>
              </a:rPr>
              <a:t>股息</a:t>
            </a:r>
            <a:r>
              <a:rPr lang="zh-TW" altLang="en-US" spc="5" dirty="0" smtClean="0">
                <a:latin typeface="PMingLiU"/>
                <a:cs typeface="PMingLiU"/>
              </a:rPr>
              <a:t>固定比率成長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依據公式（</a:t>
            </a:r>
            <a:r>
              <a:rPr lang="en-US" altLang="zh-TW" dirty="0" smtClean="0"/>
              <a:t>4.9</a:t>
            </a:r>
            <a:r>
              <a:rPr lang="zh-TW" altLang="en-US" dirty="0" smtClean="0"/>
              <a:t>）來評估股價很難，因未來每期股利往往未知。所以一般會假設隨著公司不斷成長，公司股票股利也會以一個固定比率 </a:t>
            </a:r>
            <a:r>
              <a:rPr lang="en-US" altLang="zh-TW" dirty="0" smtClean="0"/>
              <a:t>g </a:t>
            </a:r>
            <a:r>
              <a:rPr lang="zh-TW" altLang="en-US" dirty="0" smtClean="0"/>
              <a:t>成長</a:t>
            </a:r>
            <a:endParaRPr lang="en-US" altLang="zh-TW" dirty="0" smtClean="0"/>
          </a:p>
          <a:p>
            <a:r>
              <a:rPr lang="zh-TW" altLang="en-US" dirty="0" smtClean="0"/>
              <a:t>以時間線來表示：</a:t>
            </a:r>
          </a:p>
          <a:p>
            <a:endParaRPr lang="zh-TW" alt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2"/>
          <a:stretch/>
        </p:blipFill>
        <p:spPr bwMode="auto">
          <a:xfrm>
            <a:off x="251520" y="3645024"/>
            <a:ext cx="8208912" cy="1388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股利折現模型</a:t>
            </a:r>
            <a:r>
              <a:rPr lang="zh-TW" altLang="en-US" spc="5">
                <a:latin typeface="PMingLiU"/>
                <a:cs typeface="PMingLiU"/>
              </a:rPr>
              <a:t>股息固定比率成長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r>
              <a:rPr lang="zh-TW" altLang="en-US" smtClean="0"/>
              <a:t>投資者在今日以 </a:t>
            </a:r>
            <a:r>
              <a:rPr lang="en-US" altLang="zh-TW" smtClean="0"/>
              <a:t>P</a:t>
            </a:r>
            <a:r>
              <a:rPr lang="en-US" altLang="zh-TW" baseline="-25000" smtClean="0"/>
              <a:t>0</a:t>
            </a:r>
            <a:r>
              <a:rPr lang="en-US" altLang="zh-TW" smtClean="0"/>
              <a:t> </a:t>
            </a:r>
            <a:r>
              <a:rPr lang="zh-TW" altLang="en-US" smtClean="0"/>
              <a:t>價格購買 股票，預期第一年的股利為</a:t>
            </a:r>
            <a:r>
              <a:rPr lang="en-US" altLang="zh-TW" smtClean="0"/>
              <a:t>Div</a:t>
            </a:r>
            <a:r>
              <a:rPr lang="en-US" altLang="zh-TW" baseline="-25000" smtClean="0"/>
              <a:t>1</a:t>
            </a:r>
            <a:r>
              <a:rPr lang="zh-TW" altLang="en-US" smtClean="0"/>
              <a:t>，第二年開始每年固定成長 </a:t>
            </a:r>
            <a:r>
              <a:rPr lang="en-US" altLang="zh-TW" smtClean="0"/>
              <a:t>g</a:t>
            </a:r>
            <a:r>
              <a:rPr lang="zh-TW" altLang="en-US" smtClean="0"/>
              <a:t>。</a:t>
            </a:r>
            <a:endParaRPr lang="en-US" altLang="zh-TW" smtClean="0"/>
          </a:p>
          <a:p>
            <a:r>
              <a:rPr lang="zh-TW" altLang="en-US" smtClean="0"/>
              <a:t>根據現值公式可得：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43</a:t>
            </a:fld>
            <a:endParaRPr lang="zh-TW" altLang="en-US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91" y="4797152"/>
            <a:ext cx="7765517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89" y="1484784"/>
            <a:ext cx="7452320" cy="128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股利折</a:t>
            </a:r>
            <a:r>
              <a:rPr lang="zh-TW" altLang="en-US" b="1" smtClean="0"/>
              <a:t>現模型 </a:t>
            </a:r>
            <a:r>
              <a:rPr lang="zh-TW" altLang="en-US" spc="5" smtClean="0">
                <a:latin typeface="PMingLiU"/>
                <a:cs typeface="PMingLiU"/>
              </a:rPr>
              <a:t>股息</a:t>
            </a:r>
            <a:r>
              <a:rPr lang="zh-TW" altLang="en-US" spc="5" dirty="0" smtClean="0">
                <a:latin typeface="PMingLiU"/>
                <a:cs typeface="PMingLiU"/>
              </a:rPr>
              <a:t>固定比率成長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spc="45" dirty="0" smtClean="0">
                <a:solidFill>
                  <a:srgbClr val="010101"/>
                </a:solidFill>
                <a:latin typeface="SimSun"/>
                <a:cs typeface="SimSun"/>
              </a:rPr>
              <a:t>整理後得</a:t>
            </a:r>
            <a:r>
              <a:rPr lang="zh-TW" altLang="en-US" sz="2800" spc="50" dirty="0" smtClean="0">
                <a:solidFill>
                  <a:srgbClr val="010101"/>
                </a:solidFill>
                <a:latin typeface="SimSun"/>
                <a:cs typeface="SimSun"/>
              </a:rPr>
              <a:t>到</a:t>
            </a:r>
            <a:r>
              <a:rPr lang="zh-TW" altLang="en-US" sz="2800" spc="30" dirty="0" smtClean="0">
                <a:solidFill>
                  <a:srgbClr val="010101"/>
                </a:solidFill>
                <a:latin typeface="SimSun"/>
                <a:cs typeface="SimSun"/>
              </a:rPr>
              <a:t>：</a:t>
            </a:r>
            <a:endParaRPr lang="en-US" altLang="zh-TW" sz="2800" spc="30" dirty="0" smtClean="0">
              <a:solidFill>
                <a:srgbClr val="010101"/>
              </a:solidFill>
              <a:latin typeface="SimSun"/>
              <a:cs typeface="SimSun"/>
            </a:endParaRPr>
          </a:p>
          <a:p>
            <a:endParaRPr lang="en-US" altLang="zh-TW" sz="2800" spc="30" dirty="0">
              <a:solidFill>
                <a:srgbClr val="010101"/>
              </a:solidFill>
              <a:latin typeface="SimSun"/>
              <a:cs typeface="SimSun"/>
            </a:endParaRPr>
          </a:p>
          <a:p>
            <a:endParaRPr lang="en-US" altLang="zh-TW" sz="2800" spc="30" dirty="0" smtClean="0">
              <a:solidFill>
                <a:srgbClr val="010101"/>
              </a:solidFill>
              <a:latin typeface="SimSun"/>
              <a:cs typeface="SimSun"/>
            </a:endParaRPr>
          </a:p>
          <a:p>
            <a:r>
              <a:rPr lang="zh-TW" altLang="en-US" sz="2800" dirty="0" smtClean="0">
                <a:latin typeface="SimSun"/>
                <a:cs typeface="SimSun"/>
              </a:rPr>
              <a:t>可將上式視為首項</a:t>
            </a:r>
            <a:r>
              <a:rPr lang="en-US" altLang="zh-TW" sz="2800" dirty="0" smtClean="0">
                <a:latin typeface="SimSun"/>
                <a:cs typeface="SimSun"/>
              </a:rPr>
              <a:t>1+r </a:t>
            </a:r>
            <a:r>
              <a:rPr lang="zh-TW" altLang="en-US" sz="2800" dirty="0" smtClean="0">
                <a:latin typeface="SimSun"/>
                <a:cs typeface="SimSun"/>
              </a:rPr>
              <a:t>，公比為 </a:t>
            </a:r>
            <a:r>
              <a:rPr lang="en-US" altLang="zh-TW" sz="2800" dirty="0" smtClean="0">
                <a:latin typeface="SimSun"/>
                <a:cs typeface="SimSun"/>
              </a:rPr>
              <a:t>1+r</a:t>
            </a:r>
            <a:r>
              <a:rPr lang="zh-TW" altLang="en-US" sz="2800" dirty="0" smtClean="0">
                <a:latin typeface="SimSun"/>
                <a:cs typeface="SimSun"/>
              </a:rPr>
              <a:t>的無窮等比級數，經整理後可得股息固定比率成長一般</a:t>
            </a:r>
            <a:r>
              <a:rPr lang="zh-TW" altLang="en-US" sz="2800" smtClean="0">
                <a:latin typeface="SimSun"/>
                <a:cs typeface="SimSun"/>
              </a:rPr>
              <a:t>式：</a:t>
            </a:r>
            <a:endParaRPr lang="zh-TW" altLang="en-US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7883" r="16141"/>
          <a:stretch/>
        </p:blipFill>
        <p:spPr bwMode="auto">
          <a:xfrm>
            <a:off x="2411760" y="4306467"/>
            <a:ext cx="2088232" cy="1557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7"/>
          <a:stretch/>
        </p:blipFill>
        <p:spPr bwMode="auto">
          <a:xfrm>
            <a:off x="4499992" y="4617673"/>
            <a:ext cx="999117" cy="935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44</a:t>
            </a:fld>
            <a:endParaRPr lang="zh-TW" alt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45" y="1896871"/>
            <a:ext cx="5499109" cy="83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練習  股息固定比率成長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假設大晨銀行今年發放 </a:t>
            </a:r>
            <a:r>
              <a:rPr lang="en-US" altLang="zh-TW" smtClean="0"/>
              <a:t>3 </a:t>
            </a:r>
            <a:r>
              <a:rPr lang="zh-TW" altLang="en-US" smtClean="0"/>
              <a:t>元股息，未來股息預期以 </a:t>
            </a:r>
            <a:r>
              <a:rPr lang="en-US" altLang="zh-TW" smtClean="0"/>
              <a:t>5% </a:t>
            </a:r>
            <a:r>
              <a:rPr lang="zh-TW" altLang="en-US" smtClean="0"/>
              <a:t>成長率持續成長。此時，若預期報酬率</a:t>
            </a:r>
            <a:r>
              <a:rPr lang="en-US" altLang="zh-TW" smtClean="0"/>
              <a:t>10%</a:t>
            </a:r>
            <a:r>
              <a:rPr lang="zh-TW" altLang="en-US" smtClean="0"/>
              <a:t>，則大晨銀行目前股價為：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45</a:t>
            </a:fld>
            <a:endParaRPr lang="zh-TW" alt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764" y="3068960"/>
            <a:ext cx="4082472" cy="10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 descr="C:\Program Files\Microsoft Office\MEDIA\CAGCAT10\j019954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37112"/>
            <a:ext cx="1670609" cy="179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股利折</a:t>
            </a:r>
            <a:r>
              <a:rPr lang="zh-TW" altLang="en-US" b="1" smtClean="0"/>
              <a:t>現模型 </a:t>
            </a:r>
            <a:r>
              <a:rPr lang="zh-TW" altLang="en-US" spc="5" smtClean="0">
                <a:latin typeface="PMingLiU"/>
                <a:cs typeface="PMingLiU"/>
              </a:rPr>
              <a:t>股息</a:t>
            </a:r>
            <a:r>
              <a:rPr lang="zh-TW" altLang="en-US" spc="5" dirty="0" smtClean="0">
                <a:latin typeface="PMingLiU"/>
                <a:cs typeface="PMingLiU"/>
              </a:rPr>
              <a:t>固定比率成長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smtClean="0"/>
              <a:t>注意：</a:t>
            </a:r>
            <a:endParaRPr lang="en-US" altLang="zh-TW"/>
          </a:p>
          <a:p>
            <a:pPr lvl="1"/>
            <a:r>
              <a:rPr lang="zh-TW" altLang="en-US" smtClean="0"/>
              <a:t>由於</a:t>
            </a:r>
            <a:r>
              <a:rPr lang="zh-TW" altLang="en-US"/>
              <a:t>股票價值最少為 </a:t>
            </a:r>
            <a:r>
              <a:rPr lang="en-US" altLang="zh-TW"/>
              <a:t>0</a:t>
            </a:r>
            <a:r>
              <a:rPr lang="zh-TW" altLang="en-US"/>
              <a:t>，故以上公式隱含</a:t>
            </a:r>
            <a:r>
              <a:rPr lang="en-US" altLang="zh-TW"/>
              <a:t>r &gt; g </a:t>
            </a:r>
            <a:r>
              <a:rPr lang="zh-TW" altLang="en-US"/>
              <a:t>的</a:t>
            </a:r>
            <a:r>
              <a:rPr lang="zh-TW" altLang="en-US" smtClean="0"/>
              <a:t>假設。</a:t>
            </a:r>
            <a:endParaRPr lang="en-US" altLang="zh-TW" smtClean="0"/>
          </a:p>
          <a:p>
            <a:pPr lvl="1"/>
            <a:r>
              <a:rPr lang="zh-TW" altLang="en-US" smtClean="0"/>
              <a:t>因為</a:t>
            </a:r>
            <a:r>
              <a:rPr lang="zh-TW" altLang="en-US"/>
              <a:t>成長率若大於報酬率，表示此公司將無限擴張，並不符合真實世界</a:t>
            </a:r>
            <a:r>
              <a:rPr lang="zh-TW" altLang="en-US" smtClean="0"/>
              <a:t>。</a:t>
            </a:r>
            <a:endParaRPr lang="zh-TW" alt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747" y="1628800"/>
            <a:ext cx="2162745" cy="161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92" y="1939949"/>
            <a:ext cx="10001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/>
              <a:t>股利折現模型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範例</a:t>
            </a:r>
            <a:r>
              <a:rPr lang="en-US" altLang="zh-TW" dirty="0" smtClean="0"/>
              <a:t>4-7</a:t>
            </a:r>
            <a:r>
              <a:rPr lang="zh-TW" altLang="en-US" dirty="0" smtClean="0"/>
              <a:t>    </a:t>
            </a:r>
            <a:r>
              <a:rPr lang="zh-TW" altLang="en-US" spc="5" dirty="0" smtClean="0">
                <a:latin typeface="PMingLiU"/>
                <a:cs typeface="PMingLiU"/>
              </a:rPr>
              <a:t>股息固定比率成長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47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56" y="1268413"/>
            <a:ext cx="8120676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smtClean="0"/>
              <a:t>股利折現模型</a:t>
            </a:r>
            <a:r>
              <a:rPr lang="en-US" altLang="zh-TW" sz="3600" smtClean="0"/>
              <a:t/>
            </a:r>
            <a:br>
              <a:rPr lang="en-US" altLang="zh-TW" sz="3600" smtClean="0"/>
            </a:br>
            <a:r>
              <a:rPr lang="zh-TW" altLang="en-US" sz="3600" smtClean="0"/>
              <a:t>有變動的股息成長比率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/>
              <a:t>有些公司剛成立時，有很多投資機會，會以非常高的成長率成長。剛成立的公司往往不願將盈餘拿去發放股利，或只發少量股利</a:t>
            </a:r>
            <a:endParaRPr lang="en-US" altLang="zh-TW" sz="2800" dirty="0"/>
          </a:p>
          <a:p>
            <a:r>
              <a:rPr lang="zh-TW" altLang="en-US" sz="2800" dirty="0"/>
              <a:t>直到公司擴張到一定規模，成長趨緩後，才會將盈餘拿出來發股利，這時股利也較容易估算。可以下面的時間線來表示：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48</a:t>
            </a:fld>
            <a:endParaRPr lang="zh-TW" alt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64" y="4483630"/>
            <a:ext cx="7658244" cy="100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/>
              <a:t>股利折現模型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pc="5" dirty="0" smtClean="0">
                <a:latin typeface="PMingLiU"/>
                <a:cs typeface="PMingLiU"/>
              </a:rPr>
              <a:t>有變動的股息成長比率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sz="2800" smtClean="0"/>
          </a:p>
          <a:p>
            <a:r>
              <a:rPr lang="zh-TW" altLang="en-US" sz="2800" smtClean="0"/>
              <a:t>公司</a:t>
            </a:r>
            <a:r>
              <a:rPr lang="zh-TW" altLang="en-US" sz="2800" dirty="0" smtClean="0"/>
              <a:t>在成長初期的股利發放沒有一定模式可循</a:t>
            </a:r>
            <a:endParaRPr lang="en-US" altLang="zh-TW" sz="2800" dirty="0" smtClean="0"/>
          </a:p>
          <a:p>
            <a:r>
              <a:rPr lang="zh-TW" altLang="en-US" sz="2800" dirty="0" smtClean="0"/>
              <a:t>到了第 </a:t>
            </a:r>
            <a:r>
              <a:rPr lang="en-US" altLang="zh-TW" sz="2800" dirty="0" smtClean="0"/>
              <a:t>N + 1 </a:t>
            </a:r>
            <a:r>
              <a:rPr lang="zh-TW" altLang="en-US" sz="2800" dirty="0" smtClean="0"/>
              <a:t>期開始，公司趨於成熟，股利發放固定以每年 </a:t>
            </a:r>
            <a:r>
              <a:rPr lang="en-US" altLang="zh-TW" sz="2800" dirty="0" smtClean="0"/>
              <a:t>g </a:t>
            </a:r>
            <a:r>
              <a:rPr lang="zh-TW" altLang="en-US" sz="2800" dirty="0" smtClean="0"/>
              <a:t>的比率成長。</a:t>
            </a:r>
            <a:endParaRPr lang="en-US" altLang="zh-TW" sz="2800" dirty="0" smtClean="0"/>
          </a:p>
          <a:p>
            <a:r>
              <a:rPr lang="zh-TW" altLang="en-US" sz="2800" dirty="0" smtClean="0"/>
              <a:t>時間線中，第 </a:t>
            </a:r>
            <a:r>
              <a:rPr lang="en-US" altLang="zh-TW" sz="2800" dirty="0" smtClean="0"/>
              <a:t>N + 1 </a:t>
            </a:r>
            <a:r>
              <a:rPr lang="zh-TW" altLang="en-US" sz="2800" dirty="0" smtClean="0"/>
              <a:t>期開始的股利總值可以寫</a:t>
            </a:r>
            <a:r>
              <a:rPr lang="zh-TW" altLang="en-US" sz="2800" smtClean="0"/>
              <a:t>成：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49</a:t>
            </a:fld>
            <a:endParaRPr lang="zh-TW" alt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236296" cy="95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006" y="5277420"/>
            <a:ext cx="1699990" cy="10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8608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/>
              <a:t>股利折現模型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pc="5" dirty="0" smtClean="0">
                <a:latin typeface="PMingLiU"/>
                <a:cs typeface="PMingLiU"/>
              </a:rPr>
              <a:t>有變動的股息成長比率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整個時間線可以表示成一般式：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 smtClean="0"/>
              <a:t>其中，等式右邊最後一項，代表第 </a:t>
            </a:r>
            <a:r>
              <a:rPr lang="en-US" altLang="zh-TW" dirty="0" smtClean="0"/>
              <a:t>N + 1 </a:t>
            </a:r>
            <a:r>
              <a:rPr lang="zh-TW" altLang="en-US" dirty="0" smtClean="0"/>
              <a:t>期開始的股利在第 </a:t>
            </a:r>
            <a:r>
              <a:rPr lang="en-US" altLang="zh-TW" dirty="0" smtClean="0"/>
              <a:t>N</a:t>
            </a:r>
            <a:r>
              <a:rPr lang="zh-TW" altLang="en-US" dirty="0" smtClean="0"/>
              <a:t>期的現</a:t>
            </a:r>
            <a:r>
              <a:rPr lang="zh-TW" altLang="en-US" smtClean="0"/>
              <a:t>值。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50</a:t>
            </a:fld>
            <a:endParaRPr lang="zh-TW" alt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00424"/>
            <a:ext cx="7782942" cy="99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 descr="C:\Program Files\Microsoft Office\MEDIA\CAGCAT10\j021194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97152"/>
            <a:ext cx="2116147" cy="129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70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範例</a:t>
            </a:r>
            <a:r>
              <a:rPr lang="en-US" altLang="zh-TW" dirty="0" smtClean="0"/>
              <a:t>4-8</a:t>
            </a:r>
            <a:r>
              <a:rPr lang="zh-TW" altLang="en-US" dirty="0" smtClean="0"/>
              <a:t>   </a:t>
            </a:r>
            <a:r>
              <a:rPr lang="zh-TW" altLang="en-US" spc="5" dirty="0" smtClean="0">
                <a:latin typeface="PMingLiU"/>
                <a:cs typeface="PMingLiU"/>
              </a:rPr>
              <a:t>有變動的股息成長比率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51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822" y="1268413"/>
            <a:ext cx="6579943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70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股利折現模型參數的估計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從上一節介紹可以發現，股利折現模型中最重要兩個參數：股利成長率（</a:t>
            </a:r>
            <a:r>
              <a:rPr lang="en-US" altLang="zh-TW" dirty="0" smtClean="0"/>
              <a:t>g</a:t>
            </a:r>
            <a:r>
              <a:rPr lang="zh-TW" altLang="en-US" dirty="0" smtClean="0"/>
              <a:t>）與預期報酬率（</a:t>
            </a:r>
            <a:r>
              <a:rPr lang="en-US" altLang="zh-TW" dirty="0" smtClean="0"/>
              <a:t>r</a:t>
            </a:r>
            <a:r>
              <a:rPr lang="zh-TW" altLang="en-US" dirty="0" smtClean="0"/>
              <a:t>）都是直接給定</a:t>
            </a:r>
            <a:endParaRPr lang="en-US" altLang="zh-TW" dirty="0" smtClean="0"/>
          </a:p>
          <a:p>
            <a:r>
              <a:rPr lang="zh-TW" altLang="en-US" dirty="0" smtClean="0"/>
              <a:t>但現實生活中，這兩個參數往往都未知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那麼，我們該如何估計這兩個參數</a:t>
            </a:r>
            <a:r>
              <a:rPr lang="zh-TW" altLang="en-US" smtClean="0"/>
              <a:t>呢？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070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>
              <a:lnSpc>
                <a:spcPct val="100000"/>
              </a:lnSpc>
            </a:pPr>
            <a:r>
              <a:rPr lang="zh-TW" altLang="en-US" dirty="0"/>
              <a:t>預期報酬率的估計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首先，探討預期報酬率（</a:t>
            </a:r>
            <a:r>
              <a:rPr lang="en-US" altLang="zh-TW" dirty="0"/>
              <a:t>r</a:t>
            </a:r>
            <a:r>
              <a:rPr lang="zh-TW" altLang="en-US" dirty="0"/>
              <a:t>）的</a:t>
            </a:r>
            <a:r>
              <a:rPr lang="zh-TW" altLang="en-US"/>
              <a:t>估計</a:t>
            </a:r>
            <a:r>
              <a:rPr lang="zh-TW" altLang="en-US" smtClean="0"/>
              <a:t>。</a:t>
            </a:r>
            <a:endParaRPr lang="en-US" altLang="zh-TW" dirty="0" smtClean="0"/>
          </a:p>
          <a:p>
            <a:pPr lvl="1">
              <a:lnSpc>
                <a:spcPct val="120000"/>
              </a:lnSpc>
            </a:pPr>
            <a:r>
              <a:rPr lang="zh-TW" altLang="en-US" smtClean="0"/>
              <a:t>回憶</a:t>
            </a:r>
            <a:r>
              <a:rPr lang="zh-TW" altLang="en-US" dirty="0"/>
              <a:t>公式（</a:t>
            </a:r>
            <a:r>
              <a:rPr lang="en-US" altLang="zh-TW" dirty="0"/>
              <a:t>4.11</a:t>
            </a:r>
            <a:r>
              <a:rPr lang="zh-TW" altLang="en-US" dirty="0"/>
              <a:t>）：</a:t>
            </a:r>
            <a:endParaRPr lang="en-US" altLang="zh-TW" dirty="0"/>
          </a:p>
          <a:p>
            <a:pPr marL="0" indent="0">
              <a:lnSpc>
                <a:spcPct val="120000"/>
              </a:lnSpc>
              <a:buNone/>
            </a:pPr>
            <a:endParaRPr lang="en-US" altLang="zh-TW" dirty="0"/>
          </a:p>
          <a:p>
            <a:pPr lvl="1">
              <a:lnSpc>
                <a:spcPct val="120000"/>
              </a:lnSpc>
            </a:pPr>
            <a:r>
              <a:rPr lang="zh-TW" altLang="en-US" dirty="0"/>
              <a:t>從公式（</a:t>
            </a:r>
            <a:r>
              <a:rPr lang="en-US" altLang="zh-TW" dirty="0"/>
              <a:t>4.11</a:t>
            </a:r>
            <a:r>
              <a:rPr lang="zh-TW" altLang="en-US" dirty="0"/>
              <a:t>）中，可以求得預期報酬率為：</a:t>
            </a:r>
            <a:endParaRPr lang="en-US" altLang="zh-TW" dirty="0"/>
          </a:p>
          <a:p>
            <a:pPr>
              <a:lnSpc>
                <a:spcPct val="120000"/>
              </a:lnSpc>
            </a:pPr>
            <a:endParaRPr lang="en-US" altLang="zh-TW" dirty="0"/>
          </a:p>
          <a:p>
            <a:pPr>
              <a:lnSpc>
                <a:spcPct val="120000"/>
              </a:lnSpc>
            </a:pPr>
            <a:endParaRPr lang="en-US" altLang="zh-TW" dirty="0"/>
          </a:p>
          <a:p>
            <a:pPr>
              <a:lnSpc>
                <a:spcPct val="120000"/>
              </a:lnSpc>
            </a:pPr>
            <a:r>
              <a:rPr lang="zh-TW" altLang="en-US" dirty="0"/>
              <a:t>等式右邊第一項是股利收益率；等式右邊第二項則是</a:t>
            </a:r>
            <a:r>
              <a:rPr lang="zh-TW" altLang="en-US"/>
              <a:t>股利</a:t>
            </a:r>
            <a:r>
              <a:rPr lang="zh-TW" altLang="en-US" smtClean="0"/>
              <a:t>成長率。</a:t>
            </a:r>
            <a:endParaRPr lang="en-US" altLang="zh-TW" smtClean="0"/>
          </a:p>
          <a:p>
            <a:pPr>
              <a:lnSpc>
                <a:spcPct val="120000"/>
              </a:lnSpc>
            </a:pPr>
            <a:r>
              <a:rPr lang="zh-TW" altLang="en-US" smtClean="0"/>
              <a:t>投資人</a:t>
            </a:r>
            <a:r>
              <a:rPr lang="zh-TW" altLang="en-US" dirty="0"/>
              <a:t>的預期報酬率，取決於該股票的股利收益率加上</a:t>
            </a:r>
            <a:r>
              <a:rPr lang="zh-TW" altLang="en-US"/>
              <a:t>股利</a:t>
            </a:r>
            <a:r>
              <a:rPr lang="zh-TW" altLang="en-US" smtClean="0"/>
              <a:t>成長率。</a:t>
            </a:r>
            <a:endParaRPr lang="zh-TW" alt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00"/>
          <a:stretch/>
        </p:blipFill>
        <p:spPr bwMode="auto">
          <a:xfrm>
            <a:off x="3868945" y="1916832"/>
            <a:ext cx="1406110" cy="777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3356992"/>
            <a:ext cx="5095633" cy="97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16097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範例</a:t>
            </a:r>
            <a:r>
              <a:rPr lang="en-US" altLang="zh-TW" dirty="0" smtClean="0"/>
              <a:t>4-9</a:t>
            </a:r>
            <a:r>
              <a:rPr lang="zh-TW" altLang="en-US" dirty="0" smtClean="0"/>
              <a:t>    預期報酬率的估計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54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6792"/>
            <a:ext cx="8278812" cy="337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6097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股利成長率的估計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/>
              <a:t>在一般式（</a:t>
            </a:r>
            <a:r>
              <a:rPr lang="en-US" altLang="zh-TW" sz="2800" dirty="0" smtClean="0"/>
              <a:t>4.11</a:t>
            </a:r>
            <a:r>
              <a:rPr lang="zh-TW" altLang="en-US" sz="2800" dirty="0" smtClean="0"/>
              <a:t>）中，可發現公司若想提高股價，須增加股利（</a:t>
            </a:r>
            <a:r>
              <a:rPr lang="en-US" altLang="zh-TW" sz="2800" dirty="0" smtClean="0"/>
              <a:t>Div1</a:t>
            </a:r>
            <a:r>
              <a:rPr lang="zh-TW" altLang="en-US" sz="2800" dirty="0" smtClean="0"/>
              <a:t>）和股利成長率（</a:t>
            </a:r>
            <a:r>
              <a:rPr lang="en-US" altLang="zh-TW" sz="2800" dirty="0" smtClean="0"/>
              <a:t>g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r>
              <a:rPr lang="zh-TW" altLang="en-US" sz="2800" dirty="0" smtClean="0"/>
              <a:t>但公司往往會在股利發放與公司成長間取捨，一旦公司決定增加股利發放，投資新計畫能用的金額將會減少。</a:t>
            </a:r>
            <a:endParaRPr lang="en-US" altLang="zh-TW" sz="2800" dirty="0" smtClean="0"/>
          </a:p>
          <a:p>
            <a:r>
              <a:rPr lang="zh-TW" altLang="en-US" sz="2800" dirty="0" smtClean="0"/>
              <a:t>此時公司須決定股利發放率（</a:t>
            </a:r>
            <a:r>
              <a:rPr lang="en-US" altLang="zh-TW" sz="2800" dirty="0" smtClean="0"/>
              <a:t>Dividend Payout Rate</a:t>
            </a:r>
            <a:r>
              <a:rPr lang="zh-TW" altLang="en-US" sz="2800" dirty="0" smtClean="0"/>
              <a:t>），即發放的股利占盈餘的比例：</a:t>
            </a:r>
          </a:p>
          <a:p>
            <a:endParaRPr lang="zh-TW" altLang="en-US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55</a:t>
            </a:fld>
            <a:endParaRPr lang="zh-TW" alt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25144"/>
            <a:ext cx="6613058" cy="1166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345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35965">
              <a:lnSpc>
                <a:spcPct val="100000"/>
              </a:lnSpc>
            </a:pPr>
            <a:r>
              <a:rPr lang="zh-TW" altLang="en-US" dirty="0"/>
              <a:t>股利成長率的估計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sz="2800" dirty="0" smtClean="0"/>
              <a:t>公式（</a:t>
            </a:r>
            <a:r>
              <a:rPr lang="en-US" altLang="zh-TW" sz="2800" dirty="0" smtClean="0"/>
              <a:t>4.14</a:t>
            </a:r>
            <a:r>
              <a:rPr lang="zh-TW" altLang="en-US" sz="2800" dirty="0" smtClean="0"/>
              <a:t>）說明第 </a:t>
            </a:r>
            <a:r>
              <a:rPr lang="en-US" altLang="zh-TW" sz="2800" dirty="0" smtClean="0"/>
              <a:t>n </a:t>
            </a:r>
            <a:r>
              <a:rPr lang="zh-TW" altLang="en-US" sz="2800" dirty="0" smtClean="0"/>
              <a:t>期每股股利等於每股盈餘乘上股利發放率。</a:t>
            </a:r>
            <a:endParaRPr lang="en-US" altLang="zh-TW" sz="2800" dirty="0" smtClean="0"/>
          </a:p>
          <a:p>
            <a:r>
              <a:rPr lang="zh-TW" altLang="en-US" sz="2800" dirty="0" smtClean="0"/>
              <a:t>公司有三種方式能增加其發放的股利：</a:t>
            </a:r>
            <a:endParaRPr lang="en-US" altLang="zh-TW" sz="2800" dirty="0" smtClean="0"/>
          </a:p>
          <a:p>
            <a:pPr marL="297180" lvl="1" indent="0">
              <a:buNone/>
            </a:pPr>
            <a:r>
              <a:rPr lang="en-US" altLang="zh-TW" sz="2600" smtClean="0"/>
              <a:t>(1)</a:t>
            </a:r>
            <a:r>
              <a:rPr lang="zh-TW" altLang="en-US" sz="2600" smtClean="0"/>
              <a:t> 增加盈餘</a:t>
            </a:r>
            <a:endParaRPr lang="en-US" altLang="zh-TW" sz="2600" dirty="0"/>
          </a:p>
          <a:p>
            <a:pPr marL="297180" lvl="1" indent="0">
              <a:buNone/>
            </a:pPr>
            <a:r>
              <a:rPr lang="en-US" altLang="zh-TW" sz="2600" smtClean="0"/>
              <a:t>(2)</a:t>
            </a:r>
            <a:r>
              <a:rPr lang="zh-TW" altLang="en-US" sz="2600" smtClean="0"/>
              <a:t> 提高</a:t>
            </a:r>
            <a:r>
              <a:rPr lang="zh-TW" altLang="en-US" sz="2600" dirty="0" smtClean="0"/>
              <a:t>股利發放率</a:t>
            </a:r>
            <a:endParaRPr lang="en-US" altLang="zh-TW" sz="2600" dirty="0" smtClean="0"/>
          </a:p>
          <a:p>
            <a:pPr marL="297180" lvl="1" indent="0">
              <a:buNone/>
            </a:pPr>
            <a:r>
              <a:rPr lang="en-US" altLang="zh-TW" sz="2600" smtClean="0"/>
              <a:t>(3)</a:t>
            </a:r>
            <a:r>
              <a:rPr lang="zh-TW" altLang="en-US" sz="2600" smtClean="0"/>
              <a:t> 降低</a:t>
            </a:r>
            <a:r>
              <a:rPr lang="zh-TW" altLang="en-US" sz="2600" dirty="0" smtClean="0"/>
              <a:t>在外流通</a:t>
            </a:r>
            <a:r>
              <a:rPr lang="zh-TW" altLang="en-US" sz="2600" smtClean="0"/>
              <a:t>股數</a:t>
            </a:r>
            <a:endParaRPr lang="en-US" altLang="zh-TW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6564370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16097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股利成長率的估計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首先探討方法 </a:t>
            </a:r>
            <a:r>
              <a:rPr lang="en-US" altLang="zh-TW" dirty="0" smtClean="0"/>
              <a:t>(1)</a:t>
            </a:r>
          </a:p>
          <a:p>
            <a:pPr lvl="1"/>
            <a:r>
              <a:rPr lang="zh-TW" altLang="en-US" dirty="0" smtClean="0">
                <a:solidFill>
                  <a:schemeClr val="tx1"/>
                </a:solidFill>
              </a:rPr>
              <a:t>一間公司若想增加未來盈餘，須先將所賺得的某部分盈餘（保留盈餘）進行再投資，再投資所獲得的利潤將變成未來公司盈餘的增加。</a:t>
            </a:r>
          </a:p>
          <a:p>
            <a:pPr lvl="1"/>
            <a:r>
              <a:rPr lang="zh-TW" altLang="en-US" dirty="0" smtClean="0">
                <a:solidFill>
                  <a:schemeClr val="tx1"/>
                </a:solidFill>
              </a:rPr>
              <a:t>假設公司未來所有盈餘增加只能從再投資的利潤中獲得，則：</a:t>
            </a:r>
          </a:p>
          <a:p>
            <a:pPr marL="411480" lvl="1" indent="0">
              <a:buNone/>
            </a:pPr>
            <a:r>
              <a:rPr lang="zh-TW" altLang="en-US" dirty="0" smtClean="0">
                <a:solidFill>
                  <a:srgbClr val="C00000"/>
                </a:solidFill>
              </a:rPr>
              <a:t>盈餘</a:t>
            </a:r>
            <a:r>
              <a:rPr lang="zh-TW" altLang="en-US" dirty="0" smtClean="0">
                <a:solidFill>
                  <a:srgbClr val="C00000"/>
                </a:solidFill>
              </a:rPr>
              <a:t>改變 </a:t>
            </a:r>
            <a:r>
              <a:rPr lang="en-US" altLang="zh-TW" dirty="0" smtClean="0">
                <a:solidFill>
                  <a:srgbClr val="C00000"/>
                </a:solidFill>
              </a:rPr>
              <a:t>= </a:t>
            </a:r>
            <a:r>
              <a:rPr lang="zh-TW" altLang="en-US" dirty="0" smtClean="0">
                <a:solidFill>
                  <a:srgbClr val="C00000"/>
                </a:solidFill>
              </a:rPr>
              <a:t>保留盈餘</a:t>
            </a:r>
            <a:r>
              <a:rPr lang="en-US" altLang="zh-TW" dirty="0" smtClean="0">
                <a:solidFill>
                  <a:srgbClr val="C00000"/>
                </a:solidFill>
              </a:rPr>
              <a:t>×</a:t>
            </a:r>
            <a:r>
              <a:rPr lang="zh-TW" altLang="en-US" dirty="0" smtClean="0">
                <a:solidFill>
                  <a:srgbClr val="C00000"/>
                </a:solidFill>
              </a:rPr>
              <a:t>再投資的報酬率（</a:t>
            </a:r>
            <a:r>
              <a:rPr lang="en-US" altLang="zh-TW" dirty="0" smtClean="0">
                <a:solidFill>
                  <a:srgbClr val="C00000"/>
                </a:solidFill>
              </a:rPr>
              <a:t>4.15 </a:t>
            </a:r>
            <a:r>
              <a:rPr lang="zh-TW" altLang="en-US" dirty="0" smtClean="0">
                <a:solidFill>
                  <a:srgbClr val="C00000"/>
                </a:solidFill>
              </a:rPr>
              <a:t>式）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13453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股利成長率的估計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保留盈餘又等於目前盈餘乘上公司盈餘保留比率（</a:t>
            </a:r>
            <a:r>
              <a:rPr lang="en-US" altLang="zh-TW" dirty="0" smtClean="0"/>
              <a:t>Retention  Rate</a:t>
            </a:r>
            <a:r>
              <a:rPr lang="zh-TW" altLang="en-US" dirty="0" smtClean="0"/>
              <a:t>），即公司沒有拿去發放股利的盈餘占目前盈餘比率：</a:t>
            </a:r>
          </a:p>
          <a:p>
            <a:pPr marL="114300" indent="0">
              <a:buNone/>
            </a:pPr>
            <a:r>
              <a:rPr lang="zh-TW" altLang="en-US" dirty="0" smtClean="0">
                <a:solidFill>
                  <a:srgbClr val="C00000"/>
                </a:solidFill>
              </a:rPr>
              <a:t>保留盈餘 </a:t>
            </a:r>
            <a:r>
              <a:rPr lang="en-US" altLang="zh-TW" dirty="0" smtClean="0">
                <a:solidFill>
                  <a:srgbClr val="C00000"/>
                </a:solidFill>
              </a:rPr>
              <a:t>= </a:t>
            </a:r>
            <a:r>
              <a:rPr lang="zh-TW" altLang="en-US" dirty="0" smtClean="0">
                <a:solidFill>
                  <a:srgbClr val="C00000"/>
                </a:solidFill>
              </a:rPr>
              <a:t>目前</a:t>
            </a:r>
            <a:r>
              <a:rPr lang="zh-TW" altLang="en-US" dirty="0" smtClean="0">
                <a:solidFill>
                  <a:srgbClr val="C00000"/>
                </a:solidFill>
              </a:rPr>
              <a:t>盈餘 </a:t>
            </a:r>
            <a:r>
              <a:rPr lang="en-US" altLang="zh-TW" dirty="0" smtClean="0">
                <a:solidFill>
                  <a:srgbClr val="C00000"/>
                </a:solidFill>
              </a:rPr>
              <a:t>×</a:t>
            </a:r>
            <a:r>
              <a:rPr lang="zh-TW" altLang="en-US" dirty="0" smtClean="0">
                <a:solidFill>
                  <a:srgbClr val="C00000"/>
                </a:solidFill>
              </a:rPr>
              <a:t> 盈餘</a:t>
            </a:r>
            <a:r>
              <a:rPr lang="zh-TW" altLang="en-US" dirty="0" smtClean="0">
                <a:solidFill>
                  <a:srgbClr val="C00000"/>
                </a:solidFill>
              </a:rPr>
              <a:t>保留比率	（</a:t>
            </a:r>
            <a:r>
              <a:rPr lang="en-US" altLang="zh-TW" dirty="0" smtClean="0">
                <a:solidFill>
                  <a:srgbClr val="C00000"/>
                </a:solidFill>
              </a:rPr>
              <a:t>4.16 </a:t>
            </a:r>
            <a:r>
              <a:rPr lang="zh-TW" altLang="en-US" dirty="0" smtClean="0">
                <a:solidFill>
                  <a:srgbClr val="C00000"/>
                </a:solidFill>
              </a:rPr>
              <a:t>式）  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r>
              <a:rPr lang="zh-TW" altLang="en-US" dirty="0" smtClean="0"/>
              <a:t>將式子（</a:t>
            </a:r>
            <a:r>
              <a:rPr lang="en-US" altLang="zh-TW" dirty="0" smtClean="0"/>
              <a:t>4.16</a:t>
            </a:r>
            <a:r>
              <a:rPr lang="zh-TW" altLang="en-US" dirty="0" smtClean="0"/>
              <a:t>）代入（</a:t>
            </a:r>
            <a:r>
              <a:rPr lang="en-US" altLang="zh-TW" dirty="0" smtClean="0"/>
              <a:t>4.15</a:t>
            </a:r>
            <a:r>
              <a:rPr lang="zh-TW" altLang="en-US" dirty="0" smtClean="0"/>
              <a:t>），兩邊同時除以目前盈餘可得到：</a:t>
            </a:r>
          </a:p>
          <a:p>
            <a:pPr marL="114300" indent="0">
              <a:buNone/>
            </a:pPr>
            <a:r>
              <a:rPr lang="zh-TW" altLang="en-US" dirty="0" smtClean="0">
                <a:solidFill>
                  <a:srgbClr val="C00000"/>
                </a:solidFill>
              </a:rPr>
              <a:t>盈餘成長率 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114300" indent="0">
              <a:buNone/>
            </a:pPr>
            <a:r>
              <a:rPr lang="en-US" altLang="zh-TW" dirty="0" smtClean="0">
                <a:solidFill>
                  <a:srgbClr val="C00000"/>
                </a:solidFill>
              </a:rPr>
              <a:t>= </a:t>
            </a:r>
            <a:r>
              <a:rPr lang="zh-TW" altLang="en-US" dirty="0" smtClean="0">
                <a:solidFill>
                  <a:srgbClr val="C00000"/>
                </a:solidFill>
              </a:rPr>
              <a:t>盈餘</a:t>
            </a:r>
            <a:r>
              <a:rPr lang="zh-TW" altLang="en-US" dirty="0" smtClean="0">
                <a:solidFill>
                  <a:srgbClr val="C00000"/>
                </a:solidFill>
              </a:rPr>
              <a:t>改變 </a:t>
            </a:r>
            <a:r>
              <a:rPr lang="en-US" altLang="zh-TW" dirty="0" smtClean="0">
                <a:solidFill>
                  <a:srgbClr val="C00000"/>
                </a:solidFill>
              </a:rPr>
              <a:t>÷</a:t>
            </a:r>
            <a:r>
              <a:rPr lang="zh-TW" altLang="en-US" dirty="0" smtClean="0">
                <a:solidFill>
                  <a:srgbClr val="C00000"/>
                </a:solidFill>
              </a:rPr>
              <a:t> 目前</a:t>
            </a:r>
            <a:r>
              <a:rPr lang="zh-TW" altLang="en-US" dirty="0" smtClean="0">
                <a:solidFill>
                  <a:srgbClr val="C00000"/>
                </a:solidFill>
              </a:rPr>
              <a:t>盈餘 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114300" indent="0">
              <a:buNone/>
            </a:pPr>
            <a:r>
              <a:rPr lang="en-US" altLang="zh-TW" dirty="0" smtClean="0">
                <a:solidFill>
                  <a:srgbClr val="C00000"/>
                </a:solidFill>
              </a:rPr>
              <a:t>= </a:t>
            </a:r>
            <a:r>
              <a:rPr lang="zh-TW" altLang="en-US" dirty="0" smtClean="0">
                <a:solidFill>
                  <a:srgbClr val="C00000"/>
                </a:solidFill>
              </a:rPr>
              <a:t>盈餘保留</a:t>
            </a:r>
            <a:r>
              <a:rPr lang="zh-TW" altLang="en-US" dirty="0" smtClean="0">
                <a:solidFill>
                  <a:srgbClr val="C00000"/>
                </a:solidFill>
              </a:rPr>
              <a:t>比率 </a:t>
            </a:r>
            <a:r>
              <a:rPr lang="en-US" altLang="zh-TW" dirty="0" smtClean="0">
                <a:solidFill>
                  <a:srgbClr val="C00000"/>
                </a:solidFill>
              </a:rPr>
              <a:t>×</a:t>
            </a:r>
            <a:r>
              <a:rPr lang="zh-TW" altLang="en-US" dirty="0" smtClean="0">
                <a:solidFill>
                  <a:srgbClr val="C00000"/>
                </a:solidFill>
              </a:rPr>
              <a:t> 再</a:t>
            </a:r>
            <a:r>
              <a:rPr lang="zh-TW" altLang="en-US" dirty="0" smtClean="0">
                <a:solidFill>
                  <a:srgbClr val="C00000"/>
                </a:solidFill>
              </a:rPr>
              <a:t>投資的報酬率（</a:t>
            </a:r>
            <a:r>
              <a:rPr lang="en-US" altLang="zh-TW" dirty="0" smtClean="0">
                <a:solidFill>
                  <a:srgbClr val="C00000"/>
                </a:solidFill>
              </a:rPr>
              <a:t>4.17 </a:t>
            </a:r>
            <a:r>
              <a:rPr lang="zh-TW" altLang="en-US" dirty="0" smtClean="0">
                <a:solidFill>
                  <a:srgbClr val="C00000"/>
                </a:solidFill>
              </a:rPr>
              <a:t>式）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04959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股利成長率的估計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其中，盈餘改變除以目前盈餘就是盈餘成長率。</a:t>
            </a:r>
          </a:p>
          <a:p>
            <a:r>
              <a:rPr lang="zh-TW" altLang="en-US" dirty="0" smtClean="0"/>
              <a:t>可從公式（</a:t>
            </a:r>
            <a:r>
              <a:rPr lang="en-US" altLang="zh-TW" dirty="0" smtClean="0"/>
              <a:t>4.17</a:t>
            </a:r>
            <a:r>
              <a:rPr lang="zh-TW" altLang="en-US" dirty="0" smtClean="0"/>
              <a:t>）得知，只要其他變數不變，則盈餘成長率就等於股利成長率。所以將股利成長率（</a:t>
            </a:r>
            <a:r>
              <a:rPr lang="en-US" altLang="zh-TW" dirty="0" smtClean="0"/>
              <a:t>g</a:t>
            </a:r>
            <a:r>
              <a:rPr lang="zh-TW" altLang="en-US" dirty="0" smtClean="0"/>
              <a:t>）寫成一般式：</a:t>
            </a:r>
          </a:p>
          <a:p>
            <a:pPr marL="114300" indent="0">
              <a:buNone/>
            </a:pPr>
            <a:r>
              <a:rPr lang="zh-TW" altLang="en-US" dirty="0" smtClean="0">
                <a:solidFill>
                  <a:srgbClr val="C00000"/>
                </a:solidFill>
              </a:rPr>
              <a:t>股利成長率（</a:t>
            </a:r>
            <a:r>
              <a:rPr lang="en-US" altLang="zh-TW" dirty="0" smtClean="0">
                <a:solidFill>
                  <a:srgbClr val="C00000"/>
                </a:solidFill>
              </a:rPr>
              <a:t>g</a:t>
            </a:r>
            <a:r>
              <a:rPr lang="zh-TW" altLang="en-US" dirty="0" smtClean="0">
                <a:solidFill>
                  <a:srgbClr val="C00000"/>
                </a:solidFill>
              </a:rPr>
              <a:t>）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114300" indent="0">
              <a:buNone/>
            </a:pPr>
            <a:r>
              <a:rPr lang="en-US" altLang="zh-TW" dirty="0" smtClean="0">
                <a:solidFill>
                  <a:srgbClr val="C00000"/>
                </a:solidFill>
              </a:rPr>
              <a:t>= </a:t>
            </a:r>
            <a:r>
              <a:rPr lang="zh-TW" altLang="en-US" dirty="0" smtClean="0">
                <a:solidFill>
                  <a:srgbClr val="C00000"/>
                </a:solidFill>
              </a:rPr>
              <a:t>盈餘保留</a:t>
            </a:r>
            <a:r>
              <a:rPr lang="zh-TW" altLang="en-US" dirty="0" smtClean="0">
                <a:solidFill>
                  <a:srgbClr val="C00000"/>
                </a:solidFill>
              </a:rPr>
              <a:t>比率 </a:t>
            </a:r>
            <a:r>
              <a:rPr lang="en-US" altLang="zh-TW" dirty="0" smtClean="0">
                <a:solidFill>
                  <a:srgbClr val="C00000"/>
                </a:solidFill>
              </a:rPr>
              <a:t>×</a:t>
            </a:r>
            <a:r>
              <a:rPr lang="zh-TW" altLang="en-US" dirty="0" smtClean="0">
                <a:solidFill>
                  <a:srgbClr val="C00000"/>
                </a:solidFill>
              </a:rPr>
              <a:t> 再</a:t>
            </a:r>
            <a:r>
              <a:rPr lang="zh-TW" altLang="en-US" dirty="0" smtClean="0">
                <a:solidFill>
                  <a:srgbClr val="C00000"/>
                </a:solidFill>
              </a:rPr>
              <a:t>投資的報酬率（</a:t>
            </a:r>
            <a:r>
              <a:rPr lang="en-US" altLang="zh-TW" dirty="0" smtClean="0">
                <a:solidFill>
                  <a:srgbClr val="C00000"/>
                </a:solidFill>
              </a:rPr>
              <a:t>4.18 </a:t>
            </a:r>
            <a:r>
              <a:rPr lang="zh-TW" altLang="en-US" dirty="0" smtClean="0">
                <a:solidFill>
                  <a:srgbClr val="C00000"/>
                </a:solidFill>
              </a:rPr>
              <a:t>式）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58551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股利成長率的估計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TW" altLang="en-US" dirty="0" smtClean="0"/>
              <a:t>股利成長率（</a:t>
            </a:r>
            <a:r>
              <a:rPr lang="en-US" altLang="zh-TW" dirty="0" smtClean="0"/>
              <a:t>g</a:t>
            </a:r>
            <a:r>
              <a:rPr lang="zh-TW" altLang="en-US" dirty="0" smtClean="0"/>
              <a:t>）</a:t>
            </a:r>
            <a:r>
              <a:rPr lang="en-US" altLang="zh-TW" dirty="0" smtClean="0"/>
              <a:t>=</a:t>
            </a:r>
          </a:p>
          <a:p>
            <a:pPr marL="411163" lvl="1" indent="217488">
              <a:buNone/>
            </a:pPr>
            <a:r>
              <a:rPr lang="zh-TW" altLang="en-US" dirty="0" smtClean="0"/>
              <a:t>盈餘保留</a:t>
            </a:r>
            <a:r>
              <a:rPr lang="zh-TW" altLang="en-US" dirty="0" smtClean="0"/>
              <a:t>比率 </a:t>
            </a:r>
            <a:r>
              <a:rPr lang="en-US" altLang="zh-TW" dirty="0" smtClean="0"/>
              <a:t>×</a:t>
            </a:r>
            <a:r>
              <a:rPr lang="zh-TW" altLang="en-US" dirty="0" smtClean="0"/>
              <a:t> 再</a:t>
            </a:r>
            <a:r>
              <a:rPr lang="zh-TW" altLang="en-US" dirty="0" smtClean="0"/>
              <a:t>投資的報酬率（</a:t>
            </a:r>
            <a:r>
              <a:rPr lang="en-US" altLang="zh-TW" dirty="0" smtClean="0"/>
              <a:t>4.18 </a:t>
            </a:r>
            <a:r>
              <a:rPr lang="zh-TW" altLang="en-US" dirty="0" smtClean="0"/>
              <a:t>式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r>
              <a:rPr lang="zh-TW" altLang="en-US" dirty="0" smtClean="0"/>
              <a:t>公司可用股利成長率來評估，將保留盈餘進行再投資後，對公司股價造成的影響。</a:t>
            </a:r>
            <a:endParaRPr lang="en-US" altLang="zh-TW" dirty="0" smtClean="0"/>
          </a:p>
          <a:p>
            <a:r>
              <a:rPr lang="zh-TW" altLang="en-US" dirty="0" smtClean="0"/>
              <a:t>若是會提高公司股價，則可降低股利而將保留盈餘進行再投資。</a:t>
            </a:r>
            <a:endParaRPr lang="en-US" altLang="zh-TW" dirty="0" smtClean="0"/>
          </a:p>
          <a:p>
            <a:r>
              <a:rPr lang="zh-TW" altLang="en-US" dirty="0" smtClean="0"/>
              <a:t>若會降低公司股價，則降低股利不值得。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18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範例</a:t>
            </a:r>
            <a:r>
              <a:rPr lang="en-US" altLang="zh-TW" dirty="0" smtClean="0"/>
              <a:t>4-8</a:t>
            </a:r>
            <a:r>
              <a:rPr lang="zh-TW" altLang="en-US" dirty="0" smtClean="0"/>
              <a:t>  股利成長率的估計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61</a:t>
            </a:fld>
            <a:endParaRPr lang="zh-TW" altLang="en-US"/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32274"/>
            <a:ext cx="8278812" cy="4639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15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範例</a:t>
            </a:r>
            <a:r>
              <a:rPr lang="en-US" altLang="zh-TW" dirty="0" smtClean="0"/>
              <a:t>4-8</a:t>
            </a:r>
            <a:r>
              <a:rPr lang="zh-TW" altLang="en-US" dirty="0" smtClean="0"/>
              <a:t>  股利成長率的估計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62</a:t>
            </a:fld>
            <a:endParaRPr lang="zh-TW" alt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037160"/>
            <a:ext cx="8278812" cy="342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4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本益比（</a:t>
            </a:r>
            <a:r>
              <a:rPr lang="en-US" altLang="zh-TW" dirty="0" smtClean="0"/>
              <a:t>Price/Earnings Ratio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市場上最常見的探討股價表現的比率。本益比等於每股價格除以每股盈餘：</a:t>
            </a:r>
            <a:endParaRPr lang="en-US" altLang="zh-TW" dirty="0"/>
          </a:p>
          <a:p>
            <a:endParaRPr lang="en-US" altLang="zh-TW" dirty="0" smtClean="0"/>
          </a:p>
          <a:p>
            <a:endParaRPr lang="zh-TW" altLang="en-US" dirty="0" smtClean="0"/>
          </a:p>
          <a:p>
            <a:r>
              <a:rPr lang="zh-TW" altLang="en-US" dirty="0" smtClean="0"/>
              <a:t>將股利折現模型公式（</a:t>
            </a:r>
            <a:r>
              <a:rPr lang="en-US" altLang="zh-TW" dirty="0" smtClean="0"/>
              <a:t>4.11</a:t>
            </a:r>
            <a:r>
              <a:rPr lang="zh-TW" altLang="en-US" dirty="0" smtClean="0"/>
              <a:t>）兩邊同時除以每股盈餘，可得到：</a:t>
            </a:r>
          </a:p>
          <a:p>
            <a:endParaRPr lang="zh-TW" alt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637" y="2297832"/>
            <a:ext cx="6050106" cy="11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3136"/>
            <a:ext cx="7768197" cy="111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515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本益比（</a:t>
            </a:r>
            <a:r>
              <a:rPr lang="en-US" altLang="zh-TW" dirty="0"/>
              <a:t>Price/Earnings Ratio</a:t>
            </a:r>
            <a:r>
              <a:rPr lang="zh-TW" altLang="en-US" dirty="0"/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sz="2800" dirty="0"/>
          </a:p>
          <a:p>
            <a:endParaRPr lang="en-US" altLang="zh-TW" sz="2800" smtClean="0"/>
          </a:p>
          <a:p>
            <a:r>
              <a:rPr lang="zh-TW" altLang="en-US" sz="2800" smtClean="0"/>
              <a:t>公式</a:t>
            </a:r>
            <a:r>
              <a:rPr lang="zh-TW" altLang="en-US" sz="2800" dirty="0" smtClean="0"/>
              <a:t>（</a:t>
            </a:r>
            <a:r>
              <a:rPr lang="en-US" altLang="zh-TW" sz="2800" dirty="0" smtClean="0"/>
              <a:t>4.20</a:t>
            </a:r>
            <a:r>
              <a:rPr lang="zh-TW" altLang="en-US" sz="2800" dirty="0" smtClean="0"/>
              <a:t>）表示本益比會隨股利發放率和股利成長率增加而增加，隨預期報酬率的增加</a:t>
            </a:r>
            <a:r>
              <a:rPr lang="zh-TW" altLang="en-US" sz="2800" smtClean="0"/>
              <a:t>而減少。</a:t>
            </a:r>
            <a:endParaRPr lang="en-US" altLang="zh-TW" sz="2800" dirty="0" smtClean="0"/>
          </a:p>
          <a:p>
            <a:r>
              <a:rPr lang="zh-TW" altLang="en-US" sz="2800" dirty="0" smtClean="0"/>
              <a:t>當兩間公司股利發放率與股利成長率相同，所面臨的風險又一樣時，兩間公司股價必然</a:t>
            </a:r>
            <a:r>
              <a:rPr lang="zh-TW" altLang="en-US" sz="2800" smtClean="0"/>
              <a:t>相同。</a:t>
            </a:r>
            <a:endParaRPr lang="en-US" altLang="zh-TW" sz="2800" dirty="0" smtClean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61" y="1698699"/>
            <a:ext cx="7004879" cy="1010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515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範例</a:t>
            </a:r>
            <a:r>
              <a:rPr lang="en-US" altLang="zh-TW" dirty="0" smtClean="0"/>
              <a:t>4-11</a:t>
            </a:r>
            <a:r>
              <a:rPr lang="zh-TW" altLang="en-US" dirty="0" smtClean="0"/>
              <a:t>  本益比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t>65</a:t>
            </a:fld>
            <a:endParaRPr lang="zh-TW" altLang="en-US"/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776"/>
            <a:ext cx="8278812" cy="375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50867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本益比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應用本益比上要注意： </a:t>
            </a:r>
            <a:endParaRPr lang="en-US" altLang="zh-TW" dirty="0"/>
          </a:p>
          <a:p>
            <a:pPr marL="411480" lvl="1" indent="0"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1.</a:t>
            </a:r>
            <a:r>
              <a:rPr lang="zh-TW" altLang="en-US" dirty="0" smtClean="0">
                <a:solidFill>
                  <a:schemeClr val="tx1"/>
                </a:solidFill>
              </a:rPr>
              <a:t>當企業每股盈餘為負數時，採用本益比法進行評價無意義</a:t>
            </a:r>
            <a:r>
              <a:rPr lang="zh-TW" altLang="en-US" dirty="0" smtClean="0">
                <a:solidFill>
                  <a:schemeClr val="tx1"/>
                </a:solidFill>
              </a:rPr>
              <a:t>。</a:t>
            </a:r>
            <a:endParaRPr lang="en-US" altLang="zh-TW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r>
              <a:rPr lang="zh-TW" altLang="en-US" dirty="0" smtClean="0"/>
              <a:t>對</a:t>
            </a:r>
            <a:r>
              <a:rPr lang="zh-TW" altLang="en-US" dirty="0" smtClean="0"/>
              <a:t>不具繼續經營價值的企業，採用本益比法評價是錯誤</a:t>
            </a:r>
            <a:r>
              <a:rPr lang="zh-TW" altLang="en-US" dirty="0" smtClean="0"/>
              <a:t>的</a:t>
            </a:r>
            <a:endParaRPr lang="en-US" altLang="zh-TW" dirty="0" smtClean="0"/>
          </a:p>
          <a:p>
            <a:pPr marL="411480" lvl="1" indent="0">
              <a:buNone/>
            </a:pPr>
            <a:r>
              <a:rPr lang="zh-TW" altLang="en-US" dirty="0" smtClean="0"/>
              <a:t>陷入</a:t>
            </a:r>
            <a:r>
              <a:rPr lang="zh-TW" altLang="en-US" dirty="0" smtClean="0"/>
              <a:t>困境的轉機股亦不適用本益比評價</a:t>
            </a:r>
            <a:r>
              <a:rPr lang="zh-TW" altLang="en-US" dirty="0" smtClean="0"/>
              <a:t>法</a:t>
            </a:r>
            <a:endParaRPr lang="zh-TW" altLang="en-US" dirty="0" smtClean="0"/>
          </a:p>
          <a:p>
            <a:pPr marL="411480" lvl="1" indent="0"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2.</a:t>
            </a:r>
            <a:r>
              <a:rPr lang="zh-TW" altLang="en-US" dirty="0" smtClean="0">
                <a:solidFill>
                  <a:schemeClr val="tx1"/>
                </a:solidFill>
              </a:rPr>
              <a:t>由於股價反映未來預期，而盈餘受當期景氣影響，當盈餘受景氣影響而大幅波動，此類企業的本益比也隨之大幅變動。</a:t>
            </a:r>
            <a:endParaRPr lang="en-US" altLang="zh-TW" dirty="0" smtClean="0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88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本益比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268760"/>
            <a:ext cx="8278688" cy="4896544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例如，景氣循環股，當產業處於谷底時，盈餘仍不佳，然而投資人已對未來漸趨樂觀──本益比會很高。</a:t>
            </a:r>
          </a:p>
          <a:p>
            <a:r>
              <a:rPr lang="zh-TW" altLang="en-US" sz="2800" dirty="0" smtClean="0"/>
              <a:t>反之，景氣在高峰時，投資人已趨看空，但盈餘尚未大幅下跌，因此呈現低本益比現象。</a:t>
            </a:r>
          </a:p>
          <a:p>
            <a:r>
              <a:rPr lang="zh-TW" altLang="en-US" sz="2800" dirty="0" smtClean="0"/>
              <a:t>綜合上述，股票合理本益比求算，就是股價評價模型應用。</a:t>
            </a:r>
            <a:endParaRPr lang="en-US" altLang="zh-TW" sz="2800" dirty="0" smtClean="0"/>
          </a:p>
          <a:p>
            <a:r>
              <a:rPr lang="zh-TW" altLang="en-US" sz="2800" dirty="0" smtClean="0"/>
              <a:t>無論哪種評價模式，都建立在基本資訊基礎上，在風險、成長與利率水準控制的前提下，才適合進行比較分析。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61D466-F572-446E-8809-AA5F6660DFA2}" type="slidenum">
              <a:rPr lang="zh-TW" altLang="en-US" smtClean="0"/>
              <a:pPr/>
              <a:t>67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457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7243 財務管理原理三版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7243 財務管理原理三版</Template>
  <TotalTime>1629</TotalTime>
  <Words>3234</Words>
  <Application>Microsoft Office PowerPoint</Application>
  <PresentationFormat>如螢幕大小 (4:3)</PresentationFormat>
  <Paragraphs>335</Paragraphs>
  <Slides>67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67</vt:i4>
      </vt:variant>
    </vt:vector>
  </HeadingPairs>
  <TitlesOfParts>
    <vt:vector size="68" baseType="lpstr">
      <vt:lpstr>7243 財務管理原理三版</vt:lpstr>
      <vt:lpstr>PowerPoint 簡報</vt:lpstr>
      <vt:lpstr>債券與股票評價</vt:lpstr>
      <vt:lpstr>學習重點</vt:lpstr>
      <vt:lpstr> 債券的定義 </vt:lpstr>
      <vt:lpstr> 面額（Face Value） </vt:lpstr>
      <vt:lpstr>票面利率（Coupon Rate）</vt:lpstr>
      <vt:lpstr> 浮動利率債券 </vt:lpstr>
      <vt:lpstr>債券的現金流量</vt:lpstr>
      <vt:lpstr>債券的現金流量</vt:lpstr>
      <vt:lpstr>零息債券（Zero-Coupon Bonds, Zeros）</vt:lpstr>
      <vt:lpstr>零息債券（Zero-Coupon Bonds, Zeros）</vt:lpstr>
      <vt:lpstr>零息債券（Zero-Coupon Bonds, Zeros）</vt:lpstr>
      <vt:lpstr>範例4-1 零息債券的價值</vt:lpstr>
      <vt:lpstr>息票債券（Coupon Bonds）</vt:lpstr>
      <vt:lpstr>息票債券（Coupon Bonds）</vt:lpstr>
      <vt:lpstr>息票債券（Coupon Bonds）</vt:lpstr>
      <vt:lpstr>範例4-2  息票債券</vt:lpstr>
      <vt:lpstr> 債券價值與利率變動 </vt:lpstr>
      <vt:lpstr> 債券價值與利率變動 </vt:lpstr>
      <vt:lpstr> 債券價值與利率變動 </vt:lpstr>
      <vt:lpstr> 債券價值與利率變動 </vt:lpstr>
      <vt:lpstr>殖利率（Yield to Maturity） </vt:lpstr>
      <vt:lpstr>殖利率（Yield to Maturity） </vt:lpstr>
      <vt:lpstr>練習   殖利率</vt:lpstr>
      <vt:lpstr>練習   殖利率</vt:lpstr>
      <vt:lpstr>殖利率（y）求法</vt:lpstr>
      <vt:lpstr>票面利率債券價格與殖利率之關係</vt:lpstr>
      <vt:lpstr>票面利率與殖利率的關係</vt:lpstr>
      <vt:lpstr>範例4-4  殖利率</vt:lpstr>
      <vt:lpstr>普通股評價方式</vt:lpstr>
      <vt:lpstr>一期之投資</vt:lpstr>
      <vt:lpstr>一期之投資</vt:lpstr>
      <vt:lpstr> 一期之投資 </vt:lpstr>
      <vt:lpstr>範例4-5   一期之投資</vt:lpstr>
      <vt:lpstr>多期之投資</vt:lpstr>
      <vt:lpstr> 多期之投資 </vt:lpstr>
      <vt:lpstr> 多期之投資 </vt:lpstr>
      <vt:lpstr> 多期之投資 </vt:lpstr>
      <vt:lpstr> 多期之投資 </vt:lpstr>
      <vt:lpstr>股利折現模型股息零成長</vt:lpstr>
      <vt:lpstr> 範例4-6  股息零成長</vt:lpstr>
      <vt:lpstr>股利折現模型股息固定比率成長</vt:lpstr>
      <vt:lpstr>股利折現模型股息固定比率成長</vt:lpstr>
      <vt:lpstr>股利折現模型 股息固定比率成長</vt:lpstr>
      <vt:lpstr>練習  股息固定比率成長</vt:lpstr>
      <vt:lpstr>股利折現模型 股息固定比率成長</vt:lpstr>
      <vt:lpstr>股利折現模型 範例4-7    股息固定比率成長</vt:lpstr>
      <vt:lpstr>股利折現模型 有變動的股息成長比率</vt:lpstr>
      <vt:lpstr>股利折現模型 有變動的股息成長比率</vt:lpstr>
      <vt:lpstr>股利折現模型 有變動的股息成長比率</vt:lpstr>
      <vt:lpstr>範例4-8   有變動的股息成長比率</vt:lpstr>
      <vt:lpstr>股利折現模型參數的估計</vt:lpstr>
      <vt:lpstr>預期報酬率的估計</vt:lpstr>
      <vt:lpstr>範例4-9    預期報酬率的估計</vt:lpstr>
      <vt:lpstr>股利成長率的估計</vt:lpstr>
      <vt:lpstr>股利成長率的估計</vt:lpstr>
      <vt:lpstr>股利成長率的估計</vt:lpstr>
      <vt:lpstr>股利成長率的估計</vt:lpstr>
      <vt:lpstr>股利成長率的估計</vt:lpstr>
      <vt:lpstr>股利成長率的估計</vt:lpstr>
      <vt:lpstr>範例4-8  股利成長率的估計</vt:lpstr>
      <vt:lpstr>範例4-8  股利成長率的估計</vt:lpstr>
      <vt:lpstr>本益比（Price/Earnings Ratio）</vt:lpstr>
      <vt:lpstr>本益比（Price/Earnings Ratio）</vt:lpstr>
      <vt:lpstr>範例4-11  本益比</vt:lpstr>
      <vt:lpstr>本益比</vt:lpstr>
      <vt:lpstr>本益比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34</cp:revision>
  <dcterms:created xsi:type="dcterms:W3CDTF">2017-07-18T06:14:56Z</dcterms:created>
  <dcterms:modified xsi:type="dcterms:W3CDTF">2017-08-18T05:29:32Z</dcterms:modified>
</cp:coreProperties>
</file>