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3"/>
  </p:notesMasterIdLst>
  <p:sldIdLst>
    <p:sldId id="318" r:id="rId2"/>
    <p:sldId id="257" r:id="rId3"/>
    <p:sldId id="258" r:id="rId4"/>
    <p:sldId id="315" r:id="rId5"/>
    <p:sldId id="259" r:id="rId6"/>
    <p:sldId id="260" r:id="rId7"/>
    <p:sldId id="261" r:id="rId8"/>
    <p:sldId id="262" r:id="rId9"/>
    <p:sldId id="263" r:id="rId10"/>
    <p:sldId id="264" r:id="rId11"/>
    <p:sldId id="317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718" autoAdjust="0"/>
  </p:normalViewPr>
  <p:slideViewPr>
    <p:cSldViewPr>
      <p:cViewPr>
        <p:scale>
          <a:sx n="114" d="100"/>
          <a:sy n="114" d="100"/>
        </p:scale>
        <p:origin x="-17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EEB2D-7593-4CDD-8672-D093A226E338}" type="datetimeFigureOut">
              <a:rPr lang="zh-TW" altLang="en-US" smtClean="0"/>
              <a:t>2017/8/18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A53A4-4560-4556-AEE7-8FF0BF9FDC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38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A53A4-4560-4556-AEE7-8FF0BF9FDC7E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038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2204864"/>
            <a:ext cx="7543800" cy="3312368"/>
          </a:xfrm>
        </p:spPr>
        <p:txBody>
          <a:bodyPr anchor="ctr"/>
          <a:lstStyle>
            <a:lvl1pPr algn="ctr">
              <a:defRPr sz="7200" b="1">
                <a:ln>
                  <a:noFill/>
                </a:ln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48264" y="692696"/>
            <a:ext cx="1393716" cy="1066800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rgbClr val="C00000"/>
                </a:solidFill>
                <a:latin typeface="Bookman Old Styl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1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30616" cy="936104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278688" cy="4966890"/>
          </a:xfrm>
        </p:spPr>
        <p:txBody>
          <a:bodyPr>
            <a:normAutofit/>
          </a:bodyPr>
          <a:lstStyle>
            <a:lvl1pPr algn="just">
              <a:spcBef>
                <a:spcPts val="1200"/>
              </a:spcBef>
              <a:buClr>
                <a:srgbClr val="C00000"/>
              </a:buClr>
              <a:defRPr sz="2900" b="1"/>
            </a:lvl1pPr>
            <a:lvl2pPr algn="just">
              <a:spcBef>
                <a:spcPts val="1200"/>
              </a:spcBef>
              <a:defRPr sz="2700" b="1">
                <a:solidFill>
                  <a:srgbClr val="CC3300"/>
                </a:solidFill>
              </a:defRPr>
            </a:lvl2pPr>
            <a:lvl3pPr algn="just">
              <a:spcBef>
                <a:spcPts val="1200"/>
              </a:spcBef>
              <a:defRPr sz="2500" b="1">
                <a:solidFill>
                  <a:schemeClr val="accent2">
                    <a:lumMod val="50000"/>
                  </a:schemeClr>
                </a:solidFill>
              </a:defRPr>
            </a:lvl3pPr>
            <a:lvl4pPr algn="just">
              <a:spcBef>
                <a:spcPts val="1200"/>
              </a:spcBef>
              <a:defRPr sz="2300" b="1"/>
            </a:lvl4pPr>
            <a:lvl5pPr algn="just">
              <a:spcBef>
                <a:spcPts val="1200"/>
              </a:spcBef>
              <a:defRPr sz="2100" b="1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5D9BC2-007E-49F0-858C-EBF5C9CE7E31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9144000" cy="622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5D9BC2-007E-49F0-858C-EBF5C9CE7E3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5D9BC2-007E-49F0-858C-EBF5C9CE7E3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6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5D9BC2-007E-49F0-858C-EBF5C9CE7E3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5D9BC2-007E-49F0-858C-EBF5C9CE7E3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4013201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686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8424936" cy="4822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-100" baseline="0">
          <a:ln>
            <a:noFill/>
          </a:ln>
          <a:solidFill>
            <a:schemeClr val="tx2"/>
          </a:solidFill>
          <a:effectLst/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0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0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2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483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8000" dirty="0" smtClean="0">
                <a:solidFill>
                  <a:schemeClr val="bg1"/>
                </a:solidFill>
              </a:rPr>
              <a:t>貨幣的時間價值</a:t>
            </a:r>
            <a:endParaRPr lang="zh-TW" altLang="en-US" sz="8000" dirty="0">
              <a:solidFill>
                <a:schemeClr val="bg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mtClean="0"/>
              <a:t>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57501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mtClean="0"/>
              <a:t>學習重點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2800" dirty="0" smtClean="0"/>
              <a:t>了解貨幣的時間價值</a:t>
            </a:r>
          </a:p>
          <a:p>
            <a:pPr>
              <a:defRPr/>
            </a:pPr>
            <a:r>
              <a:rPr lang="zh-TW" altLang="en-US" sz="2800" dirty="0" smtClean="0"/>
              <a:t>認識利率與現值及終值的關係</a:t>
            </a:r>
          </a:p>
          <a:p>
            <a:pPr>
              <a:defRPr/>
            </a:pPr>
            <a:r>
              <a:rPr lang="zh-TW" altLang="en-US" sz="2800" dirty="0" smtClean="0"/>
              <a:t>理解現值與終值的意義與計算</a:t>
            </a:r>
          </a:p>
          <a:p>
            <a:pPr>
              <a:defRPr/>
            </a:pPr>
            <a:r>
              <a:rPr lang="zh-TW" altLang="en-US" sz="2800" dirty="0" smtClean="0"/>
              <a:t>認識年金的觀念與種類</a:t>
            </a:r>
          </a:p>
        </p:txBody>
      </p:sp>
      <p:pic>
        <p:nvPicPr>
          <p:cNvPr id="8194" name="Picture 2" descr="C:\Program Files\Microsoft Office\MEDIA\CAGCAT10\j009007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45023"/>
            <a:ext cx="2014396" cy="250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662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mtClean="0"/>
              <a:t>學習重點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計算不同種類的年金終值與現值</a:t>
            </a:r>
          </a:p>
          <a:p>
            <a:r>
              <a:rPr lang="zh-TW" altLang="en-US" sz="2800" dirty="0" smtClean="0"/>
              <a:t>理解複利效果及有效年利率</a:t>
            </a:r>
          </a:p>
          <a:p>
            <a:r>
              <a:rPr lang="zh-TW" altLang="en-US" sz="2800" dirty="0" smtClean="0"/>
              <a:t>學習淨現值的意義與計算</a:t>
            </a:r>
          </a:p>
          <a:p>
            <a:r>
              <a:rPr lang="zh-TW" altLang="en-US" sz="2800" dirty="0" smtClean="0"/>
              <a:t>探討淨現值與投資決策的關係</a:t>
            </a:r>
          </a:p>
          <a:p>
            <a:r>
              <a:rPr lang="zh-TW" altLang="en-US" sz="2800" dirty="0" smtClean="0"/>
              <a:t>運用 </a:t>
            </a:r>
            <a:r>
              <a:rPr lang="en-US" altLang="zh-TW" sz="2800" dirty="0" smtClean="0"/>
              <a:t>EXCEL </a:t>
            </a:r>
            <a:r>
              <a:rPr lang="zh-TW" altLang="en-US" sz="2800" dirty="0" smtClean="0"/>
              <a:t>試算表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9218" name="Picture 2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081" y="4077072"/>
            <a:ext cx="2144162" cy="217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62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利率 </a:t>
            </a:r>
            <a:r>
              <a:rPr lang="en-US" altLang="zh-TW" smtClean="0"/>
              <a:t>─</a:t>
            </a:r>
            <a:r>
              <a:rPr lang="zh-TW" altLang="en-US" smtClean="0"/>
              <a:t> 單利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假設在今年初，阿凱決定在甲銀行存入新台幣</a:t>
            </a:r>
            <a:r>
              <a:rPr lang="en-US" altLang="zh-TW" smtClean="0"/>
              <a:t>1,000</a:t>
            </a:r>
            <a:r>
              <a:rPr lang="zh-TW" altLang="en-US" smtClean="0"/>
              <a:t>元兩年，銀行每年提供</a:t>
            </a:r>
            <a:r>
              <a:rPr lang="en-US" altLang="zh-TW" smtClean="0"/>
              <a:t>10%</a:t>
            </a:r>
            <a:r>
              <a:rPr lang="zh-TW" altLang="en-US" smtClean="0"/>
              <a:t>的年利率</a:t>
            </a:r>
          </a:p>
          <a:p>
            <a:pPr lvl="1"/>
            <a:r>
              <a:rPr lang="zh-TW" altLang="en-US" smtClean="0"/>
              <a:t>情況</a:t>
            </a:r>
            <a:r>
              <a:rPr lang="en-US" altLang="zh-TW" smtClean="0"/>
              <a:t>1</a:t>
            </a:r>
            <a:r>
              <a:rPr lang="zh-TW" altLang="en-US" smtClean="0"/>
              <a:t>：每年年底把利息領出 </a:t>
            </a:r>
          </a:p>
          <a:p>
            <a:pPr lvl="2"/>
            <a:r>
              <a:rPr lang="zh-TW" altLang="en-US" smtClean="0"/>
              <a:t>即為單利 </a:t>
            </a:r>
            <a:r>
              <a:rPr lang="en-US" altLang="zh-TW" smtClean="0"/>
              <a:t>(Simple Interest)</a:t>
            </a:r>
          </a:p>
          <a:p>
            <a:pPr lvl="3"/>
            <a:r>
              <a:rPr lang="zh-TW" altLang="en-US" smtClean="0"/>
              <a:t>利息</a:t>
            </a:r>
            <a:r>
              <a:rPr lang="en-US" altLang="zh-TW" smtClean="0"/>
              <a:t>=</a:t>
            </a:r>
            <a:r>
              <a:rPr lang="zh-TW" altLang="en-US" smtClean="0"/>
              <a:t>本金</a:t>
            </a:r>
            <a:r>
              <a:rPr lang="en-US" altLang="zh-TW" smtClean="0"/>
              <a:t>×</a:t>
            </a:r>
            <a:r>
              <a:rPr lang="zh-TW" altLang="en-US" smtClean="0"/>
              <a:t>利率</a:t>
            </a:r>
            <a:r>
              <a:rPr lang="en-US" altLang="zh-TW" smtClean="0"/>
              <a:t>=1,000×10%=100</a:t>
            </a:r>
          </a:p>
          <a:p>
            <a:pPr lvl="2"/>
            <a:r>
              <a:rPr lang="zh-TW" altLang="en-US" smtClean="0"/>
              <a:t>小毅第一年投資總價值為：</a:t>
            </a:r>
            <a:endParaRPr lang="en-US" altLang="zh-TW" smtClean="0"/>
          </a:p>
          <a:p>
            <a:pPr lvl="3"/>
            <a:r>
              <a:rPr lang="zh-TW" altLang="en-US" smtClean="0"/>
              <a:t>本金</a:t>
            </a:r>
            <a:r>
              <a:rPr lang="en-US" altLang="zh-TW" smtClean="0"/>
              <a:t>×(1+r)=1,000×(1+0.1)=1,100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利率 </a:t>
            </a:r>
            <a:r>
              <a:rPr lang="en-US" altLang="zh-TW" smtClean="0"/>
              <a:t>─</a:t>
            </a:r>
            <a:r>
              <a:rPr lang="zh-TW" altLang="en-US" smtClean="0"/>
              <a:t> 複利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假設在今年初，阿凱決定在甲銀行存入新台幣</a:t>
            </a:r>
            <a:r>
              <a:rPr lang="en-US" altLang="zh-TW" smtClean="0"/>
              <a:t>1,000</a:t>
            </a:r>
            <a:r>
              <a:rPr lang="zh-TW" altLang="en-US" smtClean="0"/>
              <a:t>元兩年，銀行每年提供</a:t>
            </a:r>
            <a:r>
              <a:rPr lang="en-US" altLang="zh-TW" smtClean="0"/>
              <a:t>10%</a:t>
            </a:r>
            <a:r>
              <a:rPr lang="zh-TW" altLang="en-US" smtClean="0"/>
              <a:t>的年利率</a:t>
            </a:r>
          </a:p>
          <a:p>
            <a:pPr lvl="1"/>
            <a:r>
              <a:rPr lang="zh-TW" altLang="en-US" smtClean="0"/>
              <a:t>情況</a:t>
            </a:r>
            <a:r>
              <a:rPr lang="en-US" altLang="zh-TW" smtClean="0"/>
              <a:t>2</a:t>
            </a:r>
            <a:r>
              <a:rPr lang="zh-TW" altLang="en-US" smtClean="0"/>
              <a:t>：把第一年的利息加入下年的本金 </a:t>
            </a:r>
          </a:p>
          <a:p>
            <a:pPr lvl="2"/>
            <a:r>
              <a:rPr lang="zh-TW" altLang="en-US" smtClean="0"/>
              <a:t>即為複利 </a:t>
            </a:r>
            <a:r>
              <a:rPr lang="en-US" altLang="zh-TW" smtClean="0"/>
              <a:t>(Compound Interest)</a:t>
            </a:r>
          </a:p>
          <a:p>
            <a:pPr marL="1051560" lvl="3" indent="0">
              <a:buNone/>
            </a:pPr>
            <a:r>
              <a:rPr lang="zh-TW" altLang="en-US" smtClean="0"/>
              <a:t>兩年後的總利息</a:t>
            </a:r>
            <a:endParaRPr lang="en-US" altLang="zh-TW" smtClean="0"/>
          </a:p>
          <a:p>
            <a:pPr marL="1051560" lvl="3" indent="0">
              <a:buNone/>
            </a:pPr>
            <a:r>
              <a:rPr lang="en-US" altLang="zh-TW" smtClean="0"/>
              <a:t>=(1,000×0.1)+[1,000×(1+ 0.1)]×0.1=210</a:t>
            </a:r>
          </a:p>
          <a:p>
            <a:pPr lvl="2"/>
            <a:r>
              <a:rPr lang="zh-TW" altLang="en-US" smtClean="0"/>
              <a:t>小毅兩年後的投資總價值為：</a:t>
            </a:r>
            <a:endParaRPr lang="en-US" altLang="zh-TW" smtClean="0"/>
          </a:p>
          <a:p>
            <a:pPr marL="1051560" lvl="3" indent="0">
              <a:buNone/>
            </a:pPr>
            <a:r>
              <a:rPr lang="zh-TW" altLang="pt-BR" smtClean="0"/>
              <a:t>本金</a:t>
            </a:r>
            <a:r>
              <a:rPr lang="pt-BR" altLang="zh-TW" smtClean="0"/>
              <a:t>×(1+r)×(1+r)=1,000×(1+0.1)^2 =1,210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69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單利與複利的</a:t>
            </a:r>
            <a:r>
              <a:rPr lang="zh-TW" altLang="en-US" smtClean="0"/>
              <a:t>比較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我們來分析此算式的意義，也就是複利的影響。假設阿凱決定這兩年只利用存款利率來獲得報酬。</a:t>
            </a:r>
            <a:endParaRPr lang="en-US" altLang="zh-TW" smtClean="0"/>
          </a:p>
          <a:p>
            <a:pPr lvl="1"/>
            <a:r>
              <a:rPr lang="zh-TW" altLang="en-US" smtClean="0"/>
              <a:t>情況 </a:t>
            </a:r>
            <a:r>
              <a:rPr lang="en-US" altLang="zh-TW" smtClean="0"/>
              <a:t>1</a:t>
            </a:r>
            <a:r>
              <a:rPr lang="zh-TW" altLang="en-US" smtClean="0"/>
              <a:t>：單利</a:t>
            </a:r>
          </a:p>
          <a:p>
            <a:pPr lvl="2"/>
            <a:r>
              <a:rPr lang="zh-TW" altLang="en-US" smtClean="0"/>
              <a:t>假設阿凱決定在每年年底把利息領出，則兩年內阿凱可得到的總利息為新臺幣 </a:t>
            </a:r>
            <a:r>
              <a:rPr lang="en-US" altLang="zh-TW" smtClean="0"/>
              <a:t>200 </a:t>
            </a:r>
            <a:r>
              <a:rPr lang="zh-TW" altLang="en-US" smtClean="0"/>
              <a:t>元</a:t>
            </a:r>
            <a:endParaRPr lang="en-US" altLang="zh-TW" smtClean="0"/>
          </a:p>
          <a:p>
            <a:pPr marL="1051560" lvl="3" indent="0">
              <a:buNone/>
            </a:pPr>
            <a:r>
              <a:rPr lang="en-US" altLang="zh-TW" smtClean="0"/>
              <a:t>(1,000 </a:t>
            </a:r>
            <a:r>
              <a:rPr lang="zh-TW" altLang="en-US" smtClean="0"/>
              <a:t>元</a:t>
            </a:r>
            <a:r>
              <a:rPr lang="en-US" altLang="zh-TW" smtClean="0"/>
              <a:t>×0.1) ×2 = 200 </a:t>
            </a:r>
            <a:r>
              <a:rPr lang="zh-TW" altLang="en-US" smtClean="0"/>
              <a:t>元</a:t>
            </a:r>
            <a:endParaRPr lang="zh-TW" altLang="en-US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10242" name="Picture 2" descr="C:\Program Files\Microsoft Office\MEDIA\CAGCAT10\j014988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97152"/>
            <a:ext cx="1773050" cy="141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448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單利與複利的比較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TW" altLang="en-US" smtClean="0"/>
              <a:t>情況 </a:t>
            </a:r>
            <a:r>
              <a:rPr lang="en-US" altLang="zh-TW" smtClean="0"/>
              <a:t>2</a:t>
            </a:r>
            <a:r>
              <a:rPr lang="zh-TW" altLang="en-US" smtClean="0"/>
              <a:t>：複利</a:t>
            </a:r>
          </a:p>
          <a:p>
            <a:pPr lvl="2"/>
            <a:r>
              <a:rPr lang="zh-TW" altLang="en-US" smtClean="0"/>
              <a:t>假設阿凱決定把第一年利息加入下一年本金，則兩年後總利息為 </a:t>
            </a:r>
            <a:r>
              <a:rPr lang="en-US" altLang="zh-TW" smtClean="0"/>
              <a:t>210 </a:t>
            </a:r>
            <a:r>
              <a:rPr lang="zh-TW" altLang="en-US" smtClean="0"/>
              <a:t>元：</a:t>
            </a:r>
            <a:endParaRPr lang="en-US" altLang="zh-TW" smtClean="0"/>
          </a:p>
          <a:p>
            <a:pPr marL="1051560" lvl="3" indent="0">
              <a:buNone/>
            </a:pPr>
            <a:r>
              <a:rPr lang="en-US" altLang="zh-TW" smtClean="0"/>
              <a:t>1,000 </a:t>
            </a:r>
            <a:r>
              <a:rPr lang="zh-TW" altLang="en-US" smtClean="0"/>
              <a:t>元</a:t>
            </a:r>
            <a:r>
              <a:rPr lang="en-US" altLang="zh-TW" smtClean="0"/>
              <a:t>×0.1 + 1,000 </a:t>
            </a:r>
            <a:r>
              <a:rPr lang="zh-TW" altLang="en-US" smtClean="0"/>
              <a:t>元</a:t>
            </a:r>
            <a:r>
              <a:rPr lang="en-US" altLang="zh-TW" smtClean="0"/>
              <a:t>× 1 + 0.1 ×0.1</a:t>
            </a:r>
          </a:p>
          <a:p>
            <a:pPr marL="1051560" lvl="3" indent="0">
              <a:buNone/>
            </a:pPr>
            <a:r>
              <a:rPr lang="en-US" altLang="zh-TW" smtClean="0"/>
              <a:t>= 210 </a:t>
            </a:r>
            <a:r>
              <a:rPr lang="zh-TW" altLang="en-US" smtClean="0"/>
              <a:t>元 </a:t>
            </a:r>
            <a:r>
              <a:rPr lang="en-US" altLang="zh-TW" smtClean="0"/>
              <a:t>&gt; 200</a:t>
            </a:r>
          </a:p>
          <a:p>
            <a:r>
              <a:rPr lang="zh-TW" altLang="en-US" smtClean="0"/>
              <a:t>在投資期間與利率相同情況下，不同利率計算方式有不同報酬。</a:t>
            </a:r>
            <a:endParaRPr lang="en-US" altLang="zh-TW" smtClean="0"/>
          </a:p>
          <a:p>
            <a:r>
              <a:rPr lang="zh-TW" altLang="en-US" smtClean="0"/>
              <a:t>在單利情況下，利息沒有被再投資；但在複利情況下，利息被再計算，也就是「錢滾錢」</a:t>
            </a:r>
            <a:r>
              <a:rPr lang="zh-TW" altLang="en-US"/>
              <a:t>。</a:t>
            </a:r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0006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/>
              <a:t>終值 </a:t>
            </a:r>
            <a:r>
              <a:rPr lang="en-US" altLang="zh-TW" cap="none" dirty="0" smtClean="0">
                <a:cs typeface="Times New Roman" pitchFamily="18" charset="0"/>
              </a:rPr>
              <a:t>(</a:t>
            </a:r>
            <a:r>
              <a:rPr lang="en-US" altLang="zh-TW" cap="none" dirty="0">
                <a:cs typeface="Times New Roman" pitchFamily="18" charset="0"/>
              </a:rPr>
              <a:t>Future Value)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TW" altLang="en-US" dirty="0" smtClean="0"/>
              <a:t>複利的終值之一般式：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endParaRPr lang="en-US" altLang="zh-TW" dirty="0" smtClean="0"/>
          </a:p>
          <a:p>
            <a:pPr>
              <a:lnSpc>
                <a:spcPct val="120000"/>
              </a:lnSpc>
            </a:pPr>
            <a:endParaRPr lang="en-US" altLang="zh-TW" dirty="0" smtClean="0"/>
          </a:p>
          <a:p>
            <a:pPr lvl="1">
              <a:lnSpc>
                <a:spcPct val="120000"/>
              </a:lnSpc>
              <a:buFont typeface="Century Gothic" pitchFamily="34" charset="0"/>
              <a:buChar char="▪"/>
            </a:pPr>
            <a:r>
              <a:rPr lang="en-US" altLang="zh-TW" dirty="0" smtClean="0">
                <a:solidFill>
                  <a:schemeClr val="tx1"/>
                </a:solidFill>
              </a:rPr>
              <a:t>FV</a:t>
            </a:r>
            <a:r>
              <a:rPr lang="zh-TW" altLang="en-US" dirty="0" smtClean="0">
                <a:solidFill>
                  <a:schemeClr val="tx1"/>
                </a:solidFill>
              </a:rPr>
              <a:t>為終值，</a:t>
            </a:r>
            <a:r>
              <a:rPr lang="en-US" altLang="zh-TW" dirty="0" smtClean="0">
                <a:solidFill>
                  <a:schemeClr val="tx1"/>
                </a:solidFill>
              </a:rPr>
              <a:t>PV</a:t>
            </a:r>
            <a:r>
              <a:rPr lang="zh-TW" altLang="en-US" dirty="0" smtClean="0">
                <a:solidFill>
                  <a:schemeClr val="tx1"/>
                </a:solidFill>
              </a:rPr>
              <a:t>為期初本金，</a:t>
            </a:r>
            <a:r>
              <a:rPr lang="en-US" altLang="zh-TW" dirty="0" smtClean="0">
                <a:solidFill>
                  <a:schemeClr val="tx1"/>
                </a:solidFill>
              </a:rPr>
              <a:t>r</a:t>
            </a:r>
            <a:r>
              <a:rPr lang="zh-TW" altLang="en-US" dirty="0" smtClean="0">
                <a:solidFill>
                  <a:schemeClr val="tx1"/>
                </a:solidFill>
              </a:rPr>
              <a:t>為利率，</a:t>
            </a:r>
            <a:r>
              <a:rPr lang="en-US" altLang="zh-TW" dirty="0" smtClean="0">
                <a:solidFill>
                  <a:schemeClr val="tx1"/>
                </a:solidFill>
              </a:rPr>
              <a:t>n</a:t>
            </a:r>
            <a:r>
              <a:rPr lang="zh-TW" altLang="en-US" dirty="0" smtClean="0">
                <a:solidFill>
                  <a:schemeClr val="tx1"/>
                </a:solidFill>
              </a:rPr>
              <a:t>為期數</a:t>
            </a:r>
          </a:p>
          <a:p>
            <a:pPr lvl="1">
              <a:lnSpc>
                <a:spcPct val="120000"/>
              </a:lnSpc>
              <a:buFont typeface="Century Gothic" pitchFamily="34" charset="0"/>
              <a:buChar char="▪"/>
            </a:pPr>
            <a:r>
              <a:rPr lang="en-US" altLang="zh-TW" dirty="0" smtClean="0">
                <a:solidFill>
                  <a:schemeClr val="tx1"/>
                </a:solidFill>
              </a:rPr>
              <a:t>(1+ r)</a:t>
            </a:r>
            <a:r>
              <a:rPr lang="en-US" altLang="zh-TW" sz="2400" baseline="30000" dirty="0" smtClean="0">
                <a:solidFill>
                  <a:schemeClr val="tx1"/>
                </a:solidFill>
              </a:rPr>
              <a:t>n</a:t>
            </a:r>
            <a:r>
              <a:rPr lang="zh-TW" altLang="en-US" dirty="0" smtClean="0">
                <a:solidFill>
                  <a:schemeClr val="tx1"/>
                </a:solidFill>
              </a:rPr>
              <a:t> 稱為</a:t>
            </a:r>
            <a:r>
              <a:rPr lang="zh-TW" altLang="en-US" b="1" dirty="0" smtClean="0">
                <a:solidFill>
                  <a:schemeClr val="tx1"/>
                </a:solidFill>
              </a:rPr>
              <a:t>終值因子</a:t>
            </a:r>
            <a:r>
              <a:rPr lang="en-US" altLang="zh-TW" b="1" dirty="0" smtClean="0">
                <a:solidFill>
                  <a:schemeClr val="tx1"/>
                </a:solidFill>
              </a:rPr>
              <a:t>(Future Value Interest Factor</a:t>
            </a:r>
            <a:r>
              <a:rPr lang="zh-TW" altLang="en-US" b="1" dirty="0" smtClean="0">
                <a:solidFill>
                  <a:schemeClr val="tx1"/>
                </a:solidFill>
              </a:rPr>
              <a:t>，簡寫</a:t>
            </a:r>
            <a:r>
              <a:rPr lang="en-US" altLang="zh-TW" b="1" dirty="0" err="1" smtClean="0">
                <a:solidFill>
                  <a:schemeClr val="tx1"/>
                </a:solidFill>
              </a:rPr>
              <a:t>FVIF</a:t>
            </a:r>
            <a:r>
              <a:rPr lang="en-US" altLang="zh-TW" b="1" baseline="-25000" dirty="0" err="1" smtClean="0">
                <a:solidFill>
                  <a:schemeClr val="tx1"/>
                </a:solidFill>
              </a:rPr>
              <a:t>r</a:t>
            </a:r>
            <a:r>
              <a:rPr lang="en-US" altLang="zh-TW" b="1" baseline="-25000" dirty="0" smtClean="0">
                <a:solidFill>
                  <a:schemeClr val="tx1"/>
                </a:solidFill>
              </a:rPr>
              <a:t>, n</a:t>
            </a:r>
            <a:r>
              <a:rPr lang="en-US" altLang="zh-TW" b="1" dirty="0" smtClean="0">
                <a:solidFill>
                  <a:schemeClr val="tx1"/>
                </a:solidFill>
              </a:rPr>
              <a:t>)</a:t>
            </a:r>
            <a:endParaRPr lang="zh-TW" alt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393402"/>
              </p:ext>
            </p:extLst>
          </p:nvPr>
        </p:nvGraphicFramePr>
        <p:xfrm>
          <a:off x="3154363" y="2432050"/>
          <a:ext cx="2835275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方程式" r:id="rId3" imgW="1104900" imgH="254000" progId="Equation.3">
                  <p:embed/>
                </p:oleObj>
              </mc:Choice>
              <mc:Fallback>
                <p:oleObj name="方程式" r:id="rId3" imgW="1104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363" y="2432050"/>
                        <a:ext cx="2835275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1030" name="Picture 6" descr="C:\Program Files\Microsoft Office\MEDIA\CAGCAT10\j0157763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91" y="4941168"/>
            <a:ext cx="1509552" cy="152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98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範例</a:t>
            </a:r>
            <a:r>
              <a:rPr lang="en-US" altLang="zh-TW" smtClean="0"/>
              <a:t>3-1</a:t>
            </a:r>
            <a:r>
              <a:rPr lang="zh-TW" altLang="en-US" smtClean="0"/>
              <a:t>   終值的應用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4"/>
            <a:ext cx="8278812" cy="357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57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範例</a:t>
            </a:r>
            <a:r>
              <a:rPr lang="en-US" altLang="zh-TW" smtClean="0"/>
              <a:t>3-1</a:t>
            </a:r>
            <a:r>
              <a:rPr lang="zh-TW" altLang="en-US" smtClean="0"/>
              <a:t>   終值的應用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14379"/>
            <a:ext cx="8278812" cy="427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6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範例</a:t>
            </a:r>
            <a:r>
              <a:rPr lang="en-US" altLang="zh-TW" smtClean="0"/>
              <a:t>3-1</a:t>
            </a:r>
            <a:r>
              <a:rPr lang="zh-TW" altLang="en-US" smtClean="0"/>
              <a:t>   終值的應用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12</a:t>
            </a:fld>
            <a:endParaRPr lang="zh-TW" altLang="en-US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4" y="1268413"/>
            <a:ext cx="7251819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96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現值 </a:t>
            </a:r>
            <a:r>
              <a:rPr lang="en-US" altLang="zh-TW" smtClean="0"/>
              <a:t>(Present Value)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了解複利的威力後，阿凱想在甲銀行存入一筆錢，計畫用銀行提供的利率，預期兩年後獲得 </a:t>
            </a:r>
            <a:r>
              <a:rPr lang="en-US" altLang="zh-TW" smtClean="0"/>
              <a:t>1,000</a:t>
            </a:r>
            <a:r>
              <a:rPr lang="zh-TW" altLang="en-US" smtClean="0"/>
              <a:t>元。那麼阿凱現在應該存入多少錢？</a:t>
            </a:r>
            <a:endParaRPr lang="en-US" altLang="zh-TW" smtClean="0"/>
          </a:p>
          <a:p>
            <a:endParaRPr lang="en-US" altLang="zh-TW" smtClean="0"/>
          </a:p>
          <a:p>
            <a:r>
              <a:rPr lang="zh-TW" altLang="en-US" smtClean="0"/>
              <a:t>阿凱煩惱的金額就是現值（</a:t>
            </a:r>
            <a:r>
              <a:rPr lang="en-US" altLang="zh-TW" smtClean="0"/>
              <a:t>Present Value</a:t>
            </a:r>
            <a:r>
              <a:rPr lang="zh-TW" altLang="en-US" smtClean="0"/>
              <a:t>），而計算現值的過程稱為折現（</a:t>
            </a:r>
            <a:r>
              <a:rPr lang="en-US" altLang="zh-TW" smtClean="0"/>
              <a:t>Discounting</a:t>
            </a:r>
            <a:r>
              <a:rPr lang="zh-TW" altLang="en-US" smtClean="0"/>
              <a:t>）。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13</a:t>
            </a:fld>
            <a:endParaRPr lang="zh-TW" altLang="en-US"/>
          </a:p>
        </p:txBody>
      </p:sp>
      <p:pic>
        <p:nvPicPr>
          <p:cNvPr id="14338" name="Picture 2" descr="C:\Program Files\Microsoft Office\MEDIA\CAGCAT10\j018316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53136"/>
            <a:ext cx="1901038" cy="166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499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現值 </a:t>
            </a:r>
            <a:r>
              <a:rPr lang="en-US" altLang="zh-TW" smtClean="0"/>
              <a:t>(Present Value)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與複利計息相反。以折現方式計算現值，是將未來期間的貨幣轉換以本期貨幣來衡量。</a:t>
            </a:r>
            <a:endParaRPr lang="en-US" altLang="zh-TW" smtClean="0"/>
          </a:p>
          <a:p>
            <a:endParaRPr lang="zh-TW" altLang="en-US" smtClean="0"/>
          </a:p>
          <a:p>
            <a:r>
              <a:rPr lang="zh-TW" altLang="en-US" smtClean="0"/>
              <a:t>複利計息則是將本期的貨幣轉換為以未來某特定期間貨幣來衡量。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15362" name="Picture 2" descr="C:\Program Files\Microsoft Office\MEDIA\CAGCAT10\j018332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509120"/>
            <a:ext cx="1805940" cy="18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629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/>
              <a:t>現</a:t>
            </a:r>
            <a:r>
              <a:rPr lang="zh-TW" altLang="en-US" dirty="0" smtClean="0"/>
              <a:t>值</a:t>
            </a:r>
            <a:r>
              <a:rPr lang="zh-TW" altLang="en-US" cap="none" dirty="0" smtClean="0"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zh-TW" cap="none" dirty="0" smtClean="0">
                <a:cs typeface="Times New Roman" pitchFamily="18" charset="0"/>
              </a:rPr>
              <a:t>(</a:t>
            </a:r>
            <a:r>
              <a:rPr lang="en-US" altLang="zh-TW" cap="none" dirty="0">
                <a:cs typeface="Times New Roman" pitchFamily="18" charset="0"/>
              </a:rPr>
              <a:t>Present Value)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dirty="0" smtClean="0"/>
              <a:t>現值的一般式：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endParaRPr lang="en-US" altLang="zh-TW" dirty="0" smtClean="0"/>
          </a:p>
          <a:p>
            <a:pPr>
              <a:lnSpc>
                <a:spcPct val="120000"/>
              </a:lnSpc>
            </a:pPr>
            <a:endParaRPr lang="en-US" altLang="zh-TW" dirty="0" smtClean="0"/>
          </a:p>
          <a:p>
            <a:pPr lvl="1">
              <a:lnSpc>
                <a:spcPct val="120000"/>
              </a:lnSpc>
              <a:buFont typeface="Century Gothic" pitchFamily="34" charset="0"/>
              <a:buChar char="▪"/>
            </a:pPr>
            <a:r>
              <a:rPr lang="en-US" altLang="zh-TW" dirty="0" smtClean="0">
                <a:solidFill>
                  <a:schemeClr val="tx1"/>
                </a:solidFill>
              </a:rPr>
              <a:t>r </a:t>
            </a:r>
            <a:r>
              <a:rPr lang="zh-TW" altLang="en-US" dirty="0" smtClean="0">
                <a:solidFill>
                  <a:schemeClr val="tx1"/>
                </a:solidFill>
              </a:rPr>
              <a:t>為折現率</a:t>
            </a:r>
            <a:r>
              <a:rPr lang="en-US" altLang="zh-TW" dirty="0" smtClean="0">
                <a:solidFill>
                  <a:schemeClr val="tx1"/>
                </a:solidFill>
              </a:rPr>
              <a:t>(Discount rate) </a:t>
            </a:r>
          </a:p>
          <a:p>
            <a:pPr lvl="1">
              <a:lnSpc>
                <a:spcPct val="150000"/>
              </a:lnSpc>
              <a:buFont typeface="Century Gothic" pitchFamily="34" charset="0"/>
              <a:buChar char="▪"/>
            </a:pPr>
            <a:r>
              <a:rPr lang="en-US" altLang="zh-TW" dirty="0" smtClean="0">
                <a:solidFill>
                  <a:schemeClr val="tx1"/>
                </a:solidFill>
              </a:rPr>
              <a:t>           </a:t>
            </a:r>
            <a:r>
              <a:rPr lang="zh-TW" altLang="en-US" dirty="0" smtClean="0">
                <a:solidFill>
                  <a:schemeClr val="tx1"/>
                </a:solidFill>
              </a:rPr>
              <a:t>稱為現值因子 </a:t>
            </a:r>
            <a:r>
              <a:rPr lang="en-US" altLang="zh-TW" dirty="0" smtClean="0">
                <a:solidFill>
                  <a:schemeClr val="tx1"/>
                </a:solidFill>
              </a:rPr>
              <a:t>(Present Value Interest Factor </a:t>
            </a:r>
            <a:r>
              <a:rPr lang="zh-TW" altLang="en-US" dirty="0" smtClean="0">
                <a:solidFill>
                  <a:schemeClr val="tx1"/>
                </a:solidFill>
              </a:rPr>
              <a:t>，簡寫</a:t>
            </a:r>
            <a:r>
              <a:rPr lang="en-US" altLang="zh-TW" dirty="0" err="1" smtClean="0">
                <a:solidFill>
                  <a:schemeClr val="tx1"/>
                </a:solidFill>
              </a:rPr>
              <a:t>PVIF</a:t>
            </a:r>
            <a:r>
              <a:rPr lang="en-US" altLang="zh-TW" baseline="-25000" dirty="0" err="1" smtClean="0">
                <a:solidFill>
                  <a:schemeClr val="tx1"/>
                </a:solidFill>
              </a:rPr>
              <a:t>r</a:t>
            </a:r>
            <a:r>
              <a:rPr lang="en-US" altLang="zh-TW" baseline="-25000" dirty="0" smtClean="0">
                <a:solidFill>
                  <a:schemeClr val="tx1"/>
                </a:solidFill>
              </a:rPr>
              <a:t>, n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</a:rPr>
              <a:t>或折現因子</a:t>
            </a:r>
            <a:r>
              <a:rPr lang="en-US" altLang="zh-TW" dirty="0" smtClean="0">
                <a:solidFill>
                  <a:schemeClr val="tx1"/>
                </a:solidFill>
              </a:rPr>
              <a:t>(Discount Factor )</a:t>
            </a:r>
            <a:endParaRPr lang="zh-TW" altLang="en-US" dirty="0" smtClean="0">
              <a:solidFill>
                <a:schemeClr val="tx1"/>
              </a:solidFill>
            </a:endParaRPr>
          </a:p>
          <a:p>
            <a:endParaRPr lang="zh-TW" altLang="en-US" dirty="0" smtClean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09985"/>
              </p:ext>
            </p:extLst>
          </p:nvPr>
        </p:nvGraphicFramePr>
        <p:xfrm>
          <a:off x="3498056" y="1988840"/>
          <a:ext cx="21478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方程式" r:id="rId3" imgW="901309" imgH="418918" progId="Equation.3">
                  <p:embed/>
                </p:oleObj>
              </mc:Choice>
              <mc:Fallback>
                <p:oleObj name="方程式" r:id="rId3" imgW="901309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056" y="1988840"/>
                        <a:ext cx="2147888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923950"/>
              </p:ext>
            </p:extLst>
          </p:nvPr>
        </p:nvGraphicFramePr>
        <p:xfrm>
          <a:off x="853412" y="3995828"/>
          <a:ext cx="9144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方程式" r:id="rId5" imgW="495000" imgH="419040" progId="Equation.3">
                  <p:embed/>
                </p:oleObj>
              </mc:Choice>
              <mc:Fallback>
                <p:oleObj name="方程式" r:id="rId5" imgW="495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12" y="3995828"/>
                        <a:ext cx="9144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87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現值</a:t>
            </a:r>
            <a:r>
              <a:rPr lang="zh-TW" altLang="en-US" cap="none" dirty="0" smtClean="0"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zh-TW" cap="none" dirty="0" smtClean="0">
                <a:cs typeface="Times New Roman" pitchFamily="18" charset="0"/>
              </a:rPr>
              <a:t>(Present Value) </a:t>
            </a:r>
            <a:endParaRPr lang="zh-TW" altLang="en-US" dirty="0"/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因此假設利率為 </a:t>
            </a:r>
            <a:r>
              <a:rPr lang="en-US" altLang="zh-TW" dirty="0" smtClean="0"/>
              <a:t>10%</a:t>
            </a:r>
            <a:r>
              <a:rPr lang="zh-TW" altLang="en-US" dirty="0" smtClean="0"/>
              <a:t>，代入公式，可以知道阿凱需要存入  </a:t>
            </a:r>
            <a:r>
              <a:rPr lang="en-US" altLang="zh-TW" dirty="0" smtClean="0"/>
              <a:t>826.45 </a:t>
            </a:r>
            <a:r>
              <a:rPr lang="zh-TW" altLang="en-US" dirty="0" smtClean="0"/>
              <a:t>元，才可以在兩年後獲得 </a:t>
            </a:r>
            <a:r>
              <a:rPr lang="en-US" altLang="zh-TW" dirty="0" smtClean="0"/>
              <a:t>1,000 </a:t>
            </a:r>
            <a:r>
              <a:rPr lang="zh-TW" altLang="en-US" dirty="0" smtClean="0"/>
              <a:t>元：</a:t>
            </a:r>
            <a:endParaRPr lang="en-US" altLang="zh-TW" dirty="0" smtClean="0"/>
          </a:p>
          <a:p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3149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14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範例</a:t>
            </a:r>
            <a:r>
              <a:rPr lang="en-US" altLang="zh-TW" smtClean="0"/>
              <a:t>3-2</a:t>
            </a:r>
            <a:r>
              <a:rPr lang="zh-TW" altLang="en-US" smtClean="0"/>
              <a:t>  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92" y="1268413"/>
            <a:ext cx="6044404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2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範例</a:t>
            </a:r>
            <a:r>
              <a:rPr lang="en-US" altLang="zh-TW" smtClean="0"/>
              <a:t>3-2</a:t>
            </a:r>
            <a:r>
              <a:rPr lang="zh-TW" altLang="en-US" smtClean="0"/>
              <a:t>  現</a:t>
            </a:r>
            <a:r>
              <a:rPr lang="zh-TW" altLang="en-US" dirty="0" smtClean="0"/>
              <a:t>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18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82603"/>
            <a:ext cx="8065020" cy="461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54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範例</a:t>
            </a:r>
            <a:r>
              <a:rPr lang="en-US" altLang="zh-TW" smtClean="0"/>
              <a:t>3-2</a:t>
            </a:r>
            <a:r>
              <a:rPr lang="zh-TW" altLang="en-US" smtClean="0"/>
              <a:t>  現</a:t>
            </a:r>
            <a:r>
              <a:rPr lang="zh-TW" altLang="en-US" dirty="0" smtClean="0"/>
              <a:t>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19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49" y="1268413"/>
            <a:ext cx="7083889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47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永續年金 </a:t>
            </a:r>
            <a:r>
              <a:rPr lang="en-US" altLang="zh-TW" smtClean="0"/>
              <a:t>(Perpetuity)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每期給付固定金額</a:t>
            </a:r>
            <a:r>
              <a:rPr lang="en-US" altLang="zh-TW" smtClean="0"/>
              <a:t>C</a:t>
            </a:r>
            <a:r>
              <a:rPr lang="zh-TW" altLang="en-US" smtClean="0"/>
              <a:t>的現金流量</a:t>
            </a:r>
            <a:r>
              <a:rPr lang="en-US" altLang="zh-TW" smtClean="0"/>
              <a:t>(Cash Flow)</a:t>
            </a:r>
            <a:r>
              <a:rPr lang="zh-TW" altLang="en-US" smtClean="0"/>
              <a:t>且無終止給付的日期</a:t>
            </a:r>
            <a:endParaRPr lang="en-US" altLang="zh-TW" smtClean="0"/>
          </a:p>
          <a:p>
            <a:r>
              <a:rPr lang="zh-TW" altLang="en-US" smtClean="0"/>
              <a:t>以時間線（</a:t>
            </a:r>
            <a:r>
              <a:rPr lang="en-US" altLang="zh-TW" smtClean="0"/>
              <a:t>Time Line</a:t>
            </a:r>
            <a:r>
              <a:rPr lang="zh-TW" altLang="en-US" smtClean="0"/>
              <a:t>）來表示，以 </a:t>
            </a:r>
            <a:r>
              <a:rPr lang="en-US" altLang="zh-TW" smtClean="0"/>
              <a:t>C </a:t>
            </a:r>
            <a:r>
              <a:rPr lang="zh-TW" altLang="en-US" smtClean="0"/>
              <a:t>表示永續年金持有人每期所收到的固定金額給付（</a:t>
            </a:r>
            <a:r>
              <a:rPr lang="en-US" altLang="zh-TW" smtClean="0"/>
              <a:t>Cash Flow</a:t>
            </a:r>
            <a:r>
              <a:rPr lang="zh-TW" altLang="en-US" smtClean="0"/>
              <a:t>）：</a:t>
            </a:r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20</a:t>
            </a:fld>
            <a:endParaRPr lang="zh-TW" altLang="en-US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49425" y="4413981"/>
            <a:ext cx="5715000" cy="1077912"/>
            <a:chOff x="912" y="1790"/>
            <a:chExt cx="3600" cy="679"/>
          </a:xfrm>
        </p:grpSpPr>
        <p:grpSp>
          <p:nvGrpSpPr>
            <p:cNvPr id="23557" name="Group 4"/>
            <p:cNvGrpSpPr>
              <a:grpSpLocks/>
            </p:cNvGrpSpPr>
            <p:nvPr/>
          </p:nvGrpSpPr>
          <p:grpSpPr bwMode="auto">
            <a:xfrm>
              <a:off x="1578" y="2044"/>
              <a:ext cx="2664" cy="150"/>
              <a:chOff x="2337" y="13230"/>
              <a:chExt cx="6660" cy="375"/>
            </a:xfrm>
          </p:grpSpPr>
          <p:sp>
            <p:nvSpPr>
              <p:cNvPr id="23561" name="Line 13"/>
              <p:cNvSpPr>
                <a:spLocks noChangeShapeType="1"/>
              </p:cNvSpPr>
              <p:nvPr/>
            </p:nvSpPr>
            <p:spPr bwMode="auto">
              <a:xfrm>
                <a:off x="2337" y="13415"/>
                <a:ext cx="66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2" name="Line 12"/>
              <p:cNvSpPr>
                <a:spLocks noChangeShapeType="1"/>
              </p:cNvSpPr>
              <p:nvPr/>
            </p:nvSpPr>
            <p:spPr bwMode="auto">
              <a:xfrm>
                <a:off x="2337" y="1323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3" name="Line 11"/>
              <p:cNvSpPr>
                <a:spLocks noChangeShapeType="1"/>
              </p:cNvSpPr>
              <p:nvPr/>
            </p:nvSpPr>
            <p:spPr bwMode="auto">
              <a:xfrm>
                <a:off x="4812" y="132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4" name="Line 10"/>
              <p:cNvSpPr>
                <a:spLocks noChangeShapeType="1"/>
              </p:cNvSpPr>
              <p:nvPr/>
            </p:nvSpPr>
            <p:spPr bwMode="auto">
              <a:xfrm flipV="1">
                <a:off x="6657" y="132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5" name="Line 9"/>
              <p:cNvSpPr>
                <a:spLocks noChangeShapeType="1"/>
              </p:cNvSpPr>
              <p:nvPr/>
            </p:nvSpPr>
            <p:spPr bwMode="auto">
              <a:xfrm>
                <a:off x="2967" y="132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6" name="Line 8"/>
              <p:cNvSpPr>
                <a:spLocks noChangeShapeType="1"/>
              </p:cNvSpPr>
              <p:nvPr/>
            </p:nvSpPr>
            <p:spPr bwMode="auto">
              <a:xfrm flipH="1">
                <a:off x="3597" y="1323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7" name="Line 7"/>
              <p:cNvSpPr>
                <a:spLocks noChangeShapeType="1"/>
              </p:cNvSpPr>
              <p:nvPr/>
            </p:nvSpPr>
            <p:spPr bwMode="auto">
              <a:xfrm>
                <a:off x="4197" y="13230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8" name="Line 6"/>
              <p:cNvSpPr>
                <a:spLocks noChangeShapeType="1"/>
              </p:cNvSpPr>
              <p:nvPr/>
            </p:nvSpPr>
            <p:spPr bwMode="auto">
              <a:xfrm>
                <a:off x="6042" y="132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9" name="Line 5"/>
              <p:cNvSpPr>
                <a:spLocks noChangeShapeType="1"/>
              </p:cNvSpPr>
              <p:nvPr/>
            </p:nvSpPr>
            <p:spPr bwMode="auto">
              <a:xfrm>
                <a:off x="5427" y="132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23558" name="Group 16"/>
            <p:cNvGrpSpPr>
              <a:grpSpLocks/>
            </p:cNvGrpSpPr>
            <p:nvPr/>
          </p:nvGrpSpPr>
          <p:grpSpPr bwMode="auto">
            <a:xfrm>
              <a:off x="912" y="1790"/>
              <a:ext cx="3600" cy="679"/>
              <a:chOff x="864" y="1214"/>
              <a:chExt cx="3600" cy="679"/>
            </a:xfrm>
          </p:grpSpPr>
          <p:sp>
            <p:nvSpPr>
              <p:cNvPr id="23559" name="Rectangle 14"/>
              <p:cNvSpPr>
                <a:spLocks noChangeArrowheads="1"/>
              </p:cNvSpPr>
              <p:nvPr/>
            </p:nvSpPr>
            <p:spPr bwMode="auto">
              <a:xfrm>
                <a:off x="1062" y="1214"/>
                <a:ext cx="340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altLang="zh-TW">
                    <a:solidFill>
                      <a:srgbClr val="000000"/>
                    </a:solidFill>
                    <a:cs typeface="Times New Roman" pitchFamily="18" charset="0"/>
                  </a:rPr>
                  <a:t> </a:t>
                </a:r>
                <a:r>
                  <a:rPr lang="zh-TW" altLang="en-US">
                    <a:solidFill>
                      <a:srgbClr val="000000"/>
                    </a:solidFill>
                    <a:cs typeface="Times New Roman" pitchFamily="18" charset="0"/>
                  </a:rPr>
                  <a:t>時間</a:t>
                </a:r>
                <a:r>
                  <a:rPr lang="en-US" altLang="zh-TW">
                    <a:solidFill>
                      <a:srgbClr val="000000"/>
                    </a:solidFill>
                    <a:cs typeface="Times New Roman" pitchFamily="18" charset="0"/>
                  </a:rPr>
                  <a:t> 0    1    2    3    4    5     6    7        ……………</a:t>
                </a:r>
                <a:endParaRPr lang="en-US" altLang="zh-TW">
                  <a:cs typeface="Times New Roman" pitchFamily="18" charset="0"/>
                </a:endParaRPr>
              </a:p>
              <a:p>
                <a:endParaRPr lang="en-US" altLang="zh-TW">
                  <a:cs typeface="Times New Roman" pitchFamily="18" charset="0"/>
                </a:endParaRPr>
              </a:p>
            </p:txBody>
          </p:sp>
          <p:sp>
            <p:nvSpPr>
              <p:cNvPr id="23560" name="Rectangle 15"/>
              <p:cNvSpPr>
                <a:spLocks noChangeArrowheads="1"/>
              </p:cNvSpPr>
              <p:nvPr/>
            </p:nvSpPr>
            <p:spPr bwMode="auto">
              <a:xfrm>
                <a:off x="864" y="1486"/>
                <a:ext cx="3600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altLang="zh-TW">
                    <a:solidFill>
                      <a:srgbClr val="000000"/>
                    </a:solidFill>
                    <a:latin typeface="標楷體" pitchFamily="65" charset="-120"/>
                    <a:cs typeface="Times New Roman" pitchFamily="18" charset="0"/>
                  </a:rPr>
                  <a:t>     </a:t>
                </a:r>
                <a:endParaRPr lang="en-US" altLang="zh-TW">
                  <a:cs typeface="Times New Roman" pitchFamily="18" charset="0"/>
                </a:endParaRPr>
              </a:p>
              <a:p>
                <a:r>
                  <a:rPr lang="en-US" altLang="zh-TW" sz="1200">
                    <a:solidFill>
                      <a:srgbClr val="000000"/>
                    </a:solidFill>
                    <a:cs typeface="Times New Roman" pitchFamily="18" charset="0"/>
                  </a:rPr>
                  <a:t>	         </a:t>
                </a:r>
                <a:r>
                  <a:rPr lang="en-US" altLang="zh-TW">
                    <a:solidFill>
                      <a:srgbClr val="000000"/>
                    </a:solidFill>
                    <a:cs typeface="Times New Roman" pitchFamily="18" charset="0"/>
                  </a:rPr>
                  <a:t>C   C    C    C    C   C    C       ……………</a:t>
                </a:r>
                <a:endParaRPr lang="en-US" altLang="zh-TW"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68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永續年金</a:t>
            </a:r>
            <a:r>
              <a:rPr lang="zh-TW" altLang="en-US" cap="none" dirty="0" smtClean="0"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zh-TW" cap="none" dirty="0" smtClean="0">
                <a:cs typeface="Times New Roman" pitchFamily="18" charset="0"/>
              </a:rPr>
              <a:t>(Perpetuity)</a:t>
            </a:r>
            <a:endParaRPr lang="zh-TW" altLang="en-US" dirty="0"/>
          </a:p>
        </p:txBody>
      </p:sp>
      <p:sp>
        <p:nvSpPr>
          <p:cNvPr id="2457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000" dirty="0" smtClean="0"/>
              <a:t>永續年金的現值公式：</a:t>
            </a:r>
            <a:endParaRPr lang="en-US" altLang="zh-TW" sz="3000" dirty="0" smtClean="0"/>
          </a:p>
          <a:p>
            <a:endParaRPr lang="en-US" altLang="zh-TW" sz="3000" dirty="0" smtClean="0"/>
          </a:p>
          <a:p>
            <a:endParaRPr lang="en-US" altLang="zh-TW" sz="3000" dirty="0" smtClean="0"/>
          </a:p>
          <a:p>
            <a:endParaRPr lang="en-US" altLang="zh-TW" sz="3000" dirty="0" smtClean="0"/>
          </a:p>
          <a:p>
            <a:r>
              <a:rPr lang="zh-TW" altLang="en-US" sz="3000" dirty="0" smtClean="0"/>
              <a:t>式中最右邊的點號表示這個數列一直持續至無限期，而 </a:t>
            </a:r>
            <a:r>
              <a:rPr lang="en-US" altLang="zh-TW" sz="3000" dirty="0" smtClean="0"/>
              <a:t>r </a:t>
            </a:r>
            <a:r>
              <a:rPr lang="zh-TW" altLang="en-US" sz="3000" dirty="0" smtClean="0"/>
              <a:t>為利率。只要 </a:t>
            </a:r>
            <a:r>
              <a:rPr lang="en-US" altLang="zh-TW" sz="3000" dirty="0" smtClean="0"/>
              <a:t>r </a:t>
            </a:r>
            <a:r>
              <a:rPr lang="zh-TW" altLang="en-US" sz="3000" dirty="0" smtClean="0"/>
              <a:t>大於 </a:t>
            </a:r>
            <a:r>
              <a:rPr lang="en-US" altLang="zh-TW" sz="3000" dirty="0" smtClean="0"/>
              <a:t>0</a:t>
            </a:r>
            <a:r>
              <a:rPr lang="zh-TW" altLang="en-US" sz="3000" dirty="0" smtClean="0"/>
              <a:t>，上式總和將</a:t>
            </a:r>
            <a:r>
              <a:rPr lang="zh-TW" altLang="en-US" sz="3000" smtClean="0"/>
              <a:t>會收斂。</a:t>
            </a:r>
            <a:endParaRPr lang="zh-TW" altLang="en-US" dirty="0" smtClean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67587"/>
              </p:ext>
            </p:extLst>
          </p:nvPr>
        </p:nvGraphicFramePr>
        <p:xfrm>
          <a:off x="1649413" y="2133600"/>
          <a:ext cx="5845175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方程式" r:id="rId3" imgW="2895480" imgH="838080" progId="Equation.3">
                  <p:embed/>
                </p:oleObj>
              </mc:Choice>
              <mc:Fallback>
                <p:oleObj name="方程式" r:id="rId3" imgW="28954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413" y="2133600"/>
                        <a:ext cx="5845175" cy="143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21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永續年金</a:t>
            </a:r>
            <a:r>
              <a:rPr lang="zh-TW" altLang="en-US" cap="none" dirty="0" smtClean="0"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zh-TW" cap="none" dirty="0" smtClean="0">
                <a:cs typeface="Times New Roman" pitchFamily="18" charset="0"/>
              </a:rPr>
              <a:t>(Perpetuity)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2400" dirty="0" smtClean="0"/>
              <a:t>永續年金的價值就是未來各期固定現金流量（</a:t>
            </a:r>
            <a:r>
              <a:rPr lang="en-US" altLang="zh-TW" sz="2400" dirty="0" smtClean="0"/>
              <a:t>C</a:t>
            </a:r>
            <a:r>
              <a:rPr lang="zh-TW" altLang="en-US" sz="2400" dirty="0" smtClean="0"/>
              <a:t>）現值，此價值決定債券持有人對持有永續年金所願支付最高價格。</a:t>
            </a:r>
            <a:endParaRPr lang="en-US" altLang="zh-TW" sz="2400" dirty="0" smtClean="0"/>
          </a:p>
          <a:p>
            <a:pPr>
              <a:defRPr/>
            </a:pPr>
            <a:r>
              <a:rPr lang="zh-TW" altLang="en-US" sz="2400" dirty="0" smtClean="0"/>
              <a:t>永續年金持有人若每一期以所支領息票收入作為消費支出財源，可永遠維持消費型態而不必擔心未來各期消費支出的財源。</a:t>
            </a:r>
            <a:endParaRPr lang="en-US" altLang="zh-TW" sz="2400" dirty="0" smtClean="0"/>
          </a:p>
          <a:p>
            <a:pPr algn="l">
              <a:defRPr/>
            </a:pPr>
            <a:r>
              <a:rPr lang="en-US" altLang="zh-TW" sz="2400" dirty="0" smtClean="0"/>
              <a:t>C / r</a:t>
            </a:r>
            <a:r>
              <a:rPr lang="zh-TW" altLang="en-US" sz="2400" dirty="0" smtClean="0"/>
              <a:t>就是為了永遠維持這種消費型態，在本期所必須提存的金額。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6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3-3</a:t>
            </a:r>
            <a:r>
              <a:rPr lang="zh-TW" altLang="en-US" dirty="0" smtClean="0"/>
              <a:t>   永</a:t>
            </a:r>
            <a:r>
              <a:rPr lang="zh-TW" altLang="en-US" dirty="0"/>
              <a:t>續年金的應用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23</a:t>
            </a:fld>
            <a:endParaRPr lang="zh-TW" alt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76" y="4272744"/>
            <a:ext cx="8280000" cy="132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760"/>
            <a:ext cx="8278812" cy="3040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03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年金 </a:t>
            </a:r>
            <a:r>
              <a:rPr lang="en-US" altLang="zh-TW" smtClean="0"/>
              <a:t>(Annuity)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一段時間內每期固定給付等額的現金流量 </a:t>
            </a:r>
            <a:r>
              <a:rPr lang="en-US" altLang="zh-TW" smtClean="0"/>
              <a:t>C</a:t>
            </a:r>
            <a:r>
              <a:rPr lang="zh-TW" altLang="en-US" smtClean="0"/>
              <a:t>，有終止給付日期。</a:t>
            </a:r>
            <a:endParaRPr lang="en-US" altLang="zh-TW" smtClean="0"/>
          </a:p>
          <a:p>
            <a:endParaRPr lang="en-US" altLang="zh-TW" smtClean="0"/>
          </a:p>
          <a:p>
            <a:r>
              <a:rPr lang="zh-TW" altLang="en-US" smtClean="0"/>
              <a:t>年金比永續年金更為普遍，如退休金、房租收入、銀行收的貸款本息</a:t>
            </a:r>
            <a:r>
              <a:rPr lang="en-US" altLang="zh-TW" smtClean="0"/>
              <a:t>…</a:t>
            </a:r>
            <a:r>
              <a:rPr lang="zh-TW" altLang="en-US" smtClean="0"/>
              <a:t>等。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24</a:t>
            </a:fld>
            <a:endParaRPr lang="zh-TW" altLang="en-US"/>
          </a:p>
        </p:txBody>
      </p:sp>
      <p:pic>
        <p:nvPicPr>
          <p:cNvPr id="21506" name="Picture 2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21088"/>
            <a:ext cx="1762049" cy="18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2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年金 </a:t>
            </a:r>
            <a:r>
              <a:rPr lang="en-US" altLang="zh-TW" smtClean="0"/>
              <a:t>(Annuity)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分為兩大類：</a:t>
            </a:r>
            <a:endParaRPr lang="en-US" altLang="zh-TW" smtClean="0"/>
          </a:p>
          <a:p>
            <a:pPr lvl="1"/>
            <a:r>
              <a:rPr lang="zh-TW" altLang="en-US" smtClean="0"/>
              <a:t>普通年金 </a:t>
            </a:r>
            <a:r>
              <a:rPr lang="en-US" altLang="zh-TW" smtClean="0"/>
              <a:t>(Ordinary Annuity)</a:t>
            </a:r>
            <a:r>
              <a:rPr lang="zh-TW" altLang="en-US" smtClean="0"/>
              <a:t>：</a:t>
            </a:r>
            <a:endParaRPr lang="en-US" altLang="zh-TW" smtClean="0"/>
          </a:p>
          <a:p>
            <a:pPr lvl="2"/>
            <a:r>
              <a:rPr lang="zh-TW" altLang="en-US" smtClean="0"/>
              <a:t>現金流量發生在期末</a:t>
            </a:r>
          </a:p>
          <a:p>
            <a:pPr lvl="1"/>
            <a:r>
              <a:rPr lang="zh-TW" altLang="en-US" smtClean="0"/>
              <a:t>期初年金 </a:t>
            </a:r>
            <a:r>
              <a:rPr lang="en-US" altLang="zh-TW" smtClean="0"/>
              <a:t>(Annuity Due)</a:t>
            </a:r>
            <a:r>
              <a:rPr lang="zh-TW" altLang="en-US" smtClean="0"/>
              <a:t>：</a:t>
            </a:r>
            <a:endParaRPr lang="en-US" altLang="zh-TW" smtClean="0"/>
          </a:p>
          <a:p>
            <a:pPr lvl="2"/>
            <a:r>
              <a:rPr lang="zh-TW" altLang="en-US" smtClean="0"/>
              <a:t>現金流量發生在期初</a:t>
            </a:r>
            <a:endParaRPr lang="en-US" altLang="zh-TW" smtClean="0"/>
          </a:p>
          <a:p>
            <a:r>
              <a:rPr lang="zh-TW" altLang="en-US" smtClean="0"/>
              <a:t>存入銀行的部分就是普通年金，而房租就是期初年金。一般而言，普通年金較普遍。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22530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60848"/>
            <a:ext cx="1795882" cy="183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173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年金的現值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一段時間內每期固定給付等額的現金流量</a:t>
            </a:r>
            <a:r>
              <a:rPr lang="en-US" altLang="zh-TW" smtClean="0"/>
              <a:t>C</a:t>
            </a:r>
            <a:r>
              <a:rPr lang="zh-TW" altLang="en-US" smtClean="0"/>
              <a:t>，有終止給付日期。</a:t>
            </a:r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zh-TW" altLang="en-US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26</a:t>
            </a:fld>
            <a:endParaRPr lang="zh-TW" altLang="en-US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1187450" y="2852738"/>
            <a:ext cx="6480175" cy="1814512"/>
            <a:chOff x="764" y="1200"/>
            <a:chExt cx="3556" cy="1143"/>
          </a:xfrm>
        </p:grpSpPr>
        <p:sp>
          <p:nvSpPr>
            <p:cNvPr id="29701" name="Rectangl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488" y="1200"/>
              <a:ext cx="28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>
                  <a:cs typeface="Times New Roman" pitchFamily="18" charset="0"/>
                </a:rPr>
                <a:t> 0     1     2     3     n         n+1  n+2</a:t>
              </a:r>
            </a:p>
          </p:txBody>
        </p:sp>
        <p:grpSp>
          <p:nvGrpSpPr>
            <p:cNvPr id="29702" name="Group 29"/>
            <p:cNvGrpSpPr>
              <a:grpSpLocks/>
            </p:cNvGrpSpPr>
            <p:nvPr/>
          </p:nvGrpSpPr>
          <p:grpSpPr bwMode="auto">
            <a:xfrm>
              <a:off x="1608" y="1464"/>
              <a:ext cx="2664" cy="830"/>
              <a:chOff x="1608" y="1464"/>
              <a:chExt cx="2664" cy="830"/>
            </a:xfrm>
          </p:grpSpPr>
          <p:grpSp>
            <p:nvGrpSpPr>
              <p:cNvPr id="29706" name="Group 15"/>
              <p:cNvGrpSpPr>
                <a:grpSpLocks/>
              </p:cNvGrpSpPr>
              <p:nvPr/>
            </p:nvGrpSpPr>
            <p:grpSpPr bwMode="auto">
              <a:xfrm>
                <a:off x="1608" y="1470"/>
                <a:ext cx="2664" cy="150"/>
                <a:chOff x="3057" y="9975"/>
                <a:chExt cx="6660" cy="375"/>
              </a:xfrm>
            </p:grpSpPr>
            <p:sp>
              <p:nvSpPr>
                <p:cNvPr id="29708" name="Line 16"/>
                <p:cNvSpPr>
                  <a:spLocks noChangeShapeType="1"/>
                </p:cNvSpPr>
                <p:nvPr/>
              </p:nvSpPr>
              <p:spPr bwMode="auto">
                <a:xfrm>
                  <a:off x="3057" y="10160"/>
                  <a:ext cx="6660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09" name="Line 17"/>
                <p:cNvSpPr>
                  <a:spLocks noChangeShapeType="1"/>
                </p:cNvSpPr>
                <p:nvPr/>
              </p:nvSpPr>
              <p:spPr bwMode="auto">
                <a:xfrm>
                  <a:off x="3057" y="998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0" name="Line 18"/>
                <p:cNvSpPr>
                  <a:spLocks noChangeShapeType="1"/>
                </p:cNvSpPr>
                <p:nvPr/>
              </p:nvSpPr>
              <p:spPr bwMode="auto">
                <a:xfrm>
                  <a:off x="5637" y="999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7422" y="999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2" name="Line 20"/>
                <p:cNvSpPr>
                  <a:spLocks noChangeShapeType="1"/>
                </p:cNvSpPr>
                <p:nvPr/>
              </p:nvSpPr>
              <p:spPr bwMode="auto">
                <a:xfrm>
                  <a:off x="3687" y="999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3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4317" y="998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4" name="Line 22"/>
                <p:cNvSpPr>
                  <a:spLocks noChangeShapeType="1"/>
                </p:cNvSpPr>
                <p:nvPr/>
              </p:nvSpPr>
              <p:spPr bwMode="auto">
                <a:xfrm>
                  <a:off x="4947" y="9975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715" name="Line 23"/>
                <p:cNvSpPr>
                  <a:spLocks noChangeShapeType="1"/>
                </p:cNvSpPr>
                <p:nvPr/>
              </p:nvSpPr>
              <p:spPr bwMode="auto">
                <a:xfrm>
                  <a:off x="6762" y="9990"/>
                  <a:ext cx="0" cy="36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29707" name="Line 24"/>
              <p:cNvSpPr>
                <a:spLocks noChangeShapeType="1"/>
              </p:cNvSpPr>
              <p:nvPr/>
            </p:nvSpPr>
            <p:spPr bwMode="auto">
              <a:xfrm>
                <a:off x="2856" y="1464"/>
                <a:ext cx="0" cy="83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29703" name="Rectangle 26"/>
            <p:cNvSpPr>
              <a:spLocks noChangeArrowheads="1"/>
            </p:cNvSpPr>
            <p:nvPr/>
          </p:nvSpPr>
          <p:spPr bwMode="auto">
            <a:xfrm>
              <a:off x="764" y="1680"/>
              <a:ext cx="3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>
                  <a:cs typeface="Times New Roman" pitchFamily="18" charset="0"/>
                </a:rPr>
                <a:t>永續年金</a:t>
              </a:r>
              <a:r>
                <a:rPr lang="en-US" altLang="zh-TW">
                  <a:cs typeface="Times New Roman" pitchFamily="18" charset="0"/>
                </a:rPr>
                <a:t>A      </a:t>
              </a:r>
              <a:r>
                <a:rPr lang="zh-TW" altLang="en-US">
                  <a:cs typeface="Times New Roman" pitchFamily="18" charset="0"/>
                </a:rPr>
                <a:t>       </a:t>
              </a:r>
              <a:r>
                <a:rPr lang="en-US" altLang="zh-TW">
                  <a:cs typeface="Times New Roman" pitchFamily="18" charset="0"/>
                </a:rPr>
                <a:t>C    C    C ….C          C     C ………</a:t>
              </a:r>
            </a:p>
          </p:txBody>
        </p:sp>
        <p:sp>
          <p:nvSpPr>
            <p:cNvPr id="29704" name="Rectangle 27"/>
            <p:cNvSpPr>
              <a:spLocks noChangeArrowheads="1"/>
            </p:cNvSpPr>
            <p:nvPr/>
          </p:nvSpPr>
          <p:spPr bwMode="auto">
            <a:xfrm>
              <a:off x="769" y="1881"/>
              <a:ext cx="326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>
                  <a:cs typeface="Times New Roman" pitchFamily="18" charset="0"/>
                </a:rPr>
                <a:t>永續年金</a:t>
              </a:r>
              <a:r>
                <a:rPr lang="en-US" altLang="zh-TW">
                  <a:cs typeface="Times New Roman" pitchFamily="18" charset="0"/>
                </a:rPr>
                <a:t>B                                           </a:t>
              </a:r>
              <a:r>
                <a:rPr lang="zh-TW" altLang="en-US">
                  <a:cs typeface="Times New Roman" pitchFamily="18" charset="0"/>
                </a:rPr>
                <a:t>    </a:t>
              </a:r>
              <a:r>
                <a:rPr lang="en-US" altLang="zh-TW">
                  <a:cs typeface="Times New Roman" pitchFamily="18" charset="0"/>
                </a:rPr>
                <a:t>C     C ………</a:t>
              </a:r>
            </a:p>
          </p:txBody>
        </p:sp>
        <p:sp>
          <p:nvSpPr>
            <p:cNvPr id="29705" name="Rectangle 28"/>
            <p:cNvSpPr>
              <a:spLocks noChangeArrowheads="1"/>
            </p:cNvSpPr>
            <p:nvPr/>
          </p:nvSpPr>
          <p:spPr bwMode="auto">
            <a:xfrm>
              <a:off x="1040" y="2112"/>
              <a:ext cx="27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>
                  <a:cs typeface="Times New Roman" pitchFamily="18" charset="0"/>
                </a:rPr>
                <a:t>年金</a:t>
              </a:r>
              <a:r>
                <a:rPr lang="en-US" altLang="zh-TW">
                  <a:cs typeface="Times New Roman" pitchFamily="18" charset="0"/>
                </a:rPr>
                <a:t>Y        </a:t>
              </a:r>
              <a:r>
                <a:rPr lang="zh-TW" altLang="en-US">
                  <a:cs typeface="Times New Roman" pitchFamily="18" charset="0"/>
                </a:rPr>
                <a:t>    </a:t>
              </a:r>
              <a:r>
                <a:rPr lang="en-US" altLang="zh-TW">
                  <a:cs typeface="Times New Roman" pitchFamily="18" charset="0"/>
                </a:rPr>
                <a:t>C    C    C ….C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163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年金</a:t>
            </a:r>
            <a:r>
              <a:rPr lang="zh-TW" altLang="en-US" dirty="0"/>
              <a:t>的現值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dirty="0"/>
              <a:t>永續年金</a:t>
            </a:r>
            <a:r>
              <a:rPr lang="en-US" altLang="zh-TW" dirty="0"/>
              <a:t>A</a:t>
            </a:r>
            <a:r>
              <a:rPr lang="zh-TW" altLang="en-US" dirty="0"/>
              <a:t>從第</a:t>
            </a:r>
            <a:r>
              <a:rPr lang="en-US" altLang="zh-TW" dirty="0"/>
              <a:t>1</a:t>
            </a:r>
            <a:r>
              <a:rPr lang="zh-TW" altLang="en-US" dirty="0"/>
              <a:t>期末開始給付</a:t>
            </a:r>
            <a:r>
              <a:rPr lang="en-US" altLang="zh-TW" dirty="0"/>
              <a:t>C</a:t>
            </a:r>
            <a:r>
              <a:rPr lang="zh-TW" altLang="en-US" dirty="0"/>
              <a:t>現金流量，其現值為：</a:t>
            </a:r>
            <a:endParaRPr lang="en-US" altLang="zh-TW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zh-TW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dirty="0" smtClean="0"/>
              <a:t>永續年金</a:t>
            </a:r>
            <a:r>
              <a:rPr lang="en-US" altLang="zh-TW" dirty="0" smtClean="0"/>
              <a:t>B</a:t>
            </a:r>
            <a:r>
              <a:rPr lang="zh-TW" altLang="en-US" dirty="0" smtClean="0"/>
              <a:t>則從第</a:t>
            </a:r>
            <a:r>
              <a:rPr lang="en-US" altLang="zh-TW" dirty="0" smtClean="0"/>
              <a:t>n+1</a:t>
            </a:r>
            <a:r>
              <a:rPr lang="zh-TW" altLang="en-US" dirty="0" smtClean="0"/>
              <a:t>期才開始給付</a:t>
            </a:r>
            <a:r>
              <a:rPr lang="en-US" altLang="zh-TW" dirty="0" smtClean="0"/>
              <a:t>C</a:t>
            </a:r>
            <a:r>
              <a:rPr lang="zh-TW" altLang="en-US" dirty="0" smtClean="0"/>
              <a:t>現金流量，現值</a:t>
            </a:r>
            <a:r>
              <a:rPr lang="zh-TW" altLang="en-US" smtClean="0"/>
              <a:t>為：</a:t>
            </a:r>
            <a:endParaRPr lang="en-US" altLang="zh-TW" sz="2800" dirty="0" smtClean="0"/>
          </a:p>
        </p:txBody>
      </p:sp>
      <p:graphicFrame>
        <p:nvGraphicFramePr>
          <p:cNvPr id="5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49429"/>
              </p:ext>
            </p:extLst>
          </p:nvPr>
        </p:nvGraphicFramePr>
        <p:xfrm>
          <a:off x="2771800" y="4652963"/>
          <a:ext cx="233997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方程式" r:id="rId3" imgW="1384300" imgH="482600" progId="Equation.3">
                  <p:embed/>
                </p:oleObj>
              </mc:Choice>
              <mc:Fallback>
                <p:oleObj name="方程式" r:id="rId3" imgW="1384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652963"/>
                        <a:ext cx="233997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75522"/>
              </p:ext>
            </p:extLst>
          </p:nvPr>
        </p:nvGraphicFramePr>
        <p:xfrm>
          <a:off x="3294087" y="2348880"/>
          <a:ext cx="12954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方程式" r:id="rId5" imgW="761669" imgH="393529" progId="Equation.3">
                  <p:embed/>
                </p:oleObj>
              </mc:Choice>
              <mc:Fallback>
                <p:oleObj name="方程式" r:id="rId5" imgW="7616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87" y="2348880"/>
                        <a:ext cx="12954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27</a:t>
            </a:fld>
            <a:endParaRPr lang="zh-TW" altLang="en-US"/>
          </a:p>
        </p:txBody>
      </p:sp>
      <p:pic>
        <p:nvPicPr>
          <p:cNvPr id="4108" name="Picture 1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341114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25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年金的現值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2800" dirty="0" smtClean="0"/>
              <a:t>永續年金</a:t>
            </a:r>
            <a:r>
              <a:rPr lang="en-US" altLang="zh-TW" sz="2800" dirty="0" smtClean="0"/>
              <a:t>A=</a:t>
            </a:r>
            <a:r>
              <a:rPr lang="zh-TW" altLang="en-US" sz="2800" dirty="0" smtClean="0"/>
              <a:t>永續年金</a:t>
            </a:r>
            <a:r>
              <a:rPr lang="en-US" altLang="zh-TW" sz="2800" dirty="0" smtClean="0"/>
              <a:t>B+</a:t>
            </a:r>
            <a:r>
              <a:rPr lang="zh-TW" altLang="en-US" sz="2800" dirty="0" smtClean="0"/>
              <a:t>年金</a:t>
            </a:r>
            <a:r>
              <a:rPr lang="en-US" altLang="zh-TW" sz="2800" dirty="0" smtClean="0"/>
              <a:t>Y</a:t>
            </a:r>
            <a:r>
              <a:rPr lang="zh-TW" altLang="en-US" sz="2800" dirty="0" smtClean="0"/>
              <a:t>，所以年金</a:t>
            </a:r>
            <a:r>
              <a:rPr lang="en-US" altLang="zh-TW" sz="2800" dirty="0" smtClean="0"/>
              <a:t>Y</a:t>
            </a:r>
            <a:r>
              <a:rPr lang="zh-TW" altLang="en-US" sz="2800" dirty="0" smtClean="0"/>
              <a:t>的現值可以寫成： </a:t>
            </a:r>
            <a:endParaRPr lang="en-US" altLang="zh-TW" sz="2800" dirty="0" smtClean="0"/>
          </a:p>
          <a:p>
            <a:pPr>
              <a:defRPr/>
            </a:pPr>
            <a:endParaRPr lang="en-US" altLang="zh-TW" sz="2800" dirty="0" smtClean="0"/>
          </a:p>
          <a:p>
            <a:pPr>
              <a:defRPr/>
            </a:pPr>
            <a:endParaRPr lang="en-US" altLang="zh-TW" sz="2800" dirty="0"/>
          </a:p>
          <a:p>
            <a:pPr>
              <a:defRPr/>
            </a:pPr>
            <a:r>
              <a:rPr lang="zh-TW" altLang="en-US" sz="2800" dirty="0" smtClean="0"/>
              <a:t>                    為年金因子 </a:t>
            </a:r>
            <a:endParaRPr lang="en-US" altLang="zh-TW" sz="2800" dirty="0" smtClean="0"/>
          </a:p>
          <a:p>
            <a:pPr marL="114300" indent="0">
              <a:buFont typeface="Arial" charset="0"/>
              <a:buNone/>
              <a:defRPr/>
            </a:pPr>
            <a:endParaRPr lang="en-US" altLang="zh-TW" sz="2800" dirty="0" smtClean="0"/>
          </a:p>
          <a:p>
            <a:pPr>
              <a:defRPr/>
            </a:pPr>
            <a:r>
              <a:rPr lang="zh-TW" altLang="en-US" sz="2800" dirty="0" smtClean="0"/>
              <a:t>也可以將年金的現值公式</a:t>
            </a:r>
            <a:r>
              <a:rPr lang="zh-TW" altLang="en-US" sz="2800" smtClean="0"/>
              <a:t>看成：</a:t>
            </a:r>
            <a:endParaRPr lang="en-US" altLang="zh-TW" sz="2800" smtClean="0"/>
          </a:p>
          <a:p>
            <a:pPr marL="411480" lvl="1" indent="0" algn="ctr">
              <a:buNone/>
              <a:defRPr/>
            </a:pPr>
            <a:r>
              <a:rPr lang="zh-TW" altLang="en-US" sz="2600" smtClean="0"/>
              <a:t>年金</a:t>
            </a:r>
            <a:r>
              <a:rPr lang="zh-TW" altLang="en-US" sz="2600" dirty="0" smtClean="0"/>
              <a:t>現值 </a:t>
            </a:r>
            <a:r>
              <a:rPr lang="en-US" altLang="zh-TW" sz="2600" dirty="0" smtClean="0"/>
              <a:t>= </a:t>
            </a:r>
            <a:r>
              <a:rPr lang="zh-TW" altLang="en-US" sz="2600" dirty="0" smtClean="0"/>
              <a:t>每期現金流量（</a:t>
            </a:r>
            <a:r>
              <a:rPr lang="en-US" altLang="zh-TW" sz="2600" dirty="0" smtClean="0"/>
              <a:t>C</a:t>
            </a:r>
            <a:r>
              <a:rPr lang="zh-TW" altLang="en-US" sz="2600" dirty="0" smtClean="0"/>
              <a:t>）</a:t>
            </a:r>
            <a:r>
              <a:rPr lang="en-US" altLang="zh-TW" sz="2600" dirty="0" smtClean="0"/>
              <a:t>×</a:t>
            </a:r>
            <a:r>
              <a:rPr lang="zh-TW" altLang="en-US" sz="2600" smtClean="0"/>
              <a:t>年金因子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323317"/>
              </p:ext>
            </p:extLst>
          </p:nvPr>
        </p:nvGraphicFramePr>
        <p:xfrm>
          <a:off x="2267744" y="2348880"/>
          <a:ext cx="453548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方程式" r:id="rId3" imgW="2755900" imgH="457200" progId="Equation.3">
                  <p:embed/>
                </p:oleObj>
              </mc:Choice>
              <mc:Fallback>
                <p:oleObj name="方程式" r:id="rId3" imgW="2755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348880"/>
                        <a:ext cx="4535487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897263"/>
              </p:ext>
            </p:extLst>
          </p:nvPr>
        </p:nvGraphicFramePr>
        <p:xfrm>
          <a:off x="683568" y="3356992"/>
          <a:ext cx="1382712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方程式" r:id="rId5" imgW="927100" imgH="457200" progId="Equation.3">
                  <p:embed/>
                </p:oleObj>
              </mc:Choice>
              <mc:Fallback>
                <p:oleObj name="方程式" r:id="rId5" imgW="927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356992"/>
                        <a:ext cx="1382712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11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/>
              <a:t>範例</a:t>
            </a:r>
            <a:r>
              <a:rPr lang="en-US" altLang="zh-TW" dirty="0"/>
              <a:t>3-4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29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776"/>
            <a:ext cx="8278812" cy="356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0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3-4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30</a:t>
            </a:fld>
            <a:endParaRPr lang="zh-TW" altLang="en-US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32478"/>
            <a:ext cx="8137028" cy="4363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356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3-4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31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03931"/>
            <a:ext cx="8052502" cy="437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814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3-5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32</a:t>
            </a:fld>
            <a:endParaRPr lang="zh-TW" altLang="en-US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34787"/>
            <a:ext cx="8146800" cy="228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0768"/>
            <a:ext cx="8144971" cy="196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281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3-5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33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49634"/>
            <a:ext cx="7998367" cy="425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274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3-5   </a:t>
            </a:r>
            <a:r>
              <a:rPr lang="zh-TW" altLang="en-US" dirty="0" smtClean="0"/>
              <a:t>年金現值的應用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34</a:t>
            </a:fld>
            <a:endParaRPr lang="zh-TW" altLang="en-US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13764"/>
            <a:ext cx="7921004" cy="428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72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期初年金</a:t>
            </a:r>
            <a:endParaRPr lang="zh-TW" altLang="en-US" dirty="0"/>
          </a:p>
        </p:txBody>
      </p:sp>
      <p:sp>
        <p:nvSpPr>
          <p:cNvPr id="3891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mtClean="0"/>
              <a:t>年金普遍來說都是在期末才支付現金流量，而期初就先給付現金流量的年金為期初年金。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35</a:t>
            </a:fld>
            <a:endParaRPr lang="zh-TW" altLang="en-US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78" y="2420888"/>
            <a:ext cx="8280000" cy="1701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178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3-6</a:t>
            </a:r>
            <a:r>
              <a:rPr lang="zh-TW" altLang="en-US" dirty="0" smtClean="0"/>
              <a:t>  期初年金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36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808"/>
            <a:ext cx="8278812" cy="347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939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3-6</a:t>
            </a:r>
            <a:r>
              <a:rPr lang="zh-TW" altLang="en-US" dirty="0" smtClean="0"/>
              <a:t>  期初年金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37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79302"/>
            <a:ext cx="8065020" cy="442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637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dirty="0" smtClean="0"/>
              <a:t>貸款</a:t>
            </a:r>
            <a:r>
              <a:rPr lang="zh-TW" altLang="en-US" smtClean="0"/>
              <a:t>攤銷（</a:t>
            </a:r>
            <a:r>
              <a:rPr lang="en-US" altLang="zh-TW" dirty="0" smtClean="0"/>
              <a:t>Loan Amortization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4198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現實生活中常會遇到許多貸款攤銷的問題，例如，房貸、車貸、助學貸款等。我們可以利用現值公式來計算每期該還銀行多少錢。</a:t>
            </a:r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38</a:t>
            </a:fld>
            <a:endParaRPr lang="zh-TW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23" y="2924944"/>
            <a:ext cx="8280000" cy="168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 descr="C:\Program Files\Microsoft Office\MEDIA\CAGCAT10\j019616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208" y="5085184"/>
            <a:ext cx="1417351" cy="132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287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zh-TW" altLang="en-US" smtClean="0"/>
              <a:t>範例</a:t>
            </a:r>
            <a:r>
              <a:rPr lang="en-US" altLang="zh-TW" smtClean="0"/>
              <a:t>3-7</a:t>
            </a:r>
            <a:r>
              <a:rPr lang="zh-TW" altLang="en-US" smtClean="0"/>
              <a:t>  貸款攤銷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39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0768"/>
            <a:ext cx="8278812" cy="385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3981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範例</a:t>
            </a:r>
            <a:r>
              <a:rPr lang="en-US" altLang="zh-TW"/>
              <a:t>3-7</a:t>
            </a:r>
            <a:r>
              <a:rPr lang="zh-TW" altLang="en-US"/>
              <a:t>  貸款攤銷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40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4"/>
            <a:ext cx="8278812" cy="382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156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3-7</a:t>
            </a:r>
            <a:r>
              <a:rPr lang="zh-TW" altLang="en-US" dirty="0" smtClean="0"/>
              <a:t>    貸款攤銷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41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35" y="1268413"/>
            <a:ext cx="7386918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2032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複利計息頻率 </a:t>
            </a:r>
            <a:endParaRPr lang="zh-TW" altLang="en-US" dirty="0"/>
          </a:p>
        </p:txBody>
      </p:sp>
      <p:sp>
        <p:nvSpPr>
          <p:cNvPr id="4608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zh-TW" altLang="en-US" sz="2800" dirty="0" smtClean="0">
                <a:solidFill>
                  <a:schemeClr val="tx1"/>
                </a:solidFill>
              </a:rPr>
              <a:t>目前為止，有關投資收益或現值的討論都假設一年計息一次。若一年內複利計息次數（或折現次數）超過一次，會對終值或現值帶來什麼影響？</a:t>
            </a:r>
          </a:p>
          <a:p>
            <a:pPr lvl="1"/>
            <a:r>
              <a:rPr lang="zh-TW" altLang="en-US" sz="2800" dirty="0" smtClean="0">
                <a:solidFill>
                  <a:schemeClr val="tx1"/>
                </a:solidFill>
              </a:rPr>
              <a:t>假設甲銀行存款一年的年利率為</a:t>
            </a:r>
            <a:r>
              <a:rPr lang="en-US" altLang="zh-TW" sz="2800" dirty="0" smtClean="0">
                <a:solidFill>
                  <a:schemeClr val="tx1"/>
                </a:solidFill>
              </a:rPr>
              <a:t>10%</a:t>
            </a:r>
            <a:r>
              <a:rPr lang="zh-TW" altLang="en-US" sz="2800" dirty="0" smtClean="0">
                <a:solidFill>
                  <a:schemeClr val="tx1"/>
                </a:solidFill>
              </a:rPr>
              <a:t>，每半年複利計息一次。阿凱於本期期初存入 </a:t>
            </a:r>
            <a:r>
              <a:rPr lang="en-US" altLang="zh-TW" sz="2800" dirty="0" smtClean="0">
                <a:solidFill>
                  <a:schemeClr val="tx1"/>
                </a:solidFill>
              </a:rPr>
              <a:t>1,000 </a:t>
            </a:r>
            <a:r>
              <a:rPr lang="zh-TW" altLang="en-US" sz="2800" dirty="0" smtClean="0">
                <a:solidFill>
                  <a:schemeClr val="tx1"/>
                </a:solidFill>
              </a:rPr>
              <a:t>元。半年後，本金加利息的金額為：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42</a:t>
            </a:fld>
            <a:endParaRPr lang="zh-TW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782" y="4869160"/>
            <a:ext cx="4784436" cy="104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0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複利計息頻率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2800" dirty="0" smtClean="0"/>
              <a:t>過半年（此時存款正好滿一年），本金加利息的金額就變為：</a:t>
            </a:r>
            <a:endParaRPr lang="en-US" altLang="zh-TW" sz="2800" dirty="0" smtClean="0"/>
          </a:p>
          <a:p>
            <a:pPr>
              <a:defRPr/>
            </a:pPr>
            <a:endParaRPr lang="en-US" altLang="zh-TW" sz="2800" dirty="0"/>
          </a:p>
          <a:p>
            <a:pPr marL="114300" indent="0">
              <a:buFont typeface="Arial" charset="0"/>
              <a:buNone/>
              <a:defRPr/>
            </a:pPr>
            <a:endParaRPr lang="en-US" altLang="zh-TW" sz="2800" dirty="0" smtClean="0"/>
          </a:p>
          <a:p>
            <a:pPr>
              <a:defRPr/>
            </a:pPr>
            <a:r>
              <a:rPr lang="zh-TW" altLang="en-US" sz="2800" dirty="0" smtClean="0"/>
              <a:t>但是若每年複利計息一次，一年後本金加利息的金額為：</a:t>
            </a:r>
          </a:p>
          <a:p>
            <a:pPr marL="114300" indent="0">
              <a:buFont typeface="Arial" charset="0"/>
              <a:buNone/>
              <a:defRPr/>
            </a:pPr>
            <a:r>
              <a:rPr lang="zh-TW" altLang="en-US" sz="2800" dirty="0" smtClean="0"/>
              <a:t>                      </a:t>
            </a:r>
            <a:r>
              <a:rPr lang="en-US" altLang="zh-TW" sz="2800" dirty="0" smtClean="0"/>
              <a:t>1,000 </a:t>
            </a:r>
            <a:r>
              <a:rPr lang="zh-TW" altLang="en-US" sz="2800" dirty="0" smtClean="0"/>
              <a:t>元</a:t>
            </a:r>
            <a:r>
              <a:rPr lang="en-US" altLang="zh-TW" sz="2800" dirty="0" smtClean="0"/>
              <a:t>×(1 + 10%) = 1,100 </a:t>
            </a:r>
            <a:r>
              <a:rPr lang="zh-TW" altLang="en-US" sz="2800" dirty="0" smtClean="0"/>
              <a:t>元</a:t>
            </a:r>
            <a:endParaRPr lang="en-US" altLang="zh-TW" sz="2800" dirty="0" smtClean="0"/>
          </a:p>
          <a:p>
            <a:pPr>
              <a:spcBef>
                <a:spcPts val="1800"/>
              </a:spcBef>
              <a:defRPr/>
            </a:pPr>
            <a:r>
              <a:rPr lang="zh-TW" altLang="en-US" sz="2800" dirty="0"/>
              <a:t>比較兩者，每半年複利計息一次較每年複利計息一次可多得 </a:t>
            </a:r>
            <a:r>
              <a:rPr lang="en-US" altLang="zh-TW" sz="2800" dirty="0"/>
              <a:t>2.5  </a:t>
            </a:r>
            <a:r>
              <a:rPr lang="zh-TW" altLang="en-US" sz="2800" dirty="0"/>
              <a:t>元</a:t>
            </a:r>
            <a:r>
              <a:rPr lang="zh-TW" altLang="en-US" sz="2800" dirty="0" smtClean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43</a:t>
            </a:fld>
            <a:endParaRPr lang="zh-TW" alt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855" y="2276872"/>
            <a:ext cx="4544290" cy="87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2676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複利計息頻率 </a:t>
            </a:r>
            <a:endParaRPr lang="zh-TW" altLang="en-US" dirty="0"/>
          </a:p>
        </p:txBody>
      </p:sp>
      <p:sp>
        <p:nvSpPr>
          <p:cNvPr id="48131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2800" dirty="0" smtClean="0"/>
              <a:t>複利計息和單利計息最大不同，是複利計息所創造利息可作為未來本金再生</a:t>
            </a:r>
            <a:r>
              <a:rPr lang="zh-TW" altLang="en-US" sz="2800" dirty="0" smtClean="0"/>
              <a:t>利息</a:t>
            </a:r>
            <a:endParaRPr lang="en-US" altLang="zh-TW" sz="2800" dirty="0" smtClean="0"/>
          </a:p>
          <a:p>
            <a:pPr algn="l"/>
            <a:r>
              <a:rPr lang="zh-TW" altLang="en-US" sz="2800" dirty="0" smtClean="0"/>
              <a:t>故</a:t>
            </a:r>
            <a:r>
              <a:rPr lang="zh-TW" altLang="en-US" sz="2800" dirty="0" smtClean="0"/>
              <a:t>同一期間內複利計息次數愈多，就有愈多利息，可更早轉為本金再生利息。</a:t>
            </a:r>
            <a:endParaRPr lang="en-US" altLang="zh-TW" sz="2800" dirty="0" smtClean="0"/>
          </a:p>
          <a:p>
            <a:pPr algn="l"/>
            <a:r>
              <a:rPr lang="zh-TW" altLang="en-US" sz="2800" dirty="0" smtClean="0"/>
              <a:t>若每季複利計息一次，一年後本金加利息所得金額為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 algn="l"/>
            <a:endParaRPr lang="en-US" altLang="zh-TW" sz="2800" dirty="0" smtClean="0"/>
          </a:p>
          <a:p>
            <a:pPr algn="l"/>
            <a:r>
              <a:rPr lang="zh-TW" altLang="en-US" sz="2800" dirty="0" smtClean="0"/>
              <a:t>這個</a:t>
            </a:r>
            <a:r>
              <a:rPr lang="zh-TW" altLang="en-US" sz="2800" dirty="0" smtClean="0"/>
              <a:t>金額又比每半年複利計息所得金額（</a:t>
            </a:r>
            <a:r>
              <a:rPr lang="en-US" altLang="zh-TW" sz="2800" dirty="0" smtClean="0"/>
              <a:t>1,102.5 </a:t>
            </a:r>
            <a:r>
              <a:rPr lang="zh-TW" altLang="en-US" sz="2800" dirty="0" smtClean="0"/>
              <a:t>元）為多。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44</a:t>
            </a:fld>
            <a:endParaRPr lang="zh-TW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45" y="3717032"/>
            <a:ext cx="4802910" cy="94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45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/>
              <a:t>複利計息頻率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2725" y="1611313"/>
            <a:ext cx="8462963" cy="455453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/>
              <a:t>複利計息頻率的公式：</a:t>
            </a:r>
            <a:endParaRPr lang="en-US" altLang="zh-TW" dirty="0" smtClean="0"/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endParaRPr lang="en-US" altLang="zh-TW" sz="35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zh-TW" sz="500" dirty="0" smtClean="0"/>
          </a:p>
          <a:p>
            <a:pPr lvl="1">
              <a:lnSpc>
                <a:spcPct val="12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dirty="0">
                <a:solidFill>
                  <a:schemeClr val="tx1"/>
                </a:solidFill>
              </a:rPr>
              <a:t>期初存入</a:t>
            </a:r>
            <a:r>
              <a:rPr lang="en-US" altLang="zh-TW" dirty="0">
                <a:solidFill>
                  <a:schemeClr val="tx1"/>
                </a:solidFill>
              </a:rPr>
              <a:t>C</a:t>
            </a:r>
            <a:r>
              <a:rPr lang="en-US" altLang="zh-TW" baseline="-25000" dirty="0">
                <a:solidFill>
                  <a:schemeClr val="tx1"/>
                </a:solidFill>
              </a:rPr>
              <a:t>0</a:t>
            </a:r>
            <a:r>
              <a:rPr lang="zh-TW" altLang="en-US" dirty="0">
                <a:solidFill>
                  <a:schemeClr val="tx1"/>
                </a:solidFill>
              </a:rPr>
              <a:t>元</a:t>
            </a:r>
            <a:endParaRPr lang="en-US" altLang="zh-TW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buFont typeface="Century Gothic" panose="020B0502020202020204" pitchFamily="34" charset="0"/>
              <a:buChar char="▪"/>
              <a:defRPr/>
            </a:pPr>
            <a:r>
              <a:rPr lang="en-US" altLang="zh-TW" dirty="0">
                <a:solidFill>
                  <a:schemeClr val="tx1"/>
                </a:solidFill>
              </a:rPr>
              <a:t>r</a:t>
            </a:r>
            <a:r>
              <a:rPr lang="zh-TW" altLang="en-US" dirty="0">
                <a:solidFill>
                  <a:schemeClr val="tx1"/>
                </a:solidFill>
              </a:rPr>
              <a:t>為年利率（</a:t>
            </a:r>
            <a:r>
              <a:rPr lang="en-US" altLang="zh-TW" dirty="0">
                <a:solidFill>
                  <a:schemeClr val="tx1"/>
                </a:solidFill>
              </a:rPr>
              <a:t>Annual Percentage</a:t>
            </a:r>
            <a:r>
              <a:rPr lang="zh-TW" altLang="en-US" dirty="0">
                <a:solidFill>
                  <a:schemeClr val="tx1"/>
                </a:solidFill>
              </a:rPr>
              <a:t> </a:t>
            </a:r>
            <a:r>
              <a:rPr lang="en-US" altLang="zh-TW" dirty="0">
                <a:solidFill>
                  <a:schemeClr val="tx1"/>
                </a:solidFill>
              </a:rPr>
              <a:t>Rate</a:t>
            </a:r>
            <a:r>
              <a:rPr lang="zh-TW" altLang="en-US" dirty="0" smtClean="0">
                <a:solidFill>
                  <a:schemeClr val="tx1"/>
                </a:solidFill>
              </a:rPr>
              <a:t>）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411480" lvl="1" indent="0">
              <a:lnSpc>
                <a:spcPct val="120000"/>
              </a:lnSpc>
              <a:buNone/>
              <a:defRPr/>
            </a:pPr>
            <a:r>
              <a:rPr lang="en-US" altLang="zh-TW" dirty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又</a:t>
            </a:r>
            <a:r>
              <a:rPr lang="zh-TW" altLang="en-US" dirty="0">
                <a:solidFill>
                  <a:schemeClr val="tx1"/>
                </a:solidFill>
              </a:rPr>
              <a:t>稱為名目利率（</a:t>
            </a:r>
            <a:r>
              <a:rPr lang="en-US" altLang="zh-TW" dirty="0">
                <a:solidFill>
                  <a:schemeClr val="tx1"/>
                </a:solidFill>
              </a:rPr>
              <a:t>Stated Annual Interest Rate, SAIR)</a:t>
            </a:r>
          </a:p>
          <a:p>
            <a:pPr lvl="1">
              <a:lnSpc>
                <a:spcPct val="12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dirty="0">
                <a:solidFill>
                  <a:schemeClr val="tx1"/>
                </a:solidFill>
              </a:rPr>
              <a:t>每期複利計息</a:t>
            </a:r>
            <a:r>
              <a:rPr lang="en-US" altLang="zh-TW" dirty="0">
                <a:solidFill>
                  <a:schemeClr val="tx1"/>
                </a:solidFill>
              </a:rPr>
              <a:t>m</a:t>
            </a:r>
            <a:r>
              <a:rPr lang="zh-TW" altLang="en-US" dirty="0">
                <a:solidFill>
                  <a:schemeClr val="tx1"/>
                </a:solidFill>
              </a:rPr>
              <a:t>次</a:t>
            </a:r>
            <a:endParaRPr lang="en-US" altLang="zh-TW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buFont typeface="Century Gothic" panose="020B0502020202020204" pitchFamily="34" charset="0"/>
              <a:buChar char="▪"/>
              <a:defRPr/>
            </a:pPr>
            <a:r>
              <a:rPr lang="en-US" altLang="zh-TW" dirty="0">
                <a:solidFill>
                  <a:schemeClr val="tx1"/>
                </a:solidFill>
              </a:rPr>
              <a:t>T</a:t>
            </a:r>
            <a:r>
              <a:rPr lang="zh-TW" altLang="en-US" dirty="0">
                <a:solidFill>
                  <a:schemeClr val="tx1"/>
                </a:solidFill>
              </a:rPr>
              <a:t>期後可得金額</a:t>
            </a:r>
            <a:r>
              <a:rPr lang="en-US" altLang="zh-TW" dirty="0" smtClean="0">
                <a:solidFill>
                  <a:schemeClr val="tx1"/>
                </a:solidFill>
              </a:rPr>
              <a:t>FV</a:t>
            </a:r>
            <a:endParaRPr lang="zh-TW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560924"/>
              </p:ext>
            </p:extLst>
          </p:nvPr>
        </p:nvGraphicFramePr>
        <p:xfrm>
          <a:off x="3309938" y="2163763"/>
          <a:ext cx="252412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方程式" r:id="rId3" imgW="1295400" imgH="393700" progId="Equation.3">
                  <p:embed/>
                </p:oleObj>
              </mc:Choice>
              <mc:Fallback>
                <p:oleObj name="方程式" r:id="rId3" imgW="1295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8" y="2163763"/>
                        <a:ext cx="2524125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62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3-8</a:t>
            </a:r>
            <a:r>
              <a:rPr lang="zh-TW" altLang="en-US" dirty="0" smtClean="0"/>
              <a:t>  複利計息頻率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46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6792"/>
            <a:ext cx="8278812" cy="354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87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827584" y="116632"/>
            <a:ext cx="7920880" cy="936104"/>
          </a:xfrm>
        </p:spPr>
        <p:txBody>
          <a:bodyPr/>
          <a:lstStyle/>
          <a:p>
            <a:r>
              <a:rPr lang="zh-TW" altLang="en-US"/>
              <a:t>有效年利率</a:t>
            </a:r>
            <a:r>
              <a:rPr lang="zh-TW" altLang="en-US" sz="2800"/>
              <a:t>（</a:t>
            </a:r>
            <a:r>
              <a:rPr lang="en-US" altLang="zh-TW" sz="2800"/>
              <a:t>Effective Annual Interest Rate</a:t>
            </a:r>
            <a:r>
              <a:rPr lang="zh-TW" altLang="en-US" sz="280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為了方便比較不同複利計息頻率情形下，同一期間的平均投資報酬率，我們常以有效年利率（</a:t>
            </a:r>
            <a:r>
              <a:rPr lang="en-US" altLang="zh-TW" dirty="0" smtClean="0"/>
              <a:t>EAIR</a:t>
            </a:r>
            <a:r>
              <a:rPr lang="zh-TW" altLang="en-US" dirty="0" smtClean="0"/>
              <a:t>）來衡量不同複利計息頻率的年平均投資報酬率</a:t>
            </a:r>
          </a:p>
          <a:p>
            <a:r>
              <a:rPr lang="zh-TW" altLang="en-US" dirty="0" smtClean="0"/>
              <a:t>有效年利率的公式：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zh-TW" altLang="en-US" dirty="0" smtClean="0"/>
              <a:t>年利率為 </a:t>
            </a:r>
            <a:r>
              <a:rPr lang="en-US" altLang="zh-TW" dirty="0" smtClean="0"/>
              <a:t>r </a:t>
            </a:r>
            <a:r>
              <a:rPr lang="zh-TW" altLang="en-US" dirty="0" smtClean="0"/>
              <a:t>，每期複利計息 </a:t>
            </a:r>
            <a:r>
              <a:rPr lang="en-US" altLang="zh-TW" dirty="0" smtClean="0"/>
              <a:t>m </a:t>
            </a:r>
            <a:r>
              <a:rPr lang="zh-TW" altLang="en-US" dirty="0" smtClean="0"/>
              <a:t>次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47</a:t>
            </a:fld>
            <a:endParaRPr lang="zh-TW" altLang="en-US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257712"/>
              </p:ext>
            </p:extLst>
          </p:nvPr>
        </p:nvGraphicFramePr>
        <p:xfrm>
          <a:off x="3251200" y="3824104"/>
          <a:ext cx="26416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方程式" r:id="rId3" imgW="1308100" imgH="469900" progId="Equation.3">
                  <p:embed/>
                </p:oleObj>
              </mc:Choice>
              <mc:Fallback>
                <p:oleObj name="方程式" r:id="rId3" imgW="13081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3824104"/>
                        <a:ext cx="26416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38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有效年利率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zh-TW" altLang="en-US" sz="2800" dirty="0" smtClean="0"/>
              <a:t>假設阿凱投資一元，名目利率為 </a:t>
            </a:r>
            <a:r>
              <a:rPr lang="en-US" altLang="zh-TW" sz="2800" dirty="0" smtClean="0"/>
              <a:t>12%</a:t>
            </a:r>
            <a:r>
              <a:rPr lang="zh-TW" altLang="en-US" sz="2800" dirty="0" smtClean="0"/>
              <a:t>，每個月計息一次，一年後阿凱的一元會變成多少錢？</a:t>
            </a:r>
            <a:endParaRPr lang="en-US" altLang="zh-TW" sz="2800" dirty="0" smtClean="0"/>
          </a:p>
          <a:p>
            <a:pPr>
              <a:lnSpc>
                <a:spcPct val="110000"/>
              </a:lnSpc>
              <a:defRPr/>
            </a:pPr>
            <a:endParaRPr lang="zh-TW" altLang="en-US" sz="2800" dirty="0" smtClean="0"/>
          </a:p>
          <a:p>
            <a:pPr>
              <a:lnSpc>
                <a:spcPct val="110000"/>
              </a:lnSpc>
              <a:defRPr/>
            </a:pPr>
            <a:endParaRPr lang="en-US" altLang="zh-TW" sz="2800" dirty="0" smtClean="0"/>
          </a:p>
          <a:p>
            <a:pPr>
              <a:lnSpc>
                <a:spcPct val="110000"/>
              </a:lnSpc>
              <a:defRPr/>
            </a:pPr>
            <a:r>
              <a:rPr lang="zh-TW" altLang="en-US" sz="2800" dirty="0" smtClean="0"/>
              <a:t>阿凱的報酬率為 </a:t>
            </a:r>
            <a:r>
              <a:rPr lang="en-US" altLang="zh-TW" sz="2800" dirty="0" smtClean="0"/>
              <a:t>12.7%</a:t>
            </a:r>
            <a:r>
              <a:rPr lang="zh-TW" altLang="en-US" sz="2800" dirty="0" smtClean="0"/>
              <a:t>，比原本的名目利率 </a:t>
            </a:r>
            <a:r>
              <a:rPr lang="en-US" altLang="zh-TW" sz="2800" dirty="0" smtClean="0"/>
              <a:t>12%</a:t>
            </a:r>
            <a:r>
              <a:rPr lang="zh-TW" altLang="en-US" sz="2800" dirty="0" smtClean="0"/>
              <a:t>還高，這 </a:t>
            </a:r>
            <a:r>
              <a:rPr lang="en-US" altLang="zh-TW" sz="2800" dirty="0" smtClean="0"/>
              <a:t>12.7% </a:t>
            </a:r>
            <a:r>
              <a:rPr lang="zh-TW" altLang="en-US" sz="2800" dirty="0" smtClean="0"/>
              <a:t>就是有效年利率。</a:t>
            </a:r>
            <a:endParaRPr lang="en-US" altLang="zh-TW" sz="2800" dirty="0" smtClean="0"/>
          </a:p>
          <a:p>
            <a:pPr>
              <a:lnSpc>
                <a:spcPct val="110000"/>
              </a:lnSpc>
              <a:defRPr/>
            </a:pPr>
            <a:r>
              <a:rPr lang="zh-TW" altLang="en-US" sz="2800" dirty="0" smtClean="0"/>
              <a:t>有效年利率較高的原因是名目利率沒有計算複利計息的頻率。</a:t>
            </a:r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48</a:t>
            </a:fld>
            <a:endParaRPr lang="zh-TW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91" y="2564904"/>
            <a:ext cx="6964218" cy="89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8382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3-9</a:t>
            </a:r>
            <a:r>
              <a:rPr lang="zh-TW" altLang="en-US" dirty="0" smtClean="0"/>
              <a:t>   有效年利率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49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800"/>
            <a:ext cx="8278812" cy="348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904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/>
            </a:r>
            <a:br>
              <a:rPr lang="en-US" altLang="zh-TW" smtClean="0"/>
            </a:br>
            <a:r>
              <a:rPr lang="zh-TW" altLang="en-US" smtClean="0"/>
              <a:t>有效年利率與名目利率之比較</a:t>
            </a:r>
            <a:br>
              <a:rPr lang="zh-TW" altLang="en-US" smtClean="0"/>
            </a:b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50</a:t>
            </a:fld>
            <a:endParaRPr lang="zh-TW" altLang="en-US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/>
              <a:t>從範例 </a:t>
            </a:r>
            <a:r>
              <a:rPr lang="en-US" altLang="zh-TW"/>
              <a:t>3-9 </a:t>
            </a:r>
            <a:r>
              <a:rPr lang="zh-TW" altLang="en-US"/>
              <a:t>可知，銀行可以利用增加計息頻率來提高實質收益。</a:t>
            </a:r>
            <a:endParaRPr lang="en-US" altLang="zh-TW"/>
          </a:p>
          <a:p>
            <a:r>
              <a:rPr lang="zh-TW" altLang="en-US"/>
              <a:t>表 </a:t>
            </a:r>
            <a:r>
              <a:rPr lang="en-US" altLang="zh-TW"/>
              <a:t>3.3 </a:t>
            </a:r>
            <a:r>
              <a:rPr lang="zh-TW" altLang="en-US"/>
              <a:t>以名目利率 </a:t>
            </a:r>
            <a:r>
              <a:rPr lang="en-US" altLang="zh-TW"/>
              <a:t>12% </a:t>
            </a:r>
            <a:r>
              <a:rPr lang="zh-TW" altLang="en-US"/>
              <a:t>為例，列出不同計息頻率下的有效年利率。</a:t>
            </a:r>
          </a:p>
          <a:p>
            <a:endParaRPr lang="zh-TW" alt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73" y="3393214"/>
            <a:ext cx="6876854" cy="262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91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淨現值（</a:t>
            </a:r>
            <a:r>
              <a:rPr lang="en-US" altLang="zh-TW" smtClean="0"/>
              <a:t>Net Present Value</a:t>
            </a:r>
            <a:r>
              <a:rPr lang="zh-TW" altLang="en-US" smtClean="0"/>
              <a:t>）</a:t>
            </a:r>
            <a:endParaRPr lang="zh-TW" altLang="en-US" dirty="0"/>
          </a:p>
        </p:txBody>
      </p:sp>
      <p:sp>
        <p:nvSpPr>
          <p:cNvPr id="55299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投資方案的淨現值（</a:t>
            </a:r>
            <a:r>
              <a:rPr lang="en-US" altLang="zh-TW" dirty="0" smtClean="0"/>
              <a:t>NPV</a:t>
            </a:r>
            <a:r>
              <a:rPr lang="zh-TW" altLang="en-US" dirty="0" smtClean="0"/>
              <a:t>），是根據方案的需要報酬率，將收入（現金流入）折算成現值並加總後，再減去期初投資金額。</a:t>
            </a:r>
            <a:endParaRPr lang="en-US" altLang="zh-TW" dirty="0" smtClean="0"/>
          </a:p>
          <a:p>
            <a:r>
              <a:rPr lang="en-US" altLang="zh-TW" dirty="0" smtClean="0"/>
              <a:t>NPV </a:t>
            </a:r>
            <a:r>
              <a:rPr lang="zh-TW" altLang="en-US" dirty="0" smtClean="0"/>
              <a:t>一般式為：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altLang="zh-TW" dirty="0" smtClean="0">
                <a:solidFill>
                  <a:schemeClr val="tx1"/>
                </a:solidFill>
              </a:rPr>
              <a:t>r </a:t>
            </a:r>
            <a:r>
              <a:rPr lang="zh-TW" altLang="en-US" dirty="0" smtClean="0">
                <a:solidFill>
                  <a:schemeClr val="tx1"/>
                </a:solidFill>
              </a:rPr>
              <a:t>是投資方案的需要報酬率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1"/>
            <a:r>
              <a:rPr lang="en-US" altLang="zh-TW" dirty="0" smtClean="0">
                <a:solidFill>
                  <a:schemeClr val="tx1"/>
                </a:solidFill>
              </a:rPr>
              <a:t>C</a:t>
            </a:r>
            <a:r>
              <a:rPr lang="en-US" altLang="zh-TW" baseline="-25000" dirty="0" smtClean="0">
                <a:solidFill>
                  <a:schemeClr val="tx1"/>
                </a:solidFill>
              </a:rPr>
              <a:t>0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是期初投資金額</a:t>
            </a:r>
          </a:p>
          <a:p>
            <a:pPr lvl="1"/>
            <a:r>
              <a:rPr lang="en-US" altLang="zh-TW" dirty="0" smtClean="0">
                <a:solidFill>
                  <a:schemeClr val="tx1"/>
                </a:solidFill>
              </a:rPr>
              <a:t>C</a:t>
            </a:r>
            <a:r>
              <a:rPr lang="en-US" altLang="zh-TW" baseline="-25000" dirty="0" smtClean="0">
                <a:solidFill>
                  <a:schemeClr val="tx1"/>
                </a:solidFill>
              </a:rPr>
              <a:t>t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是第 </a:t>
            </a:r>
            <a:r>
              <a:rPr lang="en-US" altLang="zh-TW" dirty="0" smtClean="0">
                <a:solidFill>
                  <a:schemeClr val="tx1"/>
                </a:solidFill>
              </a:rPr>
              <a:t>t </a:t>
            </a:r>
            <a:r>
              <a:rPr lang="zh-TW" altLang="en-US" dirty="0" smtClean="0">
                <a:solidFill>
                  <a:schemeClr val="tx1"/>
                </a:solidFill>
              </a:rPr>
              <a:t>期現金流入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pPr/>
              <a:t>51</a:t>
            </a:fld>
            <a:endParaRPr lang="zh-TW" altLang="en-US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068960"/>
            <a:ext cx="46863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8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淨現值</a:t>
            </a:r>
            <a:endParaRPr lang="zh-TW" altLang="en-US" dirty="0"/>
          </a:p>
        </p:txBody>
      </p:sp>
      <p:sp>
        <p:nvSpPr>
          <p:cNvPr id="5632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000" dirty="0" smtClean="0"/>
              <a:t>若投資方案的 </a:t>
            </a:r>
            <a:r>
              <a:rPr lang="en-US" altLang="zh-TW" sz="3000" dirty="0" smtClean="0"/>
              <a:t>NPV = 0</a:t>
            </a:r>
            <a:r>
              <a:rPr lang="zh-TW" altLang="en-US" sz="3000" dirty="0" smtClean="0"/>
              <a:t>，表示該方案的利潤等於付出成本，沒有產生任何增加</a:t>
            </a:r>
            <a:r>
              <a:rPr lang="zh-TW" altLang="en-US" sz="3000" smtClean="0"/>
              <a:t>的價值。</a:t>
            </a:r>
            <a:endParaRPr lang="en-US" altLang="zh-TW" sz="3000" dirty="0" smtClean="0"/>
          </a:p>
          <a:p>
            <a:endParaRPr lang="en-US" altLang="zh-TW" sz="3000" dirty="0" smtClean="0"/>
          </a:p>
          <a:p>
            <a:r>
              <a:rPr lang="zh-TW" altLang="en-US" sz="3000" dirty="0" smtClean="0"/>
              <a:t>若 </a:t>
            </a:r>
            <a:r>
              <a:rPr lang="en-US" altLang="zh-TW" sz="3000" dirty="0" smtClean="0"/>
              <a:t>NPV &gt; 0</a:t>
            </a:r>
            <a:r>
              <a:rPr lang="zh-TW" altLang="en-US" sz="3000" dirty="0" smtClean="0"/>
              <a:t>，表示扣掉付出的成本後，還有多餘的收入，也就是該方案</a:t>
            </a:r>
            <a:r>
              <a:rPr lang="zh-TW" altLang="en-US" sz="3000" smtClean="0"/>
              <a:t>有收益。</a:t>
            </a:r>
            <a:endParaRPr lang="en-US" altLang="zh-TW" sz="3000" dirty="0" smtClean="0"/>
          </a:p>
          <a:p>
            <a:endParaRPr lang="en-US" altLang="zh-TW" sz="3000" dirty="0" smtClean="0"/>
          </a:p>
          <a:p>
            <a:r>
              <a:rPr lang="zh-TW" altLang="en-US" sz="3000" dirty="0" smtClean="0"/>
              <a:t>若 </a:t>
            </a:r>
            <a:r>
              <a:rPr lang="en-US" altLang="zh-TW" sz="3000" dirty="0" smtClean="0"/>
              <a:t>NPV &lt; 0</a:t>
            </a:r>
            <a:r>
              <a:rPr lang="zh-TW" altLang="en-US" sz="3000" dirty="0" smtClean="0"/>
              <a:t>，就是一個不值得投資</a:t>
            </a:r>
            <a:r>
              <a:rPr lang="zh-TW" altLang="en-US" sz="3000" smtClean="0"/>
              <a:t>的方案。</a:t>
            </a:r>
            <a:endParaRPr lang="zh-TW" altLang="en-US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22" y="3789040"/>
            <a:ext cx="8280000" cy="197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3-10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53</a:t>
            </a:fld>
            <a:endParaRPr lang="zh-TW" altLang="en-US"/>
          </a:p>
        </p:txBody>
      </p:sp>
      <p:pic>
        <p:nvPicPr>
          <p:cNvPr id="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776"/>
            <a:ext cx="8278812" cy="245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48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3-10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54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41" y="1268413"/>
            <a:ext cx="8011306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739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3-10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55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4"/>
            <a:ext cx="8278812" cy="376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0740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3-10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56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776"/>
            <a:ext cx="8278812" cy="393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7161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3-10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57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4"/>
            <a:ext cx="8278812" cy="366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83208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3-11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58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4"/>
            <a:ext cx="8278812" cy="326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 descr="C:\Program Files\Microsoft Office\MEDIA\CAGCAT10\j019637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509120"/>
            <a:ext cx="1724558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464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3-11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59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808"/>
            <a:ext cx="8278812" cy="301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941168"/>
            <a:ext cx="1358510" cy="145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6785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3-11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60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28611"/>
            <a:ext cx="8278812" cy="337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 descr="C:\Program Files\Microsoft Office\MEDIA\CAGCAT10\j01990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0648"/>
            <a:ext cx="1230836" cy="135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79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範例</a:t>
            </a:r>
            <a:r>
              <a:rPr lang="en-US" altLang="zh-TW" dirty="0" smtClean="0"/>
              <a:t>3-11</a:t>
            </a:r>
            <a:r>
              <a:rPr lang="zh-TW" altLang="en-US" dirty="0" smtClean="0"/>
              <a:t>  淨現值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5D9BC2-007E-49F0-858C-EBF5C9CE7E31}" type="slidenum">
              <a:rPr lang="zh-TW" altLang="en-US" smtClean="0"/>
              <a:t>61</a:t>
            </a:fld>
            <a:endParaRPr lang="zh-TW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785"/>
            <a:ext cx="8065020" cy="414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7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hHy7fqlkWGympjT.hciw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7243 財務管理原理三版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7243 財務管理原理三版</Template>
  <TotalTime>199</TotalTime>
  <Words>2031</Words>
  <Application>Microsoft Office PowerPoint</Application>
  <PresentationFormat>如螢幕大小 (4:3)</PresentationFormat>
  <Paragraphs>264</Paragraphs>
  <Slides>61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61</vt:i4>
      </vt:variant>
    </vt:vector>
  </HeadingPairs>
  <TitlesOfParts>
    <vt:vector size="63" baseType="lpstr">
      <vt:lpstr>7243 財務管理原理三版</vt:lpstr>
      <vt:lpstr>方程式</vt:lpstr>
      <vt:lpstr>PowerPoint 簡報</vt:lpstr>
      <vt:lpstr>貨幣的時間價值</vt:lpstr>
      <vt:lpstr>學習重點</vt:lpstr>
      <vt:lpstr>學習重點</vt:lpstr>
      <vt:lpstr>利率 ─ 單利</vt:lpstr>
      <vt:lpstr>利率 ─ 複利</vt:lpstr>
      <vt:lpstr>單利與複利的比較</vt:lpstr>
      <vt:lpstr>單利與複利的比較</vt:lpstr>
      <vt:lpstr>終值 (Future Value)</vt:lpstr>
      <vt:lpstr>範例3-1   終值的應用</vt:lpstr>
      <vt:lpstr>範例3-1   終值的應用</vt:lpstr>
      <vt:lpstr>範例3-1   終值的應用</vt:lpstr>
      <vt:lpstr>現值 (Present Value) </vt:lpstr>
      <vt:lpstr>現值 (Present Value) </vt:lpstr>
      <vt:lpstr>現值 (Present Value) </vt:lpstr>
      <vt:lpstr>現值 (Present Value) </vt:lpstr>
      <vt:lpstr>範例3-2  現值的應用</vt:lpstr>
      <vt:lpstr>範例3-2  現值的應用</vt:lpstr>
      <vt:lpstr>範例3-2  現值的應用</vt:lpstr>
      <vt:lpstr>永續年金 (Perpetuity)</vt:lpstr>
      <vt:lpstr>永續年金 (Perpetuity)</vt:lpstr>
      <vt:lpstr>永續年金 (Perpetuity)</vt:lpstr>
      <vt:lpstr>範例3-3   永續年金的應用</vt:lpstr>
      <vt:lpstr>年金 (Annuity)</vt:lpstr>
      <vt:lpstr>年金 (Annuity)</vt:lpstr>
      <vt:lpstr>年金的現值</vt:lpstr>
      <vt:lpstr>年金的現值 </vt:lpstr>
      <vt:lpstr>年金的現值</vt:lpstr>
      <vt:lpstr>範例3-4   年金現值的應用</vt:lpstr>
      <vt:lpstr>範例3-4   年金現值的應用</vt:lpstr>
      <vt:lpstr>範例3-4   年金現值的應用</vt:lpstr>
      <vt:lpstr>範例3-5   年金現值的應用</vt:lpstr>
      <vt:lpstr>範例3-5   年金現值的應用</vt:lpstr>
      <vt:lpstr>範例3-5   年金現值的應用</vt:lpstr>
      <vt:lpstr>期初年金</vt:lpstr>
      <vt:lpstr>範例3-6  期初年金</vt:lpstr>
      <vt:lpstr>範例3-6  期初年金</vt:lpstr>
      <vt:lpstr>貸款攤銷（Loan Amortization）</vt:lpstr>
      <vt:lpstr>範例3-7  貸款攤銷</vt:lpstr>
      <vt:lpstr>範例3-7  貸款攤銷</vt:lpstr>
      <vt:lpstr>範例3-7    貸款攤銷</vt:lpstr>
      <vt:lpstr>複利計息頻率 </vt:lpstr>
      <vt:lpstr>複利計息頻率 </vt:lpstr>
      <vt:lpstr>複利計息頻率 </vt:lpstr>
      <vt:lpstr>複利計息頻率 </vt:lpstr>
      <vt:lpstr>範例3-8  複利計息頻率</vt:lpstr>
      <vt:lpstr>有效年利率（Effective Annual Interest Rate）</vt:lpstr>
      <vt:lpstr>有效年利率</vt:lpstr>
      <vt:lpstr>範例3-9   有效年利率</vt:lpstr>
      <vt:lpstr> 有效年利率與名目利率之比較 </vt:lpstr>
      <vt:lpstr>淨現值（Net Present Value）</vt:lpstr>
      <vt:lpstr>淨現值</vt:lpstr>
      <vt:lpstr>範例3-10  淨現值</vt:lpstr>
      <vt:lpstr>範例3-10  淨現值</vt:lpstr>
      <vt:lpstr>範例3-10  淨現值</vt:lpstr>
      <vt:lpstr>範例3-10  淨現值</vt:lpstr>
      <vt:lpstr>範例3-10  淨現值</vt:lpstr>
      <vt:lpstr>範例3-11  淨現值</vt:lpstr>
      <vt:lpstr>範例3-11  淨現值</vt:lpstr>
      <vt:lpstr>範例3-11  淨現值</vt:lpstr>
      <vt:lpstr>範例3-11  淨現值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貨幣的時間價值</dc:title>
  <dc:creator>User</dc:creator>
  <cp:lastModifiedBy>User</cp:lastModifiedBy>
  <cp:revision>14</cp:revision>
  <dcterms:created xsi:type="dcterms:W3CDTF">2017-07-24T10:23:07Z</dcterms:created>
  <dcterms:modified xsi:type="dcterms:W3CDTF">2017-08-18T02:16:09Z</dcterms:modified>
</cp:coreProperties>
</file>