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3" r:id="rId1"/>
    <p:sldMasterId id="2147483652" r:id="rId2"/>
    <p:sldMasterId id="2147483655" r:id="rId3"/>
    <p:sldMasterId id="2147483657" r:id="rId4"/>
    <p:sldMasterId id="2147483658" r:id="rId5"/>
    <p:sldMasterId id="2147484470" r:id="rId6"/>
  </p:sldMasterIdLst>
  <p:notesMasterIdLst>
    <p:notesMasterId r:id="rId90"/>
  </p:notesMasterIdLst>
  <p:handoutMasterIdLst>
    <p:handoutMasterId r:id="rId91"/>
  </p:handoutMasterIdLst>
  <p:sldIdLst>
    <p:sldId id="380" r:id="rId7"/>
    <p:sldId id="279" r:id="rId8"/>
    <p:sldId id="280" r:id="rId9"/>
    <p:sldId id="585" r:id="rId10"/>
    <p:sldId id="509" r:id="rId11"/>
    <p:sldId id="551" r:id="rId12"/>
    <p:sldId id="510" r:id="rId13"/>
    <p:sldId id="436" r:id="rId14"/>
    <p:sldId id="495" r:id="rId15"/>
    <p:sldId id="552" r:id="rId16"/>
    <p:sldId id="548" r:id="rId17"/>
    <p:sldId id="553" r:id="rId18"/>
    <p:sldId id="555" r:id="rId19"/>
    <p:sldId id="561" r:id="rId20"/>
    <p:sldId id="554" r:id="rId21"/>
    <p:sldId id="571" r:id="rId22"/>
    <p:sldId id="566" r:id="rId23"/>
    <p:sldId id="569" r:id="rId24"/>
    <p:sldId id="570" r:id="rId25"/>
    <p:sldId id="567" r:id="rId26"/>
    <p:sldId id="568" r:id="rId27"/>
    <p:sldId id="559" r:id="rId28"/>
    <p:sldId id="558" r:id="rId29"/>
    <p:sldId id="562" r:id="rId30"/>
    <p:sldId id="565" r:id="rId31"/>
    <p:sldId id="439" r:id="rId32"/>
    <p:sldId id="522" r:id="rId33"/>
    <p:sldId id="488" r:id="rId34"/>
    <p:sldId id="437" r:id="rId35"/>
    <p:sldId id="572" r:id="rId36"/>
    <p:sldId id="573" r:id="rId37"/>
    <p:sldId id="525" r:id="rId38"/>
    <p:sldId id="409" r:id="rId39"/>
    <p:sldId id="527" r:id="rId40"/>
    <p:sldId id="401" r:id="rId41"/>
    <p:sldId id="395" r:id="rId42"/>
    <p:sldId id="528" r:id="rId43"/>
    <p:sldId id="529" r:id="rId44"/>
    <p:sldId id="391" r:id="rId45"/>
    <p:sldId id="514" r:id="rId46"/>
    <p:sldId id="485" r:id="rId47"/>
    <p:sldId id="446" r:id="rId48"/>
    <p:sldId id="448" r:id="rId49"/>
    <p:sldId id="486" r:id="rId50"/>
    <p:sldId id="449" r:id="rId51"/>
    <p:sldId id="489" r:id="rId52"/>
    <p:sldId id="487" r:id="rId53"/>
    <p:sldId id="574" r:id="rId54"/>
    <p:sldId id="575" r:id="rId55"/>
    <p:sldId id="576" r:id="rId56"/>
    <p:sldId id="531" r:id="rId57"/>
    <p:sldId id="533" r:id="rId58"/>
    <p:sldId id="532" r:id="rId59"/>
    <p:sldId id="457" r:id="rId60"/>
    <p:sldId id="535" r:id="rId61"/>
    <p:sldId id="412" r:id="rId62"/>
    <p:sldId id="540" r:id="rId63"/>
    <p:sldId id="414" r:id="rId64"/>
    <p:sldId id="536" r:id="rId65"/>
    <p:sldId id="416" r:id="rId66"/>
    <p:sldId id="587" r:id="rId67"/>
    <p:sldId id="537" r:id="rId68"/>
    <p:sldId id="579" r:id="rId69"/>
    <p:sldId id="586" r:id="rId70"/>
    <p:sldId id="450" r:id="rId71"/>
    <p:sldId id="417" r:id="rId72"/>
    <p:sldId id="451" r:id="rId73"/>
    <p:sldId id="546" r:id="rId74"/>
    <p:sldId id="286" r:id="rId75"/>
    <p:sldId id="583" r:id="rId76"/>
    <p:sldId id="584" r:id="rId77"/>
    <p:sldId id="550" r:id="rId78"/>
    <p:sldId id="420" r:id="rId79"/>
    <p:sldId id="538" r:id="rId80"/>
    <p:sldId id="422" r:id="rId81"/>
    <p:sldId id="539" r:id="rId82"/>
    <p:sldId id="541" r:id="rId83"/>
    <p:sldId id="542" r:id="rId84"/>
    <p:sldId id="534" r:id="rId85"/>
    <p:sldId id="423" r:id="rId86"/>
    <p:sldId id="549" r:id="rId87"/>
    <p:sldId id="544" r:id="rId88"/>
    <p:sldId id="581" r:id="rId89"/>
  </p:sldIdLst>
  <p:sldSz cx="9144000" cy="6858000" type="screen4x3"/>
  <p:notesSz cx="6856413" cy="9234488"/>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D7"/>
    <a:srgbClr val="FFFFE1"/>
    <a:srgbClr val="FFFFDD"/>
    <a:srgbClr val="FFFFD1"/>
    <a:srgbClr val="000066"/>
    <a:srgbClr val="000099"/>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95" autoAdjust="0"/>
    <p:restoredTop sz="91657" autoAdjust="0"/>
  </p:normalViewPr>
  <p:slideViewPr>
    <p:cSldViewPr>
      <p:cViewPr varScale="1">
        <p:scale>
          <a:sx n="103" d="100"/>
          <a:sy n="103" d="100"/>
        </p:scale>
        <p:origin x="139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1510"/>
    </p:cViewPr>
  </p:sorterViewPr>
  <p:notesViewPr>
    <p:cSldViewPr>
      <p:cViewPr varScale="1">
        <p:scale>
          <a:sx n="30" d="100"/>
          <a:sy n="30" d="100"/>
        </p:scale>
        <p:origin x="-1166" y="-62"/>
      </p:cViewPr>
      <p:guideLst>
        <p:guide orient="horz" pos="2909"/>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5.xml"/><Relationship Id="rId90" Type="http://schemas.openxmlformats.org/officeDocument/2006/relationships/notesMaster" Target="notesMasters/notesMaster1.xml"/><Relationship Id="rId95" Type="http://schemas.openxmlformats.org/officeDocument/2006/relationships/tableStyles" Target="tableStyles.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AFF5A2-BFE1-49F0-8C3F-88A316EAA6FF}" type="doc">
      <dgm:prSet loTypeId="urn:microsoft.com/office/officeart/2005/8/layout/process1" loCatId="process" qsTypeId="urn:microsoft.com/office/officeart/2005/8/quickstyle/3d2" qsCatId="3D" csTypeId="urn:microsoft.com/office/officeart/2005/8/colors/accent1_2" csCatId="accent1" phldr="1"/>
      <dgm:spPr/>
      <dgm:t>
        <a:bodyPr/>
        <a:lstStyle/>
        <a:p>
          <a:endParaRPr lang="zh-TW" altLang="en-US"/>
        </a:p>
      </dgm:t>
    </dgm:pt>
    <dgm:pt modelId="{7912AA95-1CCC-496B-81CD-BF8A55D861D8}">
      <dgm:prSet phldrT="[文字]"/>
      <dgm:spPr>
        <a:solidFill>
          <a:schemeClr val="accent3">
            <a:lumMod val="75000"/>
          </a:schemeClr>
        </a:solidFill>
      </dgm:spPr>
      <dgm:t>
        <a:bodyPr/>
        <a:lstStyle/>
        <a:p>
          <a:r>
            <a:rPr lang="zh-TW" altLang="en-US" dirty="0" smtClean="0">
              <a:latin typeface="標楷體" pitchFamily="65" charset="-120"/>
              <a:ea typeface="標楷體" pitchFamily="65" charset="-120"/>
            </a:rPr>
            <a:t>資產負債表</a:t>
          </a:r>
          <a:endParaRPr lang="zh-TW" altLang="en-US" dirty="0">
            <a:latin typeface="標楷體" pitchFamily="65" charset="-120"/>
            <a:ea typeface="標楷體" pitchFamily="65" charset="-120"/>
          </a:endParaRPr>
        </a:p>
      </dgm:t>
    </dgm:pt>
    <dgm:pt modelId="{D62B6ACA-1482-4EE9-869B-97DB5207ACB5}" type="parTrans" cxnId="{67093AC6-6BDD-407B-B55D-0C396332EDA2}">
      <dgm:prSet/>
      <dgm:spPr/>
      <dgm:t>
        <a:bodyPr/>
        <a:lstStyle/>
        <a:p>
          <a:endParaRPr lang="zh-TW" altLang="en-US">
            <a:latin typeface="標楷體" pitchFamily="65" charset="-120"/>
            <a:ea typeface="標楷體" pitchFamily="65" charset="-120"/>
          </a:endParaRPr>
        </a:p>
      </dgm:t>
    </dgm:pt>
    <dgm:pt modelId="{7C56AFD4-10A2-406A-9386-2E6D18AF01B3}" type="sibTrans" cxnId="{67093AC6-6BDD-407B-B55D-0C396332EDA2}">
      <dgm:prSet/>
      <dgm:spPr/>
      <dgm:t>
        <a:bodyPr/>
        <a:lstStyle/>
        <a:p>
          <a:endParaRPr lang="zh-TW" altLang="en-US">
            <a:latin typeface="標楷體" pitchFamily="65" charset="-120"/>
            <a:ea typeface="標楷體" pitchFamily="65" charset="-120"/>
          </a:endParaRPr>
        </a:p>
      </dgm:t>
    </dgm:pt>
    <dgm:pt modelId="{F34919C6-4955-4642-966B-0F3B8E640EA0}">
      <dgm:prSet phldrT="[文字]"/>
      <dgm:spPr/>
      <dgm:t>
        <a:bodyPr/>
        <a:lstStyle/>
        <a:p>
          <a:r>
            <a:rPr lang="zh-TW" altLang="en-US" dirty="0" smtClean="0">
              <a:latin typeface="標楷體" pitchFamily="65" charset="-120"/>
              <a:ea typeface="標楷體" pitchFamily="65" charset="-120"/>
            </a:rPr>
            <a:t>資產負債表</a:t>
          </a:r>
          <a:endParaRPr lang="zh-TW" altLang="en-US" dirty="0">
            <a:latin typeface="標楷體" pitchFamily="65" charset="-120"/>
            <a:ea typeface="標楷體" pitchFamily="65" charset="-120"/>
          </a:endParaRPr>
        </a:p>
      </dgm:t>
    </dgm:pt>
    <dgm:pt modelId="{86CD2A6E-5FFF-459D-BE1F-AE4F8C6B2324}" type="parTrans" cxnId="{B13A3BE8-95B5-4CEB-AA08-F38A7CE2D8F7}">
      <dgm:prSet/>
      <dgm:spPr/>
      <dgm:t>
        <a:bodyPr/>
        <a:lstStyle/>
        <a:p>
          <a:endParaRPr lang="zh-TW" altLang="en-US">
            <a:latin typeface="標楷體" pitchFamily="65" charset="-120"/>
            <a:ea typeface="標楷體" pitchFamily="65" charset="-120"/>
          </a:endParaRPr>
        </a:p>
      </dgm:t>
    </dgm:pt>
    <dgm:pt modelId="{B027A480-EA6D-4E41-9080-2AEB32E63F84}" type="sibTrans" cxnId="{B13A3BE8-95B5-4CEB-AA08-F38A7CE2D8F7}">
      <dgm:prSet/>
      <dgm:spPr/>
      <dgm:t>
        <a:bodyPr/>
        <a:lstStyle/>
        <a:p>
          <a:endParaRPr lang="zh-TW" altLang="en-US">
            <a:latin typeface="標楷體" pitchFamily="65" charset="-120"/>
            <a:ea typeface="標楷體" pitchFamily="65" charset="-120"/>
          </a:endParaRPr>
        </a:p>
      </dgm:t>
    </dgm:pt>
    <dgm:pt modelId="{34420EE1-967B-46E8-9FC7-A2C0E7C4DB05}" type="pres">
      <dgm:prSet presAssocID="{C2AFF5A2-BFE1-49F0-8C3F-88A316EAA6FF}" presName="Name0" presStyleCnt="0">
        <dgm:presLayoutVars>
          <dgm:dir/>
          <dgm:resizeHandles val="exact"/>
        </dgm:presLayoutVars>
      </dgm:prSet>
      <dgm:spPr/>
      <dgm:t>
        <a:bodyPr/>
        <a:lstStyle/>
        <a:p>
          <a:endParaRPr lang="zh-TW" altLang="en-US"/>
        </a:p>
      </dgm:t>
    </dgm:pt>
    <dgm:pt modelId="{505D53E1-BBC9-4036-AFCD-B7C13210168D}" type="pres">
      <dgm:prSet presAssocID="{7912AA95-1CCC-496B-81CD-BF8A55D861D8}" presName="node" presStyleLbl="node1" presStyleIdx="0" presStyleCnt="2">
        <dgm:presLayoutVars>
          <dgm:bulletEnabled val="1"/>
        </dgm:presLayoutVars>
      </dgm:prSet>
      <dgm:spPr/>
      <dgm:t>
        <a:bodyPr/>
        <a:lstStyle/>
        <a:p>
          <a:endParaRPr lang="zh-TW" altLang="en-US"/>
        </a:p>
      </dgm:t>
    </dgm:pt>
    <dgm:pt modelId="{64EB59B1-14F8-43FC-A5D2-85F7C1919AAD}" type="pres">
      <dgm:prSet presAssocID="{7C56AFD4-10A2-406A-9386-2E6D18AF01B3}" presName="sibTrans" presStyleLbl="sibTrans2D1" presStyleIdx="0" presStyleCnt="1"/>
      <dgm:spPr/>
      <dgm:t>
        <a:bodyPr/>
        <a:lstStyle/>
        <a:p>
          <a:endParaRPr lang="zh-TW" altLang="en-US"/>
        </a:p>
      </dgm:t>
    </dgm:pt>
    <dgm:pt modelId="{F0D442EA-8418-449F-A517-97CFA22379EC}" type="pres">
      <dgm:prSet presAssocID="{7C56AFD4-10A2-406A-9386-2E6D18AF01B3}" presName="connectorText" presStyleLbl="sibTrans2D1" presStyleIdx="0" presStyleCnt="1"/>
      <dgm:spPr/>
      <dgm:t>
        <a:bodyPr/>
        <a:lstStyle/>
        <a:p>
          <a:endParaRPr lang="zh-TW" altLang="en-US"/>
        </a:p>
      </dgm:t>
    </dgm:pt>
    <dgm:pt modelId="{1C3ED47C-8842-444A-99D3-765F00C29405}" type="pres">
      <dgm:prSet presAssocID="{F34919C6-4955-4642-966B-0F3B8E640EA0}" presName="node" presStyleLbl="node1" presStyleIdx="1" presStyleCnt="2">
        <dgm:presLayoutVars>
          <dgm:bulletEnabled val="1"/>
        </dgm:presLayoutVars>
      </dgm:prSet>
      <dgm:spPr/>
      <dgm:t>
        <a:bodyPr/>
        <a:lstStyle/>
        <a:p>
          <a:endParaRPr lang="zh-TW" altLang="en-US"/>
        </a:p>
      </dgm:t>
    </dgm:pt>
  </dgm:ptLst>
  <dgm:cxnLst>
    <dgm:cxn modelId="{7DA212CF-938E-451F-8E43-1C5AAFA0548A}" type="presOf" srcId="{7C56AFD4-10A2-406A-9386-2E6D18AF01B3}" destId="{64EB59B1-14F8-43FC-A5D2-85F7C1919AAD}" srcOrd="0" destOrd="0" presId="urn:microsoft.com/office/officeart/2005/8/layout/process1"/>
    <dgm:cxn modelId="{689532FE-D13E-4AE0-8D60-A62DCB013408}" type="presOf" srcId="{7C56AFD4-10A2-406A-9386-2E6D18AF01B3}" destId="{F0D442EA-8418-449F-A517-97CFA22379EC}" srcOrd="1" destOrd="0" presId="urn:microsoft.com/office/officeart/2005/8/layout/process1"/>
    <dgm:cxn modelId="{488A373B-A430-4F98-90A9-4966552063C6}" type="presOf" srcId="{7912AA95-1CCC-496B-81CD-BF8A55D861D8}" destId="{505D53E1-BBC9-4036-AFCD-B7C13210168D}" srcOrd="0" destOrd="0" presId="urn:microsoft.com/office/officeart/2005/8/layout/process1"/>
    <dgm:cxn modelId="{67093AC6-6BDD-407B-B55D-0C396332EDA2}" srcId="{C2AFF5A2-BFE1-49F0-8C3F-88A316EAA6FF}" destId="{7912AA95-1CCC-496B-81CD-BF8A55D861D8}" srcOrd="0" destOrd="0" parTransId="{D62B6ACA-1482-4EE9-869B-97DB5207ACB5}" sibTransId="{7C56AFD4-10A2-406A-9386-2E6D18AF01B3}"/>
    <dgm:cxn modelId="{A1590916-2749-4AB4-9360-BAD771B39EE5}" type="presOf" srcId="{F34919C6-4955-4642-966B-0F3B8E640EA0}" destId="{1C3ED47C-8842-444A-99D3-765F00C29405}" srcOrd="0" destOrd="0" presId="urn:microsoft.com/office/officeart/2005/8/layout/process1"/>
    <dgm:cxn modelId="{B13A3BE8-95B5-4CEB-AA08-F38A7CE2D8F7}" srcId="{C2AFF5A2-BFE1-49F0-8C3F-88A316EAA6FF}" destId="{F34919C6-4955-4642-966B-0F3B8E640EA0}" srcOrd="1" destOrd="0" parTransId="{86CD2A6E-5FFF-459D-BE1F-AE4F8C6B2324}" sibTransId="{B027A480-EA6D-4E41-9080-2AEB32E63F84}"/>
    <dgm:cxn modelId="{D691D5EF-1CD1-4631-BF3F-1ED97D2D8A4D}" type="presOf" srcId="{C2AFF5A2-BFE1-49F0-8C3F-88A316EAA6FF}" destId="{34420EE1-967B-46E8-9FC7-A2C0E7C4DB05}" srcOrd="0" destOrd="0" presId="urn:microsoft.com/office/officeart/2005/8/layout/process1"/>
    <dgm:cxn modelId="{BBF7AEF9-5896-4640-86B0-2A2C7C7F4CB8}" type="presParOf" srcId="{34420EE1-967B-46E8-9FC7-A2C0E7C4DB05}" destId="{505D53E1-BBC9-4036-AFCD-B7C13210168D}" srcOrd="0" destOrd="0" presId="urn:microsoft.com/office/officeart/2005/8/layout/process1"/>
    <dgm:cxn modelId="{8244BC98-99AA-40F4-A2C6-460B60D72541}" type="presParOf" srcId="{34420EE1-967B-46E8-9FC7-A2C0E7C4DB05}" destId="{64EB59B1-14F8-43FC-A5D2-85F7C1919AAD}" srcOrd="1" destOrd="0" presId="urn:microsoft.com/office/officeart/2005/8/layout/process1"/>
    <dgm:cxn modelId="{B24126B0-4244-40D3-91BD-185CE9256E5C}" type="presParOf" srcId="{64EB59B1-14F8-43FC-A5D2-85F7C1919AAD}" destId="{F0D442EA-8418-449F-A517-97CFA22379EC}" srcOrd="0" destOrd="0" presId="urn:microsoft.com/office/officeart/2005/8/layout/process1"/>
    <dgm:cxn modelId="{86AC003D-7C6C-4687-A1D3-6DFDB653E615}" type="presParOf" srcId="{34420EE1-967B-46E8-9FC7-A2C0E7C4DB05}" destId="{1C3ED47C-8842-444A-99D3-765F00C29405}"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AFF5A2-BFE1-49F0-8C3F-88A316EAA6FF}" type="doc">
      <dgm:prSet loTypeId="urn:microsoft.com/office/officeart/2005/8/layout/process1" loCatId="process" qsTypeId="urn:microsoft.com/office/officeart/2005/8/quickstyle/3d2" qsCatId="3D" csTypeId="urn:microsoft.com/office/officeart/2005/8/colors/accent1_2" csCatId="accent1" phldr="1"/>
      <dgm:spPr/>
      <dgm:t>
        <a:bodyPr/>
        <a:lstStyle/>
        <a:p>
          <a:endParaRPr lang="zh-TW" altLang="en-US"/>
        </a:p>
      </dgm:t>
    </dgm:pt>
    <dgm:pt modelId="{7912AA95-1CCC-496B-81CD-BF8A55D861D8}">
      <dgm:prSet phldrT="[文字]"/>
      <dgm:spPr>
        <a:solidFill>
          <a:schemeClr val="accent3">
            <a:lumMod val="75000"/>
          </a:schemeClr>
        </a:solidFill>
      </dgm:spPr>
      <dgm:t>
        <a:bodyPr/>
        <a:lstStyle/>
        <a:p>
          <a:r>
            <a:rPr lang="zh-TW" altLang="en-US" dirty="0" smtClean="0">
              <a:latin typeface="標楷體" pitchFamily="65" charset="-120"/>
              <a:ea typeface="標楷體" pitchFamily="65" charset="-120"/>
            </a:rPr>
            <a:t>損益表</a:t>
          </a:r>
          <a:endParaRPr lang="zh-TW" altLang="en-US" dirty="0">
            <a:latin typeface="標楷體" pitchFamily="65" charset="-120"/>
            <a:ea typeface="標楷體" pitchFamily="65" charset="-120"/>
          </a:endParaRPr>
        </a:p>
      </dgm:t>
    </dgm:pt>
    <dgm:pt modelId="{D62B6ACA-1482-4EE9-869B-97DB5207ACB5}" type="parTrans" cxnId="{67093AC6-6BDD-407B-B55D-0C396332EDA2}">
      <dgm:prSet/>
      <dgm:spPr/>
      <dgm:t>
        <a:bodyPr/>
        <a:lstStyle/>
        <a:p>
          <a:endParaRPr lang="zh-TW" altLang="en-US">
            <a:latin typeface="標楷體" pitchFamily="65" charset="-120"/>
            <a:ea typeface="標楷體" pitchFamily="65" charset="-120"/>
          </a:endParaRPr>
        </a:p>
      </dgm:t>
    </dgm:pt>
    <dgm:pt modelId="{7C56AFD4-10A2-406A-9386-2E6D18AF01B3}" type="sibTrans" cxnId="{67093AC6-6BDD-407B-B55D-0C396332EDA2}">
      <dgm:prSet/>
      <dgm:spPr/>
      <dgm:t>
        <a:bodyPr/>
        <a:lstStyle/>
        <a:p>
          <a:endParaRPr lang="zh-TW" altLang="en-US">
            <a:latin typeface="標楷體" pitchFamily="65" charset="-120"/>
            <a:ea typeface="標楷體" pitchFamily="65" charset="-120"/>
          </a:endParaRPr>
        </a:p>
      </dgm:t>
    </dgm:pt>
    <dgm:pt modelId="{F34919C6-4955-4642-966B-0F3B8E640EA0}">
      <dgm:prSet phldrT="[文字]"/>
      <dgm:spPr/>
      <dgm:t>
        <a:bodyPr/>
        <a:lstStyle/>
        <a:p>
          <a:r>
            <a:rPr lang="zh-TW" altLang="en-US" dirty="0" smtClean="0">
              <a:latin typeface="標楷體" pitchFamily="65" charset="-120"/>
              <a:ea typeface="標楷體" pitchFamily="65" charset="-120"/>
            </a:rPr>
            <a:t>綜合損益表</a:t>
          </a:r>
          <a:endParaRPr lang="zh-TW" altLang="en-US" dirty="0">
            <a:latin typeface="標楷體" pitchFamily="65" charset="-120"/>
            <a:ea typeface="標楷體" pitchFamily="65" charset="-120"/>
          </a:endParaRPr>
        </a:p>
      </dgm:t>
    </dgm:pt>
    <dgm:pt modelId="{86CD2A6E-5FFF-459D-BE1F-AE4F8C6B2324}" type="parTrans" cxnId="{B13A3BE8-95B5-4CEB-AA08-F38A7CE2D8F7}">
      <dgm:prSet/>
      <dgm:spPr/>
      <dgm:t>
        <a:bodyPr/>
        <a:lstStyle/>
        <a:p>
          <a:endParaRPr lang="zh-TW" altLang="en-US">
            <a:latin typeface="標楷體" pitchFamily="65" charset="-120"/>
            <a:ea typeface="標楷體" pitchFamily="65" charset="-120"/>
          </a:endParaRPr>
        </a:p>
      </dgm:t>
    </dgm:pt>
    <dgm:pt modelId="{B027A480-EA6D-4E41-9080-2AEB32E63F84}" type="sibTrans" cxnId="{B13A3BE8-95B5-4CEB-AA08-F38A7CE2D8F7}">
      <dgm:prSet/>
      <dgm:spPr/>
      <dgm:t>
        <a:bodyPr/>
        <a:lstStyle/>
        <a:p>
          <a:endParaRPr lang="zh-TW" altLang="en-US">
            <a:latin typeface="標楷體" pitchFamily="65" charset="-120"/>
            <a:ea typeface="標楷體" pitchFamily="65" charset="-120"/>
          </a:endParaRPr>
        </a:p>
      </dgm:t>
    </dgm:pt>
    <dgm:pt modelId="{34420EE1-967B-46E8-9FC7-A2C0E7C4DB05}" type="pres">
      <dgm:prSet presAssocID="{C2AFF5A2-BFE1-49F0-8C3F-88A316EAA6FF}" presName="Name0" presStyleCnt="0">
        <dgm:presLayoutVars>
          <dgm:dir/>
          <dgm:resizeHandles val="exact"/>
        </dgm:presLayoutVars>
      </dgm:prSet>
      <dgm:spPr/>
      <dgm:t>
        <a:bodyPr/>
        <a:lstStyle/>
        <a:p>
          <a:endParaRPr lang="zh-TW" altLang="en-US"/>
        </a:p>
      </dgm:t>
    </dgm:pt>
    <dgm:pt modelId="{505D53E1-BBC9-4036-AFCD-B7C13210168D}" type="pres">
      <dgm:prSet presAssocID="{7912AA95-1CCC-496B-81CD-BF8A55D861D8}" presName="node" presStyleLbl="node1" presStyleIdx="0" presStyleCnt="2">
        <dgm:presLayoutVars>
          <dgm:bulletEnabled val="1"/>
        </dgm:presLayoutVars>
      </dgm:prSet>
      <dgm:spPr/>
      <dgm:t>
        <a:bodyPr/>
        <a:lstStyle/>
        <a:p>
          <a:endParaRPr lang="zh-TW" altLang="en-US"/>
        </a:p>
      </dgm:t>
    </dgm:pt>
    <dgm:pt modelId="{64EB59B1-14F8-43FC-A5D2-85F7C1919AAD}" type="pres">
      <dgm:prSet presAssocID="{7C56AFD4-10A2-406A-9386-2E6D18AF01B3}" presName="sibTrans" presStyleLbl="sibTrans2D1" presStyleIdx="0" presStyleCnt="1"/>
      <dgm:spPr/>
      <dgm:t>
        <a:bodyPr/>
        <a:lstStyle/>
        <a:p>
          <a:endParaRPr lang="zh-TW" altLang="en-US"/>
        </a:p>
      </dgm:t>
    </dgm:pt>
    <dgm:pt modelId="{F0D442EA-8418-449F-A517-97CFA22379EC}" type="pres">
      <dgm:prSet presAssocID="{7C56AFD4-10A2-406A-9386-2E6D18AF01B3}" presName="connectorText" presStyleLbl="sibTrans2D1" presStyleIdx="0" presStyleCnt="1"/>
      <dgm:spPr/>
      <dgm:t>
        <a:bodyPr/>
        <a:lstStyle/>
        <a:p>
          <a:endParaRPr lang="zh-TW" altLang="en-US"/>
        </a:p>
      </dgm:t>
    </dgm:pt>
    <dgm:pt modelId="{1C3ED47C-8842-444A-99D3-765F00C29405}" type="pres">
      <dgm:prSet presAssocID="{F34919C6-4955-4642-966B-0F3B8E640EA0}" presName="node" presStyleLbl="node1" presStyleIdx="1" presStyleCnt="2">
        <dgm:presLayoutVars>
          <dgm:bulletEnabled val="1"/>
        </dgm:presLayoutVars>
      </dgm:prSet>
      <dgm:spPr/>
      <dgm:t>
        <a:bodyPr/>
        <a:lstStyle/>
        <a:p>
          <a:endParaRPr lang="zh-TW" altLang="en-US"/>
        </a:p>
      </dgm:t>
    </dgm:pt>
  </dgm:ptLst>
  <dgm:cxnLst>
    <dgm:cxn modelId="{16688B0E-806B-4FB9-82CD-D0B686157F0F}" type="presOf" srcId="{7C56AFD4-10A2-406A-9386-2E6D18AF01B3}" destId="{64EB59B1-14F8-43FC-A5D2-85F7C1919AAD}" srcOrd="0" destOrd="0" presId="urn:microsoft.com/office/officeart/2005/8/layout/process1"/>
    <dgm:cxn modelId="{06122888-0702-420D-ADE2-F65C8D953DDE}" type="presOf" srcId="{7C56AFD4-10A2-406A-9386-2E6D18AF01B3}" destId="{F0D442EA-8418-449F-A517-97CFA22379EC}" srcOrd="1" destOrd="0" presId="urn:microsoft.com/office/officeart/2005/8/layout/process1"/>
    <dgm:cxn modelId="{409B6F55-4E22-4137-92B8-8327173E0F97}" type="presOf" srcId="{7912AA95-1CCC-496B-81CD-BF8A55D861D8}" destId="{505D53E1-BBC9-4036-AFCD-B7C13210168D}" srcOrd="0" destOrd="0" presId="urn:microsoft.com/office/officeart/2005/8/layout/process1"/>
    <dgm:cxn modelId="{E51C0EAC-18AC-4766-86B4-CBF19CE92C4C}" type="presOf" srcId="{F34919C6-4955-4642-966B-0F3B8E640EA0}" destId="{1C3ED47C-8842-444A-99D3-765F00C29405}" srcOrd="0" destOrd="0" presId="urn:microsoft.com/office/officeart/2005/8/layout/process1"/>
    <dgm:cxn modelId="{67093AC6-6BDD-407B-B55D-0C396332EDA2}" srcId="{C2AFF5A2-BFE1-49F0-8C3F-88A316EAA6FF}" destId="{7912AA95-1CCC-496B-81CD-BF8A55D861D8}" srcOrd="0" destOrd="0" parTransId="{D62B6ACA-1482-4EE9-869B-97DB5207ACB5}" sibTransId="{7C56AFD4-10A2-406A-9386-2E6D18AF01B3}"/>
    <dgm:cxn modelId="{8921ABEF-7135-4B96-BB07-B53A074757C2}" type="presOf" srcId="{C2AFF5A2-BFE1-49F0-8C3F-88A316EAA6FF}" destId="{34420EE1-967B-46E8-9FC7-A2C0E7C4DB05}" srcOrd="0" destOrd="0" presId="urn:microsoft.com/office/officeart/2005/8/layout/process1"/>
    <dgm:cxn modelId="{B13A3BE8-95B5-4CEB-AA08-F38A7CE2D8F7}" srcId="{C2AFF5A2-BFE1-49F0-8C3F-88A316EAA6FF}" destId="{F34919C6-4955-4642-966B-0F3B8E640EA0}" srcOrd="1" destOrd="0" parTransId="{86CD2A6E-5FFF-459D-BE1F-AE4F8C6B2324}" sibTransId="{B027A480-EA6D-4E41-9080-2AEB32E63F84}"/>
    <dgm:cxn modelId="{BA445D54-AE74-44C4-BAC5-F2C0764F705B}" type="presParOf" srcId="{34420EE1-967B-46E8-9FC7-A2C0E7C4DB05}" destId="{505D53E1-BBC9-4036-AFCD-B7C13210168D}" srcOrd="0" destOrd="0" presId="urn:microsoft.com/office/officeart/2005/8/layout/process1"/>
    <dgm:cxn modelId="{4111D74B-DEFB-4D86-B737-726D955E05A4}" type="presParOf" srcId="{34420EE1-967B-46E8-9FC7-A2C0E7C4DB05}" destId="{64EB59B1-14F8-43FC-A5D2-85F7C1919AAD}" srcOrd="1" destOrd="0" presId="urn:microsoft.com/office/officeart/2005/8/layout/process1"/>
    <dgm:cxn modelId="{3E899631-E3F5-4FAA-8686-2A3527593DDD}" type="presParOf" srcId="{64EB59B1-14F8-43FC-A5D2-85F7C1919AAD}" destId="{F0D442EA-8418-449F-A517-97CFA22379EC}" srcOrd="0" destOrd="0" presId="urn:microsoft.com/office/officeart/2005/8/layout/process1"/>
    <dgm:cxn modelId="{D116E345-6FFF-4859-8732-0B81925DAD8B}" type="presParOf" srcId="{34420EE1-967B-46E8-9FC7-A2C0E7C4DB05}" destId="{1C3ED47C-8842-444A-99D3-765F00C29405}" srcOrd="2"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AFF5A2-BFE1-49F0-8C3F-88A316EAA6FF}" type="doc">
      <dgm:prSet loTypeId="urn:microsoft.com/office/officeart/2005/8/layout/process1" loCatId="process" qsTypeId="urn:microsoft.com/office/officeart/2005/8/quickstyle/3d2" qsCatId="3D" csTypeId="urn:microsoft.com/office/officeart/2005/8/colors/accent1_2" csCatId="accent1" phldr="1"/>
      <dgm:spPr/>
      <dgm:t>
        <a:bodyPr/>
        <a:lstStyle/>
        <a:p>
          <a:endParaRPr lang="zh-TW" altLang="en-US"/>
        </a:p>
      </dgm:t>
    </dgm:pt>
    <dgm:pt modelId="{7912AA95-1CCC-496B-81CD-BF8A55D861D8}">
      <dgm:prSet phldrT="[文字]"/>
      <dgm:spPr>
        <a:solidFill>
          <a:schemeClr val="accent3">
            <a:lumMod val="75000"/>
          </a:schemeClr>
        </a:solidFill>
      </dgm:spPr>
      <dgm:t>
        <a:bodyPr/>
        <a:lstStyle/>
        <a:p>
          <a:r>
            <a:rPr lang="zh-TW" altLang="en-US" dirty="0" smtClean="0">
              <a:latin typeface="標楷體" pitchFamily="65" charset="-120"/>
              <a:ea typeface="標楷體" pitchFamily="65" charset="-120"/>
            </a:rPr>
            <a:t>股東權益變動表</a:t>
          </a:r>
          <a:endParaRPr lang="zh-TW" altLang="en-US" dirty="0">
            <a:latin typeface="標楷體" pitchFamily="65" charset="-120"/>
            <a:ea typeface="標楷體" pitchFamily="65" charset="-120"/>
          </a:endParaRPr>
        </a:p>
      </dgm:t>
    </dgm:pt>
    <dgm:pt modelId="{D62B6ACA-1482-4EE9-869B-97DB5207ACB5}" type="parTrans" cxnId="{67093AC6-6BDD-407B-B55D-0C396332EDA2}">
      <dgm:prSet/>
      <dgm:spPr/>
      <dgm:t>
        <a:bodyPr/>
        <a:lstStyle/>
        <a:p>
          <a:endParaRPr lang="zh-TW" altLang="en-US">
            <a:latin typeface="標楷體" pitchFamily="65" charset="-120"/>
            <a:ea typeface="標楷體" pitchFamily="65" charset="-120"/>
          </a:endParaRPr>
        </a:p>
      </dgm:t>
    </dgm:pt>
    <dgm:pt modelId="{7C56AFD4-10A2-406A-9386-2E6D18AF01B3}" type="sibTrans" cxnId="{67093AC6-6BDD-407B-B55D-0C396332EDA2}">
      <dgm:prSet/>
      <dgm:spPr/>
      <dgm:t>
        <a:bodyPr/>
        <a:lstStyle/>
        <a:p>
          <a:endParaRPr lang="zh-TW" altLang="en-US">
            <a:latin typeface="標楷體" pitchFamily="65" charset="-120"/>
            <a:ea typeface="標楷體" pitchFamily="65" charset="-120"/>
          </a:endParaRPr>
        </a:p>
      </dgm:t>
    </dgm:pt>
    <dgm:pt modelId="{F34919C6-4955-4642-966B-0F3B8E640EA0}">
      <dgm:prSet phldrT="[文字]"/>
      <dgm:spPr/>
      <dgm:t>
        <a:bodyPr/>
        <a:lstStyle/>
        <a:p>
          <a:r>
            <a:rPr lang="zh-TW" altLang="en-US" dirty="0" smtClean="0">
              <a:latin typeface="標楷體" pitchFamily="65" charset="-120"/>
              <a:ea typeface="標楷體" pitchFamily="65" charset="-120"/>
            </a:rPr>
            <a:t>權益變動表</a:t>
          </a:r>
          <a:endParaRPr lang="zh-TW" altLang="en-US" dirty="0">
            <a:latin typeface="標楷體" pitchFamily="65" charset="-120"/>
            <a:ea typeface="標楷體" pitchFamily="65" charset="-120"/>
          </a:endParaRPr>
        </a:p>
      </dgm:t>
    </dgm:pt>
    <dgm:pt modelId="{86CD2A6E-5FFF-459D-BE1F-AE4F8C6B2324}" type="parTrans" cxnId="{B13A3BE8-95B5-4CEB-AA08-F38A7CE2D8F7}">
      <dgm:prSet/>
      <dgm:spPr/>
      <dgm:t>
        <a:bodyPr/>
        <a:lstStyle/>
        <a:p>
          <a:endParaRPr lang="zh-TW" altLang="en-US">
            <a:latin typeface="標楷體" pitchFamily="65" charset="-120"/>
            <a:ea typeface="標楷體" pitchFamily="65" charset="-120"/>
          </a:endParaRPr>
        </a:p>
      </dgm:t>
    </dgm:pt>
    <dgm:pt modelId="{B027A480-EA6D-4E41-9080-2AEB32E63F84}" type="sibTrans" cxnId="{B13A3BE8-95B5-4CEB-AA08-F38A7CE2D8F7}">
      <dgm:prSet/>
      <dgm:spPr/>
      <dgm:t>
        <a:bodyPr/>
        <a:lstStyle/>
        <a:p>
          <a:endParaRPr lang="zh-TW" altLang="en-US">
            <a:latin typeface="標楷體" pitchFamily="65" charset="-120"/>
            <a:ea typeface="標楷體" pitchFamily="65" charset="-120"/>
          </a:endParaRPr>
        </a:p>
      </dgm:t>
    </dgm:pt>
    <dgm:pt modelId="{34420EE1-967B-46E8-9FC7-A2C0E7C4DB05}" type="pres">
      <dgm:prSet presAssocID="{C2AFF5A2-BFE1-49F0-8C3F-88A316EAA6FF}" presName="Name0" presStyleCnt="0">
        <dgm:presLayoutVars>
          <dgm:dir/>
          <dgm:resizeHandles val="exact"/>
        </dgm:presLayoutVars>
      </dgm:prSet>
      <dgm:spPr/>
      <dgm:t>
        <a:bodyPr/>
        <a:lstStyle/>
        <a:p>
          <a:endParaRPr lang="zh-TW" altLang="en-US"/>
        </a:p>
      </dgm:t>
    </dgm:pt>
    <dgm:pt modelId="{505D53E1-BBC9-4036-AFCD-B7C13210168D}" type="pres">
      <dgm:prSet presAssocID="{7912AA95-1CCC-496B-81CD-BF8A55D861D8}" presName="node" presStyleLbl="node1" presStyleIdx="0" presStyleCnt="2">
        <dgm:presLayoutVars>
          <dgm:bulletEnabled val="1"/>
        </dgm:presLayoutVars>
      </dgm:prSet>
      <dgm:spPr/>
      <dgm:t>
        <a:bodyPr/>
        <a:lstStyle/>
        <a:p>
          <a:endParaRPr lang="zh-TW" altLang="en-US"/>
        </a:p>
      </dgm:t>
    </dgm:pt>
    <dgm:pt modelId="{64EB59B1-14F8-43FC-A5D2-85F7C1919AAD}" type="pres">
      <dgm:prSet presAssocID="{7C56AFD4-10A2-406A-9386-2E6D18AF01B3}" presName="sibTrans" presStyleLbl="sibTrans2D1" presStyleIdx="0" presStyleCnt="1"/>
      <dgm:spPr/>
      <dgm:t>
        <a:bodyPr/>
        <a:lstStyle/>
        <a:p>
          <a:endParaRPr lang="zh-TW" altLang="en-US"/>
        </a:p>
      </dgm:t>
    </dgm:pt>
    <dgm:pt modelId="{F0D442EA-8418-449F-A517-97CFA22379EC}" type="pres">
      <dgm:prSet presAssocID="{7C56AFD4-10A2-406A-9386-2E6D18AF01B3}" presName="connectorText" presStyleLbl="sibTrans2D1" presStyleIdx="0" presStyleCnt="1"/>
      <dgm:spPr/>
      <dgm:t>
        <a:bodyPr/>
        <a:lstStyle/>
        <a:p>
          <a:endParaRPr lang="zh-TW" altLang="en-US"/>
        </a:p>
      </dgm:t>
    </dgm:pt>
    <dgm:pt modelId="{1C3ED47C-8842-444A-99D3-765F00C29405}" type="pres">
      <dgm:prSet presAssocID="{F34919C6-4955-4642-966B-0F3B8E640EA0}" presName="node" presStyleLbl="node1" presStyleIdx="1" presStyleCnt="2">
        <dgm:presLayoutVars>
          <dgm:bulletEnabled val="1"/>
        </dgm:presLayoutVars>
      </dgm:prSet>
      <dgm:spPr/>
      <dgm:t>
        <a:bodyPr/>
        <a:lstStyle/>
        <a:p>
          <a:endParaRPr lang="zh-TW" altLang="en-US"/>
        </a:p>
      </dgm:t>
    </dgm:pt>
  </dgm:ptLst>
  <dgm:cxnLst>
    <dgm:cxn modelId="{A225029B-F86F-4100-9CD1-1F8436C6C34B}" type="presOf" srcId="{F34919C6-4955-4642-966B-0F3B8E640EA0}" destId="{1C3ED47C-8842-444A-99D3-765F00C29405}" srcOrd="0" destOrd="0" presId="urn:microsoft.com/office/officeart/2005/8/layout/process1"/>
    <dgm:cxn modelId="{3155FDE3-B36E-488D-85F2-EA238A62216F}" type="presOf" srcId="{7C56AFD4-10A2-406A-9386-2E6D18AF01B3}" destId="{64EB59B1-14F8-43FC-A5D2-85F7C1919AAD}" srcOrd="0" destOrd="0" presId="urn:microsoft.com/office/officeart/2005/8/layout/process1"/>
    <dgm:cxn modelId="{7B987B1D-CB9D-4807-8EFD-154A0D5D0F11}" type="presOf" srcId="{C2AFF5A2-BFE1-49F0-8C3F-88A316EAA6FF}" destId="{34420EE1-967B-46E8-9FC7-A2C0E7C4DB05}" srcOrd="0" destOrd="0" presId="urn:microsoft.com/office/officeart/2005/8/layout/process1"/>
    <dgm:cxn modelId="{24057421-7508-467E-81BF-E8FBF03AEF8E}" type="presOf" srcId="{7912AA95-1CCC-496B-81CD-BF8A55D861D8}" destId="{505D53E1-BBC9-4036-AFCD-B7C13210168D}" srcOrd="0" destOrd="0" presId="urn:microsoft.com/office/officeart/2005/8/layout/process1"/>
    <dgm:cxn modelId="{A6C85EB6-7DA9-4211-9A22-3E7971743CCA}" type="presOf" srcId="{7C56AFD4-10A2-406A-9386-2E6D18AF01B3}" destId="{F0D442EA-8418-449F-A517-97CFA22379EC}" srcOrd="1" destOrd="0" presId="urn:microsoft.com/office/officeart/2005/8/layout/process1"/>
    <dgm:cxn modelId="{67093AC6-6BDD-407B-B55D-0C396332EDA2}" srcId="{C2AFF5A2-BFE1-49F0-8C3F-88A316EAA6FF}" destId="{7912AA95-1CCC-496B-81CD-BF8A55D861D8}" srcOrd="0" destOrd="0" parTransId="{D62B6ACA-1482-4EE9-869B-97DB5207ACB5}" sibTransId="{7C56AFD4-10A2-406A-9386-2E6D18AF01B3}"/>
    <dgm:cxn modelId="{B13A3BE8-95B5-4CEB-AA08-F38A7CE2D8F7}" srcId="{C2AFF5A2-BFE1-49F0-8C3F-88A316EAA6FF}" destId="{F34919C6-4955-4642-966B-0F3B8E640EA0}" srcOrd="1" destOrd="0" parTransId="{86CD2A6E-5FFF-459D-BE1F-AE4F8C6B2324}" sibTransId="{B027A480-EA6D-4E41-9080-2AEB32E63F84}"/>
    <dgm:cxn modelId="{2021A4E1-5CD2-4CD5-9C4C-BBC02CB6D4C1}" type="presParOf" srcId="{34420EE1-967B-46E8-9FC7-A2C0E7C4DB05}" destId="{505D53E1-BBC9-4036-AFCD-B7C13210168D}" srcOrd="0" destOrd="0" presId="urn:microsoft.com/office/officeart/2005/8/layout/process1"/>
    <dgm:cxn modelId="{8D54D328-FC52-4293-BE7F-75A0FD0838D4}" type="presParOf" srcId="{34420EE1-967B-46E8-9FC7-A2C0E7C4DB05}" destId="{64EB59B1-14F8-43FC-A5D2-85F7C1919AAD}" srcOrd="1" destOrd="0" presId="urn:microsoft.com/office/officeart/2005/8/layout/process1"/>
    <dgm:cxn modelId="{75FAD1DF-4745-4EF5-A138-ED58805DE050}" type="presParOf" srcId="{64EB59B1-14F8-43FC-A5D2-85F7C1919AAD}" destId="{F0D442EA-8418-449F-A517-97CFA22379EC}" srcOrd="0" destOrd="0" presId="urn:microsoft.com/office/officeart/2005/8/layout/process1"/>
    <dgm:cxn modelId="{9CAD10EC-4FBD-4D29-84D7-D9C86B947EB0}" type="presParOf" srcId="{34420EE1-967B-46E8-9FC7-A2C0E7C4DB05}" destId="{1C3ED47C-8842-444A-99D3-765F00C29405}" srcOrd="2" destOrd="0" presId="urn:microsoft.com/office/officeart/2005/8/layout/process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AFF5A2-BFE1-49F0-8C3F-88A316EAA6FF}" type="doc">
      <dgm:prSet loTypeId="urn:microsoft.com/office/officeart/2005/8/layout/process1" loCatId="process" qsTypeId="urn:microsoft.com/office/officeart/2005/8/quickstyle/3d2" qsCatId="3D" csTypeId="urn:microsoft.com/office/officeart/2005/8/colors/accent1_2" csCatId="accent1" phldr="1"/>
      <dgm:spPr/>
      <dgm:t>
        <a:bodyPr/>
        <a:lstStyle/>
        <a:p>
          <a:endParaRPr lang="zh-TW" altLang="en-US"/>
        </a:p>
      </dgm:t>
    </dgm:pt>
    <dgm:pt modelId="{7912AA95-1CCC-496B-81CD-BF8A55D861D8}">
      <dgm:prSet phldrT="[文字]"/>
      <dgm:spPr>
        <a:solidFill>
          <a:schemeClr val="accent3">
            <a:lumMod val="75000"/>
          </a:schemeClr>
        </a:solidFill>
      </dgm:spPr>
      <dgm:t>
        <a:bodyPr/>
        <a:lstStyle/>
        <a:p>
          <a:r>
            <a:rPr lang="zh-TW" altLang="en-US" dirty="0" smtClean="0">
              <a:latin typeface="標楷體" pitchFamily="65" charset="-120"/>
              <a:ea typeface="標楷體" pitchFamily="65" charset="-120"/>
            </a:rPr>
            <a:t>現金流量表</a:t>
          </a:r>
          <a:endParaRPr lang="zh-TW" altLang="en-US" dirty="0">
            <a:latin typeface="標楷體" pitchFamily="65" charset="-120"/>
            <a:ea typeface="標楷體" pitchFamily="65" charset="-120"/>
          </a:endParaRPr>
        </a:p>
      </dgm:t>
    </dgm:pt>
    <dgm:pt modelId="{D62B6ACA-1482-4EE9-869B-97DB5207ACB5}" type="parTrans" cxnId="{67093AC6-6BDD-407B-B55D-0C396332EDA2}">
      <dgm:prSet/>
      <dgm:spPr/>
      <dgm:t>
        <a:bodyPr/>
        <a:lstStyle/>
        <a:p>
          <a:endParaRPr lang="zh-TW" altLang="en-US">
            <a:latin typeface="標楷體" pitchFamily="65" charset="-120"/>
            <a:ea typeface="標楷體" pitchFamily="65" charset="-120"/>
          </a:endParaRPr>
        </a:p>
      </dgm:t>
    </dgm:pt>
    <dgm:pt modelId="{7C56AFD4-10A2-406A-9386-2E6D18AF01B3}" type="sibTrans" cxnId="{67093AC6-6BDD-407B-B55D-0C396332EDA2}">
      <dgm:prSet/>
      <dgm:spPr/>
      <dgm:t>
        <a:bodyPr/>
        <a:lstStyle/>
        <a:p>
          <a:endParaRPr lang="zh-TW" altLang="en-US">
            <a:latin typeface="標楷體" pitchFamily="65" charset="-120"/>
            <a:ea typeface="標楷體" pitchFamily="65" charset="-120"/>
          </a:endParaRPr>
        </a:p>
      </dgm:t>
    </dgm:pt>
    <dgm:pt modelId="{F34919C6-4955-4642-966B-0F3B8E640EA0}">
      <dgm:prSet phldrT="[文字]"/>
      <dgm:spPr/>
      <dgm:t>
        <a:bodyPr/>
        <a:lstStyle/>
        <a:p>
          <a:r>
            <a:rPr lang="zh-TW" altLang="en-US" dirty="0" smtClean="0">
              <a:latin typeface="標楷體" pitchFamily="65" charset="-120"/>
              <a:ea typeface="標楷體" pitchFamily="65" charset="-120"/>
            </a:rPr>
            <a:t>現金流量表</a:t>
          </a:r>
          <a:endParaRPr lang="zh-TW" altLang="en-US" dirty="0">
            <a:latin typeface="標楷體" pitchFamily="65" charset="-120"/>
            <a:ea typeface="標楷體" pitchFamily="65" charset="-120"/>
          </a:endParaRPr>
        </a:p>
      </dgm:t>
    </dgm:pt>
    <dgm:pt modelId="{86CD2A6E-5FFF-459D-BE1F-AE4F8C6B2324}" type="parTrans" cxnId="{B13A3BE8-95B5-4CEB-AA08-F38A7CE2D8F7}">
      <dgm:prSet/>
      <dgm:spPr/>
      <dgm:t>
        <a:bodyPr/>
        <a:lstStyle/>
        <a:p>
          <a:endParaRPr lang="zh-TW" altLang="en-US">
            <a:latin typeface="標楷體" pitchFamily="65" charset="-120"/>
            <a:ea typeface="標楷體" pitchFamily="65" charset="-120"/>
          </a:endParaRPr>
        </a:p>
      </dgm:t>
    </dgm:pt>
    <dgm:pt modelId="{B027A480-EA6D-4E41-9080-2AEB32E63F84}" type="sibTrans" cxnId="{B13A3BE8-95B5-4CEB-AA08-F38A7CE2D8F7}">
      <dgm:prSet/>
      <dgm:spPr/>
      <dgm:t>
        <a:bodyPr/>
        <a:lstStyle/>
        <a:p>
          <a:endParaRPr lang="zh-TW" altLang="en-US">
            <a:latin typeface="標楷體" pitchFamily="65" charset="-120"/>
            <a:ea typeface="標楷體" pitchFamily="65" charset="-120"/>
          </a:endParaRPr>
        </a:p>
      </dgm:t>
    </dgm:pt>
    <dgm:pt modelId="{34420EE1-967B-46E8-9FC7-A2C0E7C4DB05}" type="pres">
      <dgm:prSet presAssocID="{C2AFF5A2-BFE1-49F0-8C3F-88A316EAA6FF}" presName="Name0" presStyleCnt="0">
        <dgm:presLayoutVars>
          <dgm:dir/>
          <dgm:resizeHandles val="exact"/>
        </dgm:presLayoutVars>
      </dgm:prSet>
      <dgm:spPr/>
      <dgm:t>
        <a:bodyPr/>
        <a:lstStyle/>
        <a:p>
          <a:endParaRPr lang="zh-TW" altLang="en-US"/>
        </a:p>
      </dgm:t>
    </dgm:pt>
    <dgm:pt modelId="{505D53E1-BBC9-4036-AFCD-B7C13210168D}" type="pres">
      <dgm:prSet presAssocID="{7912AA95-1CCC-496B-81CD-BF8A55D861D8}" presName="node" presStyleLbl="node1" presStyleIdx="0" presStyleCnt="2">
        <dgm:presLayoutVars>
          <dgm:bulletEnabled val="1"/>
        </dgm:presLayoutVars>
      </dgm:prSet>
      <dgm:spPr/>
      <dgm:t>
        <a:bodyPr/>
        <a:lstStyle/>
        <a:p>
          <a:endParaRPr lang="zh-TW" altLang="en-US"/>
        </a:p>
      </dgm:t>
    </dgm:pt>
    <dgm:pt modelId="{64EB59B1-14F8-43FC-A5D2-85F7C1919AAD}" type="pres">
      <dgm:prSet presAssocID="{7C56AFD4-10A2-406A-9386-2E6D18AF01B3}" presName="sibTrans" presStyleLbl="sibTrans2D1" presStyleIdx="0" presStyleCnt="1"/>
      <dgm:spPr/>
      <dgm:t>
        <a:bodyPr/>
        <a:lstStyle/>
        <a:p>
          <a:endParaRPr lang="zh-TW" altLang="en-US"/>
        </a:p>
      </dgm:t>
    </dgm:pt>
    <dgm:pt modelId="{F0D442EA-8418-449F-A517-97CFA22379EC}" type="pres">
      <dgm:prSet presAssocID="{7C56AFD4-10A2-406A-9386-2E6D18AF01B3}" presName="connectorText" presStyleLbl="sibTrans2D1" presStyleIdx="0" presStyleCnt="1"/>
      <dgm:spPr/>
      <dgm:t>
        <a:bodyPr/>
        <a:lstStyle/>
        <a:p>
          <a:endParaRPr lang="zh-TW" altLang="en-US"/>
        </a:p>
      </dgm:t>
    </dgm:pt>
    <dgm:pt modelId="{1C3ED47C-8842-444A-99D3-765F00C29405}" type="pres">
      <dgm:prSet presAssocID="{F34919C6-4955-4642-966B-0F3B8E640EA0}" presName="node" presStyleLbl="node1" presStyleIdx="1" presStyleCnt="2">
        <dgm:presLayoutVars>
          <dgm:bulletEnabled val="1"/>
        </dgm:presLayoutVars>
      </dgm:prSet>
      <dgm:spPr/>
      <dgm:t>
        <a:bodyPr/>
        <a:lstStyle/>
        <a:p>
          <a:endParaRPr lang="zh-TW" altLang="en-US"/>
        </a:p>
      </dgm:t>
    </dgm:pt>
  </dgm:ptLst>
  <dgm:cxnLst>
    <dgm:cxn modelId="{39D54E4E-64BB-4258-9330-AEAF30ED0FB8}" type="presOf" srcId="{F34919C6-4955-4642-966B-0F3B8E640EA0}" destId="{1C3ED47C-8842-444A-99D3-765F00C29405}" srcOrd="0" destOrd="0" presId="urn:microsoft.com/office/officeart/2005/8/layout/process1"/>
    <dgm:cxn modelId="{2200F0D2-2A67-438E-8EF0-AF22E46E4C22}" type="presOf" srcId="{7912AA95-1CCC-496B-81CD-BF8A55D861D8}" destId="{505D53E1-BBC9-4036-AFCD-B7C13210168D}" srcOrd="0" destOrd="0" presId="urn:microsoft.com/office/officeart/2005/8/layout/process1"/>
    <dgm:cxn modelId="{BE262FA3-02AA-492A-9309-387DB438B73A}" type="presOf" srcId="{7C56AFD4-10A2-406A-9386-2E6D18AF01B3}" destId="{64EB59B1-14F8-43FC-A5D2-85F7C1919AAD}" srcOrd="0" destOrd="0" presId="urn:microsoft.com/office/officeart/2005/8/layout/process1"/>
    <dgm:cxn modelId="{C3E4B61A-7996-4516-A574-44A6772E86DB}" type="presOf" srcId="{C2AFF5A2-BFE1-49F0-8C3F-88A316EAA6FF}" destId="{34420EE1-967B-46E8-9FC7-A2C0E7C4DB05}" srcOrd="0" destOrd="0" presId="urn:microsoft.com/office/officeart/2005/8/layout/process1"/>
    <dgm:cxn modelId="{67093AC6-6BDD-407B-B55D-0C396332EDA2}" srcId="{C2AFF5A2-BFE1-49F0-8C3F-88A316EAA6FF}" destId="{7912AA95-1CCC-496B-81CD-BF8A55D861D8}" srcOrd="0" destOrd="0" parTransId="{D62B6ACA-1482-4EE9-869B-97DB5207ACB5}" sibTransId="{7C56AFD4-10A2-406A-9386-2E6D18AF01B3}"/>
    <dgm:cxn modelId="{B13A3BE8-95B5-4CEB-AA08-F38A7CE2D8F7}" srcId="{C2AFF5A2-BFE1-49F0-8C3F-88A316EAA6FF}" destId="{F34919C6-4955-4642-966B-0F3B8E640EA0}" srcOrd="1" destOrd="0" parTransId="{86CD2A6E-5FFF-459D-BE1F-AE4F8C6B2324}" sibTransId="{B027A480-EA6D-4E41-9080-2AEB32E63F84}"/>
    <dgm:cxn modelId="{EE545096-D642-4CB9-A76C-57FF08686F1E}" type="presOf" srcId="{7C56AFD4-10A2-406A-9386-2E6D18AF01B3}" destId="{F0D442EA-8418-449F-A517-97CFA22379EC}" srcOrd="1" destOrd="0" presId="urn:microsoft.com/office/officeart/2005/8/layout/process1"/>
    <dgm:cxn modelId="{7531AE79-B8A3-4D06-8DB8-B36759ECA527}" type="presParOf" srcId="{34420EE1-967B-46E8-9FC7-A2C0E7C4DB05}" destId="{505D53E1-BBC9-4036-AFCD-B7C13210168D}" srcOrd="0" destOrd="0" presId="urn:microsoft.com/office/officeart/2005/8/layout/process1"/>
    <dgm:cxn modelId="{5576EF64-8051-4044-8FAC-C1FC5070127E}" type="presParOf" srcId="{34420EE1-967B-46E8-9FC7-A2C0E7C4DB05}" destId="{64EB59B1-14F8-43FC-A5D2-85F7C1919AAD}" srcOrd="1" destOrd="0" presId="urn:microsoft.com/office/officeart/2005/8/layout/process1"/>
    <dgm:cxn modelId="{9CC23B3E-0CA5-45C2-A0C6-843DE52CEAA4}" type="presParOf" srcId="{64EB59B1-14F8-43FC-A5D2-85F7C1919AAD}" destId="{F0D442EA-8418-449F-A517-97CFA22379EC}" srcOrd="0" destOrd="0" presId="urn:microsoft.com/office/officeart/2005/8/layout/process1"/>
    <dgm:cxn modelId="{F36A204B-CB85-40D8-BEFD-630653E7BA6C}" type="presParOf" srcId="{34420EE1-967B-46E8-9FC7-A2C0E7C4DB05}" destId="{1C3ED47C-8842-444A-99D3-765F00C29405}" srcOrd="2" destOrd="0" presId="urn:microsoft.com/office/officeart/2005/8/layout/process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41EAD8-C974-4AC6-BE17-99C4EF085350}" type="doc">
      <dgm:prSet loTypeId="urn:microsoft.com/office/officeart/2005/8/layout/vList2" loCatId="list" qsTypeId="urn:microsoft.com/office/officeart/2005/8/quickstyle/simple3" qsCatId="simple" csTypeId="urn:microsoft.com/office/officeart/2005/8/colors/colorful3" csCatId="colorful" phldr="1"/>
      <dgm:spPr/>
      <dgm:t>
        <a:bodyPr/>
        <a:lstStyle/>
        <a:p>
          <a:endParaRPr lang="zh-TW" altLang="en-US"/>
        </a:p>
      </dgm:t>
    </dgm:pt>
    <dgm:pt modelId="{C17020E0-6D01-475A-A315-876425254FF7}">
      <dgm:prSet custT="1">
        <dgm:style>
          <a:lnRef idx="1">
            <a:schemeClr val="accent5"/>
          </a:lnRef>
          <a:fillRef idx="2">
            <a:schemeClr val="accent5"/>
          </a:fillRef>
          <a:effectRef idx="1">
            <a:schemeClr val="accent5"/>
          </a:effectRef>
          <a:fontRef idx="minor">
            <a:schemeClr val="dk1"/>
          </a:fontRef>
        </dgm:style>
      </dgm:prSet>
      <dgm:spPr/>
      <dgm:t>
        <a:bodyPr/>
        <a:lstStyle/>
        <a:p>
          <a:pPr algn="ctr"/>
          <a:r>
            <a:rPr lang="zh-TW" altLang="en-US" sz="2000" b="1" dirty="0" smtClean="0">
              <a:latin typeface="Book Antiqua" pitchFamily="18" charset="0"/>
              <a:ea typeface="標楷體" pitchFamily="65" charset="-120"/>
            </a:rPr>
            <a:t>一、財務報告採用</a:t>
          </a:r>
          <a:r>
            <a:rPr lang="en-US" altLang="zh-TW" sz="2000" b="1" dirty="0" smtClean="0">
              <a:latin typeface="Book Antiqua" pitchFamily="18" charset="0"/>
              <a:ea typeface="標楷體" pitchFamily="65" charset="-120"/>
            </a:rPr>
            <a:t>IFRSs</a:t>
          </a:r>
          <a:r>
            <a:rPr lang="zh-TW" altLang="en-US" sz="2000" b="1" dirty="0" smtClean="0">
              <a:latin typeface="Book Antiqua" pitchFamily="18" charset="0"/>
              <a:ea typeface="標楷體" pitchFamily="65" charset="-120"/>
            </a:rPr>
            <a:t>後之財務報表主要改變－損益表（續）</a:t>
          </a:r>
          <a:endParaRPr lang="zh-TW" altLang="en-US" sz="2000" b="1" dirty="0">
            <a:latin typeface="Book Antiqua" pitchFamily="18" charset="0"/>
            <a:ea typeface="標楷體" pitchFamily="65" charset="-120"/>
          </a:endParaRPr>
        </a:p>
      </dgm:t>
    </dgm:pt>
    <dgm:pt modelId="{0D066544-E377-4F8F-AECC-280C32A235B6}" type="sibTrans" cxnId="{1F757394-0F01-4E14-98CC-5D90A453313D}">
      <dgm:prSet/>
      <dgm:spPr/>
      <dgm:t>
        <a:bodyPr/>
        <a:lstStyle/>
        <a:p>
          <a:endParaRPr lang="zh-TW" altLang="en-US"/>
        </a:p>
      </dgm:t>
    </dgm:pt>
    <dgm:pt modelId="{822E5F80-7AFA-4FBD-AC41-DC11B9205F62}" type="parTrans" cxnId="{1F757394-0F01-4E14-98CC-5D90A453313D}">
      <dgm:prSet/>
      <dgm:spPr/>
      <dgm:t>
        <a:bodyPr/>
        <a:lstStyle/>
        <a:p>
          <a:endParaRPr lang="zh-TW" altLang="en-US"/>
        </a:p>
      </dgm:t>
    </dgm:pt>
    <dgm:pt modelId="{62F495E0-2895-417E-B1AF-EE2525AC3FAA}" type="pres">
      <dgm:prSet presAssocID="{2641EAD8-C974-4AC6-BE17-99C4EF085350}" presName="linear" presStyleCnt="0">
        <dgm:presLayoutVars>
          <dgm:animLvl val="lvl"/>
          <dgm:resizeHandles val="exact"/>
        </dgm:presLayoutVars>
      </dgm:prSet>
      <dgm:spPr/>
      <dgm:t>
        <a:bodyPr/>
        <a:lstStyle/>
        <a:p>
          <a:endParaRPr lang="zh-TW" altLang="en-US"/>
        </a:p>
      </dgm:t>
    </dgm:pt>
    <dgm:pt modelId="{92414A50-AED7-4327-9CE7-23FBD216D4FF}" type="pres">
      <dgm:prSet presAssocID="{C17020E0-6D01-475A-A315-876425254FF7}" presName="parentText" presStyleLbl="node1" presStyleIdx="0" presStyleCnt="1" custScaleX="100000" custScaleY="43239" custLinFactY="-188669" custLinFactNeighborY="-200000">
        <dgm:presLayoutVars>
          <dgm:chMax val="0"/>
          <dgm:bulletEnabled val="1"/>
        </dgm:presLayoutVars>
      </dgm:prSet>
      <dgm:spPr/>
      <dgm:t>
        <a:bodyPr/>
        <a:lstStyle/>
        <a:p>
          <a:endParaRPr lang="zh-TW" altLang="en-US"/>
        </a:p>
      </dgm:t>
    </dgm:pt>
  </dgm:ptLst>
  <dgm:cxnLst>
    <dgm:cxn modelId="{66EF2CAB-0E07-4794-B902-D3140B9FB380}" type="presOf" srcId="{C17020E0-6D01-475A-A315-876425254FF7}" destId="{92414A50-AED7-4327-9CE7-23FBD216D4FF}" srcOrd="0" destOrd="0" presId="urn:microsoft.com/office/officeart/2005/8/layout/vList2"/>
    <dgm:cxn modelId="{1F757394-0F01-4E14-98CC-5D90A453313D}" srcId="{2641EAD8-C974-4AC6-BE17-99C4EF085350}" destId="{C17020E0-6D01-475A-A315-876425254FF7}" srcOrd="0" destOrd="0" parTransId="{822E5F80-7AFA-4FBD-AC41-DC11B9205F62}" sibTransId="{0D066544-E377-4F8F-AECC-280C32A235B6}"/>
    <dgm:cxn modelId="{5073A4CA-1724-4E47-AB16-F112F1CF9A14}" type="presOf" srcId="{2641EAD8-C974-4AC6-BE17-99C4EF085350}" destId="{62F495E0-2895-417E-B1AF-EE2525AC3FAA}" srcOrd="0" destOrd="0" presId="urn:microsoft.com/office/officeart/2005/8/layout/vList2"/>
    <dgm:cxn modelId="{66766F13-56F6-40BA-8A8D-E43E9EB2BC69}" type="presParOf" srcId="{62F495E0-2895-417E-B1AF-EE2525AC3FAA}" destId="{92414A50-AED7-4327-9CE7-23FBD216D4F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C39141B-CCD2-4ED5-ABBE-D8F451F9992C}" type="doc">
      <dgm:prSet loTypeId="urn:microsoft.com/office/officeart/2005/8/layout/radial1" loCatId="relationship" qsTypeId="urn:microsoft.com/office/officeart/2005/8/quickstyle/simple4" qsCatId="simple" csTypeId="urn:microsoft.com/office/officeart/2005/8/colors/accent6_2" csCatId="accent6" phldr="1"/>
      <dgm:spPr/>
      <dgm:t>
        <a:bodyPr/>
        <a:lstStyle/>
        <a:p>
          <a:endParaRPr lang="zh-TW" altLang="en-US"/>
        </a:p>
      </dgm:t>
    </dgm:pt>
    <dgm:pt modelId="{85A6B39C-C171-4155-BFDF-42CF8810B67E}">
      <dgm:prSet phldrT="[文字]" custT="1"/>
      <dgm:spPr/>
      <dgm:t>
        <a:bodyPr/>
        <a:lstStyle/>
        <a:p>
          <a:r>
            <a:rPr lang="zh-TW" altLang="en-US" sz="1600" b="1" baseline="0" dirty="0" smtClean="0">
              <a:solidFill>
                <a:srgbClr val="0000FF"/>
              </a:solidFill>
              <a:latin typeface="標楷體" pitchFamily="65" charset="-120"/>
              <a:ea typeface="標楷體" pitchFamily="65" charset="-120"/>
              <a:cs typeface="+mn-cs"/>
            </a:rPr>
            <a:t>其他綜合損益</a:t>
          </a:r>
          <a:endParaRPr lang="zh-TW" altLang="en-US" sz="1600" b="1" dirty="0">
            <a:solidFill>
              <a:srgbClr val="0000FF"/>
            </a:solidFill>
            <a:latin typeface="標楷體" pitchFamily="65" charset="-120"/>
            <a:ea typeface="標楷體" pitchFamily="65" charset="-120"/>
          </a:endParaRPr>
        </a:p>
      </dgm:t>
    </dgm:pt>
    <dgm:pt modelId="{DBE621AA-137C-4BB3-8F3F-77CDA06AB872}" type="parTrans" cxnId="{DDDA0263-D397-405E-B161-DC7579A7CD99}">
      <dgm:prSet/>
      <dgm:spPr/>
      <dgm:t>
        <a:bodyPr/>
        <a:lstStyle/>
        <a:p>
          <a:endParaRPr lang="zh-TW" altLang="en-US"/>
        </a:p>
      </dgm:t>
    </dgm:pt>
    <dgm:pt modelId="{296F7DAA-A273-4C42-B23B-0BDFF1636F8A}" type="sibTrans" cxnId="{DDDA0263-D397-405E-B161-DC7579A7CD99}">
      <dgm:prSet/>
      <dgm:spPr/>
      <dgm:t>
        <a:bodyPr/>
        <a:lstStyle/>
        <a:p>
          <a:endParaRPr lang="zh-TW" altLang="en-US"/>
        </a:p>
      </dgm:t>
    </dgm:pt>
    <dgm:pt modelId="{5040E3DF-C653-4D8C-B6BC-541CB164B483}">
      <dgm:prSet phldrT="[文字]" custT="1"/>
      <dgm:spPr/>
      <dgm:t>
        <a:bodyPr/>
        <a:lstStyle/>
        <a:p>
          <a:r>
            <a:rPr lang="zh-TW" altLang="en-US" sz="1200" b="1" dirty="0" smtClean="0">
              <a:solidFill>
                <a:schemeClr val="tx1"/>
              </a:solidFill>
              <a:latin typeface="標楷體" pitchFamily="65" charset="-120"/>
              <a:ea typeface="標楷體" pitchFamily="65" charset="-120"/>
            </a:rPr>
            <a:t>固定資產</a:t>
          </a:r>
          <a:r>
            <a:rPr lang="en-US" altLang="zh-TW" sz="1200" b="1" dirty="0" smtClean="0">
              <a:solidFill>
                <a:schemeClr val="tx1"/>
              </a:solidFill>
              <a:latin typeface="標楷體" pitchFamily="65" charset="-120"/>
              <a:ea typeface="標楷體" pitchFamily="65" charset="-120"/>
            </a:rPr>
            <a:t/>
          </a:r>
          <a:br>
            <a:rPr lang="en-US" altLang="zh-TW" sz="1200" b="1" dirty="0" smtClean="0">
              <a:solidFill>
                <a:schemeClr val="tx1"/>
              </a:solidFill>
              <a:latin typeface="標楷體" pitchFamily="65" charset="-120"/>
              <a:ea typeface="標楷體" pitchFamily="65" charset="-120"/>
            </a:rPr>
          </a:br>
          <a:r>
            <a:rPr lang="en-US" altLang="en-US" sz="1200" b="1" dirty="0" smtClean="0">
              <a:solidFill>
                <a:schemeClr val="tx1"/>
              </a:solidFill>
              <a:latin typeface="標楷體" pitchFamily="65" charset="-120"/>
              <a:ea typeface="標楷體" pitchFamily="65" charset="-120"/>
            </a:rPr>
            <a:t>(</a:t>
          </a:r>
          <a:r>
            <a:rPr lang="zh-TW" altLang="en-US" sz="1200" b="1" dirty="0" smtClean="0">
              <a:solidFill>
                <a:schemeClr val="tx1"/>
              </a:solidFill>
              <a:latin typeface="標楷體" pitchFamily="65" charset="-120"/>
              <a:ea typeface="標楷體" pitchFamily="65" charset="-120"/>
            </a:rPr>
            <a:t>無形資產</a:t>
          </a:r>
          <a:r>
            <a:rPr lang="en-US" altLang="en-US" sz="1200" b="1" dirty="0" smtClean="0">
              <a:solidFill>
                <a:schemeClr val="tx1"/>
              </a:solidFill>
              <a:latin typeface="標楷體" pitchFamily="65" charset="-120"/>
              <a:ea typeface="標楷體" pitchFamily="65" charset="-120"/>
            </a:rPr>
            <a:t>)</a:t>
          </a:r>
          <a:r>
            <a:rPr lang="zh-TW" altLang="en-US" sz="1200" b="1" dirty="0" smtClean="0">
              <a:solidFill>
                <a:schemeClr val="tx1"/>
              </a:solidFill>
              <a:latin typeface="標楷體" pitchFamily="65" charset="-120"/>
              <a:ea typeface="標楷體" pitchFamily="65" charset="-120"/>
            </a:rPr>
            <a:t>重估增值變動</a:t>
          </a:r>
          <a:endParaRPr lang="zh-TW" altLang="en-US" sz="1200" b="1" dirty="0">
            <a:solidFill>
              <a:schemeClr val="tx1"/>
            </a:solidFill>
            <a:latin typeface="標楷體" pitchFamily="65" charset="-120"/>
            <a:ea typeface="標楷體" pitchFamily="65" charset="-120"/>
          </a:endParaRPr>
        </a:p>
      </dgm:t>
    </dgm:pt>
    <dgm:pt modelId="{582DC281-E161-4B78-81BE-DFD6B5B370EF}" type="parTrans" cxnId="{8C0587B4-668D-4CCA-8E16-321E063945ED}">
      <dgm:prSet/>
      <dgm:spPr/>
      <dgm:t>
        <a:bodyPr/>
        <a:lstStyle/>
        <a:p>
          <a:endParaRPr lang="zh-TW" altLang="en-US"/>
        </a:p>
      </dgm:t>
    </dgm:pt>
    <dgm:pt modelId="{0497575A-AED8-4D64-A413-1A6682507F78}" type="sibTrans" cxnId="{8C0587B4-668D-4CCA-8E16-321E063945ED}">
      <dgm:prSet/>
      <dgm:spPr/>
      <dgm:t>
        <a:bodyPr/>
        <a:lstStyle/>
        <a:p>
          <a:endParaRPr lang="zh-TW" altLang="en-US"/>
        </a:p>
      </dgm:t>
    </dgm:pt>
    <dgm:pt modelId="{8F7A9EFA-19D6-429D-BA83-98126D831595}">
      <dgm:prSet phldrT="[文字]" custT="1"/>
      <dgm:spPr/>
      <dgm:t>
        <a:bodyPr/>
        <a:lstStyle/>
        <a:p>
          <a:pPr algn="ctr"/>
          <a:r>
            <a:rPr lang="zh-TW" altLang="en-US" sz="1200" b="1" dirty="0" smtClean="0">
              <a:solidFill>
                <a:schemeClr val="tx1"/>
              </a:solidFill>
              <a:latin typeface="Book Antiqua" pitchFamily="18" charset="0"/>
              <a:ea typeface="標楷體" pitchFamily="65" charset="-120"/>
            </a:rPr>
            <a:t>精算損益</a:t>
          </a:r>
          <a:r>
            <a:rPr lang="en-US" altLang="en-US" sz="1200" b="1" dirty="0" smtClean="0">
              <a:solidFill>
                <a:schemeClr val="tx1"/>
              </a:solidFill>
              <a:latin typeface="Book Antiqua" pitchFamily="18" charset="0"/>
              <a:ea typeface="標楷體" pitchFamily="65" charset="-120"/>
            </a:rPr>
            <a:t>(IAS19</a:t>
          </a:r>
          <a:r>
            <a:rPr lang="zh-TW" altLang="en-US" sz="1200" b="1" dirty="0" smtClean="0">
              <a:solidFill>
                <a:schemeClr val="tx1"/>
              </a:solidFill>
              <a:latin typeface="Book Antiqua" pitchFamily="18" charset="0"/>
              <a:ea typeface="標楷體" pitchFamily="65" charset="-120"/>
            </a:rPr>
            <a:t>之確定福利計畫</a:t>
          </a:r>
          <a:r>
            <a:rPr lang="en-US" altLang="en-US" sz="1200" b="1" dirty="0" smtClean="0">
              <a:solidFill>
                <a:schemeClr val="tx1"/>
              </a:solidFill>
              <a:latin typeface="Book Antiqua" pitchFamily="18" charset="0"/>
              <a:ea typeface="標楷體" pitchFamily="65" charset="-120"/>
            </a:rPr>
            <a:t>)</a:t>
          </a:r>
          <a:endParaRPr lang="zh-TW" altLang="en-US" sz="1200" b="1" dirty="0">
            <a:solidFill>
              <a:schemeClr val="tx1"/>
            </a:solidFill>
            <a:latin typeface="Book Antiqua" pitchFamily="18" charset="0"/>
            <a:ea typeface="標楷體" pitchFamily="65" charset="-120"/>
          </a:endParaRPr>
        </a:p>
      </dgm:t>
    </dgm:pt>
    <dgm:pt modelId="{ED156E59-C6C7-480F-8F5F-BEC163009209}" type="parTrans" cxnId="{FE4EA91A-3D86-4BF7-BE62-B53B63675C2A}">
      <dgm:prSet/>
      <dgm:spPr/>
      <dgm:t>
        <a:bodyPr/>
        <a:lstStyle/>
        <a:p>
          <a:endParaRPr lang="zh-TW" altLang="en-US"/>
        </a:p>
      </dgm:t>
    </dgm:pt>
    <dgm:pt modelId="{1175055E-F1F7-4AB4-B40D-24168CF755C4}" type="sibTrans" cxnId="{FE4EA91A-3D86-4BF7-BE62-B53B63675C2A}">
      <dgm:prSet/>
      <dgm:spPr/>
      <dgm:t>
        <a:bodyPr/>
        <a:lstStyle/>
        <a:p>
          <a:endParaRPr lang="zh-TW" altLang="en-US"/>
        </a:p>
      </dgm:t>
    </dgm:pt>
    <dgm:pt modelId="{8F547B1B-8C8A-40A3-9677-F211DEEE00E6}">
      <dgm:prSet phldrT="[文字]" custT="1"/>
      <dgm:spPr/>
      <dgm:t>
        <a:bodyPr/>
        <a:lstStyle/>
        <a:p>
          <a:pPr algn="just"/>
          <a:r>
            <a:rPr lang="zh-TW" altLang="en-US" sz="1200" b="1" dirty="0" smtClean="0">
              <a:solidFill>
                <a:schemeClr val="tx1"/>
              </a:solidFill>
              <a:latin typeface="標楷體" pitchFamily="65" charset="-120"/>
              <a:ea typeface="標楷體" pitchFamily="65" charset="-120"/>
            </a:rPr>
            <a:t>國外營運機構財務報表換算差異數</a:t>
          </a:r>
          <a:endParaRPr lang="zh-TW" altLang="en-US" sz="1200" b="1" dirty="0">
            <a:solidFill>
              <a:schemeClr val="tx1"/>
            </a:solidFill>
            <a:latin typeface="標楷體" pitchFamily="65" charset="-120"/>
            <a:ea typeface="標楷體" pitchFamily="65" charset="-120"/>
          </a:endParaRPr>
        </a:p>
      </dgm:t>
    </dgm:pt>
    <dgm:pt modelId="{F9FD3471-A125-45BB-BB2C-EA7F86FC083C}" type="parTrans" cxnId="{97E80216-FFB3-4456-95A3-CB68E7454E4C}">
      <dgm:prSet/>
      <dgm:spPr/>
      <dgm:t>
        <a:bodyPr/>
        <a:lstStyle/>
        <a:p>
          <a:endParaRPr lang="zh-TW" altLang="en-US"/>
        </a:p>
      </dgm:t>
    </dgm:pt>
    <dgm:pt modelId="{BD99E5CB-5F87-4084-8BA7-D9A144873B09}" type="sibTrans" cxnId="{97E80216-FFB3-4456-95A3-CB68E7454E4C}">
      <dgm:prSet/>
      <dgm:spPr/>
      <dgm:t>
        <a:bodyPr/>
        <a:lstStyle/>
        <a:p>
          <a:endParaRPr lang="zh-TW" altLang="en-US"/>
        </a:p>
      </dgm:t>
    </dgm:pt>
    <dgm:pt modelId="{778D07DF-1C1A-4C32-9FC6-FDF638E8B6C4}">
      <dgm:prSet phldrT="[文字]"/>
      <dgm:spPr/>
      <dgm:t>
        <a:bodyPr/>
        <a:lstStyle/>
        <a:p>
          <a:pPr algn="ctr"/>
          <a:r>
            <a:rPr lang="zh-TW" altLang="en-US" b="1" dirty="0" smtClean="0">
              <a:solidFill>
                <a:schemeClr val="tx1"/>
              </a:solidFill>
              <a:latin typeface="Book Antiqua" pitchFamily="18" charset="0"/>
              <a:ea typeface="標楷體" pitchFamily="65" charset="-120"/>
            </a:rPr>
            <a:t>備供出售金融資產重衡量損益</a:t>
          </a:r>
          <a:r>
            <a:rPr lang="en-US" altLang="en-US" b="1" dirty="0" smtClean="0">
              <a:solidFill>
                <a:schemeClr val="tx1"/>
              </a:solidFill>
              <a:latin typeface="Book Antiqua" pitchFamily="18" charset="0"/>
              <a:ea typeface="標楷體" pitchFamily="65" charset="-120"/>
            </a:rPr>
            <a:t>(IAS 39)</a:t>
          </a:r>
          <a:endParaRPr lang="zh-TW" altLang="en-US" b="1" dirty="0">
            <a:solidFill>
              <a:schemeClr val="tx1"/>
            </a:solidFill>
            <a:latin typeface="Book Antiqua" pitchFamily="18" charset="0"/>
            <a:ea typeface="標楷體" pitchFamily="65" charset="-120"/>
          </a:endParaRPr>
        </a:p>
      </dgm:t>
    </dgm:pt>
    <dgm:pt modelId="{3B50253F-AE60-4051-AE2E-23FDA827A9D4}" type="parTrans" cxnId="{457EB475-94C2-4124-AED5-29C277003D97}">
      <dgm:prSet/>
      <dgm:spPr/>
      <dgm:t>
        <a:bodyPr/>
        <a:lstStyle/>
        <a:p>
          <a:endParaRPr lang="zh-TW" altLang="en-US"/>
        </a:p>
      </dgm:t>
    </dgm:pt>
    <dgm:pt modelId="{F655D27F-8E6E-43A7-B248-15A937DCC9A9}" type="sibTrans" cxnId="{457EB475-94C2-4124-AED5-29C277003D97}">
      <dgm:prSet/>
      <dgm:spPr/>
      <dgm:t>
        <a:bodyPr/>
        <a:lstStyle/>
        <a:p>
          <a:endParaRPr lang="zh-TW" altLang="en-US"/>
        </a:p>
      </dgm:t>
    </dgm:pt>
    <dgm:pt modelId="{FCAF2B33-FF19-4603-B385-E4995BA58D40}">
      <dgm:prSet custT="1"/>
      <dgm:spPr/>
      <dgm:t>
        <a:bodyPr/>
        <a:lstStyle/>
        <a:p>
          <a:r>
            <a:rPr lang="zh-TW" altLang="en-US" sz="1100" b="1" dirty="0" smtClean="0">
              <a:solidFill>
                <a:schemeClr val="tx1"/>
              </a:solidFill>
              <a:latin typeface="Book Antiqua" pitchFamily="18" charset="0"/>
              <a:ea typeface="標楷體" pitchFamily="65" charset="-120"/>
            </a:rPr>
            <a:t>公允價值變動列入其他綜合損益之權益投資</a:t>
          </a:r>
          <a:r>
            <a:rPr lang="en-US" altLang="en-US" sz="1100" b="1" dirty="0" smtClean="0">
              <a:solidFill>
                <a:schemeClr val="tx1"/>
              </a:solidFill>
              <a:latin typeface="Book Antiqua" pitchFamily="18" charset="0"/>
              <a:ea typeface="標楷體" pitchFamily="65" charset="-120"/>
            </a:rPr>
            <a:t>(IFRS 9)</a:t>
          </a:r>
          <a:endParaRPr lang="zh-TW" altLang="en-US" sz="1100" b="1" dirty="0">
            <a:solidFill>
              <a:schemeClr val="tx1"/>
            </a:solidFill>
            <a:latin typeface="Book Antiqua" pitchFamily="18" charset="0"/>
            <a:ea typeface="標楷體" pitchFamily="65" charset="-120"/>
          </a:endParaRPr>
        </a:p>
      </dgm:t>
    </dgm:pt>
    <dgm:pt modelId="{8F8BF100-4238-4837-B2BA-3D2AEE229FF0}" type="parTrans" cxnId="{5F415196-07AF-4CFD-B14F-C2B11A629AE0}">
      <dgm:prSet/>
      <dgm:spPr/>
      <dgm:t>
        <a:bodyPr/>
        <a:lstStyle/>
        <a:p>
          <a:endParaRPr lang="zh-TW" altLang="en-US"/>
        </a:p>
      </dgm:t>
    </dgm:pt>
    <dgm:pt modelId="{2BBBD163-8146-4899-8B03-3367569563EA}" type="sibTrans" cxnId="{5F415196-07AF-4CFD-B14F-C2B11A629AE0}">
      <dgm:prSet/>
      <dgm:spPr/>
      <dgm:t>
        <a:bodyPr/>
        <a:lstStyle/>
        <a:p>
          <a:endParaRPr lang="zh-TW" altLang="en-US"/>
        </a:p>
      </dgm:t>
    </dgm:pt>
    <dgm:pt modelId="{3482EA04-5DFC-46D8-941A-330F863792CD}">
      <dgm:prSet custT="1"/>
      <dgm:spPr/>
      <dgm:t>
        <a:bodyPr/>
        <a:lstStyle/>
        <a:p>
          <a:pPr algn="just"/>
          <a:r>
            <a:rPr lang="zh-TW" altLang="en-US" sz="1200" b="1" dirty="0" smtClean="0">
              <a:solidFill>
                <a:schemeClr val="tx1"/>
              </a:solidFill>
              <a:latin typeface="標楷體" pitchFamily="65" charset="-120"/>
              <a:ea typeface="標楷體" pitchFamily="65" charset="-120"/>
            </a:rPr>
            <a:t>現金流量避險屬有效避險部分之避險工具損益</a:t>
          </a:r>
          <a:endParaRPr lang="zh-TW" altLang="en-US" sz="1200" b="1" dirty="0">
            <a:solidFill>
              <a:schemeClr val="tx1"/>
            </a:solidFill>
            <a:latin typeface="標楷體" pitchFamily="65" charset="-120"/>
            <a:ea typeface="標楷體" pitchFamily="65" charset="-120"/>
          </a:endParaRPr>
        </a:p>
      </dgm:t>
    </dgm:pt>
    <dgm:pt modelId="{F3F6A76A-FE4C-4ECA-97D2-66668077AC20}" type="parTrans" cxnId="{34A4A141-5678-4311-A488-F6CED88927D2}">
      <dgm:prSet/>
      <dgm:spPr/>
      <dgm:t>
        <a:bodyPr/>
        <a:lstStyle/>
        <a:p>
          <a:endParaRPr lang="zh-TW" altLang="en-US"/>
        </a:p>
      </dgm:t>
    </dgm:pt>
    <dgm:pt modelId="{87839D02-30D2-4425-A89D-0DD68652506A}" type="sibTrans" cxnId="{34A4A141-5678-4311-A488-F6CED88927D2}">
      <dgm:prSet/>
      <dgm:spPr/>
      <dgm:t>
        <a:bodyPr/>
        <a:lstStyle/>
        <a:p>
          <a:endParaRPr lang="zh-TW" altLang="en-US"/>
        </a:p>
      </dgm:t>
    </dgm:pt>
    <dgm:pt modelId="{1AA5C9C5-3579-4413-9DFB-118EA7263BD3}">
      <dgm:prSet custT="1"/>
      <dgm:spPr/>
      <dgm:t>
        <a:bodyPr/>
        <a:lstStyle/>
        <a:p>
          <a:pPr algn="just"/>
          <a:r>
            <a:rPr lang="zh-TW" altLang="en-US" sz="1200" b="1" dirty="0" smtClean="0">
              <a:solidFill>
                <a:schemeClr val="tx1"/>
              </a:solidFill>
              <a:latin typeface="標楷體" pitchFamily="65" charset="-120"/>
              <a:ea typeface="標楷體" pitchFamily="65" charset="-120"/>
            </a:rPr>
            <a:t>所享有之關聯企業及合資之其他綜合損益份額</a:t>
          </a:r>
          <a:endParaRPr lang="zh-TW" altLang="en-US" sz="1200" b="1" dirty="0">
            <a:solidFill>
              <a:schemeClr val="tx1"/>
            </a:solidFill>
            <a:latin typeface="標楷體" pitchFamily="65" charset="-120"/>
            <a:ea typeface="標楷體" pitchFamily="65" charset="-120"/>
          </a:endParaRPr>
        </a:p>
      </dgm:t>
    </dgm:pt>
    <dgm:pt modelId="{1DFEA27A-7F45-4477-B4E5-6DFE4F63EE84}" type="parTrans" cxnId="{83AD2006-C7AA-40B0-9DA0-AAFEEF7D3758}">
      <dgm:prSet/>
      <dgm:spPr/>
      <dgm:t>
        <a:bodyPr/>
        <a:lstStyle/>
        <a:p>
          <a:endParaRPr lang="zh-TW" altLang="en-US"/>
        </a:p>
      </dgm:t>
    </dgm:pt>
    <dgm:pt modelId="{C8B67255-2138-4A23-B996-7D08D54D82EA}" type="sibTrans" cxnId="{83AD2006-C7AA-40B0-9DA0-AAFEEF7D3758}">
      <dgm:prSet/>
      <dgm:spPr/>
      <dgm:t>
        <a:bodyPr/>
        <a:lstStyle/>
        <a:p>
          <a:endParaRPr lang="zh-TW" altLang="en-US"/>
        </a:p>
      </dgm:t>
    </dgm:pt>
    <dgm:pt modelId="{1328CE1E-DF3E-4E9B-8529-E5B776730546}">
      <dgm:prSet/>
      <dgm:spPr/>
      <dgm:t>
        <a:bodyPr/>
        <a:lstStyle/>
        <a:p>
          <a:endParaRPr lang="zh-TW" altLang="en-US"/>
        </a:p>
      </dgm:t>
    </dgm:pt>
    <dgm:pt modelId="{D9A9DB87-6DCA-44A3-8A46-B33379B44653}" type="parTrans" cxnId="{78A1542A-FA63-4F6F-8F47-595DDACA6430}">
      <dgm:prSet/>
      <dgm:spPr/>
      <dgm:t>
        <a:bodyPr/>
        <a:lstStyle/>
        <a:p>
          <a:endParaRPr lang="zh-TW" altLang="en-US"/>
        </a:p>
      </dgm:t>
    </dgm:pt>
    <dgm:pt modelId="{CCD25577-7E92-4580-B224-73B1BCA5B0F0}" type="sibTrans" cxnId="{78A1542A-FA63-4F6F-8F47-595DDACA6430}">
      <dgm:prSet/>
      <dgm:spPr/>
      <dgm:t>
        <a:bodyPr/>
        <a:lstStyle/>
        <a:p>
          <a:endParaRPr lang="zh-TW" altLang="en-US"/>
        </a:p>
      </dgm:t>
    </dgm:pt>
    <dgm:pt modelId="{D5D06723-0E58-441B-8EED-BA6BC68D561D}" type="pres">
      <dgm:prSet presAssocID="{2C39141B-CCD2-4ED5-ABBE-D8F451F9992C}" presName="cycle" presStyleCnt="0">
        <dgm:presLayoutVars>
          <dgm:chMax val="1"/>
          <dgm:dir/>
          <dgm:animLvl val="ctr"/>
          <dgm:resizeHandles val="exact"/>
        </dgm:presLayoutVars>
      </dgm:prSet>
      <dgm:spPr/>
      <dgm:t>
        <a:bodyPr/>
        <a:lstStyle/>
        <a:p>
          <a:endParaRPr lang="zh-TW" altLang="en-US"/>
        </a:p>
      </dgm:t>
    </dgm:pt>
    <dgm:pt modelId="{8E1B7D9E-68F3-4C8F-9E9E-394E40FD3B98}" type="pres">
      <dgm:prSet presAssocID="{85A6B39C-C171-4155-BFDF-42CF8810B67E}" presName="centerShape" presStyleLbl="node0" presStyleIdx="0" presStyleCnt="1"/>
      <dgm:spPr/>
      <dgm:t>
        <a:bodyPr/>
        <a:lstStyle/>
        <a:p>
          <a:endParaRPr lang="zh-TW" altLang="en-US"/>
        </a:p>
      </dgm:t>
    </dgm:pt>
    <dgm:pt modelId="{4E72DF85-74A4-414C-B343-4BB116136D45}" type="pres">
      <dgm:prSet presAssocID="{582DC281-E161-4B78-81BE-DFD6B5B370EF}" presName="Name9" presStyleLbl="parChTrans1D2" presStyleIdx="0" presStyleCnt="7"/>
      <dgm:spPr/>
      <dgm:t>
        <a:bodyPr/>
        <a:lstStyle/>
        <a:p>
          <a:endParaRPr lang="zh-TW" altLang="en-US"/>
        </a:p>
      </dgm:t>
    </dgm:pt>
    <dgm:pt modelId="{AD8729CE-5CED-4527-AB2E-66AC331159F5}" type="pres">
      <dgm:prSet presAssocID="{582DC281-E161-4B78-81BE-DFD6B5B370EF}" presName="connTx" presStyleLbl="parChTrans1D2" presStyleIdx="0" presStyleCnt="7"/>
      <dgm:spPr/>
      <dgm:t>
        <a:bodyPr/>
        <a:lstStyle/>
        <a:p>
          <a:endParaRPr lang="zh-TW" altLang="en-US"/>
        </a:p>
      </dgm:t>
    </dgm:pt>
    <dgm:pt modelId="{D37BFC68-2EF4-44D8-B3FF-87A3A1F31F71}" type="pres">
      <dgm:prSet presAssocID="{5040E3DF-C653-4D8C-B6BC-541CB164B483}" presName="node" presStyleLbl="node1" presStyleIdx="0" presStyleCnt="7">
        <dgm:presLayoutVars>
          <dgm:bulletEnabled val="1"/>
        </dgm:presLayoutVars>
      </dgm:prSet>
      <dgm:spPr/>
      <dgm:t>
        <a:bodyPr/>
        <a:lstStyle/>
        <a:p>
          <a:endParaRPr lang="zh-TW" altLang="en-US"/>
        </a:p>
      </dgm:t>
    </dgm:pt>
    <dgm:pt modelId="{F0A6D54B-0DC4-452A-957C-1C346C227D2D}" type="pres">
      <dgm:prSet presAssocID="{ED156E59-C6C7-480F-8F5F-BEC163009209}" presName="Name9" presStyleLbl="parChTrans1D2" presStyleIdx="1" presStyleCnt="7"/>
      <dgm:spPr/>
      <dgm:t>
        <a:bodyPr/>
        <a:lstStyle/>
        <a:p>
          <a:endParaRPr lang="zh-TW" altLang="en-US"/>
        </a:p>
      </dgm:t>
    </dgm:pt>
    <dgm:pt modelId="{3D78A7B4-6B26-4C62-8820-F1C2AE25BE7B}" type="pres">
      <dgm:prSet presAssocID="{ED156E59-C6C7-480F-8F5F-BEC163009209}" presName="connTx" presStyleLbl="parChTrans1D2" presStyleIdx="1" presStyleCnt="7"/>
      <dgm:spPr/>
      <dgm:t>
        <a:bodyPr/>
        <a:lstStyle/>
        <a:p>
          <a:endParaRPr lang="zh-TW" altLang="en-US"/>
        </a:p>
      </dgm:t>
    </dgm:pt>
    <dgm:pt modelId="{025F0A1B-B0B0-4CC4-9757-F80D316C5D7E}" type="pres">
      <dgm:prSet presAssocID="{8F7A9EFA-19D6-429D-BA83-98126D831595}" presName="node" presStyleLbl="node1" presStyleIdx="1" presStyleCnt="7">
        <dgm:presLayoutVars>
          <dgm:bulletEnabled val="1"/>
        </dgm:presLayoutVars>
      </dgm:prSet>
      <dgm:spPr/>
      <dgm:t>
        <a:bodyPr/>
        <a:lstStyle/>
        <a:p>
          <a:endParaRPr lang="zh-TW" altLang="en-US"/>
        </a:p>
      </dgm:t>
    </dgm:pt>
    <dgm:pt modelId="{946C2128-C783-469B-A222-2C9B1B10C12C}" type="pres">
      <dgm:prSet presAssocID="{F9FD3471-A125-45BB-BB2C-EA7F86FC083C}" presName="Name9" presStyleLbl="parChTrans1D2" presStyleIdx="2" presStyleCnt="7"/>
      <dgm:spPr/>
      <dgm:t>
        <a:bodyPr/>
        <a:lstStyle/>
        <a:p>
          <a:endParaRPr lang="zh-TW" altLang="en-US"/>
        </a:p>
      </dgm:t>
    </dgm:pt>
    <dgm:pt modelId="{D0CD6768-A686-4A6D-ACFD-A52BF92DB834}" type="pres">
      <dgm:prSet presAssocID="{F9FD3471-A125-45BB-BB2C-EA7F86FC083C}" presName="connTx" presStyleLbl="parChTrans1D2" presStyleIdx="2" presStyleCnt="7"/>
      <dgm:spPr/>
      <dgm:t>
        <a:bodyPr/>
        <a:lstStyle/>
        <a:p>
          <a:endParaRPr lang="zh-TW" altLang="en-US"/>
        </a:p>
      </dgm:t>
    </dgm:pt>
    <dgm:pt modelId="{C531F038-5852-47E7-B385-DD399D37B15C}" type="pres">
      <dgm:prSet presAssocID="{8F547B1B-8C8A-40A3-9677-F211DEEE00E6}" presName="node" presStyleLbl="node1" presStyleIdx="2" presStyleCnt="7">
        <dgm:presLayoutVars>
          <dgm:bulletEnabled val="1"/>
        </dgm:presLayoutVars>
      </dgm:prSet>
      <dgm:spPr/>
      <dgm:t>
        <a:bodyPr/>
        <a:lstStyle/>
        <a:p>
          <a:endParaRPr lang="zh-TW" altLang="en-US"/>
        </a:p>
      </dgm:t>
    </dgm:pt>
    <dgm:pt modelId="{1DAA2538-484F-4C27-92E4-69C31A665758}" type="pres">
      <dgm:prSet presAssocID="{3B50253F-AE60-4051-AE2E-23FDA827A9D4}" presName="Name9" presStyleLbl="parChTrans1D2" presStyleIdx="3" presStyleCnt="7"/>
      <dgm:spPr/>
      <dgm:t>
        <a:bodyPr/>
        <a:lstStyle/>
        <a:p>
          <a:endParaRPr lang="zh-TW" altLang="en-US"/>
        </a:p>
      </dgm:t>
    </dgm:pt>
    <dgm:pt modelId="{49A04F30-1229-49B8-9A1A-E4C127AAAA89}" type="pres">
      <dgm:prSet presAssocID="{3B50253F-AE60-4051-AE2E-23FDA827A9D4}" presName="connTx" presStyleLbl="parChTrans1D2" presStyleIdx="3" presStyleCnt="7"/>
      <dgm:spPr/>
      <dgm:t>
        <a:bodyPr/>
        <a:lstStyle/>
        <a:p>
          <a:endParaRPr lang="zh-TW" altLang="en-US"/>
        </a:p>
      </dgm:t>
    </dgm:pt>
    <dgm:pt modelId="{A70B8F06-E66D-4D9E-AABC-FA0DB14D3BF7}" type="pres">
      <dgm:prSet presAssocID="{778D07DF-1C1A-4C32-9FC6-FDF638E8B6C4}" presName="node" presStyleLbl="node1" presStyleIdx="3" presStyleCnt="7">
        <dgm:presLayoutVars>
          <dgm:bulletEnabled val="1"/>
        </dgm:presLayoutVars>
      </dgm:prSet>
      <dgm:spPr/>
      <dgm:t>
        <a:bodyPr/>
        <a:lstStyle/>
        <a:p>
          <a:endParaRPr lang="zh-TW" altLang="en-US"/>
        </a:p>
      </dgm:t>
    </dgm:pt>
    <dgm:pt modelId="{3DE723FC-4E20-4FCD-881B-68C912B95AD0}" type="pres">
      <dgm:prSet presAssocID="{8F8BF100-4238-4837-B2BA-3D2AEE229FF0}" presName="Name9" presStyleLbl="parChTrans1D2" presStyleIdx="4" presStyleCnt="7"/>
      <dgm:spPr/>
      <dgm:t>
        <a:bodyPr/>
        <a:lstStyle/>
        <a:p>
          <a:endParaRPr lang="zh-TW" altLang="en-US"/>
        </a:p>
      </dgm:t>
    </dgm:pt>
    <dgm:pt modelId="{EFE9FD4D-707F-41D7-8B47-548ACC3676FA}" type="pres">
      <dgm:prSet presAssocID="{8F8BF100-4238-4837-B2BA-3D2AEE229FF0}" presName="connTx" presStyleLbl="parChTrans1D2" presStyleIdx="4" presStyleCnt="7"/>
      <dgm:spPr/>
      <dgm:t>
        <a:bodyPr/>
        <a:lstStyle/>
        <a:p>
          <a:endParaRPr lang="zh-TW" altLang="en-US"/>
        </a:p>
      </dgm:t>
    </dgm:pt>
    <dgm:pt modelId="{B9707331-3278-4B4F-BE55-4D831067D94E}" type="pres">
      <dgm:prSet presAssocID="{FCAF2B33-FF19-4603-B385-E4995BA58D40}" presName="node" presStyleLbl="node1" presStyleIdx="4" presStyleCnt="7">
        <dgm:presLayoutVars>
          <dgm:bulletEnabled val="1"/>
        </dgm:presLayoutVars>
      </dgm:prSet>
      <dgm:spPr/>
      <dgm:t>
        <a:bodyPr/>
        <a:lstStyle/>
        <a:p>
          <a:endParaRPr lang="zh-TW" altLang="en-US"/>
        </a:p>
      </dgm:t>
    </dgm:pt>
    <dgm:pt modelId="{281C7EEA-A103-4C10-9505-1BD8E0CC161D}" type="pres">
      <dgm:prSet presAssocID="{F3F6A76A-FE4C-4ECA-97D2-66668077AC20}" presName="Name9" presStyleLbl="parChTrans1D2" presStyleIdx="5" presStyleCnt="7"/>
      <dgm:spPr/>
      <dgm:t>
        <a:bodyPr/>
        <a:lstStyle/>
        <a:p>
          <a:endParaRPr lang="zh-TW" altLang="en-US"/>
        </a:p>
      </dgm:t>
    </dgm:pt>
    <dgm:pt modelId="{A39F6BCB-53CA-4C37-B761-9AFDA8C804BB}" type="pres">
      <dgm:prSet presAssocID="{F3F6A76A-FE4C-4ECA-97D2-66668077AC20}" presName="connTx" presStyleLbl="parChTrans1D2" presStyleIdx="5" presStyleCnt="7"/>
      <dgm:spPr/>
      <dgm:t>
        <a:bodyPr/>
        <a:lstStyle/>
        <a:p>
          <a:endParaRPr lang="zh-TW" altLang="en-US"/>
        </a:p>
      </dgm:t>
    </dgm:pt>
    <dgm:pt modelId="{C8C1B2DB-1A8F-48AF-9ACA-3CAA78D6438D}" type="pres">
      <dgm:prSet presAssocID="{3482EA04-5DFC-46D8-941A-330F863792CD}" presName="node" presStyleLbl="node1" presStyleIdx="5" presStyleCnt="7">
        <dgm:presLayoutVars>
          <dgm:bulletEnabled val="1"/>
        </dgm:presLayoutVars>
      </dgm:prSet>
      <dgm:spPr/>
      <dgm:t>
        <a:bodyPr/>
        <a:lstStyle/>
        <a:p>
          <a:endParaRPr lang="zh-TW" altLang="en-US"/>
        </a:p>
      </dgm:t>
    </dgm:pt>
    <dgm:pt modelId="{790CF401-83A3-4F2D-BEC0-76BE4E07300E}" type="pres">
      <dgm:prSet presAssocID="{1DFEA27A-7F45-4477-B4E5-6DFE4F63EE84}" presName="Name9" presStyleLbl="parChTrans1D2" presStyleIdx="6" presStyleCnt="7"/>
      <dgm:spPr/>
      <dgm:t>
        <a:bodyPr/>
        <a:lstStyle/>
        <a:p>
          <a:endParaRPr lang="zh-TW" altLang="en-US"/>
        </a:p>
      </dgm:t>
    </dgm:pt>
    <dgm:pt modelId="{E4EC84C2-5BE3-4547-B8D1-AF3116342E34}" type="pres">
      <dgm:prSet presAssocID="{1DFEA27A-7F45-4477-B4E5-6DFE4F63EE84}" presName="connTx" presStyleLbl="parChTrans1D2" presStyleIdx="6" presStyleCnt="7"/>
      <dgm:spPr/>
      <dgm:t>
        <a:bodyPr/>
        <a:lstStyle/>
        <a:p>
          <a:endParaRPr lang="zh-TW" altLang="en-US"/>
        </a:p>
      </dgm:t>
    </dgm:pt>
    <dgm:pt modelId="{21AB31B8-3B1D-4CCE-9657-FA7BB849F40C}" type="pres">
      <dgm:prSet presAssocID="{1AA5C9C5-3579-4413-9DFB-118EA7263BD3}" presName="node" presStyleLbl="node1" presStyleIdx="6" presStyleCnt="7">
        <dgm:presLayoutVars>
          <dgm:bulletEnabled val="1"/>
        </dgm:presLayoutVars>
      </dgm:prSet>
      <dgm:spPr/>
      <dgm:t>
        <a:bodyPr/>
        <a:lstStyle/>
        <a:p>
          <a:endParaRPr lang="zh-TW" altLang="en-US"/>
        </a:p>
      </dgm:t>
    </dgm:pt>
  </dgm:ptLst>
  <dgm:cxnLst>
    <dgm:cxn modelId="{74DD3D08-7026-4BE0-9700-CB06EC2CD28E}" type="presOf" srcId="{ED156E59-C6C7-480F-8F5F-BEC163009209}" destId="{3D78A7B4-6B26-4C62-8820-F1C2AE25BE7B}" srcOrd="1" destOrd="0" presId="urn:microsoft.com/office/officeart/2005/8/layout/radial1"/>
    <dgm:cxn modelId="{83AD2006-C7AA-40B0-9DA0-AAFEEF7D3758}" srcId="{85A6B39C-C171-4155-BFDF-42CF8810B67E}" destId="{1AA5C9C5-3579-4413-9DFB-118EA7263BD3}" srcOrd="6" destOrd="0" parTransId="{1DFEA27A-7F45-4477-B4E5-6DFE4F63EE84}" sibTransId="{C8B67255-2138-4A23-B996-7D08D54D82EA}"/>
    <dgm:cxn modelId="{97E80216-FFB3-4456-95A3-CB68E7454E4C}" srcId="{85A6B39C-C171-4155-BFDF-42CF8810B67E}" destId="{8F547B1B-8C8A-40A3-9677-F211DEEE00E6}" srcOrd="2" destOrd="0" parTransId="{F9FD3471-A125-45BB-BB2C-EA7F86FC083C}" sibTransId="{BD99E5CB-5F87-4084-8BA7-D9A144873B09}"/>
    <dgm:cxn modelId="{78A1542A-FA63-4F6F-8F47-595DDACA6430}" srcId="{2C39141B-CCD2-4ED5-ABBE-D8F451F9992C}" destId="{1328CE1E-DF3E-4E9B-8529-E5B776730546}" srcOrd="1" destOrd="0" parTransId="{D9A9DB87-6DCA-44A3-8A46-B33379B44653}" sibTransId="{CCD25577-7E92-4580-B224-73B1BCA5B0F0}"/>
    <dgm:cxn modelId="{2FB98B86-7B88-49F5-B733-BC1D27952544}" type="presOf" srcId="{778D07DF-1C1A-4C32-9FC6-FDF638E8B6C4}" destId="{A70B8F06-E66D-4D9E-AABC-FA0DB14D3BF7}" srcOrd="0" destOrd="0" presId="urn:microsoft.com/office/officeart/2005/8/layout/radial1"/>
    <dgm:cxn modelId="{5E5D8AD4-C884-4BD1-A27D-742C95B8F84C}" type="presOf" srcId="{1DFEA27A-7F45-4477-B4E5-6DFE4F63EE84}" destId="{790CF401-83A3-4F2D-BEC0-76BE4E07300E}" srcOrd="0" destOrd="0" presId="urn:microsoft.com/office/officeart/2005/8/layout/radial1"/>
    <dgm:cxn modelId="{457EB475-94C2-4124-AED5-29C277003D97}" srcId="{85A6B39C-C171-4155-BFDF-42CF8810B67E}" destId="{778D07DF-1C1A-4C32-9FC6-FDF638E8B6C4}" srcOrd="3" destOrd="0" parTransId="{3B50253F-AE60-4051-AE2E-23FDA827A9D4}" sibTransId="{F655D27F-8E6E-43A7-B248-15A937DCC9A9}"/>
    <dgm:cxn modelId="{06CFEB4B-4F90-4B78-A603-5C31E54A29C0}" type="presOf" srcId="{FCAF2B33-FF19-4603-B385-E4995BA58D40}" destId="{B9707331-3278-4B4F-BE55-4D831067D94E}" srcOrd="0" destOrd="0" presId="urn:microsoft.com/office/officeart/2005/8/layout/radial1"/>
    <dgm:cxn modelId="{BF9590D7-E5B1-4CE1-A82F-652CA4801904}" type="presOf" srcId="{ED156E59-C6C7-480F-8F5F-BEC163009209}" destId="{F0A6D54B-0DC4-452A-957C-1C346C227D2D}" srcOrd="0" destOrd="0" presId="urn:microsoft.com/office/officeart/2005/8/layout/radial1"/>
    <dgm:cxn modelId="{FE4EA91A-3D86-4BF7-BE62-B53B63675C2A}" srcId="{85A6B39C-C171-4155-BFDF-42CF8810B67E}" destId="{8F7A9EFA-19D6-429D-BA83-98126D831595}" srcOrd="1" destOrd="0" parTransId="{ED156E59-C6C7-480F-8F5F-BEC163009209}" sibTransId="{1175055E-F1F7-4AB4-B40D-24168CF755C4}"/>
    <dgm:cxn modelId="{A028E008-4BB7-41B3-85DF-D2C8A7B20F37}" type="presOf" srcId="{8F8BF100-4238-4837-B2BA-3D2AEE229FF0}" destId="{EFE9FD4D-707F-41D7-8B47-548ACC3676FA}" srcOrd="1" destOrd="0" presId="urn:microsoft.com/office/officeart/2005/8/layout/radial1"/>
    <dgm:cxn modelId="{5B101922-AE4E-431F-98C5-6B7FE57EC9C1}" type="presOf" srcId="{1DFEA27A-7F45-4477-B4E5-6DFE4F63EE84}" destId="{E4EC84C2-5BE3-4547-B8D1-AF3116342E34}" srcOrd="1" destOrd="0" presId="urn:microsoft.com/office/officeart/2005/8/layout/radial1"/>
    <dgm:cxn modelId="{45EE229A-C4FE-433A-9D4E-815C57048B99}" type="presOf" srcId="{3482EA04-5DFC-46D8-941A-330F863792CD}" destId="{C8C1B2DB-1A8F-48AF-9ACA-3CAA78D6438D}" srcOrd="0" destOrd="0" presId="urn:microsoft.com/office/officeart/2005/8/layout/radial1"/>
    <dgm:cxn modelId="{8B20AEF0-A7C9-499D-888B-B24B27717BEE}" type="presOf" srcId="{8F547B1B-8C8A-40A3-9677-F211DEEE00E6}" destId="{C531F038-5852-47E7-B385-DD399D37B15C}" srcOrd="0" destOrd="0" presId="urn:microsoft.com/office/officeart/2005/8/layout/radial1"/>
    <dgm:cxn modelId="{6BE93A3E-5F76-4E39-8C64-1F613BFDF0F0}" type="presOf" srcId="{5040E3DF-C653-4D8C-B6BC-541CB164B483}" destId="{D37BFC68-2EF4-44D8-B3FF-87A3A1F31F71}" srcOrd="0" destOrd="0" presId="urn:microsoft.com/office/officeart/2005/8/layout/radial1"/>
    <dgm:cxn modelId="{3D18ED35-7D37-4143-A2B4-C58C61EF6B23}" type="presOf" srcId="{F3F6A76A-FE4C-4ECA-97D2-66668077AC20}" destId="{281C7EEA-A103-4C10-9505-1BD8E0CC161D}" srcOrd="0" destOrd="0" presId="urn:microsoft.com/office/officeart/2005/8/layout/radial1"/>
    <dgm:cxn modelId="{C92AFB96-620A-4BA1-8314-C947C416C41C}" type="presOf" srcId="{2C39141B-CCD2-4ED5-ABBE-D8F451F9992C}" destId="{D5D06723-0E58-441B-8EED-BA6BC68D561D}" srcOrd="0" destOrd="0" presId="urn:microsoft.com/office/officeart/2005/8/layout/radial1"/>
    <dgm:cxn modelId="{5F415196-07AF-4CFD-B14F-C2B11A629AE0}" srcId="{85A6B39C-C171-4155-BFDF-42CF8810B67E}" destId="{FCAF2B33-FF19-4603-B385-E4995BA58D40}" srcOrd="4" destOrd="0" parTransId="{8F8BF100-4238-4837-B2BA-3D2AEE229FF0}" sibTransId="{2BBBD163-8146-4899-8B03-3367569563EA}"/>
    <dgm:cxn modelId="{53B67085-3598-416A-BF93-81603087571C}" type="presOf" srcId="{8F8BF100-4238-4837-B2BA-3D2AEE229FF0}" destId="{3DE723FC-4E20-4FCD-881B-68C912B95AD0}" srcOrd="0" destOrd="0" presId="urn:microsoft.com/office/officeart/2005/8/layout/radial1"/>
    <dgm:cxn modelId="{D2C3D086-E033-4313-921E-5B7125426BD0}" type="presOf" srcId="{582DC281-E161-4B78-81BE-DFD6B5B370EF}" destId="{4E72DF85-74A4-414C-B343-4BB116136D45}" srcOrd="0" destOrd="0" presId="urn:microsoft.com/office/officeart/2005/8/layout/radial1"/>
    <dgm:cxn modelId="{FFC5E5C5-2845-4B8E-AA99-5E5159B88AC7}" type="presOf" srcId="{3B50253F-AE60-4051-AE2E-23FDA827A9D4}" destId="{49A04F30-1229-49B8-9A1A-E4C127AAAA89}" srcOrd="1" destOrd="0" presId="urn:microsoft.com/office/officeart/2005/8/layout/radial1"/>
    <dgm:cxn modelId="{EC1DF2D6-A251-4B49-94E6-51535D3FCEFB}" type="presOf" srcId="{8F7A9EFA-19D6-429D-BA83-98126D831595}" destId="{025F0A1B-B0B0-4CC4-9757-F80D316C5D7E}" srcOrd="0" destOrd="0" presId="urn:microsoft.com/office/officeart/2005/8/layout/radial1"/>
    <dgm:cxn modelId="{358747A0-A0C4-469D-9339-61154AE4F110}" type="presOf" srcId="{85A6B39C-C171-4155-BFDF-42CF8810B67E}" destId="{8E1B7D9E-68F3-4C8F-9E9E-394E40FD3B98}" srcOrd="0" destOrd="0" presId="urn:microsoft.com/office/officeart/2005/8/layout/radial1"/>
    <dgm:cxn modelId="{8CAECDEE-7EF4-480C-8200-AEBC90ACF0F1}" type="presOf" srcId="{1AA5C9C5-3579-4413-9DFB-118EA7263BD3}" destId="{21AB31B8-3B1D-4CCE-9657-FA7BB849F40C}" srcOrd="0" destOrd="0" presId="urn:microsoft.com/office/officeart/2005/8/layout/radial1"/>
    <dgm:cxn modelId="{C084AE33-9030-451C-9660-D139EBA688A9}" type="presOf" srcId="{582DC281-E161-4B78-81BE-DFD6B5B370EF}" destId="{AD8729CE-5CED-4527-AB2E-66AC331159F5}" srcOrd="1" destOrd="0" presId="urn:microsoft.com/office/officeart/2005/8/layout/radial1"/>
    <dgm:cxn modelId="{26FC798C-7D4E-4504-A07B-D070F810ABBE}" type="presOf" srcId="{F9FD3471-A125-45BB-BB2C-EA7F86FC083C}" destId="{946C2128-C783-469B-A222-2C9B1B10C12C}" srcOrd="0" destOrd="0" presId="urn:microsoft.com/office/officeart/2005/8/layout/radial1"/>
    <dgm:cxn modelId="{8DCAA4FC-0190-4D51-BF2E-EF017683C779}" type="presOf" srcId="{F9FD3471-A125-45BB-BB2C-EA7F86FC083C}" destId="{D0CD6768-A686-4A6D-ACFD-A52BF92DB834}" srcOrd="1" destOrd="0" presId="urn:microsoft.com/office/officeart/2005/8/layout/radial1"/>
    <dgm:cxn modelId="{34A4A141-5678-4311-A488-F6CED88927D2}" srcId="{85A6B39C-C171-4155-BFDF-42CF8810B67E}" destId="{3482EA04-5DFC-46D8-941A-330F863792CD}" srcOrd="5" destOrd="0" parTransId="{F3F6A76A-FE4C-4ECA-97D2-66668077AC20}" sibTransId="{87839D02-30D2-4425-A89D-0DD68652506A}"/>
    <dgm:cxn modelId="{DDDA0263-D397-405E-B161-DC7579A7CD99}" srcId="{2C39141B-CCD2-4ED5-ABBE-D8F451F9992C}" destId="{85A6B39C-C171-4155-BFDF-42CF8810B67E}" srcOrd="0" destOrd="0" parTransId="{DBE621AA-137C-4BB3-8F3F-77CDA06AB872}" sibTransId="{296F7DAA-A273-4C42-B23B-0BDFF1636F8A}"/>
    <dgm:cxn modelId="{8C0587B4-668D-4CCA-8E16-321E063945ED}" srcId="{85A6B39C-C171-4155-BFDF-42CF8810B67E}" destId="{5040E3DF-C653-4D8C-B6BC-541CB164B483}" srcOrd="0" destOrd="0" parTransId="{582DC281-E161-4B78-81BE-DFD6B5B370EF}" sibTransId="{0497575A-AED8-4D64-A413-1A6682507F78}"/>
    <dgm:cxn modelId="{A28273E2-7CB6-4DD2-887E-A289DCF81F1B}" type="presOf" srcId="{F3F6A76A-FE4C-4ECA-97D2-66668077AC20}" destId="{A39F6BCB-53CA-4C37-B761-9AFDA8C804BB}" srcOrd="1" destOrd="0" presId="urn:microsoft.com/office/officeart/2005/8/layout/radial1"/>
    <dgm:cxn modelId="{C3EABC02-B690-4FCA-A0F1-4EF3195086A7}" type="presOf" srcId="{3B50253F-AE60-4051-AE2E-23FDA827A9D4}" destId="{1DAA2538-484F-4C27-92E4-69C31A665758}" srcOrd="0" destOrd="0" presId="urn:microsoft.com/office/officeart/2005/8/layout/radial1"/>
    <dgm:cxn modelId="{6E785BF1-C56F-45E4-8E0C-44A90D530E63}" type="presParOf" srcId="{D5D06723-0E58-441B-8EED-BA6BC68D561D}" destId="{8E1B7D9E-68F3-4C8F-9E9E-394E40FD3B98}" srcOrd="0" destOrd="0" presId="urn:microsoft.com/office/officeart/2005/8/layout/radial1"/>
    <dgm:cxn modelId="{984C8C28-5B62-4B6B-A056-2ED58649E6B8}" type="presParOf" srcId="{D5D06723-0E58-441B-8EED-BA6BC68D561D}" destId="{4E72DF85-74A4-414C-B343-4BB116136D45}" srcOrd="1" destOrd="0" presId="urn:microsoft.com/office/officeart/2005/8/layout/radial1"/>
    <dgm:cxn modelId="{EB62C246-4B41-4724-B643-68849AB7E2CE}" type="presParOf" srcId="{4E72DF85-74A4-414C-B343-4BB116136D45}" destId="{AD8729CE-5CED-4527-AB2E-66AC331159F5}" srcOrd="0" destOrd="0" presId="urn:microsoft.com/office/officeart/2005/8/layout/radial1"/>
    <dgm:cxn modelId="{C1064650-1F08-4155-90F4-DF1FBDD086D1}" type="presParOf" srcId="{D5D06723-0E58-441B-8EED-BA6BC68D561D}" destId="{D37BFC68-2EF4-44D8-B3FF-87A3A1F31F71}" srcOrd="2" destOrd="0" presId="urn:microsoft.com/office/officeart/2005/8/layout/radial1"/>
    <dgm:cxn modelId="{6EBA6D1D-D3F9-45CA-826F-24292B32B088}" type="presParOf" srcId="{D5D06723-0E58-441B-8EED-BA6BC68D561D}" destId="{F0A6D54B-0DC4-452A-957C-1C346C227D2D}" srcOrd="3" destOrd="0" presId="urn:microsoft.com/office/officeart/2005/8/layout/radial1"/>
    <dgm:cxn modelId="{1C0D5DBE-2A43-467C-928F-C1B08BA21062}" type="presParOf" srcId="{F0A6D54B-0DC4-452A-957C-1C346C227D2D}" destId="{3D78A7B4-6B26-4C62-8820-F1C2AE25BE7B}" srcOrd="0" destOrd="0" presId="urn:microsoft.com/office/officeart/2005/8/layout/radial1"/>
    <dgm:cxn modelId="{E313B386-EE03-4E66-8822-4BFF10438037}" type="presParOf" srcId="{D5D06723-0E58-441B-8EED-BA6BC68D561D}" destId="{025F0A1B-B0B0-4CC4-9757-F80D316C5D7E}" srcOrd="4" destOrd="0" presId="urn:microsoft.com/office/officeart/2005/8/layout/radial1"/>
    <dgm:cxn modelId="{E7FA3257-3879-42EB-9A7C-9368B7BE431E}" type="presParOf" srcId="{D5D06723-0E58-441B-8EED-BA6BC68D561D}" destId="{946C2128-C783-469B-A222-2C9B1B10C12C}" srcOrd="5" destOrd="0" presId="urn:microsoft.com/office/officeart/2005/8/layout/radial1"/>
    <dgm:cxn modelId="{A510D489-8842-4F13-ABD7-340E0CDDA9D8}" type="presParOf" srcId="{946C2128-C783-469B-A222-2C9B1B10C12C}" destId="{D0CD6768-A686-4A6D-ACFD-A52BF92DB834}" srcOrd="0" destOrd="0" presId="urn:microsoft.com/office/officeart/2005/8/layout/radial1"/>
    <dgm:cxn modelId="{E9E6E3D0-58AF-4854-A8CB-ACA2BD0E7D57}" type="presParOf" srcId="{D5D06723-0E58-441B-8EED-BA6BC68D561D}" destId="{C531F038-5852-47E7-B385-DD399D37B15C}" srcOrd="6" destOrd="0" presId="urn:microsoft.com/office/officeart/2005/8/layout/radial1"/>
    <dgm:cxn modelId="{60954936-8C11-4481-AA98-3997C0B7E1FE}" type="presParOf" srcId="{D5D06723-0E58-441B-8EED-BA6BC68D561D}" destId="{1DAA2538-484F-4C27-92E4-69C31A665758}" srcOrd="7" destOrd="0" presId="urn:microsoft.com/office/officeart/2005/8/layout/radial1"/>
    <dgm:cxn modelId="{86E4298A-F6D6-4505-B466-DA7DF0B1FFE0}" type="presParOf" srcId="{1DAA2538-484F-4C27-92E4-69C31A665758}" destId="{49A04F30-1229-49B8-9A1A-E4C127AAAA89}" srcOrd="0" destOrd="0" presId="urn:microsoft.com/office/officeart/2005/8/layout/radial1"/>
    <dgm:cxn modelId="{E6811577-8AB4-47C9-9716-29D6E485AB7B}" type="presParOf" srcId="{D5D06723-0E58-441B-8EED-BA6BC68D561D}" destId="{A70B8F06-E66D-4D9E-AABC-FA0DB14D3BF7}" srcOrd="8" destOrd="0" presId="urn:microsoft.com/office/officeart/2005/8/layout/radial1"/>
    <dgm:cxn modelId="{AD308778-8C33-43B4-8C96-2A3CF104A144}" type="presParOf" srcId="{D5D06723-0E58-441B-8EED-BA6BC68D561D}" destId="{3DE723FC-4E20-4FCD-881B-68C912B95AD0}" srcOrd="9" destOrd="0" presId="urn:microsoft.com/office/officeart/2005/8/layout/radial1"/>
    <dgm:cxn modelId="{9A57E5CD-D0CB-4E46-9C92-6F925EB0C694}" type="presParOf" srcId="{3DE723FC-4E20-4FCD-881B-68C912B95AD0}" destId="{EFE9FD4D-707F-41D7-8B47-548ACC3676FA}" srcOrd="0" destOrd="0" presId="urn:microsoft.com/office/officeart/2005/8/layout/radial1"/>
    <dgm:cxn modelId="{E8D5AFB3-96CB-41D0-9D06-1C5BF1386DBA}" type="presParOf" srcId="{D5D06723-0E58-441B-8EED-BA6BC68D561D}" destId="{B9707331-3278-4B4F-BE55-4D831067D94E}" srcOrd="10" destOrd="0" presId="urn:microsoft.com/office/officeart/2005/8/layout/radial1"/>
    <dgm:cxn modelId="{EF082B46-08CC-4CB6-9F3E-E7F1A7557395}" type="presParOf" srcId="{D5D06723-0E58-441B-8EED-BA6BC68D561D}" destId="{281C7EEA-A103-4C10-9505-1BD8E0CC161D}" srcOrd="11" destOrd="0" presId="urn:microsoft.com/office/officeart/2005/8/layout/radial1"/>
    <dgm:cxn modelId="{75CEC1F3-381F-4A8C-B6AD-247EBF359898}" type="presParOf" srcId="{281C7EEA-A103-4C10-9505-1BD8E0CC161D}" destId="{A39F6BCB-53CA-4C37-B761-9AFDA8C804BB}" srcOrd="0" destOrd="0" presId="urn:microsoft.com/office/officeart/2005/8/layout/radial1"/>
    <dgm:cxn modelId="{70DBAD1D-F30D-45BA-A293-FBEC1E480B9B}" type="presParOf" srcId="{D5D06723-0E58-441B-8EED-BA6BC68D561D}" destId="{C8C1B2DB-1A8F-48AF-9ACA-3CAA78D6438D}" srcOrd="12" destOrd="0" presId="urn:microsoft.com/office/officeart/2005/8/layout/radial1"/>
    <dgm:cxn modelId="{87151FA9-B03D-49DB-937A-717818AFA3E9}" type="presParOf" srcId="{D5D06723-0E58-441B-8EED-BA6BC68D561D}" destId="{790CF401-83A3-4F2D-BEC0-76BE4E07300E}" srcOrd="13" destOrd="0" presId="urn:microsoft.com/office/officeart/2005/8/layout/radial1"/>
    <dgm:cxn modelId="{123B7ED3-9211-4A93-AAD2-8E8C0AC1C032}" type="presParOf" srcId="{790CF401-83A3-4F2D-BEC0-76BE4E07300E}" destId="{E4EC84C2-5BE3-4547-B8D1-AF3116342E34}" srcOrd="0" destOrd="0" presId="urn:microsoft.com/office/officeart/2005/8/layout/radial1"/>
    <dgm:cxn modelId="{923C8C85-D4F8-4686-A7CC-060730ECC676}" type="presParOf" srcId="{D5D06723-0E58-441B-8EED-BA6BC68D561D}" destId="{21AB31B8-3B1D-4CCE-9657-FA7BB849F40C}" srcOrd="14" destOrd="0" presId="urn:microsoft.com/office/officeart/2005/8/layout/radial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AA7C60A-BADD-4238-98DA-060FDC3B8AEE}" type="doc">
      <dgm:prSet loTypeId="urn:microsoft.com/office/officeart/2005/8/layout/chevron1" loCatId="process" qsTypeId="urn:microsoft.com/office/officeart/2005/8/quickstyle/simple1" qsCatId="simple" csTypeId="urn:microsoft.com/office/officeart/2005/8/colors/colorful1#3" csCatId="colorful" phldr="1"/>
      <dgm:spPr/>
    </dgm:pt>
    <dgm:pt modelId="{66C6F406-2E8C-4BCC-9931-08BA949F5FB5}">
      <dgm:prSet phldrT="[文字]"/>
      <dgm:spPr/>
      <dgm:t>
        <a:bodyPr/>
        <a:lstStyle/>
        <a:p>
          <a:pPr algn="just"/>
          <a:r>
            <a:rPr lang="zh-TW" altLang="en-US" b="1" dirty="0" smtClean="0">
              <a:latin typeface="標楷體" pitchFamily="65" charset="-120"/>
              <a:ea typeface="標楷體" pitchFamily="65" charset="-120"/>
            </a:rPr>
            <a:t>其他綜合損益包括項目</a:t>
          </a:r>
          <a:endParaRPr lang="zh-TW" altLang="en-US" b="1" dirty="0">
            <a:latin typeface="標楷體" pitchFamily="65" charset="-120"/>
            <a:ea typeface="標楷體" pitchFamily="65" charset="-120"/>
          </a:endParaRPr>
        </a:p>
      </dgm:t>
    </dgm:pt>
    <dgm:pt modelId="{E3565BF1-6EBB-4456-A844-340701271778}" type="parTrans" cxnId="{1D464697-0AD5-4ACB-AAAA-EC7BF1AC59C2}">
      <dgm:prSet/>
      <dgm:spPr/>
      <dgm:t>
        <a:bodyPr/>
        <a:lstStyle/>
        <a:p>
          <a:endParaRPr lang="zh-TW" altLang="en-US"/>
        </a:p>
      </dgm:t>
    </dgm:pt>
    <dgm:pt modelId="{0E516D9A-3636-4F86-B9B3-BD0FD62AF177}" type="sibTrans" cxnId="{1D464697-0AD5-4ACB-AAAA-EC7BF1AC59C2}">
      <dgm:prSet/>
      <dgm:spPr/>
      <dgm:t>
        <a:bodyPr/>
        <a:lstStyle/>
        <a:p>
          <a:endParaRPr lang="zh-TW" altLang="en-US"/>
        </a:p>
      </dgm:t>
    </dgm:pt>
    <dgm:pt modelId="{3D157B2F-C07E-408C-8E7F-FDFF3020F4BD}" type="pres">
      <dgm:prSet presAssocID="{FAA7C60A-BADD-4238-98DA-060FDC3B8AEE}" presName="Name0" presStyleCnt="0">
        <dgm:presLayoutVars>
          <dgm:dir/>
          <dgm:animLvl val="lvl"/>
          <dgm:resizeHandles val="exact"/>
        </dgm:presLayoutVars>
      </dgm:prSet>
      <dgm:spPr/>
    </dgm:pt>
    <dgm:pt modelId="{E96B1083-D401-4265-96B6-48EC41D2B0D6}" type="pres">
      <dgm:prSet presAssocID="{66C6F406-2E8C-4BCC-9931-08BA949F5FB5}" presName="parTxOnly" presStyleLbl="node1" presStyleIdx="0" presStyleCnt="1">
        <dgm:presLayoutVars>
          <dgm:chMax val="0"/>
          <dgm:chPref val="0"/>
          <dgm:bulletEnabled val="1"/>
        </dgm:presLayoutVars>
      </dgm:prSet>
      <dgm:spPr/>
      <dgm:t>
        <a:bodyPr/>
        <a:lstStyle/>
        <a:p>
          <a:endParaRPr lang="zh-TW" altLang="en-US"/>
        </a:p>
      </dgm:t>
    </dgm:pt>
  </dgm:ptLst>
  <dgm:cxnLst>
    <dgm:cxn modelId="{1D464697-0AD5-4ACB-AAAA-EC7BF1AC59C2}" srcId="{FAA7C60A-BADD-4238-98DA-060FDC3B8AEE}" destId="{66C6F406-2E8C-4BCC-9931-08BA949F5FB5}" srcOrd="0" destOrd="0" parTransId="{E3565BF1-6EBB-4456-A844-340701271778}" sibTransId="{0E516D9A-3636-4F86-B9B3-BD0FD62AF177}"/>
    <dgm:cxn modelId="{77B490EF-3F1E-492E-B552-F01697A8F5F6}" type="presOf" srcId="{66C6F406-2E8C-4BCC-9931-08BA949F5FB5}" destId="{E96B1083-D401-4265-96B6-48EC41D2B0D6}" srcOrd="0" destOrd="0" presId="urn:microsoft.com/office/officeart/2005/8/layout/chevron1"/>
    <dgm:cxn modelId="{68FBEA97-E0B7-46B6-9110-23098E261B49}" type="presOf" srcId="{FAA7C60A-BADD-4238-98DA-060FDC3B8AEE}" destId="{3D157B2F-C07E-408C-8E7F-FDFF3020F4BD}" srcOrd="0" destOrd="0" presId="urn:microsoft.com/office/officeart/2005/8/layout/chevron1"/>
    <dgm:cxn modelId="{CA2DEB77-21BC-4E43-98D9-0B1DA3D999A2}" type="presParOf" srcId="{3D157B2F-C07E-408C-8E7F-FDFF3020F4BD}" destId="{E96B1083-D401-4265-96B6-48EC41D2B0D6}" srcOrd="0" destOrd="0" presId="urn:microsoft.com/office/officeart/2005/8/layout/chevron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70213" cy="461963"/>
          </a:xfrm>
          <a:prstGeom prst="rect">
            <a:avLst/>
          </a:prstGeom>
          <a:noFill/>
          <a:ln w="12700">
            <a:noFill/>
            <a:miter lim="800000"/>
            <a:headEnd type="none" w="sm" len="sm"/>
            <a:tailEnd type="none" w="sm" len="sm"/>
          </a:ln>
          <a:effectLst/>
        </p:spPr>
        <p:txBody>
          <a:bodyPr vert="horz" wrap="square" lIns="91935" tIns="45968" rIns="91935" bIns="45968" numCol="1" anchor="t" anchorCtr="0" compatLnSpc="1">
            <a:prstTxWarp prst="textNoShape">
              <a:avLst/>
            </a:prstTxWarp>
          </a:bodyPr>
          <a:lstStyle>
            <a:lvl1pPr defTabSz="919163" eaLnBrk="0" hangingPunct="0">
              <a:defRPr sz="1200">
                <a:latin typeface="Times New Roman" pitchFamily="18" charset="0"/>
              </a:defRPr>
            </a:lvl1pPr>
          </a:lstStyle>
          <a:p>
            <a:pPr>
              <a:defRPr/>
            </a:pPr>
            <a:endParaRPr lang="en-US" altLang="zh-TW"/>
          </a:p>
        </p:txBody>
      </p:sp>
      <p:sp>
        <p:nvSpPr>
          <p:cNvPr id="29699" name="Rectangle 3"/>
          <p:cNvSpPr>
            <a:spLocks noGrp="1" noChangeArrowheads="1"/>
          </p:cNvSpPr>
          <p:nvPr>
            <p:ph type="dt" sz="quarter" idx="1"/>
          </p:nvPr>
        </p:nvSpPr>
        <p:spPr bwMode="auto">
          <a:xfrm>
            <a:off x="3886200" y="0"/>
            <a:ext cx="2970213" cy="461963"/>
          </a:xfrm>
          <a:prstGeom prst="rect">
            <a:avLst/>
          </a:prstGeom>
          <a:noFill/>
          <a:ln w="12700">
            <a:noFill/>
            <a:miter lim="800000"/>
            <a:headEnd type="none" w="sm" len="sm"/>
            <a:tailEnd type="none" w="sm" len="sm"/>
          </a:ln>
          <a:effectLst/>
        </p:spPr>
        <p:txBody>
          <a:bodyPr vert="horz" wrap="square" lIns="91935" tIns="45968" rIns="91935" bIns="45968" numCol="1" anchor="t" anchorCtr="0" compatLnSpc="1">
            <a:prstTxWarp prst="textNoShape">
              <a:avLst/>
            </a:prstTxWarp>
          </a:bodyPr>
          <a:lstStyle>
            <a:lvl1pPr algn="r" defTabSz="919163" eaLnBrk="0" hangingPunct="0">
              <a:defRPr sz="1200">
                <a:latin typeface="Times New Roman" pitchFamily="18" charset="0"/>
              </a:defRPr>
            </a:lvl1pPr>
          </a:lstStyle>
          <a:p>
            <a:pPr>
              <a:defRPr/>
            </a:pPr>
            <a:endParaRPr lang="en-US" altLang="zh-TW"/>
          </a:p>
        </p:txBody>
      </p:sp>
      <p:sp>
        <p:nvSpPr>
          <p:cNvPr id="29700" name="Rectangle 4"/>
          <p:cNvSpPr>
            <a:spLocks noGrp="1" noChangeArrowheads="1"/>
          </p:cNvSpPr>
          <p:nvPr>
            <p:ph type="ftr" sz="quarter" idx="2"/>
          </p:nvPr>
        </p:nvSpPr>
        <p:spPr bwMode="auto">
          <a:xfrm>
            <a:off x="0" y="8772525"/>
            <a:ext cx="2970213" cy="461963"/>
          </a:xfrm>
          <a:prstGeom prst="rect">
            <a:avLst/>
          </a:prstGeom>
          <a:noFill/>
          <a:ln w="12700">
            <a:noFill/>
            <a:miter lim="800000"/>
            <a:headEnd type="none" w="sm" len="sm"/>
            <a:tailEnd type="none" w="sm" len="sm"/>
          </a:ln>
          <a:effectLst/>
        </p:spPr>
        <p:txBody>
          <a:bodyPr vert="horz" wrap="square" lIns="91935" tIns="45968" rIns="91935" bIns="45968" numCol="1" anchor="b" anchorCtr="0" compatLnSpc="1">
            <a:prstTxWarp prst="textNoShape">
              <a:avLst/>
            </a:prstTxWarp>
          </a:bodyPr>
          <a:lstStyle>
            <a:lvl1pPr defTabSz="919163" eaLnBrk="0" hangingPunct="0">
              <a:defRPr sz="1200">
                <a:latin typeface="Times New Roman" pitchFamily="18" charset="0"/>
              </a:defRPr>
            </a:lvl1pPr>
          </a:lstStyle>
          <a:p>
            <a:pPr>
              <a:defRPr/>
            </a:pPr>
            <a:endParaRPr lang="en-US" altLang="zh-TW"/>
          </a:p>
        </p:txBody>
      </p:sp>
      <p:sp>
        <p:nvSpPr>
          <p:cNvPr id="29701" name="Rectangle 5"/>
          <p:cNvSpPr>
            <a:spLocks noGrp="1" noChangeArrowheads="1"/>
          </p:cNvSpPr>
          <p:nvPr>
            <p:ph type="sldNum" sz="quarter" idx="3"/>
          </p:nvPr>
        </p:nvSpPr>
        <p:spPr bwMode="auto">
          <a:xfrm>
            <a:off x="3886200" y="8772525"/>
            <a:ext cx="2970213" cy="461963"/>
          </a:xfrm>
          <a:prstGeom prst="rect">
            <a:avLst/>
          </a:prstGeom>
          <a:noFill/>
          <a:ln w="12700">
            <a:noFill/>
            <a:miter lim="800000"/>
            <a:headEnd type="none" w="sm" len="sm"/>
            <a:tailEnd type="none" w="sm" len="sm"/>
          </a:ln>
          <a:effectLst/>
        </p:spPr>
        <p:txBody>
          <a:bodyPr vert="horz" wrap="square" lIns="91935" tIns="45968" rIns="91935" bIns="45968" numCol="1" anchor="b" anchorCtr="0" compatLnSpc="1">
            <a:prstTxWarp prst="textNoShape">
              <a:avLst/>
            </a:prstTxWarp>
          </a:bodyPr>
          <a:lstStyle>
            <a:lvl1pPr algn="r" defTabSz="919163" eaLnBrk="0" hangingPunct="0">
              <a:defRPr sz="1200">
                <a:latin typeface="Times New Roman" pitchFamily="18" charset="0"/>
              </a:defRPr>
            </a:lvl1pPr>
          </a:lstStyle>
          <a:p>
            <a:pPr>
              <a:defRPr/>
            </a:pPr>
            <a:fld id="{A518FAE5-B8DA-48ED-A76C-154CD7F94D85}" type="slidenum">
              <a:rPr lang="zh-TW" altLang="en-US"/>
              <a:pPr>
                <a:defRPr/>
              </a:pPr>
              <a:t>‹#›</a:t>
            </a:fld>
            <a:endParaRPr lang="en-US" altLang="zh-TW"/>
          </a:p>
        </p:txBody>
      </p:sp>
    </p:spTree>
    <p:extLst>
      <p:ext uri="{BB962C8B-B14F-4D97-AF65-F5344CB8AC3E}">
        <p14:creationId xmlns:p14="http://schemas.microsoft.com/office/powerpoint/2010/main" val="4131362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2970213" cy="461963"/>
          </a:xfrm>
          <a:prstGeom prst="rect">
            <a:avLst/>
          </a:prstGeom>
          <a:noFill/>
          <a:ln w="12700">
            <a:noFill/>
            <a:miter lim="800000"/>
            <a:headEnd type="none" w="sm" len="sm"/>
            <a:tailEnd type="none" w="sm" len="sm"/>
          </a:ln>
          <a:effectLst/>
        </p:spPr>
        <p:txBody>
          <a:bodyPr vert="horz" wrap="square" lIns="91935" tIns="45968" rIns="91935" bIns="45968" numCol="1" anchor="t" anchorCtr="0" compatLnSpc="1">
            <a:prstTxWarp prst="textNoShape">
              <a:avLst/>
            </a:prstTxWarp>
          </a:bodyPr>
          <a:lstStyle>
            <a:lvl1pPr defTabSz="919163" eaLnBrk="0" hangingPunct="0">
              <a:defRPr sz="1200">
                <a:latin typeface="Times New Roman" pitchFamily="18" charset="0"/>
              </a:defRPr>
            </a:lvl1pPr>
          </a:lstStyle>
          <a:p>
            <a:pPr>
              <a:defRPr/>
            </a:pPr>
            <a:endParaRPr lang="en-US" altLang="zh-TW"/>
          </a:p>
        </p:txBody>
      </p:sp>
      <p:sp>
        <p:nvSpPr>
          <p:cNvPr id="33795" name="Rectangle 3"/>
          <p:cNvSpPr>
            <a:spLocks noGrp="1" noChangeArrowheads="1"/>
          </p:cNvSpPr>
          <p:nvPr>
            <p:ph type="dt" idx="1"/>
          </p:nvPr>
        </p:nvSpPr>
        <p:spPr bwMode="auto">
          <a:xfrm>
            <a:off x="3886200" y="0"/>
            <a:ext cx="2970213" cy="461963"/>
          </a:xfrm>
          <a:prstGeom prst="rect">
            <a:avLst/>
          </a:prstGeom>
          <a:noFill/>
          <a:ln w="12700">
            <a:noFill/>
            <a:miter lim="800000"/>
            <a:headEnd type="none" w="sm" len="sm"/>
            <a:tailEnd type="none" w="sm" len="sm"/>
          </a:ln>
          <a:effectLst/>
        </p:spPr>
        <p:txBody>
          <a:bodyPr vert="horz" wrap="square" lIns="91935" tIns="45968" rIns="91935" bIns="45968" numCol="1" anchor="t" anchorCtr="0" compatLnSpc="1">
            <a:prstTxWarp prst="textNoShape">
              <a:avLst/>
            </a:prstTxWarp>
          </a:bodyPr>
          <a:lstStyle>
            <a:lvl1pPr algn="r" defTabSz="919163" eaLnBrk="0" hangingPunct="0">
              <a:defRPr sz="1200">
                <a:latin typeface="Times New Roman" pitchFamily="18" charset="0"/>
              </a:defRPr>
            </a:lvl1pPr>
          </a:lstStyle>
          <a:p>
            <a:pPr>
              <a:defRPr/>
            </a:pPr>
            <a:endParaRPr lang="en-US" altLang="zh-TW"/>
          </a:p>
        </p:txBody>
      </p:sp>
      <p:sp>
        <p:nvSpPr>
          <p:cNvPr id="93188" name="Rectangle 4"/>
          <p:cNvSpPr>
            <a:spLocks noGrp="1" noRot="1" noChangeAspect="1" noChangeArrowheads="1" noTextEdit="1"/>
          </p:cNvSpPr>
          <p:nvPr>
            <p:ph type="sldImg" idx="2"/>
          </p:nvPr>
        </p:nvSpPr>
        <p:spPr bwMode="auto">
          <a:xfrm>
            <a:off x="1120775" y="692150"/>
            <a:ext cx="4616450" cy="34623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7" name="Rectangle 5"/>
          <p:cNvSpPr>
            <a:spLocks noGrp="1" noChangeArrowheads="1"/>
          </p:cNvSpPr>
          <p:nvPr>
            <p:ph type="body" sz="quarter" idx="3"/>
          </p:nvPr>
        </p:nvSpPr>
        <p:spPr bwMode="auto">
          <a:xfrm>
            <a:off x="914400" y="4386263"/>
            <a:ext cx="5027613" cy="4156075"/>
          </a:xfrm>
          <a:prstGeom prst="rect">
            <a:avLst/>
          </a:prstGeom>
          <a:noFill/>
          <a:ln w="12700">
            <a:noFill/>
            <a:miter lim="800000"/>
            <a:headEnd type="none" w="sm" len="sm"/>
            <a:tailEnd type="none" w="sm" len="sm"/>
          </a:ln>
          <a:effectLst/>
        </p:spPr>
        <p:txBody>
          <a:bodyPr vert="horz" wrap="square" lIns="91935" tIns="45968" rIns="91935" bIns="45968"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33798" name="Rectangle 6"/>
          <p:cNvSpPr>
            <a:spLocks noGrp="1" noChangeArrowheads="1"/>
          </p:cNvSpPr>
          <p:nvPr>
            <p:ph type="ftr" sz="quarter" idx="4"/>
          </p:nvPr>
        </p:nvSpPr>
        <p:spPr bwMode="auto">
          <a:xfrm>
            <a:off x="0" y="8772525"/>
            <a:ext cx="2970213" cy="461963"/>
          </a:xfrm>
          <a:prstGeom prst="rect">
            <a:avLst/>
          </a:prstGeom>
          <a:noFill/>
          <a:ln w="12700">
            <a:noFill/>
            <a:miter lim="800000"/>
            <a:headEnd type="none" w="sm" len="sm"/>
            <a:tailEnd type="none" w="sm" len="sm"/>
          </a:ln>
          <a:effectLst/>
        </p:spPr>
        <p:txBody>
          <a:bodyPr vert="horz" wrap="square" lIns="91935" tIns="45968" rIns="91935" bIns="45968" numCol="1" anchor="b" anchorCtr="0" compatLnSpc="1">
            <a:prstTxWarp prst="textNoShape">
              <a:avLst/>
            </a:prstTxWarp>
          </a:bodyPr>
          <a:lstStyle>
            <a:lvl1pPr defTabSz="919163" eaLnBrk="0" hangingPunct="0">
              <a:defRPr sz="1200">
                <a:latin typeface="Times New Roman" pitchFamily="18" charset="0"/>
              </a:defRPr>
            </a:lvl1pPr>
          </a:lstStyle>
          <a:p>
            <a:pPr>
              <a:defRPr/>
            </a:pPr>
            <a:endParaRPr lang="en-US" altLang="zh-TW"/>
          </a:p>
        </p:txBody>
      </p:sp>
      <p:sp>
        <p:nvSpPr>
          <p:cNvPr id="33799" name="Rectangle 7"/>
          <p:cNvSpPr>
            <a:spLocks noGrp="1" noChangeArrowheads="1"/>
          </p:cNvSpPr>
          <p:nvPr>
            <p:ph type="sldNum" sz="quarter" idx="5"/>
          </p:nvPr>
        </p:nvSpPr>
        <p:spPr bwMode="auto">
          <a:xfrm>
            <a:off x="3886200" y="8772525"/>
            <a:ext cx="2970213" cy="461963"/>
          </a:xfrm>
          <a:prstGeom prst="rect">
            <a:avLst/>
          </a:prstGeom>
          <a:noFill/>
          <a:ln w="12700">
            <a:noFill/>
            <a:miter lim="800000"/>
            <a:headEnd type="none" w="sm" len="sm"/>
            <a:tailEnd type="none" w="sm" len="sm"/>
          </a:ln>
          <a:effectLst/>
        </p:spPr>
        <p:txBody>
          <a:bodyPr vert="horz" wrap="square" lIns="91935" tIns="45968" rIns="91935" bIns="45968" numCol="1" anchor="b" anchorCtr="0" compatLnSpc="1">
            <a:prstTxWarp prst="textNoShape">
              <a:avLst/>
            </a:prstTxWarp>
          </a:bodyPr>
          <a:lstStyle>
            <a:lvl1pPr algn="r" defTabSz="919163" eaLnBrk="0" hangingPunct="0">
              <a:defRPr sz="1200">
                <a:latin typeface="Times New Roman" pitchFamily="18" charset="0"/>
              </a:defRPr>
            </a:lvl1pPr>
          </a:lstStyle>
          <a:p>
            <a:pPr>
              <a:defRPr/>
            </a:pPr>
            <a:fld id="{08C655F9-DCEC-4310-BC8C-D8EAF6E09276}" type="slidenum">
              <a:rPr lang="zh-TW" altLang="en-US"/>
              <a:pPr>
                <a:defRPr/>
              </a:pPr>
              <a:t>‹#›</a:t>
            </a:fld>
            <a:endParaRPr lang="en-US" altLang="zh-TW"/>
          </a:p>
        </p:txBody>
      </p:sp>
    </p:spTree>
    <p:extLst>
      <p:ext uri="{BB962C8B-B14F-4D97-AF65-F5344CB8AC3E}">
        <p14:creationId xmlns:p14="http://schemas.microsoft.com/office/powerpoint/2010/main" val="1155497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iki.mbalib.com/zh-tw/%E4%BC%9A%E8%AE%A1%E8%81%8C%E4%B8%9A%E5%9B%A2%E4%BD%93"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109CCD9B-B65D-4524-9FA3-BD2355C26CE5}" type="slidenum">
              <a:rPr lang="zh-TW" altLang="en-US" smtClean="0">
                <a:latin typeface="Times New Roman" pitchFamily="18" charset="0"/>
              </a:rPr>
              <a:pPr>
                <a:spcBef>
                  <a:spcPct val="0"/>
                </a:spcBef>
              </a:pPr>
              <a:t>2</a:t>
            </a:fld>
            <a:endParaRPr lang="en-US" altLang="zh-TW" smtClean="0">
              <a:latin typeface="Times New Roman" pitchFamily="18" charset="0"/>
            </a:endParaRPr>
          </a:p>
        </p:txBody>
      </p:sp>
      <p:sp>
        <p:nvSpPr>
          <p:cNvPr id="94211" name="Rectangle 2"/>
          <p:cNvSpPr>
            <a:spLocks noGrp="1" noRot="1" noChangeAspect="1" noChangeArrowheads="1" noTextEdit="1"/>
          </p:cNvSpPr>
          <p:nvPr>
            <p:ph type="sldImg"/>
          </p:nvPr>
        </p:nvSpPr>
        <p:spPr>
          <a:xfrm>
            <a:off x="969963" y="581025"/>
            <a:ext cx="4916487" cy="3687763"/>
          </a:xfrm>
          <a:ln w="12700" cap="flat">
            <a:solidFill>
              <a:schemeClr val="tx1"/>
            </a:solidFill>
          </a:ln>
        </p:spPr>
      </p:sp>
      <p:sp>
        <p:nvSpPr>
          <p:cNvPr id="9421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92574" tIns="46287" rIns="92574" bIns="46287"/>
          <a:lstStyle/>
          <a:p>
            <a:pPr eaLnBrk="1" hangingPunct="1"/>
            <a:r>
              <a:rPr lang="en-US" altLang="zh-TW" smtClean="0">
                <a:solidFill>
                  <a:srgbClr val="000000"/>
                </a:solidFill>
                <a:latin typeface="Times New Roman" pitchFamily="18" charset="0"/>
              </a:rPr>
              <a:t>Like other financial intermediaries, commercial banks facilitate the flow of funds from surplus spending units (savers) to deficit spending units (borrowers). Their financial characteristics largely reflect government-imposed operating restrictions and peculiar features of the specific markets served. Three characteristics stand out. First, because their function is primarily financial, most banks own few fixed assets. They have few fixed costs, and thus low operating leverage. Second, many bank liabilities are payable on demand or carry short-term maturities so depositors can renegotiate deposit rates as market interest rates change. As a result, interest expense changes coincidentally with short-run changes in market interest rates. This creates significant asset allocation and pricing problems. Third, banks operate with less equity capital than nonfinancial companies, which increases financial leverage and the volatility of earnings. Each characteristic presents special problems and risks to the bank manager.</a:t>
            </a:r>
          </a:p>
          <a:p>
            <a:pPr eaLnBrk="1" hangingPunct="1"/>
            <a:endParaRPr lang="en-US" altLang="zh-TW" smtClean="0">
              <a:latin typeface="Arial" pitchFamily="34" charset="0"/>
            </a:endParaRPr>
          </a:p>
          <a:p>
            <a:pPr eaLnBrk="1" hangingPunct="1"/>
            <a:r>
              <a:rPr lang="en-US" altLang="zh-TW" b="1" smtClean="0">
                <a:solidFill>
                  <a:srgbClr val="000000"/>
                </a:solidFill>
                <a:latin typeface="Times New Roman" pitchFamily="18" charset="0"/>
              </a:rPr>
              <a:t>The Balance Sheet</a:t>
            </a:r>
            <a:endParaRPr lang="en-US" altLang="zh-TW" smtClean="0">
              <a:solidFill>
                <a:srgbClr val="000000"/>
              </a:solidFill>
              <a:latin typeface="Arial" pitchFamily="34" charset="0"/>
            </a:endParaRPr>
          </a:p>
          <a:p>
            <a:pPr eaLnBrk="1" hangingPunct="1"/>
            <a:r>
              <a:rPr lang="en-US" altLang="zh-TW" smtClean="0">
                <a:solidFill>
                  <a:srgbClr val="000000"/>
                </a:solidFill>
                <a:latin typeface="Times New Roman" pitchFamily="18" charset="0"/>
              </a:rPr>
              <a:t>A bank’s balance sheet presents financial information comparing what a bank owns with what it owes and the ownership interest of stockholders. Assets indicate what the bank owns; liabilities represent what the bank owes; and equity refers to the owners’ interest such that:</a:t>
            </a:r>
          </a:p>
          <a:p>
            <a:pPr eaLnBrk="1" hangingPunct="1"/>
            <a:r>
              <a:rPr lang="en-US" altLang="zh-TW" smtClean="0">
                <a:solidFill>
                  <a:srgbClr val="000000"/>
                </a:solidFill>
                <a:latin typeface="Arial" pitchFamily="34" charset="0"/>
              </a:rPr>
              <a:t>	</a:t>
            </a:r>
            <a:r>
              <a:rPr lang="en-US" altLang="zh-TW" b="1" smtClean="0">
                <a:solidFill>
                  <a:srgbClr val="000000"/>
                </a:solidFill>
                <a:latin typeface="Arial" pitchFamily="34" charset="0"/>
              </a:rPr>
              <a:t>Assets = Liabilities + Equity</a:t>
            </a:r>
          </a:p>
          <a:p>
            <a:pPr eaLnBrk="1" hangingPunct="1"/>
            <a:r>
              <a:rPr lang="en-US" altLang="zh-TW" smtClean="0">
                <a:solidFill>
                  <a:schemeClr val="tx2"/>
                </a:solidFill>
                <a:latin typeface="Times New Roman" pitchFamily="18" charset="0"/>
              </a:rPr>
              <a:t>Balance sheet figures are calculated at a particular point in time and thus represent stock values. Regulators require that banks report balance sheet and income statement data quarterly, so figures are available publicly at the end of March, June, September, and December each year.</a:t>
            </a:r>
          </a:p>
          <a:p>
            <a:pPr eaLnBrk="1" hangingPunct="1"/>
            <a:endParaRPr lang="zh-TW" altLang="en-US" smtClean="0">
              <a:latin typeface="Arial" pitchFamily="34" charset="0"/>
            </a:endParaRPr>
          </a:p>
        </p:txBody>
      </p:sp>
    </p:spTree>
    <p:extLst>
      <p:ext uri="{BB962C8B-B14F-4D97-AF65-F5344CB8AC3E}">
        <p14:creationId xmlns:p14="http://schemas.microsoft.com/office/powerpoint/2010/main" val="2158876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6B7E2545-C137-431F-9852-C430CFFF175A}" type="slidenum">
              <a:rPr lang="zh-TW" altLang="en-US" smtClean="0">
                <a:latin typeface="Times New Roman" pitchFamily="18" charset="0"/>
              </a:rPr>
              <a:pPr>
                <a:spcBef>
                  <a:spcPct val="0"/>
                </a:spcBef>
              </a:pPr>
              <a:t>3</a:t>
            </a:fld>
            <a:endParaRPr lang="en-US" altLang="zh-TW" smtClean="0">
              <a:latin typeface="Times New Roman" pitchFamily="18" charset="0"/>
            </a:endParaRPr>
          </a:p>
        </p:txBody>
      </p:sp>
      <p:sp>
        <p:nvSpPr>
          <p:cNvPr id="95235" name="Rectangle 2"/>
          <p:cNvSpPr>
            <a:spLocks noGrp="1" noRot="1" noChangeAspect="1" noChangeArrowheads="1" noTextEdit="1"/>
          </p:cNvSpPr>
          <p:nvPr>
            <p:ph type="sldImg"/>
          </p:nvPr>
        </p:nvSpPr>
        <p:spPr>
          <a:xfrm>
            <a:off x="969963" y="581025"/>
            <a:ext cx="4916487" cy="3687763"/>
          </a:xfrm>
          <a:ln w="12700" cap="flat">
            <a:solidFill>
              <a:schemeClr val="tx1"/>
            </a:solidFill>
          </a:ln>
        </p:spPr>
      </p:sp>
      <p:sp>
        <p:nvSpPr>
          <p:cNvPr id="9523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92574" tIns="46287" rIns="92574" bIns="46287"/>
          <a:lstStyle/>
          <a:p>
            <a:pPr eaLnBrk="1" hangingPunct="1"/>
            <a:r>
              <a:rPr lang="en-US" altLang="zh-TW" smtClean="0">
                <a:solidFill>
                  <a:srgbClr val="000000"/>
                </a:solidFill>
                <a:latin typeface="Arial" pitchFamily="34" charset="0"/>
              </a:rPr>
              <a:t>Bank assets fall into one of four general categories: loans, investment securities, noninterest cash and due from banks, and other assets. </a:t>
            </a:r>
            <a:r>
              <a:rPr lang="en-US" altLang="zh-TW" b="1" smtClean="0">
                <a:solidFill>
                  <a:srgbClr val="000000"/>
                </a:solidFill>
                <a:latin typeface="Arial" pitchFamily="34" charset="0"/>
              </a:rPr>
              <a:t>Loans</a:t>
            </a:r>
            <a:r>
              <a:rPr lang="en-US" altLang="zh-TW" smtClean="0">
                <a:solidFill>
                  <a:srgbClr val="000000"/>
                </a:solidFill>
                <a:latin typeface="Arial" pitchFamily="34" charset="0"/>
              </a:rPr>
              <a:t> are the major asset in most banks’ portfolios and generate the greatest amount of income before expenses and taxes. They also exhibit the highest default risk and are relatively illiquid.  </a:t>
            </a:r>
            <a:r>
              <a:rPr lang="en-US" altLang="zh-TW" b="1" smtClean="0">
                <a:solidFill>
                  <a:srgbClr val="000000"/>
                </a:solidFill>
                <a:latin typeface="Arial" pitchFamily="34" charset="0"/>
              </a:rPr>
              <a:t>Investment securities</a:t>
            </a:r>
            <a:r>
              <a:rPr lang="en-US" altLang="zh-TW" smtClean="0">
                <a:solidFill>
                  <a:srgbClr val="000000"/>
                </a:solidFill>
                <a:latin typeface="Arial" pitchFamily="34" charset="0"/>
              </a:rPr>
              <a:t> are held to earn interest, help meet liquidity needs, speculate on interest rate movements, and serve as part of a bank’s dealer functions.  </a:t>
            </a:r>
            <a:r>
              <a:rPr lang="en-US" altLang="zh-TW" b="1" smtClean="0">
                <a:solidFill>
                  <a:srgbClr val="000000"/>
                </a:solidFill>
                <a:latin typeface="Arial" pitchFamily="34" charset="0"/>
              </a:rPr>
              <a:t>Noninterest cash and due from banks</a:t>
            </a:r>
            <a:r>
              <a:rPr lang="en-US" altLang="zh-TW" smtClean="0">
                <a:solidFill>
                  <a:srgbClr val="000000"/>
                </a:solidFill>
                <a:latin typeface="Arial" pitchFamily="34" charset="0"/>
              </a:rPr>
              <a:t> consists of vault cash, deposits held at Federal Reserve Banks, deposits held at other financial institutions, and cash items in the process of collection. These assets are held to customer withdrawal needs, meet legal reserve requirements, assist in check clearing and wire transfers, or effect the purchase and sale of Treasury securities.  </a:t>
            </a:r>
            <a:r>
              <a:rPr lang="en-US" altLang="zh-TW" b="1" smtClean="0">
                <a:solidFill>
                  <a:srgbClr val="000000"/>
                </a:solidFill>
                <a:latin typeface="Arial" pitchFamily="34" charset="0"/>
              </a:rPr>
              <a:t>Other assets</a:t>
            </a:r>
            <a:r>
              <a:rPr lang="en-US" altLang="zh-TW" smtClean="0">
                <a:solidFill>
                  <a:srgbClr val="000000"/>
                </a:solidFill>
                <a:latin typeface="Arial" pitchFamily="34" charset="0"/>
              </a:rPr>
              <a:t> are residual assets of relatively small magnitudes such as bankers acceptances, premises and equipment, other real estate owned and other smaller amounts.</a:t>
            </a:r>
            <a:r>
              <a:rPr lang="en-US" altLang="zh-TW" smtClean="0">
                <a:latin typeface="Arial" pitchFamily="34" charset="0"/>
              </a:rPr>
              <a:t> </a:t>
            </a:r>
          </a:p>
        </p:txBody>
      </p:sp>
    </p:spTree>
    <p:extLst>
      <p:ext uri="{BB962C8B-B14F-4D97-AF65-F5344CB8AC3E}">
        <p14:creationId xmlns:p14="http://schemas.microsoft.com/office/powerpoint/2010/main" val="1570558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投影片圖像版面配置區 1"/>
          <p:cNvSpPr>
            <a:spLocks noGrp="1" noRot="1" noChangeAspect="1" noTextEdit="1"/>
          </p:cNvSpPr>
          <p:nvPr>
            <p:ph type="sldImg"/>
          </p:nvPr>
        </p:nvSpPr>
        <p:spPr>
          <a:ln/>
        </p:spPr>
      </p:sp>
      <p:sp>
        <p:nvSpPr>
          <p:cNvPr id="96259"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r>
              <a:rPr lang="zh-TW" altLang="zh-TW" smtClean="0">
                <a:latin typeface="Arial" pitchFamily="34" charset="0"/>
              </a:rPr>
              <a:t>在｢</a:t>
            </a:r>
            <a:r>
              <a:rPr lang="en-US" altLang="zh-TW" smtClean="0">
                <a:latin typeface="Arial" pitchFamily="34" charset="0"/>
              </a:rPr>
              <a:t>公開發行銀行財務報告編製準則</a:t>
            </a:r>
            <a:r>
              <a:rPr lang="zh-TW" altLang="zh-TW" smtClean="0">
                <a:latin typeface="Arial" pitchFamily="34" charset="0"/>
              </a:rPr>
              <a:t>」中將「現金及存放同業」分成：「現金及約當現金」與｢存放央行及拆借銀行同業」</a:t>
            </a:r>
            <a:endParaRPr lang="zh-TW" altLang="en-US" smtClean="0">
              <a:latin typeface="Arial" pitchFamily="34" charset="0"/>
            </a:endParaRPr>
          </a:p>
        </p:txBody>
      </p:sp>
      <p:sp>
        <p:nvSpPr>
          <p:cNvPr id="96260" name="投影片編號版面配置區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E35EE2B8-DE78-48D6-9665-1C00C2995CCF}" type="slidenum">
              <a:rPr lang="zh-TW" altLang="en-US" smtClean="0">
                <a:latin typeface="Times New Roman" pitchFamily="18" charset="0"/>
              </a:rPr>
              <a:pPr>
                <a:spcBef>
                  <a:spcPct val="0"/>
                </a:spcBef>
              </a:pPr>
              <a:t>5</a:t>
            </a:fld>
            <a:endParaRPr lang="en-US" altLang="zh-TW" smtClean="0">
              <a:latin typeface="Times New Roman" pitchFamily="18" charset="0"/>
            </a:endParaRPr>
          </a:p>
        </p:txBody>
      </p:sp>
    </p:spTree>
    <p:extLst>
      <p:ext uri="{BB962C8B-B14F-4D97-AF65-F5344CB8AC3E}">
        <p14:creationId xmlns:p14="http://schemas.microsoft.com/office/powerpoint/2010/main" val="3608639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投影片圖像版面配置區 1"/>
          <p:cNvSpPr>
            <a:spLocks noGrp="1" noRot="1" noChangeAspect="1" noTextEdit="1"/>
          </p:cNvSpPr>
          <p:nvPr>
            <p:ph type="sldImg"/>
          </p:nvPr>
        </p:nvSpPr>
        <p:spPr>
          <a:ln/>
        </p:spPr>
      </p:sp>
      <p:sp>
        <p:nvSpPr>
          <p:cNvPr id="97283"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r>
              <a:rPr lang="en-US" altLang="zh-TW" smtClean="0">
                <a:latin typeface="Arial" pitchFamily="34" charset="0"/>
              </a:rPr>
              <a:t>IASC</a:t>
            </a:r>
            <a:r>
              <a:rPr lang="zh-TW" altLang="en-US" smtClean="0">
                <a:latin typeface="Arial" pitchFamily="34" charset="0"/>
              </a:rPr>
              <a:t>是由來自澳大利亞、加拿大、法國、德國、日本、墨西哥、荷蘭、英國和愛爾蘭以及美國的</a:t>
            </a:r>
            <a:r>
              <a:rPr lang="zh-TW" altLang="en-US" smtClean="0">
                <a:latin typeface="Arial" pitchFamily="34" charset="0"/>
                <a:hlinkClick r:id="rId3" tooltip="会计职业团体"/>
              </a:rPr>
              <a:t>會計職業團體</a:t>
            </a:r>
            <a:r>
              <a:rPr lang="zh-TW" altLang="en-US" smtClean="0">
                <a:latin typeface="Arial" pitchFamily="34" charset="0"/>
              </a:rPr>
              <a:t>於</a:t>
            </a:r>
            <a:r>
              <a:rPr lang="en-US" altLang="zh-TW" smtClean="0">
                <a:latin typeface="Arial" pitchFamily="34" charset="0"/>
              </a:rPr>
              <a:t>1973</a:t>
            </a:r>
            <a:r>
              <a:rPr lang="zh-TW" altLang="en-US" smtClean="0">
                <a:latin typeface="Arial" pitchFamily="34" charset="0"/>
              </a:rPr>
              <a:t>年發起成立的。</a:t>
            </a:r>
          </a:p>
        </p:txBody>
      </p:sp>
      <p:sp>
        <p:nvSpPr>
          <p:cNvPr id="97284" name="投影片編號版面配置區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defRPr>
                <a:solidFill>
                  <a:schemeClr val="tx1"/>
                </a:solidFill>
                <a:latin typeface="Arial" pitchFamily="34" charset="0"/>
              </a:defRPr>
            </a:lvl1pPr>
            <a:lvl2pPr marL="742950" indent="-285750" defTabSz="919163" eaLnBrk="0" hangingPunct="0">
              <a:defRPr>
                <a:solidFill>
                  <a:schemeClr val="tx1"/>
                </a:solidFill>
                <a:latin typeface="Arial" pitchFamily="34" charset="0"/>
              </a:defRPr>
            </a:lvl2pPr>
            <a:lvl3pPr marL="1143000" indent="-228600" defTabSz="919163" eaLnBrk="0" hangingPunct="0">
              <a:defRPr>
                <a:solidFill>
                  <a:schemeClr val="tx1"/>
                </a:solidFill>
                <a:latin typeface="Arial" pitchFamily="34" charset="0"/>
              </a:defRPr>
            </a:lvl3pPr>
            <a:lvl4pPr marL="1600200" indent="-228600" defTabSz="919163" eaLnBrk="0" hangingPunct="0">
              <a:defRPr>
                <a:solidFill>
                  <a:schemeClr val="tx1"/>
                </a:solidFill>
                <a:latin typeface="Arial" pitchFamily="34" charset="0"/>
              </a:defRPr>
            </a:lvl4pPr>
            <a:lvl5pPr marL="2057400" indent="-228600" defTabSz="919163" eaLnBrk="0" hangingPunct="0">
              <a:defRPr>
                <a:solidFill>
                  <a:schemeClr val="tx1"/>
                </a:solidFill>
                <a:latin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defRPr>
            </a:lvl9pPr>
          </a:lstStyle>
          <a:p>
            <a:fld id="{225D60C9-EE88-4D9C-9A07-9BA9A902FD57}" type="slidenum">
              <a:rPr lang="zh-TW" altLang="en-US" smtClean="0">
                <a:latin typeface="Times New Roman" pitchFamily="18" charset="0"/>
              </a:rPr>
              <a:pPr/>
              <a:t>9</a:t>
            </a:fld>
            <a:endParaRPr lang="en-US" altLang="zh-TW" smtClean="0">
              <a:latin typeface="Times New Roman" pitchFamily="18" charset="0"/>
            </a:endParaRPr>
          </a:p>
        </p:txBody>
      </p:sp>
    </p:spTree>
    <p:extLst>
      <p:ext uri="{BB962C8B-B14F-4D97-AF65-F5344CB8AC3E}">
        <p14:creationId xmlns:p14="http://schemas.microsoft.com/office/powerpoint/2010/main" val="2395752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08C655F9-DCEC-4310-BC8C-D8EAF6E09276}" type="slidenum">
              <a:rPr lang="zh-TW" altLang="en-US" smtClean="0"/>
              <a:pPr>
                <a:defRPr/>
              </a:pPr>
              <a:t>12</a:t>
            </a:fld>
            <a:endParaRPr lang="en-US" altLang="zh-TW"/>
          </a:p>
        </p:txBody>
      </p:sp>
    </p:spTree>
    <p:extLst>
      <p:ext uri="{BB962C8B-B14F-4D97-AF65-F5344CB8AC3E}">
        <p14:creationId xmlns:p14="http://schemas.microsoft.com/office/powerpoint/2010/main" val="2063739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b="1" u="none" kern="1200" dirty="0" smtClean="0">
                <a:solidFill>
                  <a:schemeClr val="tx1"/>
                </a:solidFill>
                <a:effectLst/>
                <a:latin typeface="Arial" charset="0"/>
                <a:ea typeface="+mn-ea"/>
                <a:cs typeface="+mn-cs"/>
              </a:rPr>
              <a:t>SHIBOR</a:t>
            </a:r>
            <a:r>
              <a:rPr lang="zh-TW" altLang="en-US" sz="1200" b="1" u="none" kern="1200" dirty="0" smtClean="0">
                <a:solidFill>
                  <a:schemeClr val="tx1"/>
                </a:solidFill>
                <a:effectLst/>
                <a:latin typeface="Arial" charset="0"/>
                <a:ea typeface="+mn-ea"/>
                <a:cs typeface="+mn-cs"/>
              </a:rPr>
              <a:t> </a:t>
            </a:r>
            <a:r>
              <a:rPr lang="zh-CN" altLang="en-US" sz="1200" b="1" u="none" kern="1200" dirty="0" smtClean="0">
                <a:solidFill>
                  <a:schemeClr val="tx1"/>
                </a:solidFill>
                <a:effectLst/>
                <a:latin typeface="Arial" charset="0"/>
                <a:ea typeface="+mn-ea"/>
                <a:cs typeface="+mn-cs"/>
              </a:rPr>
              <a:t>上海银行间拆放利率</a:t>
            </a:r>
            <a:endParaRPr lang="zh-TW" altLang="en-US" u="none" dirty="0">
              <a:solidFill>
                <a:schemeClr val="tx1"/>
              </a:solidFill>
            </a:endParaRPr>
          </a:p>
        </p:txBody>
      </p:sp>
      <p:sp>
        <p:nvSpPr>
          <p:cNvPr id="4" name="投影片編號版面配置區 3"/>
          <p:cNvSpPr>
            <a:spLocks noGrp="1"/>
          </p:cNvSpPr>
          <p:nvPr>
            <p:ph type="sldNum" sz="quarter" idx="10"/>
          </p:nvPr>
        </p:nvSpPr>
        <p:spPr/>
        <p:txBody>
          <a:bodyPr/>
          <a:lstStyle/>
          <a:p>
            <a:pPr>
              <a:defRPr/>
            </a:pPr>
            <a:fld id="{08C655F9-DCEC-4310-BC8C-D8EAF6E09276}" type="slidenum">
              <a:rPr lang="zh-TW" altLang="en-US" smtClean="0"/>
              <a:pPr>
                <a:defRPr/>
              </a:pPr>
              <a:t>17</a:t>
            </a:fld>
            <a:endParaRPr lang="en-US" altLang="zh-TW"/>
          </a:p>
        </p:txBody>
      </p:sp>
    </p:spTree>
    <p:extLst>
      <p:ext uri="{BB962C8B-B14F-4D97-AF65-F5344CB8AC3E}">
        <p14:creationId xmlns:p14="http://schemas.microsoft.com/office/powerpoint/2010/main" val="33049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資料來源：勤業眾信江美艷會計師：</a:t>
            </a:r>
            <a:r>
              <a:rPr lang="en-US" altLang="zh-TW" sz="1200" b="1" i="0" u="none" strike="noStrike" kern="1200" baseline="0" dirty="0" smtClean="0">
                <a:solidFill>
                  <a:schemeClr val="tx1"/>
                </a:solidFill>
                <a:latin typeface="Arial" charset="0"/>
                <a:ea typeface="+mn-ea"/>
                <a:cs typeface="+mn-cs"/>
              </a:rPr>
              <a:t>106</a:t>
            </a:r>
            <a:r>
              <a:rPr lang="zh-TW" altLang="en-US" sz="1200" b="1" i="0" u="none" strike="noStrike" kern="1200" baseline="0" dirty="0" smtClean="0">
                <a:solidFill>
                  <a:schemeClr val="tx1"/>
                </a:solidFill>
                <a:latin typeface="Arial" charset="0"/>
                <a:ea typeface="+mn-ea"/>
                <a:cs typeface="+mn-cs"/>
              </a:rPr>
              <a:t>年協助財報使用者閱讀</a:t>
            </a:r>
            <a:r>
              <a:rPr lang="en-US" altLang="zh-TW" sz="1200" b="1" i="0" u="none" strike="noStrike" kern="1200" baseline="0" dirty="0" smtClean="0">
                <a:solidFill>
                  <a:schemeClr val="tx1"/>
                </a:solidFill>
                <a:latin typeface="Arial" charset="0"/>
                <a:ea typeface="+mn-ea"/>
                <a:cs typeface="+mn-cs"/>
              </a:rPr>
              <a:t>IFRSs</a:t>
            </a:r>
            <a:r>
              <a:rPr lang="zh-TW" altLang="en-US" sz="1200" b="1" i="0" u="none" strike="noStrike" kern="1200" baseline="0" dirty="0" smtClean="0">
                <a:solidFill>
                  <a:schemeClr val="tx1"/>
                </a:solidFill>
                <a:latin typeface="Arial" charset="0"/>
                <a:ea typeface="+mn-ea"/>
                <a:cs typeface="+mn-cs"/>
              </a:rPr>
              <a:t>財務報告研討會</a:t>
            </a:r>
            <a:endParaRPr lang="zh-TW" altLang="en-US" dirty="0"/>
          </a:p>
        </p:txBody>
      </p:sp>
      <p:sp>
        <p:nvSpPr>
          <p:cNvPr id="4" name="投影片編號版面配置區 3"/>
          <p:cNvSpPr>
            <a:spLocks noGrp="1"/>
          </p:cNvSpPr>
          <p:nvPr>
            <p:ph type="sldNum" sz="quarter" idx="10"/>
          </p:nvPr>
        </p:nvSpPr>
        <p:spPr/>
        <p:txBody>
          <a:bodyPr/>
          <a:lstStyle/>
          <a:p>
            <a:pPr>
              <a:defRPr/>
            </a:pPr>
            <a:fld id="{08C655F9-DCEC-4310-BC8C-D8EAF6E09276}" type="slidenum">
              <a:rPr lang="zh-TW" altLang="en-US" smtClean="0"/>
              <a:pPr>
                <a:defRPr/>
              </a:pPr>
              <a:t>19</a:t>
            </a:fld>
            <a:endParaRPr lang="en-US" altLang="zh-TW"/>
          </a:p>
        </p:txBody>
      </p:sp>
    </p:spTree>
    <p:extLst>
      <p:ext uri="{BB962C8B-B14F-4D97-AF65-F5344CB8AC3E}">
        <p14:creationId xmlns:p14="http://schemas.microsoft.com/office/powerpoint/2010/main" val="2673052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投影片圖像版面配置區 1"/>
          <p:cNvSpPr>
            <a:spLocks noGrp="1" noRot="1" noChangeAspect="1" noTextEdit="1"/>
          </p:cNvSpPr>
          <p:nvPr>
            <p:ph type="sldImg"/>
          </p:nvPr>
        </p:nvSpPr>
        <p:spPr>
          <a:ln/>
        </p:spPr>
      </p:sp>
      <p:sp>
        <p:nvSpPr>
          <p:cNvPr id="108547"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zh-TW" altLang="en-US" smtClean="0">
              <a:latin typeface="Arial" pitchFamily="34" charset="0"/>
            </a:endParaRPr>
          </a:p>
        </p:txBody>
      </p:sp>
      <p:sp>
        <p:nvSpPr>
          <p:cNvPr id="108548" name="投影片編號版面配置區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4E3BC479-5B46-462A-ACAC-C3FE1EE4E8C2}" type="slidenum">
              <a:rPr lang="zh-TW" altLang="en-US" smtClean="0">
                <a:latin typeface="Times New Roman" pitchFamily="18" charset="0"/>
              </a:rPr>
              <a:pPr>
                <a:spcBef>
                  <a:spcPct val="0"/>
                </a:spcBef>
              </a:pPr>
              <a:t>26</a:t>
            </a:fld>
            <a:endParaRPr lang="en-US" altLang="zh-TW" smtClean="0">
              <a:latin typeface="Times New Roman" pitchFamily="18" charset="0"/>
            </a:endParaRPr>
          </a:p>
        </p:txBody>
      </p:sp>
    </p:spTree>
    <p:extLst>
      <p:ext uri="{BB962C8B-B14F-4D97-AF65-F5344CB8AC3E}">
        <p14:creationId xmlns:p14="http://schemas.microsoft.com/office/powerpoint/2010/main" val="98497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投影片圖像版面配置區 1"/>
          <p:cNvSpPr>
            <a:spLocks noGrp="1" noRot="1" noChangeAspect="1" noTextEdit="1"/>
          </p:cNvSpPr>
          <p:nvPr>
            <p:ph type="sldImg"/>
          </p:nvPr>
        </p:nvSpPr>
        <p:spPr>
          <a:ln/>
        </p:spPr>
      </p:sp>
      <p:sp>
        <p:nvSpPr>
          <p:cNvPr id="109571"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zh-TW" altLang="en-US" smtClean="0">
                <a:latin typeface="Arial" pitchFamily="34" charset="0"/>
              </a:rPr>
              <a:t>資料來源：台灣銀行</a:t>
            </a:r>
            <a:r>
              <a:rPr lang="en-US" altLang="zh-TW" smtClean="0">
                <a:latin typeface="Arial" pitchFamily="34" charset="0"/>
              </a:rPr>
              <a:t>102</a:t>
            </a:r>
            <a:r>
              <a:rPr lang="zh-TW" altLang="en-US" smtClean="0">
                <a:latin typeface="Arial" pitchFamily="34" charset="0"/>
              </a:rPr>
              <a:t>年年報</a:t>
            </a:r>
            <a:endParaRPr lang="en-US" altLang="zh-TW" smtClean="0">
              <a:latin typeface="Arial" pitchFamily="34" charset="0"/>
            </a:endParaRPr>
          </a:p>
          <a:p>
            <a:endParaRPr lang="zh-TW" altLang="en-US" smtClean="0">
              <a:latin typeface="Arial" pitchFamily="34" charset="0"/>
            </a:endParaRPr>
          </a:p>
        </p:txBody>
      </p:sp>
      <p:sp>
        <p:nvSpPr>
          <p:cNvPr id="109572" name="投影片編號版面配置區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C9FA08E8-07C0-44F5-BD56-E462CBC423DD}" type="slidenum">
              <a:rPr lang="zh-TW" altLang="en-US" smtClean="0">
                <a:latin typeface="Times New Roman" pitchFamily="18" charset="0"/>
              </a:rPr>
              <a:pPr>
                <a:spcBef>
                  <a:spcPct val="0"/>
                </a:spcBef>
              </a:pPr>
              <a:t>27</a:t>
            </a:fld>
            <a:endParaRPr lang="en-US" altLang="zh-TW" smtClean="0">
              <a:latin typeface="Times New Roman" pitchFamily="18" charset="0"/>
            </a:endParaRPr>
          </a:p>
        </p:txBody>
      </p:sp>
    </p:spTree>
    <p:extLst>
      <p:ext uri="{BB962C8B-B14F-4D97-AF65-F5344CB8AC3E}">
        <p14:creationId xmlns:p14="http://schemas.microsoft.com/office/powerpoint/2010/main" val="3065685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投影片圖像版面配置區 1"/>
          <p:cNvSpPr>
            <a:spLocks noGrp="1" noRot="1" noChangeAspect="1" noTextEdit="1"/>
          </p:cNvSpPr>
          <p:nvPr>
            <p:ph type="sldImg"/>
          </p:nvPr>
        </p:nvSpPr>
        <p:spPr>
          <a:ln/>
        </p:spPr>
      </p:sp>
      <p:sp>
        <p:nvSpPr>
          <p:cNvPr id="110595"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zh-TW" altLang="en-US" smtClean="0">
                <a:latin typeface="Arial" pitchFamily="34" charset="0"/>
              </a:rPr>
              <a:t>一個</a:t>
            </a:r>
            <a:r>
              <a:rPr lang="en-US" altLang="zh-TW" smtClean="0">
                <a:latin typeface="Arial" pitchFamily="34" charset="0"/>
              </a:rPr>
              <a:t>6</a:t>
            </a:r>
            <a:r>
              <a:rPr lang="zh-TW" altLang="en-US" smtClean="0">
                <a:latin typeface="Arial" pitchFamily="34" charset="0"/>
              </a:rPr>
              <a:t>年期票面利率</a:t>
            </a:r>
            <a:r>
              <a:rPr lang="en-US" altLang="zh-TW" smtClean="0">
                <a:latin typeface="Arial" pitchFamily="34" charset="0"/>
              </a:rPr>
              <a:t>5%</a:t>
            </a:r>
            <a:r>
              <a:rPr lang="zh-TW" altLang="en-US" smtClean="0">
                <a:latin typeface="Arial" pitchFamily="34" charset="0"/>
              </a:rPr>
              <a:t>、面額</a:t>
            </a:r>
            <a:r>
              <a:rPr lang="en-US" altLang="zh-TW" smtClean="0">
                <a:latin typeface="Arial" pitchFamily="34" charset="0"/>
              </a:rPr>
              <a:t>1000000</a:t>
            </a:r>
            <a:r>
              <a:rPr lang="zh-TW" altLang="en-US" smtClean="0">
                <a:latin typeface="Arial" pitchFamily="34" charset="0"/>
              </a:rPr>
              <a:t>的債券，市場殖利率為</a:t>
            </a:r>
            <a:r>
              <a:rPr lang="en-US" altLang="zh-TW" smtClean="0">
                <a:latin typeface="Arial" pitchFamily="34" charset="0"/>
              </a:rPr>
              <a:t>6%</a:t>
            </a:r>
            <a:endParaRPr lang="zh-TW" altLang="en-US" smtClean="0">
              <a:latin typeface="Arial" pitchFamily="34" charset="0"/>
            </a:endParaRPr>
          </a:p>
        </p:txBody>
      </p:sp>
      <p:sp>
        <p:nvSpPr>
          <p:cNvPr id="110596" name="投影片編號版面配置區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F8AD57B0-8EFB-4DB0-BFE5-C3E46139D724}" type="slidenum">
              <a:rPr lang="zh-TW" altLang="en-US" smtClean="0">
                <a:latin typeface="Times New Roman" pitchFamily="18" charset="0"/>
              </a:rPr>
              <a:pPr>
                <a:spcBef>
                  <a:spcPct val="0"/>
                </a:spcBef>
              </a:pPr>
              <a:t>28</a:t>
            </a:fld>
            <a:endParaRPr lang="en-US" altLang="zh-TW" smtClean="0">
              <a:latin typeface="Times New Roman" pitchFamily="18" charset="0"/>
            </a:endParaRPr>
          </a:p>
        </p:txBody>
      </p:sp>
    </p:spTree>
    <p:extLst>
      <p:ext uri="{BB962C8B-B14F-4D97-AF65-F5344CB8AC3E}">
        <p14:creationId xmlns:p14="http://schemas.microsoft.com/office/powerpoint/2010/main" val="4227984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投影片圖像版面配置區 1"/>
          <p:cNvSpPr>
            <a:spLocks noGrp="1" noRot="1" noChangeAspect="1" noTextEdit="1"/>
          </p:cNvSpPr>
          <p:nvPr>
            <p:ph type="sldImg"/>
          </p:nvPr>
        </p:nvSpPr>
        <p:spPr>
          <a:ln/>
        </p:spPr>
      </p:sp>
      <p:sp>
        <p:nvSpPr>
          <p:cNvPr id="111619"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zh-TW" altLang="en-US" smtClean="0">
                <a:latin typeface="Arial" pitchFamily="34" charset="0"/>
              </a:rPr>
              <a:t>資料來源：台灣銀行</a:t>
            </a:r>
            <a:r>
              <a:rPr lang="en-US" altLang="zh-TW" smtClean="0">
                <a:latin typeface="Arial" pitchFamily="34" charset="0"/>
              </a:rPr>
              <a:t>102</a:t>
            </a:r>
            <a:r>
              <a:rPr lang="zh-TW" altLang="en-US" smtClean="0">
                <a:latin typeface="Arial" pitchFamily="34" charset="0"/>
              </a:rPr>
              <a:t>年年報</a:t>
            </a:r>
            <a:endParaRPr lang="en-US" altLang="zh-TW" smtClean="0">
              <a:latin typeface="Arial" pitchFamily="34" charset="0"/>
            </a:endParaRPr>
          </a:p>
          <a:p>
            <a:r>
              <a:rPr lang="zh-TW" altLang="en-US" smtClean="0">
                <a:latin typeface="Arial" pitchFamily="34" charset="0"/>
              </a:rPr>
              <a:t>另臺灣人壽保險</a:t>
            </a:r>
            <a:r>
              <a:rPr lang="en-US" altLang="zh-TW" smtClean="0">
                <a:latin typeface="Arial" pitchFamily="34" charset="0"/>
              </a:rPr>
              <a:t>(</a:t>
            </a:r>
            <a:r>
              <a:rPr lang="zh-TW" altLang="en-US" smtClean="0">
                <a:latin typeface="Arial" pitchFamily="34" charset="0"/>
              </a:rPr>
              <a:t>股</a:t>
            </a:r>
            <a:r>
              <a:rPr lang="en-US" altLang="zh-TW" smtClean="0">
                <a:latin typeface="Arial" pitchFamily="34" charset="0"/>
              </a:rPr>
              <a:t>)</a:t>
            </a:r>
            <a:r>
              <a:rPr lang="zh-TW" altLang="en-US" smtClean="0">
                <a:latin typeface="Arial" pitchFamily="34" charset="0"/>
              </a:rPr>
              <a:t>公司已於民國一○二年十二月二十日經股東臨時會決議通過，將成為中國信託金融控股</a:t>
            </a:r>
            <a:r>
              <a:rPr lang="en-US" altLang="zh-TW" smtClean="0">
                <a:latin typeface="Arial" pitchFamily="34" charset="0"/>
              </a:rPr>
              <a:t>(</a:t>
            </a:r>
            <a:r>
              <a:rPr lang="zh-TW" altLang="en-US" smtClean="0">
                <a:latin typeface="Arial" pitchFamily="34" charset="0"/>
              </a:rPr>
              <a:t>股</a:t>
            </a:r>
            <a:r>
              <a:rPr lang="en-US" altLang="zh-TW" smtClean="0">
                <a:latin typeface="Arial" pitchFamily="34" charset="0"/>
              </a:rPr>
              <a:t>)</a:t>
            </a:r>
            <a:r>
              <a:rPr lang="zh-TW" altLang="en-US" smtClean="0">
                <a:latin typeface="Arial" pitchFamily="34" charset="0"/>
              </a:rPr>
              <a:t>公司百分之百子公司，並於完成股份轉換之相關程序後終止上市買賣。本行</a:t>
            </a:r>
            <a:r>
              <a:rPr lang="en-US" altLang="zh-TW" smtClean="0">
                <a:latin typeface="Arial" pitchFamily="34" charset="0"/>
              </a:rPr>
              <a:t>(</a:t>
            </a:r>
            <a:r>
              <a:rPr lang="zh-TW" altLang="en-US" smtClean="0">
                <a:latin typeface="Arial" pitchFamily="34" charset="0"/>
              </a:rPr>
              <a:t>台銀</a:t>
            </a:r>
            <a:r>
              <a:rPr lang="en-US" altLang="zh-TW" smtClean="0">
                <a:latin typeface="Arial" pitchFamily="34" charset="0"/>
              </a:rPr>
              <a:t>)</a:t>
            </a:r>
            <a:r>
              <a:rPr lang="zh-TW" altLang="en-US" smtClean="0">
                <a:latin typeface="Arial" pitchFamily="34" charset="0"/>
              </a:rPr>
              <a:t>之轉投資公司將改為中國信託金融控股</a:t>
            </a:r>
            <a:r>
              <a:rPr lang="en-US" altLang="zh-TW" smtClean="0">
                <a:latin typeface="Arial" pitchFamily="34" charset="0"/>
              </a:rPr>
              <a:t>(</a:t>
            </a:r>
            <a:r>
              <a:rPr lang="zh-TW" altLang="en-US" smtClean="0">
                <a:latin typeface="Arial" pitchFamily="34" charset="0"/>
              </a:rPr>
              <a:t>股</a:t>
            </a:r>
            <a:r>
              <a:rPr lang="en-US" altLang="zh-TW" smtClean="0">
                <a:latin typeface="Arial" pitchFamily="34" charset="0"/>
              </a:rPr>
              <a:t>)</a:t>
            </a:r>
            <a:r>
              <a:rPr lang="zh-TW" altLang="en-US" smtClean="0">
                <a:latin typeface="Arial" pitchFamily="34" charset="0"/>
              </a:rPr>
              <a:t>公司，因本行對其持股比例降低，將改列為備供出售金融資產。</a:t>
            </a:r>
            <a:endParaRPr lang="en-US" altLang="zh-TW" smtClean="0">
              <a:latin typeface="Arial" pitchFamily="34" charset="0"/>
            </a:endParaRPr>
          </a:p>
          <a:p>
            <a:endParaRPr lang="zh-TW" altLang="en-US" smtClean="0">
              <a:latin typeface="Arial" pitchFamily="34" charset="0"/>
            </a:endParaRPr>
          </a:p>
        </p:txBody>
      </p:sp>
      <p:sp>
        <p:nvSpPr>
          <p:cNvPr id="111620" name="投影片編號版面配置區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DA44E097-4096-4DA7-BE15-AA491274091B}" type="slidenum">
              <a:rPr lang="zh-TW" altLang="en-US" smtClean="0">
                <a:latin typeface="Times New Roman" pitchFamily="18" charset="0"/>
              </a:rPr>
              <a:pPr>
                <a:spcBef>
                  <a:spcPct val="0"/>
                </a:spcBef>
              </a:pPr>
              <a:t>32</a:t>
            </a:fld>
            <a:endParaRPr lang="en-US" altLang="zh-TW" smtClean="0">
              <a:latin typeface="Times New Roman" pitchFamily="18" charset="0"/>
            </a:endParaRPr>
          </a:p>
        </p:txBody>
      </p:sp>
    </p:spTree>
    <p:extLst>
      <p:ext uri="{BB962C8B-B14F-4D97-AF65-F5344CB8AC3E}">
        <p14:creationId xmlns:p14="http://schemas.microsoft.com/office/powerpoint/2010/main" val="239209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D5EAE016-C18F-490C-AC0F-7394AA33DED3}" type="slidenum">
              <a:rPr lang="zh-TW" altLang="en-US" smtClean="0">
                <a:latin typeface="Times New Roman" pitchFamily="18" charset="0"/>
              </a:rPr>
              <a:pPr>
                <a:spcBef>
                  <a:spcPct val="0"/>
                </a:spcBef>
              </a:pPr>
              <a:t>36</a:t>
            </a:fld>
            <a:endParaRPr lang="en-US" altLang="zh-TW" smtClean="0">
              <a:latin typeface="Times New Roman" pitchFamily="18" charset="0"/>
            </a:endParaRPr>
          </a:p>
        </p:txBody>
      </p:sp>
      <p:sp>
        <p:nvSpPr>
          <p:cNvPr id="114691" name="Rectangle 2"/>
          <p:cNvSpPr>
            <a:spLocks noGrp="1" noRot="1" noChangeAspect="1" noChangeArrowheads="1" noTextEdit="1"/>
          </p:cNvSpPr>
          <p:nvPr>
            <p:ph type="sldImg"/>
          </p:nvPr>
        </p:nvSpPr>
        <p:spPr>
          <a:xfrm>
            <a:off x="969963" y="581025"/>
            <a:ext cx="4916487" cy="3687763"/>
          </a:xfrm>
          <a:ln w="12700" cap="flat">
            <a:solidFill>
              <a:schemeClr val="tx1"/>
            </a:solidFill>
          </a:ln>
        </p:spPr>
      </p:sp>
      <p:sp>
        <p:nvSpPr>
          <p:cNvPr id="11469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92574" tIns="46287" rIns="92574" bIns="46287"/>
          <a:lstStyle/>
          <a:p>
            <a:pPr eaLnBrk="1" hangingPunct="1"/>
            <a:endParaRPr lang="zh-TW" altLang="en-US" smtClean="0">
              <a:latin typeface="Arial" pitchFamily="34" charset="0"/>
            </a:endParaRPr>
          </a:p>
        </p:txBody>
      </p:sp>
    </p:spTree>
    <p:extLst>
      <p:ext uri="{BB962C8B-B14F-4D97-AF65-F5344CB8AC3E}">
        <p14:creationId xmlns:p14="http://schemas.microsoft.com/office/powerpoint/2010/main" val="445277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投影片圖像版面配置區 1"/>
          <p:cNvSpPr>
            <a:spLocks noGrp="1" noRot="1" noChangeAspect="1" noTextEdit="1"/>
          </p:cNvSpPr>
          <p:nvPr>
            <p:ph type="sldImg"/>
          </p:nvPr>
        </p:nvSpPr>
        <p:spPr>
          <a:ln/>
        </p:spPr>
      </p:sp>
      <p:sp>
        <p:nvSpPr>
          <p:cNvPr id="115715"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zh-TW" altLang="en-US" smtClean="0">
                <a:latin typeface="Arial" pitchFamily="34" charset="0"/>
              </a:rPr>
              <a:t>現行作法下，銀行針對放款及應收款的評價方式係依照銀行局發布之「銀行資產評估損失準備提列及逾期放款催收款呆帳處理辦法」評估並提列備抵呆帳，惟自</a:t>
            </a:r>
            <a:r>
              <a:rPr lang="en-US" altLang="zh-TW" smtClean="0">
                <a:latin typeface="Arial" pitchFamily="34" charset="0"/>
              </a:rPr>
              <a:t>2011 </a:t>
            </a:r>
            <a:r>
              <a:rPr lang="zh-TW" altLang="en-US" smtClean="0">
                <a:latin typeface="Arial" pitchFamily="34" charset="0"/>
              </a:rPr>
              <a:t>年起， 銀行必頇以個別及群組觀念來評估是否存在客觀證據顯示資產已減損而提列損失，此項作法亦等同於國際會計準則第</a:t>
            </a:r>
            <a:r>
              <a:rPr lang="en-US" altLang="zh-TW" smtClean="0">
                <a:latin typeface="Arial" pitchFamily="34" charset="0"/>
              </a:rPr>
              <a:t>39 </a:t>
            </a:r>
            <a:r>
              <a:rPr lang="zh-TW" altLang="en-US" smtClean="0">
                <a:latin typeface="Arial" pitchFamily="34" charset="0"/>
              </a:rPr>
              <a:t>號</a:t>
            </a:r>
            <a:r>
              <a:rPr lang="en-US" altLang="zh-TW" smtClean="0">
                <a:latin typeface="Arial" pitchFamily="34" charset="0"/>
              </a:rPr>
              <a:t>(IAS 39)</a:t>
            </a:r>
            <a:r>
              <a:rPr lang="zh-TW" altLang="en-US" smtClean="0">
                <a:latin typeface="Arial" pitchFamily="34" charset="0"/>
              </a:rPr>
              <a:t>之規定</a:t>
            </a:r>
            <a:endParaRPr lang="en-US" altLang="zh-TW" smtClean="0">
              <a:latin typeface="Arial" pitchFamily="34" charset="0"/>
            </a:endParaRPr>
          </a:p>
          <a:p>
            <a:r>
              <a:rPr lang="zh-TW" altLang="en-US" smtClean="0">
                <a:latin typeface="Arial" pitchFamily="34" charset="0"/>
              </a:rPr>
              <a:t>「銀行資產評估損失準備提列及逾期放款催收款呆帳處理辦法」之第</a:t>
            </a:r>
            <a:r>
              <a:rPr lang="en-US" altLang="zh-TW" smtClean="0">
                <a:latin typeface="Arial" pitchFamily="34" charset="0"/>
              </a:rPr>
              <a:t>2</a:t>
            </a:r>
            <a:r>
              <a:rPr lang="zh-TW" altLang="en-US" smtClean="0">
                <a:latin typeface="Arial" pitchFamily="34" charset="0"/>
              </a:rPr>
              <a:t>條：銀行對資產負債表表內及表外之非授信資產評估，應按資產之特性，依一 般公認會計原則及其他相關規定，基於穩健原則評估可能損失，並提足損 失準備。</a:t>
            </a:r>
          </a:p>
        </p:txBody>
      </p:sp>
      <p:sp>
        <p:nvSpPr>
          <p:cNvPr id="115716" name="投影片編號版面配置區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592C4FB9-9BF3-44D4-B23F-B6B4791E20BC}" type="slidenum">
              <a:rPr lang="zh-TW" altLang="en-US" smtClean="0">
                <a:latin typeface="Times New Roman" pitchFamily="18" charset="0"/>
              </a:rPr>
              <a:pPr>
                <a:spcBef>
                  <a:spcPct val="0"/>
                </a:spcBef>
              </a:pPr>
              <a:t>38</a:t>
            </a:fld>
            <a:endParaRPr lang="zh-TW" altLang="en-US" smtClean="0">
              <a:latin typeface="Times New Roman" pitchFamily="18" charset="0"/>
            </a:endParaRPr>
          </a:p>
        </p:txBody>
      </p:sp>
    </p:spTree>
    <p:extLst>
      <p:ext uri="{BB962C8B-B14F-4D97-AF65-F5344CB8AC3E}">
        <p14:creationId xmlns:p14="http://schemas.microsoft.com/office/powerpoint/2010/main" val="1284570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投影片圖像版面配置區 1"/>
          <p:cNvSpPr>
            <a:spLocks noGrp="1" noRot="1" noChangeAspect="1" noTextEdit="1"/>
          </p:cNvSpPr>
          <p:nvPr>
            <p:ph type="sldImg"/>
          </p:nvPr>
        </p:nvSpPr>
        <p:spPr>
          <a:ln/>
        </p:spPr>
      </p:sp>
      <p:sp>
        <p:nvSpPr>
          <p:cNvPr id="116739"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zh-TW" altLang="zh-TW" smtClean="0">
                <a:latin typeface="Arial" pitchFamily="34" charset="0"/>
              </a:rPr>
              <a:t>「銀行資產評估損失準備提列及逾期放款催收款處理辦法」之規定僅為銀行放款信用風險之最低提列金額，在實際作業上，每家銀行都透過其內部風險管理系統，根據可能發生違約金額的預估進行提列，其提列金額通常高過上述辦法所定之最低金額。</a:t>
            </a:r>
            <a:endParaRPr lang="zh-TW" altLang="en-US" smtClean="0">
              <a:latin typeface="Arial" pitchFamily="34" charset="0"/>
            </a:endParaRPr>
          </a:p>
        </p:txBody>
      </p:sp>
      <p:sp>
        <p:nvSpPr>
          <p:cNvPr id="116740" name="投影片編號版面配置區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B67C7EAB-9FEF-46AD-A8A7-564704B1BE65}" type="slidenum">
              <a:rPr lang="zh-TW" altLang="en-US" smtClean="0">
                <a:latin typeface="Times New Roman" pitchFamily="18" charset="0"/>
              </a:rPr>
              <a:pPr>
                <a:spcBef>
                  <a:spcPct val="0"/>
                </a:spcBef>
              </a:pPr>
              <a:t>39</a:t>
            </a:fld>
            <a:endParaRPr lang="en-US" altLang="zh-TW" smtClean="0">
              <a:latin typeface="Times New Roman" pitchFamily="18" charset="0"/>
            </a:endParaRPr>
          </a:p>
        </p:txBody>
      </p:sp>
    </p:spTree>
    <p:extLst>
      <p:ext uri="{BB962C8B-B14F-4D97-AF65-F5344CB8AC3E}">
        <p14:creationId xmlns:p14="http://schemas.microsoft.com/office/powerpoint/2010/main" val="6209300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投影片圖像版面配置區 1"/>
          <p:cNvSpPr>
            <a:spLocks noGrp="1" noRot="1" noChangeAspect="1" noTextEdit="1"/>
          </p:cNvSpPr>
          <p:nvPr>
            <p:ph type="sldImg"/>
          </p:nvPr>
        </p:nvSpPr>
        <p:spPr>
          <a:ln/>
        </p:spPr>
      </p:sp>
      <p:sp>
        <p:nvSpPr>
          <p:cNvPr id="117763"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zh-TW" altLang="en-US" smtClean="0">
                <a:latin typeface="Arial" pitchFamily="34" charset="0"/>
              </a:rPr>
              <a:t>資料來源：金管會銀行局</a:t>
            </a:r>
          </a:p>
        </p:txBody>
      </p:sp>
      <p:sp>
        <p:nvSpPr>
          <p:cNvPr id="117764" name="投影片編號版面配置區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6007F707-F2A1-4089-B050-1BEE31F211DC}" type="slidenum">
              <a:rPr lang="zh-TW" altLang="en-US" smtClean="0">
                <a:latin typeface="Times New Roman" pitchFamily="18" charset="0"/>
              </a:rPr>
              <a:pPr>
                <a:spcBef>
                  <a:spcPct val="0"/>
                </a:spcBef>
              </a:pPr>
              <a:t>41</a:t>
            </a:fld>
            <a:endParaRPr lang="en-US" altLang="zh-TW" smtClean="0">
              <a:latin typeface="Times New Roman" pitchFamily="18" charset="0"/>
            </a:endParaRPr>
          </a:p>
        </p:txBody>
      </p:sp>
    </p:spTree>
    <p:extLst>
      <p:ext uri="{BB962C8B-B14F-4D97-AF65-F5344CB8AC3E}">
        <p14:creationId xmlns:p14="http://schemas.microsoft.com/office/powerpoint/2010/main" val="3534428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投影片圖像版面配置區 1"/>
          <p:cNvSpPr>
            <a:spLocks noGrp="1" noRot="1" noChangeAspect="1" noTextEdit="1"/>
          </p:cNvSpPr>
          <p:nvPr>
            <p:ph type="sldImg"/>
          </p:nvPr>
        </p:nvSpPr>
        <p:spPr>
          <a:ln/>
        </p:spPr>
      </p:sp>
      <p:sp>
        <p:nvSpPr>
          <p:cNvPr id="118787"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zh-TW" smtClean="0">
                <a:latin typeface="Arial" pitchFamily="34" charset="0"/>
              </a:rPr>
              <a:t>94</a:t>
            </a:r>
            <a:r>
              <a:rPr lang="zh-TW" altLang="zh-TW" smtClean="0">
                <a:latin typeface="Arial" pitchFamily="34" charset="0"/>
              </a:rPr>
              <a:t>年</a:t>
            </a:r>
            <a:r>
              <a:rPr lang="en-US" altLang="zh-TW" smtClean="0">
                <a:latin typeface="Arial" pitchFamily="34" charset="0"/>
              </a:rPr>
              <a:t>6</a:t>
            </a:r>
            <a:r>
              <a:rPr lang="zh-TW" altLang="zh-TW" smtClean="0">
                <a:latin typeface="Arial" pitchFamily="34" charset="0"/>
              </a:rPr>
              <a:t>月</a:t>
            </a:r>
            <a:r>
              <a:rPr lang="en-US" altLang="zh-TW" smtClean="0">
                <a:latin typeface="Arial" pitchFamily="34" charset="0"/>
              </a:rPr>
              <a:t>30</a:t>
            </a:r>
            <a:r>
              <a:rPr lang="zh-TW" altLang="zh-TW" smtClean="0">
                <a:latin typeface="Arial" pitchFamily="34" charset="0"/>
              </a:rPr>
              <a:t>日以前所謂的逾期放款係指貸款本金超逾約定清償期限三個月，及中長期分期償還貸款逾期六個月者，即應列計逾放；另本金未到期但利息滯延六各月以上者，亦應列為逾放。這項定義與一般國際上的定義不同。於是將「中長期分期償還放款逾期三個月但未滿六個月，其他放款本金未逾期三個月而利息未按期繳納逾三個月但未滿六個」者列為「應於觀察放款」以為補充。</a:t>
            </a:r>
            <a:r>
              <a:rPr lang="en-US" altLang="zh-TW" smtClean="0">
                <a:latin typeface="Arial" pitchFamily="34" charset="0"/>
              </a:rPr>
              <a:t>) </a:t>
            </a:r>
          </a:p>
          <a:p>
            <a:endParaRPr lang="zh-TW" altLang="en-US" smtClean="0">
              <a:latin typeface="Arial" pitchFamily="34" charset="0"/>
            </a:endParaRPr>
          </a:p>
        </p:txBody>
      </p:sp>
      <p:sp>
        <p:nvSpPr>
          <p:cNvPr id="118788" name="投影片編號版面配置區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C7CD5BF5-2082-4587-A8FB-1926B455D450}" type="slidenum">
              <a:rPr lang="zh-TW" altLang="en-US" smtClean="0">
                <a:latin typeface="Times New Roman" pitchFamily="18" charset="0"/>
              </a:rPr>
              <a:pPr>
                <a:spcBef>
                  <a:spcPct val="0"/>
                </a:spcBef>
              </a:pPr>
              <a:t>42</a:t>
            </a:fld>
            <a:endParaRPr lang="en-US" altLang="zh-TW" smtClean="0">
              <a:latin typeface="Times New Roman" pitchFamily="18" charset="0"/>
            </a:endParaRPr>
          </a:p>
        </p:txBody>
      </p:sp>
    </p:spTree>
    <p:extLst>
      <p:ext uri="{BB962C8B-B14F-4D97-AF65-F5344CB8AC3E}">
        <p14:creationId xmlns:p14="http://schemas.microsoft.com/office/powerpoint/2010/main" val="9829421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投影片圖像版面配置區 1"/>
          <p:cNvSpPr>
            <a:spLocks noGrp="1" noRot="1" noChangeAspect="1" noTextEdit="1"/>
          </p:cNvSpPr>
          <p:nvPr>
            <p:ph type="sldImg"/>
          </p:nvPr>
        </p:nvSpPr>
        <p:spPr>
          <a:ln/>
        </p:spPr>
      </p:sp>
      <p:sp>
        <p:nvSpPr>
          <p:cNvPr id="119811"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r>
              <a:rPr lang="zh-TW" altLang="zh-TW" smtClean="0">
                <a:latin typeface="Arial" pitchFamily="34" charset="0"/>
              </a:rPr>
              <a:t>甲類逾期放款包括：</a:t>
            </a:r>
            <a:r>
              <a:rPr lang="en-US" altLang="zh-TW" smtClean="0">
                <a:latin typeface="Arial" pitchFamily="34" charset="0"/>
              </a:rPr>
              <a:t>1.</a:t>
            </a:r>
            <a:r>
              <a:rPr lang="zh-TW" altLang="zh-TW" smtClean="0">
                <a:latin typeface="Arial" pitchFamily="34" charset="0"/>
              </a:rPr>
              <a:t>放款本金超過清償期三個月而未獲清償，或雖未屆滿三個月</a:t>
            </a:r>
            <a:r>
              <a:rPr lang="en-US" altLang="zh-TW" smtClean="0">
                <a:latin typeface="Arial" pitchFamily="34" charset="0"/>
              </a:rPr>
              <a:t>, </a:t>
            </a:r>
            <a:r>
              <a:rPr lang="zh-TW" altLang="zh-TW" smtClean="0">
                <a:latin typeface="Arial" pitchFamily="34" charset="0"/>
              </a:rPr>
              <a:t>但已向主、從債務人訴追或處分擔保品者，</a:t>
            </a:r>
            <a:r>
              <a:rPr lang="en-US" altLang="zh-TW" smtClean="0">
                <a:latin typeface="Arial" pitchFamily="34" charset="0"/>
              </a:rPr>
              <a:t>2.</a:t>
            </a:r>
            <a:r>
              <a:rPr lang="zh-TW" altLang="zh-TW" smtClean="0">
                <a:latin typeface="Arial" pitchFamily="34" charset="0"/>
              </a:rPr>
              <a:t>放款本金未超過清償期三個月</a:t>
            </a:r>
            <a:r>
              <a:rPr lang="en-US" altLang="zh-TW" smtClean="0">
                <a:latin typeface="Arial" pitchFamily="34" charset="0"/>
              </a:rPr>
              <a:t>, </a:t>
            </a:r>
            <a:r>
              <a:rPr lang="zh-TW" altLang="zh-TW" smtClean="0">
                <a:latin typeface="Arial" pitchFamily="34" charset="0"/>
              </a:rPr>
              <a:t>而利息未按期繳納超過六個月者，</a:t>
            </a:r>
            <a:r>
              <a:rPr lang="en-US" altLang="zh-TW" smtClean="0">
                <a:latin typeface="Arial" pitchFamily="34" charset="0"/>
              </a:rPr>
              <a:t>3.</a:t>
            </a:r>
            <a:r>
              <a:rPr lang="zh-TW" altLang="zh-TW" smtClean="0">
                <a:latin typeface="Arial" pitchFamily="34" charset="0"/>
              </a:rPr>
              <a:t>分期償還放款未按期攤還超過六個月</a:t>
            </a:r>
            <a:r>
              <a:rPr lang="en-US" altLang="zh-TW" smtClean="0">
                <a:latin typeface="Arial" pitchFamily="34" charset="0"/>
              </a:rPr>
              <a:t>, </a:t>
            </a:r>
            <a:r>
              <a:rPr lang="zh-TW" altLang="zh-TW" smtClean="0">
                <a:latin typeface="Arial" pitchFamily="34" charset="0"/>
              </a:rPr>
              <a:t>或雖未屆滿六個月</a:t>
            </a:r>
            <a:r>
              <a:rPr lang="en-US" altLang="zh-TW" smtClean="0">
                <a:latin typeface="Arial" pitchFamily="34" charset="0"/>
              </a:rPr>
              <a:t>, </a:t>
            </a:r>
            <a:r>
              <a:rPr lang="zh-TW" altLang="zh-TW" smtClean="0">
                <a:latin typeface="Arial" pitchFamily="34" charset="0"/>
              </a:rPr>
              <a:t>但已向主、從債務人訴追或處分擔保品者</a:t>
            </a:r>
            <a:r>
              <a:rPr lang="en-US" altLang="zh-TW" smtClean="0">
                <a:latin typeface="Arial" pitchFamily="34" charset="0"/>
              </a:rPr>
              <a:t>4.</a:t>
            </a:r>
            <a:r>
              <a:rPr lang="zh-TW" altLang="zh-TW" smtClean="0">
                <a:latin typeface="Arial" pitchFamily="34" charset="0"/>
              </a:rPr>
              <a:t>協議分期償還放款符合一定條件而曾經免列報逾期放款</a:t>
            </a:r>
            <a:r>
              <a:rPr lang="zh-TW" altLang="en-US" smtClean="0">
                <a:latin typeface="Arial" pitchFamily="34" charset="0"/>
              </a:rPr>
              <a:t>。</a:t>
            </a:r>
            <a:endParaRPr lang="en-US" altLang="zh-TW" smtClean="0">
              <a:latin typeface="Arial" pitchFamily="34" charset="0"/>
            </a:endParaRPr>
          </a:p>
          <a:p>
            <a:r>
              <a:rPr lang="zh-TW" altLang="zh-TW" smtClean="0">
                <a:latin typeface="Arial" pitchFamily="34" charset="0"/>
              </a:rPr>
              <a:t>乙類逾期放款包括：</a:t>
            </a:r>
            <a:r>
              <a:rPr lang="en-US" altLang="zh-TW" smtClean="0">
                <a:latin typeface="Arial" pitchFamily="34" charset="0"/>
              </a:rPr>
              <a:t>1.</a:t>
            </a:r>
            <a:r>
              <a:rPr lang="zh-TW" altLang="zh-TW" smtClean="0">
                <a:latin typeface="Arial" pitchFamily="34" charset="0"/>
              </a:rPr>
              <a:t>放款本金未超過清償期三個月</a:t>
            </a:r>
            <a:r>
              <a:rPr lang="en-US" altLang="zh-TW" smtClean="0">
                <a:latin typeface="Arial" pitchFamily="34" charset="0"/>
              </a:rPr>
              <a:t>, </a:t>
            </a:r>
            <a:r>
              <a:rPr lang="zh-TW" altLang="zh-TW" smtClean="0">
                <a:latin typeface="Arial" pitchFamily="34" charset="0"/>
              </a:rPr>
              <a:t>惟利息未按期繳納超過三個月至六個月者 ，</a:t>
            </a:r>
            <a:r>
              <a:rPr lang="en-US" altLang="zh-TW" smtClean="0">
                <a:latin typeface="Arial" pitchFamily="34" charset="0"/>
              </a:rPr>
              <a:t>2.</a:t>
            </a:r>
            <a:r>
              <a:rPr lang="zh-TW" altLang="zh-TW" smtClean="0">
                <a:latin typeface="Arial" pitchFamily="34" charset="0"/>
              </a:rPr>
              <a:t>分期償還放款未按期攤還超過三個月至六個月者，</a:t>
            </a:r>
            <a:r>
              <a:rPr lang="en-US" altLang="zh-TW" smtClean="0">
                <a:latin typeface="Arial" pitchFamily="34" charset="0"/>
              </a:rPr>
              <a:t>3.</a:t>
            </a:r>
            <a:r>
              <a:rPr lang="zh-TW" altLang="zh-TW" smtClean="0">
                <a:latin typeface="Arial" pitchFamily="34" charset="0"/>
              </a:rPr>
              <a:t>協議分期償還放款，協議條件符合規定，且借款戶依協議條件按期履約未滿六個月者</a:t>
            </a:r>
            <a:endParaRPr lang="zh-TW" altLang="en-US" smtClean="0">
              <a:latin typeface="Arial" pitchFamily="34" charset="0"/>
            </a:endParaRPr>
          </a:p>
        </p:txBody>
      </p:sp>
      <p:sp>
        <p:nvSpPr>
          <p:cNvPr id="119812" name="投影片編號版面配置區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defRPr>
                <a:solidFill>
                  <a:schemeClr val="tx1"/>
                </a:solidFill>
                <a:latin typeface="Arial" pitchFamily="34" charset="0"/>
              </a:defRPr>
            </a:lvl1pPr>
            <a:lvl2pPr marL="742950" indent="-285750" defTabSz="919163" eaLnBrk="0" hangingPunct="0">
              <a:defRPr>
                <a:solidFill>
                  <a:schemeClr val="tx1"/>
                </a:solidFill>
                <a:latin typeface="Arial" pitchFamily="34" charset="0"/>
              </a:defRPr>
            </a:lvl2pPr>
            <a:lvl3pPr marL="1143000" indent="-228600" defTabSz="919163" eaLnBrk="0" hangingPunct="0">
              <a:defRPr>
                <a:solidFill>
                  <a:schemeClr val="tx1"/>
                </a:solidFill>
                <a:latin typeface="Arial" pitchFamily="34" charset="0"/>
              </a:defRPr>
            </a:lvl3pPr>
            <a:lvl4pPr marL="1600200" indent="-228600" defTabSz="919163" eaLnBrk="0" hangingPunct="0">
              <a:defRPr>
                <a:solidFill>
                  <a:schemeClr val="tx1"/>
                </a:solidFill>
                <a:latin typeface="Arial" pitchFamily="34" charset="0"/>
              </a:defRPr>
            </a:lvl4pPr>
            <a:lvl5pPr marL="2057400" indent="-228600" defTabSz="919163" eaLnBrk="0" hangingPunct="0">
              <a:defRPr>
                <a:solidFill>
                  <a:schemeClr val="tx1"/>
                </a:solidFill>
                <a:latin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defRPr>
            </a:lvl9pPr>
          </a:lstStyle>
          <a:p>
            <a:fld id="{4BCDD50E-15A2-4DCA-820E-BB2240BC16E5}" type="slidenum">
              <a:rPr lang="zh-TW" altLang="en-US" smtClean="0">
                <a:latin typeface="Times New Roman" pitchFamily="18" charset="0"/>
              </a:rPr>
              <a:pPr/>
              <a:t>44</a:t>
            </a:fld>
            <a:endParaRPr lang="en-US" altLang="zh-TW" smtClean="0">
              <a:latin typeface="Times New Roman" pitchFamily="18" charset="0"/>
            </a:endParaRPr>
          </a:p>
        </p:txBody>
      </p:sp>
    </p:spTree>
    <p:extLst>
      <p:ext uri="{BB962C8B-B14F-4D97-AF65-F5344CB8AC3E}">
        <p14:creationId xmlns:p14="http://schemas.microsoft.com/office/powerpoint/2010/main" val="38130055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投影片圖像版面配置區 1"/>
          <p:cNvSpPr>
            <a:spLocks noGrp="1" noRot="1" noChangeAspect="1" noTextEdit="1"/>
          </p:cNvSpPr>
          <p:nvPr>
            <p:ph type="sldImg"/>
          </p:nvPr>
        </p:nvSpPr>
        <p:spPr>
          <a:ln/>
        </p:spPr>
      </p:sp>
      <p:sp>
        <p:nvSpPr>
          <p:cNvPr id="120835"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zh-TW" altLang="en-US" smtClean="0">
              <a:latin typeface="Arial" pitchFamily="34" charset="0"/>
            </a:endParaRPr>
          </a:p>
        </p:txBody>
      </p:sp>
      <p:sp>
        <p:nvSpPr>
          <p:cNvPr id="120836" name="投影片編號版面配置區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F02AF6D1-4BF0-4F0B-9D3B-8255A5205929}" type="slidenum">
              <a:rPr lang="zh-TW" altLang="en-US" smtClean="0">
                <a:latin typeface="Times New Roman" pitchFamily="18" charset="0"/>
              </a:rPr>
              <a:pPr>
                <a:spcBef>
                  <a:spcPct val="0"/>
                </a:spcBef>
              </a:pPr>
              <a:t>46</a:t>
            </a:fld>
            <a:endParaRPr lang="en-US" altLang="zh-TW" smtClean="0">
              <a:latin typeface="Times New Roman" pitchFamily="18" charset="0"/>
            </a:endParaRPr>
          </a:p>
        </p:txBody>
      </p:sp>
    </p:spTree>
    <p:extLst>
      <p:ext uri="{BB962C8B-B14F-4D97-AF65-F5344CB8AC3E}">
        <p14:creationId xmlns:p14="http://schemas.microsoft.com/office/powerpoint/2010/main" val="13151119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投影片圖像版面配置區 1"/>
          <p:cNvSpPr>
            <a:spLocks noGrp="1" noRot="1" noChangeAspect="1" noTextEdit="1"/>
          </p:cNvSpPr>
          <p:nvPr>
            <p:ph type="sldImg"/>
          </p:nvPr>
        </p:nvSpPr>
        <p:spPr>
          <a:ln/>
        </p:spPr>
      </p:sp>
      <p:sp>
        <p:nvSpPr>
          <p:cNvPr id="121859"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zh-TW" altLang="en-US" smtClean="0">
                <a:latin typeface="Arial" pitchFamily="34" charset="0"/>
              </a:rPr>
              <a:t>單位：新台幣百萬元</a:t>
            </a:r>
          </a:p>
        </p:txBody>
      </p:sp>
      <p:sp>
        <p:nvSpPr>
          <p:cNvPr id="121860" name="投影片編號版面配置區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C1AEB5B5-D2B5-46F7-BE2F-E9D2F9AA410B}" type="slidenum">
              <a:rPr lang="zh-TW" altLang="en-US" smtClean="0">
                <a:latin typeface="Times New Roman" pitchFamily="18" charset="0"/>
              </a:rPr>
              <a:pPr>
                <a:spcBef>
                  <a:spcPct val="0"/>
                </a:spcBef>
              </a:pPr>
              <a:t>47</a:t>
            </a:fld>
            <a:endParaRPr lang="en-US" altLang="zh-TW" smtClean="0">
              <a:latin typeface="Times New Roman" pitchFamily="18" charset="0"/>
            </a:endParaRPr>
          </a:p>
        </p:txBody>
      </p:sp>
    </p:spTree>
    <p:extLst>
      <p:ext uri="{BB962C8B-B14F-4D97-AF65-F5344CB8AC3E}">
        <p14:creationId xmlns:p14="http://schemas.microsoft.com/office/powerpoint/2010/main" val="13359867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投影片圖像版面配置區 1"/>
          <p:cNvSpPr>
            <a:spLocks noGrp="1" noRot="1" noChangeAspect="1" noTextEdit="1"/>
          </p:cNvSpPr>
          <p:nvPr>
            <p:ph type="sldImg"/>
          </p:nvPr>
        </p:nvSpPr>
        <p:spPr>
          <a:ln/>
        </p:spPr>
      </p:sp>
      <p:sp>
        <p:nvSpPr>
          <p:cNvPr id="112643"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zh-TW" altLang="en-US" smtClean="0">
                <a:latin typeface="Arial" pitchFamily="34" charset="0"/>
              </a:rPr>
              <a:t>以成本衡量之金融資產：無活絡市場公開報價且其公允價值無法可靠衡量之權益投資，及與此種無報價權益投資連結且須以交付該等權益投資交割之衍生工具，以成本衡量。</a:t>
            </a:r>
            <a:endParaRPr lang="en-US" altLang="zh-TW" smtClean="0">
              <a:latin typeface="Arial" pitchFamily="34" charset="0"/>
            </a:endParaRPr>
          </a:p>
          <a:p>
            <a:r>
              <a:rPr lang="zh-TW" altLang="en-US" smtClean="0">
                <a:latin typeface="Arial" pitchFamily="34" charset="0"/>
              </a:rPr>
              <a:t>無活絡市場之債務商品投資：具固定或可決定收取金額之非衍生金融資產，於原始認列時，按公允價值加計直接可歸屬於取得之交易成本衡量。原始認列後，採有效利息法按攤銷後成本衡量。</a:t>
            </a:r>
          </a:p>
        </p:txBody>
      </p:sp>
      <p:sp>
        <p:nvSpPr>
          <p:cNvPr id="112644" name="投影片編號版面配置區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A5ACD30F-7A31-4943-9087-800C71E315E9}" type="slidenum">
              <a:rPr lang="zh-TW" altLang="en-US" smtClean="0">
                <a:latin typeface="Times New Roman" pitchFamily="18" charset="0"/>
              </a:rPr>
              <a:pPr>
                <a:spcBef>
                  <a:spcPct val="0"/>
                </a:spcBef>
              </a:pPr>
              <a:t>48</a:t>
            </a:fld>
            <a:endParaRPr lang="en-US" altLang="zh-TW" smtClean="0">
              <a:latin typeface="Times New Roman" pitchFamily="18" charset="0"/>
            </a:endParaRPr>
          </a:p>
        </p:txBody>
      </p:sp>
    </p:spTree>
    <p:extLst>
      <p:ext uri="{BB962C8B-B14F-4D97-AF65-F5344CB8AC3E}">
        <p14:creationId xmlns:p14="http://schemas.microsoft.com/office/powerpoint/2010/main" val="22611485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投影片圖像版面配置區 1"/>
          <p:cNvSpPr>
            <a:spLocks noGrp="1" noRot="1" noChangeAspect="1" noTextEdit="1"/>
          </p:cNvSpPr>
          <p:nvPr>
            <p:ph type="sldImg"/>
          </p:nvPr>
        </p:nvSpPr>
        <p:spPr>
          <a:ln/>
        </p:spPr>
      </p:sp>
      <p:sp>
        <p:nvSpPr>
          <p:cNvPr id="113667"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zh-TW" altLang="en-US" smtClean="0">
                <a:latin typeface="Arial" pitchFamily="34" charset="0"/>
              </a:rPr>
              <a:t>本行</a:t>
            </a:r>
            <a:r>
              <a:rPr lang="en-US" altLang="zh-TW" smtClean="0">
                <a:latin typeface="Arial" pitchFamily="34" charset="0"/>
              </a:rPr>
              <a:t>(</a:t>
            </a:r>
            <a:r>
              <a:rPr lang="zh-TW" altLang="en-US" smtClean="0">
                <a:latin typeface="Arial" pitchFamily="34" charset="0"/>
              </a:rPr>
              <a:t>台北富邦銀行</a:t>
            </a:r>
            <a:r>
              <a:rPr lang="en-US" altLang="zh-TW" smtClean="0">
                <a:latin typeface="Arial" pitchFamily="34" charset="0"/>
              </a:rPr>
              <a:t>)</a:t>
            </a:r>
            <a:r>
              <a:rPr lang="zh-TW" altLang="en-US" smtClean="0">
                <a:latin typeface="Arial" pitchFamily="34" charset="0"/>
              </a:rPr>
              <a:t>持有之投資性不動產公允價值於</a:t>
            </a:r>
            <a:r>
              <a:rPr lang="en-US" altLang="zh-TW" smtClean="0">
                <a:latin typeface="Arial" pitchFamily="34" charset="0"/>
              </a:rPr>
              <a:t>102 </a:t>
            </a:r>
            <a:r>
              <a:rPr lang="zh-TW" altLang="en-US" smtClean="0">
                <a:latin typeface="Arial" pitchFamily="34" charset="0"/>
              </a:rPr>
              <a:t>年</a:t>
            </a:r>
            <a:r>
              <a:rPr lang="en-US" altLang="zh-TW" smtClean="0">
                <a:latin typeface="Arial" pitchFamily="34" charset="0"/>
              </a:rPr>
              <a:t>12 </a:t>
            </a:r>
            <a:r>
              <a:rPr lang="zh-TW" altLang="en-US" smtClean="0">
                <a:latin typeface="Arial" pitchFamily="34" charset="0"/>
              </a:rPr>
              <a:t>月</a:t>
            </a:r>
            <a:r>
              <a:rPr lang="en-US" altLang="zh-TW" smtClean="0">
                <a:latin typeface="Arial" pitchFamily="34" charset="0"/>
              </a:rPr>
              <a:t>31 </a:t>
            </a:r>
            <a:r>
              <a:rPr lang="zh-TW" altLang="en-US" smtClean="0">
                <a:latin typeface="Arial" pitchFamily="34" charset="0"/>
              </a:rPr>
              <a:t>日暨</a:t>
            </a:r>
            <a:r>
              <a:rPr lang="en-US" altLang="zh-TW" smtClean="0">
                <a:latin typeface="Arial" pitchFamily="34" charset="0"/>
              </a:rPr>
              <a:t>101 </a:t>
            </a:r>
            <a:r>
              <a:rPr lang="zh-TW" altLang="en-US" smtClean="0">
                <a:latin typeface="Arial" pitchFamily="34" charset="0"/>
              </a:rPr>
              <a:t>年</a:t>
            </a:r>
            <a:r>
              <a:rPr lang="en-US" altLang="zh-TW" smtClean="0">
                <a:latin typeface="Arial" pitchFamily="34" charset="0"/>
              </a:rPr>
              <a:t>12 </a:t>
            </a:r>
            <a:r>
              <a:rPr lang="zh-TW" altLang="en-US" smtClean="0">
                <a:latin typeface="Arial" pitchFamily="34" charset="0"/>
              </a:rPr>
              <a:t>月</a:t>
            </a:r>
            <a:r>
              <a:rPr lang="en-US" altLang="zh-TW" smtClean="0">
                <a:latin typeface="Arial" pitchFamily="34" charset="0"/>
              </a:rPr>
              <a:t>31 </a:t>
            </a:r>
            <a:r>
              <a:rPr lang="zh-TW" altLang="en-US" smtClean="0">
                <a:latin typeface="Arial" pitchFamily="34" charset="0"/>
              </a:rPr>
              <a:t>日及</a:t>
            </a:r>
            <a:r>
              <a:rPr lang="en-US" altLang="zh-TW" smtClean="0">
                <a:latin typeface="Arial" pitchFamily="34" charset="0"/>
              </a:rPr>
              <a:t>1 </a:t>
            </a:r>
            <a:r>
              <a:rPr lang="zh-TW" altLang="en-US" smtClean="0">
                <a:latin typeface="Arial" pitchFamily="34" charset="0"/>
              </a:rPr>
              <a:t>月</a:t>
            </a:r>
            <a:r>
              <a:rPr lang="en-US" altLang="zh-TW" smtClean="0">
                <a:latin typeface="Arial" pitchFamily="34" charset="0"/>
              </a:rPr>
              <a:t>1 </a:t>
            </a:r>
            <a:r>
              <a:rPr lang="zh-TW" altLang="en-US" smtClean="0">
                <a:latin typeface="Arial" pitchFamily="34" charset="0"/>
              </a:rPr>
              <a:t>日分別為</a:t>
            </a:r>
            <a:r>
              <a:rPr lang="en-US" altLang="zh-TW" smtClean="0">
                <a:latin typeface="Arial" pitchFamily="34" charset="0"/>
              </a:rPr>
              <a:t>3,284,408 </a:t>
            </a:r>
            <a:r>
              <a:rPr lang="zh-TW" altLang="en-US" smtClean="0">
                <a:latin typeface="Arial" pitchFamily="34" charset="0"/>
              </a:rPr>
              <a:t>仟元、</a:t>
            </a:r>
            <a:r>
              <a:rPr lang="en-US" altLang="zh-TW" smtClean="0">
                <a:latin typeface="Arial" pitchFamily="34" charset="0"/>
              </a:rPr>
              <a:t>3,239,227 </a:t>
            </a:r>
            <a:r>
              <a:rPr lang="zh-TW" altLang="en-US" smtClean="0">
                <a:latin typeface="Arial" pitchFamily="34" charset="0"/>
              </a:rPr>
              <a:t>仟元。本行所有之投資性不動產於</a:t>
            </a:r>
            <a:r>
              <a:rPr lang="en-US" altLang="zh-TW" smtClean="0">
                <a:latin typeface="Arial" pitchFamily="34" charset="0"/>
              </a:rPr>
              <a:t>102 </a:t>
            </a:r>
            <a:r>
              <a:rPr lang="zh-TW" altLang="en-US" smtClean="0">
                <a:latin typeface="Arial" pitchFamily="34" charset="0"/>
              </a:rPr>
              <a:t>年</a:t>
            </a:r>
            <a:r>
              <a:rPr lang="en-US" altLang="zh-TW" smtClean="0">
                <a:latin typeface="Arial" pitchFamily="34" charset="0"/>
              </a:rPr>
              <a:t>12 </a:t>
            </a:r>
            <a:r>
              <a:rPr lang="zh-TW" altLang="en-US" smtClean="0">
                <a:latin typeface="Arial" pitchFamily="34" charset="0"/>
              </a:rPr>
              <a:t>月</a:t>
            </a:r>
            <a:r>
              <a:rPr lang="en-US" altLang="zh-TW" smtClean="0">
                <a:latin typeface="Arial" pitchFamily="34" charset="0"/>
              </a:rPr>
              <a:t>31 </a:t>
            </a:r>
            <a:r>
              <a:rPr lang="zh-TW" altLang="en-US" smtClean="0">
                <a:latin typeface="Arial" pitchFamily="34" charset="0"/>
              </a:rPr>
              <a:t>日暨</a:t>
            </a:r>
            <a:r>
              <a:rPr lang="en-US" altLang="zh-TW" smtClean="0">
                <a:latin typeface="Arial" pitchFamily="34" charset="0"/>
              </a:rPr>
              <a:t>101 </a:t>
            </a:r>
            <a:r>
              <a:rPr lang="zh-TW" altLang="en-US" smtClean="0">
                <a:latin typeface="Arial" pitchFamily="34" charset="0"/>
              </a:rPr>
              <a:t>年</a:t>
            </a:r>
            <a:r>
              <a:rPr lang="en-US" altLang="zh-TW" smtClean="0">
                <a:latin typeface="Arial" pitchFamily="34" charset="0"/>
              </a:rPr>
              <a:t>12 </a:t>
            </a:r>
            <a:r>
              <a:rPr lang="zh-TW" altLang="en-US" smtClean="0">
                <a:latin typeface="Arial" pitchFamily="34" charset="0"/>
              </a:rPr>
              <a:t>月</a:t>
            </a:r>
            <a:r>
              <a:rPr lang="en-US" altLang="zh-TW" smtClean="0">
                <a:latin typeface="Arial" pitchFamily="34" charset="0"/>
              </a:rPr>
              <a:t>31</a:t>
            </a:r>
          </a:p>
          <a:p>
            <a:r>
              <a:rPr lang="zh-TW" altLang="en-US" smtClean="0">
                <a:latin typeface="Arial" pitchFamily="34" charset="0"/>
              </a:rPr>
              <a:t>日及</a:t>
            </a:r>
            <a:r>
              <a:rPr lang="en-US" altLang="zh-TW" smtClean="0">
                <a:latin typeface="Arial" pitchFamily="34" charset="0"/>
              </a:rPr>
              <a:t>1 </a:t>
            </a:r>
            <a:r>
              <a:rPr lang="zh-TW" altLang="en-US" smtClean="0">
                <a:latin typeface="Arial" pitchFamily="34" charset="0"/>
              </a:rPr>
              <a:t>月</a:t>
            </a:r>
            <a:r>
              <a:rPr lang="en-US" altLang="zh-TW" smtClean="0">
                <a:latin typeface="Arial" pitchFamily="34" charset="0"/>
              </a:rPr>
              <a:t>1 </a:t>
            </a:r>
            <a:r>
              <a:rPr lang="zh-TW" altLang="en-US" smtClean="0">
                <a:latin typeface="Arial" pitchFamily="34" charset="0"/>
              </a:rPr>
              <a:t>日由獨立評價人員進行評價。一般性估價方法計有比較法、收益法及成本法等， 由評價人員考量各不動產所在區位、市場供需及特性選取合適之估價方法就不動產價值為評估並採加權平均所得結</a:t>
            </a:r>
          </a:p>
          <a:p>
            <a:r>
              <a:rPr lang="zh-TW" altLang="en-US" smtClean="0">
                <a:latin typeface="Arial" pitchFamily="34" charset="0"/>
              </a:rPr>
              <a:t>果。其中比較法係以比較標的價格為基礎， 經比較、分析及調整等，推算勘估標的價格； 收益法則分為直接資本化法及折現現金流量分析法； 成本法指勘估標的於價格日期當時重新取得或重新建造所需成</a:t>
            </a:r>
          </a:p>
          <a:p>
            <a:r>
              <a:rPr lang="zh-TW" altLang="en-US" smtClean="0">
                <a:latin typeface="Arial" pitchFamily="34" charset="0"/>
              </a:rPr>
              <a:t>本， 扣減其累計折舊或其他應扣除部分， 以推算勘估標的價格。</a:t>
            </a:r>
            <a:endParaRPr lang="en-US" altLang="zh-TW" smtClean="0">
              <a:latin typeface="Arial" pitchFamily="34" charset="0"/>
            </a:endParaRPr>
          </a:p>
          <a:p>
            <a:r>
              <a:rPr lang="zh-TW" altLang="en-US" smtClean="0">
                <a:latin typeface="Arial" pitchFamily="34" charset="0"/>
              </a:rPr>
              <a:t>本行及子公司持有之投資性不動產於</a:t>
            </a:r>
            <a:r>
              <a:rPr lang="en-US" altLang="zh-TW" smtClean="0">
                <a:latin typeface="Arial" pitchFamily="34" charset="0"/>
              </a:rPr>
              <a:t>102 </a:t>
            </a:r>
            <a:r>
              <a:rPr lang="zh-TW" altLang="en-US" smtClean="0">
                <a:latin typeface="Arial" pitchFamily="34" charset="0"/>
              </a:rPr>
              <a:t>及</a:t>
            </a:r>
            <a:r>
              <a:rPr lang="en-US" altLang="zh-TW" smtClean="0">
                <a:latin typeface="Arial" pitchFamily="34" charset="0"/>
              </a:rPr>
              <a:t>101 </a:t>
            </a:r>
            <a:r>
              <a:rPr lang="zh-TW" altLang="en-US" smtClean="0">
                <a:latin typeface="Arial" pitchFamily="34" charset="0"/>
              </a:rPr>
              <a:t>年度產生之租金收入分別為</a:t>
            </a:r>
            <a:r>
              <a:rPr lang="en-US" altLang="zh-TW" smtClean="0">
                <a:latin typeface="Arial" pitchFamily="34" charset="0"/>
              </a:rPr>
              <a:t>85,266 </a:t>
            </a:r>
            <a:r>
              <a:rPr lang="zh-TW" altLang="en-US" smtClean="0">
                <a:latin typeface="Arial" pitchFamily="34" charset="0"/>
              </a:rPr>
              <a:t>仟元及</a:t>
            </a:r>
            <a:r>
              <a:rPr lang="en-US" altLang="zh-TW" smtClean="0">
                <a:latin typeface="Arial" pitchFamily="34" charset="0"/>
              </a:rPr>
              <a:t>84,427 </a:t>
            </a:r>
            <a:r>
              <a:rPr lang="zh-TW" altLang="en-US" smtClean="0">
                <a:latin typeface="Arial" pitchFamily="34" charset="0"/>
              </a:rPr>
              <a:t>仟元。</a:t>
            </a:r>
            <a:r>
              <a:rPr lang="en-US" altLang="zh-TW" smtClean="0">
                <a:latin typeface="Arial" pitchFamily="34" charset="0"/>
              </a:rPr>
              <a:t>102 </a:t>
            </a:r>
            <a:r>
              <a:rPr lang="zh-TW" altLang="en-US" smtClean="0">
                <a:latin typeface="Arial" pitchFamily="34" charset="0"/>
              </a:rPr>
              <a:t>及</a:t>
            </a:r>
            <a:r>
              <a:rPr lang="en-US" altLang="zh-TW" smtClean="0">
                <a:latin typeface="Arial" pitchFamily="34" charset="0"/>
              </a:rPr>
              <a:t>101 </a:t>
            </a:r>
            <a:r>
              <a:rPr lang="zh-TW" altLang="en-US" smtClean="0">
                <a:latin typeface="Arial" pitchFamily="34" charset="0"/>
              </a:rPr>
              <a:t>年度之直接營運費用分別為</a:t>
            </a:r>
            <a:r>
              <a:rPr lang="en-US" altLang="zh-TW" smtClean="0">
                <a:latin typeface="Arial" pitchFamily="34" charset="0"/>
              </a:rPr>
              <a:t>20,941 </a:t>
            </a:r>
            <a:r>
              <a:rPr lang="zh-TW" altLang="en-US" smtClean="0">
                <a:latin typeface="Arial" pitchFamily="34" charset="0"/>
              </a:rPr>
              <a:t>仟元及</a:t>
            </a:r>
            <a:r>
              <a:rPr lang="en-US" altLang="zh-TW" smtClean="0">
                <a:latin typeface="Arial" pitchFamily="34" charset="0"/>
              </a:rPr>
              <a:t>20,980 </a:t>
            </a:r>
            <a:r>
              <a:rPr lang="zh-TW" altLang="en-US" smtClean="0">
                <a:latin typeface="Arial" pitchFamily="34" charset="0"/>
              </a:rPr>
              <a:t>仟元。</a:t>
            </a:r>
          </a:p>
        </p:txBody>
      </p:sp>
      <p:sp>
        <p:nvSpPr>
          <p:cNvPr id="113668" name="投影片編號版面配置區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CBAB3A5C-2D0D-40FC-A4F9-C7A4FC313587}" type="slidenum">
              <a:rPr lang="zh-TW" altLang="en-US" smtClean="0">
                <a:latin typeface="Times New Roman" pitchFamily="18" charset="0"/>
              </a:rPr>
              <a:pPr>
                <a:spcBef>
                  <a:spcPct val="0"/>
                </a:spcBef>
              </a:pPr>
              <a:t>50</a:t>
            </a:fld>
            <a:endParaRPr lang="en-US" altLang="zh-TW" smtClean="0">
              <a:latin typeface="Times New Roman" pitchFamily="18" charset="0"/>
            </a:endParaRPr>
          </a:p>
        </p:txBody>
      </p:sp>
    </p:spTree>
    <p:extLst>
      <p:ext uri="{BB962C8B-B14F-4D97-AF65-F5344CB8AC3E}">
        <p14:creationId xmlns:p14="http://schemas.microsoft.com/office/powerpoint/2010/main" val="6169526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投影片圖像版面配置區 1"/>
          <p:cNvSpPr>
            <a:spLocks noGrp="1" noRot="1" noChangeAspect="1" noTextEdit="1"/>
          </p:cNvSpPr>
          <p:nvPr>
            <p:ph type="sldImg"/>
          </p:nvPr>
        </p:nvSpPr>
        <p:spPr>
          <a:ln/>
        </p:spPr>
      </p:sp>
      <p:sp>
        <p:nvSpPr>
          <p:cNvPr id="122883"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lnSpc>
                <a:spcPct val="150000"/>
              </a:lnSpc>
            </a:pPr>
            <a:r>
              <a:rPr lang="zh-TW" altLang="en-US" smtClean="0">
                <a:latin typeface="Arial" pitchFamily="34" charset="0"/>
              </a:rPr>
              <a:t>特別股分：</a:t>
            </a:r>
            <a:r>
              <a:rPr lang="zh-TW" altLang="zh-TW" smtClean="0">
                <a:latin typeface="Arial" pitchFamily="34" charset="0"/>
              </a:rPr>
              <a:t>優先或不優先支付股利</a:t>
            </a:r>
            <a:r>
              <a:rPr lang="zh-TW" altLang="en-US" smtClean="0">
                <a:latin typeface="Arial" pitchFamily="34" charset="0"/>
              </a:rPr>
              <a:t>、</a:t>
            </a:r>
            <a:r>
              <a:rPr lang="zh-TW" altLang="zh-TW" smtClean="0">
                <a:latin typeface="Arial" pitchFamily="34" charset="0"/>
              </a:rPr>
              <a:t>累積或不累積股息</a:t>
            </a:r>
            <a:r>
              <a:rPr lang="zh-TW" altLang="en-US" smtClean="0">
                <a:latin typeface="Arial" pitchFamily="34" charset="0"/>
              </a:rPr>
              <a:t>、</a:t>
            </a:r>
            <a:r>
              <a:rPr lang="zh-TW" altLang="zh-TW" smtClean="0">
                <a:latin typeface="Arial" pitchFamily="34" charset="0"/>
              </a:rPr>
              <a:t>參加</a:t>
            </a:r>
            <a:r>
              <a:rPr lang="zh-TW" altLang="en-US" smtClean="0">
                <a:latin typeface="Arial" pitchFamily="34" charset="0"/>
              </a:rPr>
              <a:t>（</a:t>
            </a:r>
            <a:r>
              <a:rPr lang="zh-TW" altLang="zh-TW" smtClean="0">
                <a:latin typeface="Arial" pitchFamily="34" charset="0"/>
              </a:rPr>
              <a:t>選舉權及被選舉權</a:t>
            </a:r>
            <a:r>
              <a:rPr lang="zh-TW" altLang="en-US" smtClean="0">
                <a:latin typeface="Arial" pitchFamily="34" charset="0"/>
              </a:rPr>
              <a:t>）</a:t>
            </a:r>
            <a:r>
              <a:rPr lang="zh-TW" altLang="zh-TW" smtClean="0">
                <a:latin typeface="Arial" pitchFamily="34" charset="0"/>
              </a:rPr>
              <a:t>或非參加</a:t>
            </a:r>
            <a:endParaRPr lang="zh-TW" altLang="en-US" smtClean="0">
              <a:latin typeface="Arial" pitchFamily="34" charset="0"/>
            </a:endParaRPr>
          </a:p>
          <a:p>
            <a:endParaRPr lang="zh-TW" altLang="en-US" smtClean="0">
              <a:latin typeface="Arial" pitchFamily="34" charset="0"/>
            </a:endParaRPr>
          </a:p>
        </p:txBody>
      </p:sp>
      <p:sp>
        <p:nvSpPr>
          <p:cNvPr id="122884" name="投影片編號版面配置區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39593BCA-50DB-4AF3-9173-0B989161C292}" type="slidenum">
              <a:rPr lang="zh-TW" altLang="en-US" smtClean="0">
                <a:latin typeface="Times New Roman" pitchFamily="18" charset="0"/>
              </a:rPr>
              <a:pPr>
                <a:spcBef>
                  <a:spcPct val="0"/>
                </a:spcBef>
              </a:pPr>
              <a:t>60</a:t>
            </a:fld>
            <a:endParaRPr lang="en-US" altLang="zh-TW" smtClean="0">
              <a:latin typeface="Times New Roman" pitchFamily="18" charset="0"/>
            </a:endParaRPr>
          </a:p>
        </p:txBody>
      </p:sp>
    </p:spTree>
    <p:extLst>
      <p:ext uri="{BB962C8B-B14F-4D97-AF65-F5344CB8AC3E}">
        <p14:creationId xmlns:p14="http://schemas.microsoft.com/office/powerpoint/2010/main" val="38709135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投影片圖像版面配置區 1"/>
          <p:cNvSpPr>
            <a:spLocks noGrp="1" noRot="1" noChangeAspect="1" noTextEdit="1"/>
          </p:cNvSpPr>
          <p:nvPr>
            <p:ph type="sldImg"/>
          </p:nvPr>
        </p:nvSpPr>
        <p:spPr>
          <a:ln/>
        </p:spPr>
      </p:sp>
      <p:sp>
        <p:nvSpPr>
          <p:cNvPr id="123907"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zh-TW" altLang="en-US" smtClean="0">
                <a:latin typeface="Arial" pitchFamily="34" charset="0"/>
              </a:rPr>
              <a:t>資料來源：台灣銀行</a:t>
            </a:r>
            <a:r>
              <a:rPr lang="en-US" altLang="zh-TW" smtClean="0">
                <a:latin typeface="Arial" pitchFamily="34" charset="0"/>
              </a:rPr>
              <a:t>102</a:t>
            </a:r>
            <a:r>
              <a:rPr lang="zh-TW" altLang="en-US" smtClean="0">
                <a:latin typeface="Arial" pitchFamily="34" charset="0"/>
              </a:rPr>
              <a:t>年年報</a:t>
            </a:r>
          </a:p>
        </p:txBody>
      </p:sp>
      <p:sp>
        <p:nvSpPr>
          <p:cNvPr id="123908" name="投影片編號版面配置區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3DC768FD-5211-4910-A660-B566D06C5E20}" type="slidenum">
              <a:rPr lang="zh-TW" altLang="en-US" smtClean="0">
                <a:latin typeface="Times New Roman" pitchFamily="18" charset="0"/>
              </a:rPr>
              <a:pPr>
                <a:spcBef>
                  <a:spcPct val="0"/>
                </a:spcBef>
              </a:pPr>
              <a:t>62</a:t>
            </a:fld>
            <a:endParaRPr lang="en-US" altLang="zh-TW" smtClean="0">
              <a:latin typeface="Times New Roman" pitchFamily="18" charset="0"/>
            </a:endParaRPr>
          </a:p>
        </p:txBody>
      </p:sp>
    </p:spTree>
    <p:extLst>
      <p:ext uri="{BB962C8B-B14F-4D97-AF65-F5344CB8AC3E}">
        <p14:creationId xmlns:p14="http://schemas.microsoft.com/office/powerpoint/2010/main" val="15765238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關稅記帳保證：政府為輔導廠商輸入原料或機器從事加工外銷、或生產藉以創造就業機會拓展輸出，規定廠商進口原料與機器，得由銀行出具保證函，關稅、貨物稅先予記帳即可辦理提貨。俟來日加工外銷期限內出口後，　　 憑出口報單向海關申請辦理沖銷記帳稅捐手續</a:t>
            </a:r>
            <a:endParaRPr lang="zh-TW" altLang="en-US" dirty="0"/>
          </a:p>
        </p:txBody>
      </p:sp>
      <p:sp>
        <p:nvSpPr>
          <p:cNvPr id="4" name="投影片編號版面配置區 3"/>
          <p:cNvSpPr>
            <a:spLocks noGrp="1"/>
          </p:cNvSpPr>
          <p:nvPr>
            <p:ph type="sldNum" sz="quarter" idx="10"/>
          </p:nvPr>
        </p:nvSpPr>
        <p:spPr/>
        <p:txBody>
          <a:bodyPr/>
          <a:lstStyle/>
          <a:p>
            <a:pPr>
              <a:defRPr/>
            </a:pPr>
            <a:fld id="{08C655F9-DCEC-4310-BC8C-D8EAF6E09276}" type="slidenum">
              <a:rPr lang="zh-TW" altLang="en-US" smtClean="0"/>
              <a:pPr>
                <a:defRPr/>
              </a:pPr>
              <a:t>68</a:t>
            </a:fld>
            <a:endParaRPr lang="en-US" altLang="zh-TW"/>
          </a:p>
        </p:txBody>
      </p:sp>
    </p:spTree>
    <p:extLst>
      <p:ext uri="{BB962C8B-B14F-4D97-AF65-F5344CB8AC3E}">
        <p14:creationId xmlns:p14="http://schemas.microsoft.com/office/powerpoint/2010/main" val="35613709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A7994644-6E30-40E1-B12C-2FCF81603443}" type="slidenum">
              <a:rPr lang="zh-TW" altLang="en-US" smtClean="0">
                <a:latin typeface="Times New Roman" pitchFamily="18" charset="0"/>
              </a:rPr>
              <a:pPr>
                <a:spcBef>
                  <a:spcPct val="0"/>
                </a:spcBef>
              </a:pPr>
              <a:t>69</a:t>
            </a:fld>
            <a:endParaRPr lang="en-US" altLang="zh-TW" smtClean="0">
              <a:latin typeface="Times New Roman" pitchFamily="18" charset="0"/>
            </a:endParaRPr>
          </a:p>
        </p:txBody>
      </p:sp>
      <p:sp>
        <p:nvSpPr>
          <p:cNvPr id="124931" name="Rectangle 2"/>
          <p:cNvSpPr>
            <a:spLocks noGrp="1" noRot="1" noChangeAspect="1" noChangeArrowheads="1" noTextEdit="1"/>
          </p:cNvSpPr>
          <p:nvPr>
            <p:ph type="sldImg"/>
          </p:nvPr>
        </p:nvSpPr>
        <p:spPr>
          <a:xfrm>
            <a:off x="969963" y="581025"/>
            <a:ext cx="4916487" cy="3687763"/>
          </a:xfrm>
          <a:ln w="12700" cap="flat">
            <a:solidFill>
              <a:schemeClr val="tx1"/>
            </a:solidFill>
          </a:ln>
        </p:spPr>
      </p:sp>
      <p:sp>
        <p:nvSpPr>
          <p:cNvPr id="12493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92574" tIns="46287" rIns="92574" bIns="46287"/>
          <a:lstStyle/>
          <a:p>
            <a:pPr eaLnBrk="1" hangingPunct="1"/>
            <a:r>
              <a:rPr lang="en-US" altLang="zh-TW" smtClean="0">
                <a:solidFill>
                  <a:srgbClr val="000000"/>
                </a:solidFill>
                <a:latin typeface="Arial" pitchFamily="34" charset="0"/>
              </a:rPr>
              <a:t>A bank’s income statement reflects the financial nature of banking, as interest on loans and investments comprises the bulk of revenue. Interest income made up approximately 93 percent of total income at a bank in 1981, but only about 74 percent of total income at the end of 2000. The trend away from interest income toward noninterest income, as shown in Exhibit 3.3, has played a major role in changing bank management. Interest payments on borrowings similarly represent the primary expense.</a:t>
            </a:r>
          </a:p>
          <a:p>
            <a:pPr eaLnBrk="1" hangingPunct="1"/>
            <a:r>
              <a:rPr lang="en-US" altLang="zh-TW" smtClean="0">
                <a:solidFill>
                  <a:srgbClr val="000000"/>
                </a:solidFill>
                <a:latin typeface="Arial" pitchFamily="34" charset="0"/>
              </a:rPr>
              <a:t>The income statement format starts with </a:t>
            </a:r>
            <a:r>
              <a:rPr lang="en-US" altLang="zh-TW" b="1" smtClean="0">
                <a:solidFill>
                  <a:srgbClr val="000000"/>
                </a:solidFill>
                <a:latin typeface="Arial" pitchFamily="34" charset="0"/>
              </a:rPr>
              <a:t>interest income</a:t>
            </a:r>
            <a:r>
              <a:rPr lang="en-US" altLang="zh-TW" smtClean="0">
                <a:solidFill>
                  <a:srgbClr val="000000"/>
                </a:solidFill>
                <a:latin typeface="Arial" pitchFamily="34" charset="0"/>
              </a:rPr>
              <a:t> then subtracts </a:t>
            </a:r>
            <a:r>
              <a:rPr lang="en-US" altLang="zh-TW" b="1" smtClean="0">
                <a:solidFill>
                  <a:srgbClr val="000000"/>
                </a:solidFill>
                <a:latin typeface="Arial" pitchFamily="34" charset="0"/>
              </a:rPr>
              <a:t>interest expense</a:t>
            </a:r>
            <a:r>
              <a:rPr lang="en-US" altLang="zh-TW" smtClean="0">
                <a:solidFill>
                  <a:srgbClr val="000000"/>
                </a:solidFill>
                <a:latin typeface="Arial" pitchFamily="34" charset="0"/>
              </a:rPr>
              <a:t> to produce </a:t>
            </a:r>
            <a:r>
              <a:rPr lang="en-US" altLang="zh-TW" b="1" smtClean="0">
                <a:solidFill>
                  <a:srgbClr val="000000"/>
                </a:solidFill>
                <a:latin typeface="Arial" pitchFamily="34" charset="0"/>
              </a:rPr>
              <a:t>net interest income</a:t>
            </a:r>
            <a:r>
              <a:rPr lang="en-US" altLang="zh-TW" smtClean="0">
                <a:solidFill>
                  <a:srgbClr val="000000"/>
                </a:solidFill>
                <a:latin typeface="Arial" pitchFamily="34" charset="0"/>
              </a:rPr>
              <a:t>. As described below, net interest income must be large enough to cover a bank’s expenses and taxes such that changes in net interest income dramatically affect aggregate profitability. The other major source of bank revenue is </a:t>
            </a:r>
            <a:r>
              <a:rPr lang="en-US" altLang="zh-TW" b="1" smtClean="0">
                <a:solidFill>
                  <a:srgbClr val="000000"/>
                </a:solidFill>
                <a:latin typeface="Arial" pitchFamily="34" charset="0"/>
              </a:rPr>
              <a:t>noninterest income</a:t>
            </a:r>
            <a:r>
              <a:rPr lang="en-US" altLang="zh-TW" smtClean="0">
                <a:solidFill>
                  <a:srgbClr val="000000"/>
                </a:solidFill>
                <a:latin typeface="Arial" pitchFamily="34" charset="0"/>
              </a:rPr>
              <a:t>, which is comprised primarily of deposit service charges and fee income. After adding noninterest income, banks subtract </a:t>
            </a:r>
            <a:r>
              <a:rPr lang="en-US" altLang="zh-TW" b="1" smtClean="0">
                <a:solidFill>
                  <a:srgbClr val="000000"/>
                </a:solidFill>
                <a:latin typeface="Arial" pitchFamily="34" charset="0"/>
              </a:rPr>
              <a:t>noninterest expense</a:t>
            </a:r>
            <a:r>
              <a:rPr lang="en-US" altLang="zh-TW" smtClean="0">
                <a:solidFill>
                  <a:srgbClr val="000000"/>
                </a:solidFill>
                <a:latin typeface="Arial" pitchFamily="34" charset="0"/>
              </a:rPr>
              <a:t>, which represents overhead costs. Although banks constantly try to increase their noninterest income and reduce noninterest expense, the latter usually exceeds the former such that the difference is labeled the bank’s </a:t>
            </a:r>
            <a:r>
              <a:rPr lang="en-US" altLang="zh-TW" b="1" smtClean="0">
                <a:solidFill>
                  <a:srgbClr val="000000"/>
                </a:solidFill>
                <a:latin typeface="Arial" pitchFamily="34" charset="0"/>
              </a:rPr>
              <a:t>burden</a:t>
            </a:r>
            <a:r>
              <a:rPr lang="en-US" altLang="zh-TW" smtClean="0">
                <a:solidFill>
                  <a:srgbClr val="000000"/>
                </a:solidFill>
                <a:latin typeface="Arial" pitchFamily="34" charset="0"/>
              </a:rPr>
              <a:t>. Formally, a bank’s burden equals noninterest expense minus noninterest income. The next step is to subtract </a:t>
            </a:r>
            <a:r>
              <a:rPr lang="en-US" altLang="zh-TW" b="1" smtClean="0">
                <a:solidFill>
                  <a:srgbClr val="000000"/>
                </a:solidFill>
                <a:latin typeface="Arial" pitchFamily="34" charset="0"/>
              </a:rPr>
              <a:t>provisions for loan and lease losses</a:t>
            </a:r>
            <a:r>
              <a:rPr lang="en-US" altLang="zh-TW" smtClean="0">
                <a:solidFill>
                  <a:srgbClr val="000000"/>
                </a:solidFill>
                <a:latin typeface="Arial" pitchFamily="34" charset="0"/>
              </a:rPr>
              <a:t>, which represent management’s estimate of potential lost revenue from bad loans. The resulting figure essentially represents operating income before securities transactions and taxes. Next, </a:t>
            </a:r>
            <a:r>
              <a:rPr lang="en-US" altLang="zh-TW" b="1" smtClean="0">
                <a:solidFill>
                  <a:srgbClr val="000000"/>
                </a:solidFill>
                <a:latin typeface="Arial" pitchFamily="34" charset="0"/>
              </a:rPr>
              <a:t>realized gains or losses </a:t>
            </a:r>
            <a:r>
              <a:rPr lang="en-US" altLang="zh-TW" smtClean="0">
                <a:solidFill>
                  <a:srgbClr val="000000"/>
                </a:solidFill>
                <a:latin typeface="Arial" pitchFamily="34" charset="0"/>
              </a:rPr>
              <a:t>from the sale of securities are added to produce pretax net operating income. Subtracting applicable income taxes, tax equivalent adjustments, and any extraordinary items yields net income.</a:t>
            </a:r>
            <a:r>
              <a:rPr lang="en-US" altLang="zh-TW" smtClean="0">
                <a:latin typeface="Arial" pitchFamily="34" charset="0"/>
              </a:rPr>
              <a:t> </a:t>
            </a:r>
          </a:p>
        </p:txBody>
      </p:sp>
    </p:spTree>
    <p:extLst>
      <p:ext uri="{BB962C8B-B14F-4D97-AF65-F5344CB8AC3E}">
        <p14:creationId xmlns:p14="http://schemas.microsoft.com/office/powerpoint/2010/main" val="36747508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投影片圖像版面配置區 1"/>
          <p:cNvSpPr>
            <a:spLocks noGrp="1" noRot="1" noChangeAspect="1" noTextEdit="1"/>
          </p:cNvSpPr>
          <p:nvPr>
            <p:ph type="sldImg"/>
          </p:nvPr>
        </p:nvSpPr>
        <p:spPr>
          <a:ln/>
        </p:spPr>
      </p:sp>
      <p:sp>
        <p:nvSpPr>
          <p:cNvPr id="126979"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zh-TW" altLang="en-US" smtClean="0">
                <a:latin typeface="Arial" pitchFamily="34" charset="0"/>
              </a:rPr>
              <a:t>資料來源：台北富邦銀行</a:t>
            </a:r>
          </a:p>
        </p:txBody>
      </p:sp>
      <p:sp>
        <p:nvSpPr>
          <p:cNvPr id="126980" name="投影片編號版面配置區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D7F487F1-0850-480D-AB04-304E1D8DCFDC}" type="slidenum">
              <a:rPr lang="zh-TW" altLang="en-US" smtClean="0">
                <a:latin typeface="Times New Roman" pitchFamily="18" charset="0"/>
              </a:rPr>
              <a:pPr>
                <a:spcBef>
                  <a:spcPct val="0"/>
                </a:spcBef>
              </a:pPr>
              <a:t>77</a:t>
            </a:fld>
            <a:endParaRPr lang="en-US" altLang="zh-TW" smtClean="0">
              <a:latin typeface="Times New Roman" pitchFamily="18" charset="0"/>
            </a:endParaRPr>
          </a:p>
        </p:txBody>
      </p:sp>
    </p:spTree>
    <p:extLst>
      <p:ext uri="{BB962C8B-B14F-4D97-AF65-F5344CB8AC3E}">
        <p14:creationId xmlns:p14="http://schemas.microsoft.com/office/powerpoint/2010/main" val="23257215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投影片圖像版面配置區 1"/>
          <p:cNvSpPr>
            <a:spLocks noGrp="1" noRot="1" noChangeAspect="1" noTextEdit="1"/>
          </p:cNvSpPr>
          <p:nvPr>
            <p:ph type="sldImg"/>
          </p:nvPr>
        </p:nvSpPr>
        <p:spPr>
          <a:ln/>
        </p:spPr>
      </p:sp>
      <p:sp>
        <p:nvSpPr>
          <p:cNvPr id="128003"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zh-TW" altLang="en-US" smtClean="0">
                <a:latin typeface="Arial" pitchFamily="34" charset="0"/>
              </a:rPr>
              <a:t>備供出售金融資產其帳面金額之變動係認列為其他綜合損益，並累積於權益項下之備供出售金融資產未實現損益。於除列時，將權益項下之利益或損失累計金額重分類至損益，並列報於綜合損益表之備供出售金融資產之已實現損益項下。</a:t>
            </a:r>
          </a:p>
        </p:txBody>
      </p:sp>
      <p:sp>
        <p:nvSpPr>
          <p:cNvPr id="128004" name="投影片編號版面配置區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15A9D263-76C8-42F3-930F-407A9905166D}" type="slidenum">
              <a:rPr lang="zh-TW" altLang="en-US" smtClean="0">
                <a:latin typeface="Times New Roman" pitchFamily="18" charset="0"/>
              </a:rPr>
              <a:pPr>
                <a:spcBef>
                  <a:spcPct val="0"/>
                </a:spcBef>
              </a:pPr>
              <a:t>78</a:t>
            </a:fld>
            <a:endParaRPr lang="en-US" altLang="zh-TW" smtClean="0">
              <a:latin typeface="Times New Roman" pitchFamily="18" charset="0"/>
            </a:endParaRPr>
          </a:p>
        </p:txBody>
      </p:sp>
    </p:spTree>
    <p:extLst>
      <p:ext uri="{BB962C8B-B14F-4D97-AF65-F5344CB8AC3E}">
        <p14:creationId xmlns:p14="http://schemas.microsoft.com/office/powerpoint/2010/main" val="1205477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投影片圖像版面配置區 1"/>
          <p:cNvSpPr>
            <a:spLocks noGrp="1" noRot="1" noChangeAspect="1" noTextEdit="1"/>
          </p:cNvSpPr>
          <p:nvPr>
            <p:ph type="sldImg"/>
          </p:nvPr>
        </p:nvSpPr>
        <p:spPr>
          <a:ln/>
        </p:spPr>
      </p:sp>
      <p:sp>
        <p:nvSpPr>
          <p:cNvPr id="129027" name="備忘稿版面配置區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zh-TW" altLang="en-US" smtClean="0">
              <a:latin typeface="Arial" pitchFamily="34" charset="0"/>
            </a:endParaRPr>
          </a:p>
        </p:txBody>
      </p:sp>
      <p:sp>
        <p:nvSpPr>
          <p:cNvPr id="129028" name="投影片編號版面配置區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19163" eaLnBrk="0" hangingPunct="0">
              <a:spcBef>
                <a:spcPct val="30000"/>
              </a:spcBef>
              <a:defRPr sz="1200">
                <a:solidFill>
                  <a:schemeClr val="tx1"/>
                </a:solidFill>
                <a:latin typeface="Arial" pitchFamily="34" charset="0"/>
              </a:defRPr>
            </a:lvl1pPr>
            <a:lvl2pPr marL="742950" indent="-285750" defTabSz="919163" eaLnBrk="0" hangingPunct="0">
              <a:spcBef>
                <a:spcPct val="30000"/>
              </a:spcBef>
              <a:defRPr sz="1200">
                <a:solidFill>
                  <a:schemeClr val="tx1"/>
                </a:solidFill>
                <a:latin typeface="Arial" pitchFamily="34" charset="0"/>
              </a:defRPr>
            </a:lvl2pPr>
            <a:lvl3pPr marL="1143000" indent="-228600" defTabSz="919163" eaLnBrk="0" hangingPunct="0">
              <a:spcBef>
                <a:spcPct val="30000"/>
              </a:spcBef>
              <a:defRPr sz="1200">
                <a:solidFill>
                  <a:schemeClr val="tx1"/>
                </a:solidFill>
                <a:latin typeface="Arial" pitchFamily="34" charset="0"/>
              </a:defRPr>
            </a:lvl3pPr>
            <a:lvl4pPr marL="1600200" indent="-228600" defTabSz="919163" eaLnBrk="0" hangingPunct="0">
              <a:spcBef>
                <a:spcPct val="30000"/>
              </a:spcBef>
              <a:defRPr sz="1200">
                <a:solidFill>
                  <a:schemeClr val="tx1"/>
                </a:solidFill>
                <a:latin typeface="Arial" pitchFamily="34" charset="0"/>
              </a:defRPr>
            </a:lvl4pPr>
            <a:lvl5pPr marL="2057400" indent="-228600" defTabSz="919163" eaLnBrk="0" hangingPunct="0">
              <a:spcBef>
                <a:spcPct val="30000"/>
              </a:spcBef>
              <a:defRPr sz="1200">
                <a:solidFill>
                  <a:schemeClr val="tx1"/>
                </a:solidFill>
                <a:latin typeface="Arial" pitchFamily="34" charset="0"/>
              </a:defRPr>
            </a:lvl5pPr>
            <a:lvl6pPr marL="2514600" indent="-228600" defTabSz="919163" eaLnBrk="0" fontAlgn="base" hangingPunct="0">
              <a:spcBef>
                <a:spcPct val="30000"/>
              </a:spcBef>
              <a:spcAft>
                <a:spcPct val="0"/>
              </a:spcAft>
              <a:defRPr sz="1200">
                <a:solidFill>
                  <a:schemeClr val="tx1"/>
                </a:solidFill>
                <a:latin typeface="Arial" pitchFamily="34" charset="0"/>
              </a:defRPr>
            </a:lvl6pPr>
            <a:lvl7pPr marL="2971800" indent="-228600" defTabSz="919163" eaLnBrk="0" fontAlgn="base" hangingPunct="0">
              <a:spcBef>
                <a:spcPct val="30000"/>
              </a:spcBef>
              <a:spcAft>
                <a:spcPct val="0"/>
              </a:spcAft>
              <a:defRPr sz="1200">
                <a:solidFill>
                  <a:schemeClr val="tx1"/>
                </a:solidFill>
                <a:latin typeface="Arial" pitchFamily="34" charset="0"/>
              </a:defRPr>
            </a:lvl7pPr>
            <a:lvl8pPr marL="3429000" indent="-228600" defTabSz="919163" eaLnBrk="0" fontAlgn="base" hangingPunct="0">
              <a:spcBef>
                <a:spcPct val="30000"/>
              </a:spcBef>
              <a:spcAft>
                <a:spcPct val="0"/>
              </a:spcAft>
              <a:defRPr sz="1200">
                <a:solidFill>
                  <a:schemeClr val="tx1"/>
                </a:solidFill>
                <a:latin typeface="Arial" pitchFamily="34" charset="0"/>
              </a:defRPr>
            </a:lvl8pPr>
            <a:lvl9pPr marL="3886200" indent="-228600" defTabSz="919163" eaLnBrk="0" fontAlgn="base" hangingPunct="0">
              <a:spcBef>
                <a:spcPct val="30000"/>
              </a:spcBef>
              <a:spcAft>
                <a:spcPct val="0"/>
              </a:spcAft>
              <a:defRPr sz="1200">
                <a:solidFill>
                  <a:schemeClr val="tx1"/>
                </a:solidFill>
                <a:latin typeface="Arial" pitchFamily="34" charset="0"/>
              </a:defRPr>
            </a:lvl9pPr>
          </a:lstStyle>
          <a:p>
            <a:pPr>
              <a:spcBef>
                <a:spcPct val="0"/>
              </a:spcBef>
            </a:pPr>
            <a:fld id="{F0D9DC42-2FBA-47C1-A88A-17DB2F16B136}" type="slidenum">
              <a:rPr lang="zh-TW" altLang="en-US" smtClean="0">
                <a:latin typeface="Times New Roman" pitchFamily="18" charset="0"/>
              </a:rPr>
              <a:pPr>
                <a:spcBef>
                  <a:spcPct val="0"/>
                </a:spcBef>
              </a:pPr>
              <a:t>80</a:t>
            </a:fld>
            <a:endParaRPr lang="en-US" altLang="zh-TW" smtClean="0">
              <a:latin typeface="Times New Roman" pitchFamily="18" charset="0"/>
            </a:endParaRPr>
          </a:p>
        </p:txBody>
      </p:sp>
    </p:spTree>
    <p:extLst>
      <p:ext uri="{BB962C8B-B14F-4D97-AF65-F5344CB8AC3E}">
        <p14:creationId xmlns:p14="http://schemas.microsoft.com/office/powerpoint/2010/main" val="30700985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Rectangle 3"/>
          <p:cNvSpPr>
            <a:spLocks noChangeArrowheads="1"/>
          </p:cNvSpPr>
          <p:nvPr/>
        </p:nvSpPr>
        <p:spPr bwMode="ltGray">
          <a:xfrm>
            <a:off x="0" y="0"/>
            <a:ext cx="1295400" cy="487680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grpSp>
        <p:nvGrpSpPr>
          <p:cNvPr id="5" name="Group 4"/>
          <p:cNvGrpSpPr>
            <a:grpSpLocks/>
          </p:cNvGrpSpPr>
          <p:nvPr/>
        </p:nvGrpSpPr>
        <p:grpSpPr bwMode="auto">
          <a:xfrm>
            <a:off x="0" y="3505200"/>
            <a:ext cx="8763000" cy="2438400"/>
            <a:chOff x="0" y="2208"/>
            <a:chExt cx="5520" cy="1536"/>
          </a:xfrm>
        </p:grpSpPr>
        <p:sp>
          <p:nvSpPr>
            <p:cNvPr id="6" name="Rectangle 5"/>
            <p:cNvSpPr>
              <a:spLocks noChangeArrowheads="1"/>
            </p:cNvSpPr>
            <p:nvPr/>
          </p:nvSpPr>
          <p:spPr bwMode="ltGray">
            <a:xfrm>
              <a:off x="624" y="2208"/>
              <a:ext cx="4896" cy="1536"/>
            </a:xfrm>
            <a:prstGeom prst="rect">
              <a:avLst/>
            </a:prstGeom>
            <a:solidFill>
              <a:srgbClr val="000066"/>
            </a:solidFill>
            <a:ln w="9525">
              <a:solidFill>
                <a:srgbClr val="000066"/>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sp>
          <p:nvSpPr>
            <p:cNvPr id="7" name="Rectangle 6"/>
            <p:cNvSpPr>
              <a:spLocks noChangeArrowheads="1"/>
            </p:cNvSpPr>
            <p:nvPr/>
          </p:nvSpPr>
          <p:spPr bwMode="ltGray">
            <a:xfrm>
              <a:off x="654" y="2352"/>
              <a:ext cx="4818" cy="1347"/>
            </a:xfrm>
            <a:prstGeom prst="rect">
              <a:avLst/>
            </a:prstGeom>
            <a:solidFill>
              <a:schemeClr val="bg1"/>
            </a:solidFill>
            <a:ln w="9525">
              <a:solidFill>
                <a:srgbClr val="000066"/>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sp>
          <p:nvSpPr>
            <p:cNvPr id="8" name="Line 7"/>
            <p:cNvSpPr>
              <a:spLocks noChangeShapeType="1"/>
            </p:cNvSpPr>
            <p:nvPr/>
          </p:nvSpPr>
          <p:spPr bwMode="ltGray">
            <a:xfrm>
              <a:off x="0" y="3072"/>
              <a:ext cx="624" cy="0"/>
            </a:xfrm>
            <a:prstGeom prst="line">
              <a:avLst/>
            </a:prstGeom>
            <a:noFill/>
            <a:ln w="50800">
              <a:solidFill>
                <a:srgbClr val="000066"/>
              </a:solidFill>
              <a:round/>
              <a:headEnd/>
              <a:tailEnd/>
            </a:ln>
            <a:extLst>
              <a:ext uri="{909E8E84-426E-40DD-AFC4-6F175D3DCCD1}">
                <a14:hiddenFill xmlns:a14="http://schemas.microsoft.com/office/drawing/2010/main">
                  <a:noFill/>
                </a14:hiddenFill>
              </a:ext>
            </a:extLst>
          </p:spPr>
          <p:txBody>
            <a:bodyPr/>
            <a:lstStyle/>
            <a:p>
              <a:endParaRPr lang="zh-TW" altLang="en-US"/>
            </a:p>
          </p:txBody>
        </p:sp>
      </p:grpSp>
      <p:grpSp>
        <p:nvGrpSpPr>
          <p:cNvPr id="9" name="Group 8"/>
          <p:cNvGrpSpPr>
            <a:grpSpLocks/>
          </p:cNvGrpSpPr>
          <p:nvPr/>
        </p:nvGrpSpPr>
        <p:grpSpPr bwMode="auto">
          <a:xfrm>
            <a:off x="762000" y="1219200"/>
            <a:ext cx="8077200" cy="304800"/>
            <a:chOff x="400" y="336"/>
            <a:chExt cx="5088" cy="192"/>
          </a:xfrm>
        </p:grpSpPr>
        <p:sp>
          <p:nvSpPr>
            <p:cNvPr id="10" name="Rectangle 9"/>
            <p:cNvSpPr>
              <a:spLocks noChangeArrowheads="1"/>
            </p:cNvSpPr>
            <p:nvPr/>
          </p:nvSpPr>
          <p:spPr bwMode="ltGray">
            <a:xfrm>
              <a:off x="3952" y="336"/>
              <a:ext cx="1536" cy="19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sp>
          <p:nvSpPr>
            <p:cNvPr id="11" name="Line 10"/>
            <p:cNvSpPr>
              <a:spLocks noChangeShapeType="1"/>
            </p:cNvSpPr>
            <p:nvPr/>
          </p:nvSpPr>
          <p:spPr bwMode="ltGray">
            <a:xfrm>
              <a:off x="400" y="432"/>
              <a:ext cx="5088"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grpSp>
      <p:pic>
        <p:nvPicPr>
          <p:cNvPr id="12" name="Picture 16"/>
          <p:cNvPicPr>
            <a:picLocks noChangeAspect="1" noChangeArrowheads="1"/>
          </p:cNvPicPr>
          <p:nvPr userDrawn="1"/>
        </p:nvPicPr>
        <p:blipFill>
          <a:blip r:embed="rId2">
            <a:extLst>
              <a:ext uri="{28A0092B-C50C-407E-A947-70E740481C1C}">
                <a14:useLocalDpi xmlns:a14="http://schemas.microsoft.com/office/drawing/2010/main" val="0"/>
              </a:ext>
            </a:extLst>
          </a:blip>
          <a:srcRect r="1187"/>
          <a:stretch>
            <a:fillRect/>
          </a:stretch>
        </p:blipFill>
        <p:spPr bwMode="auto">
          <a:xfrm>
            <a:off x="6172200" y="3633788"/>
            <a:ext cx="2511425"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231435" name="Rectangle 11"/>
          <p:cNvSpPr>
            <a:spLocks noGrp="1" noChangeArrowheads="1"/>
          </p:cNvSpPr>
          <p:nvPr>
            <p:ph type="ctrTitle"/>
          </p:nvPr>
        </p:nvSpPr>
        <p:spPr>
          <a:xfrm>
            <a:off x="1828800" y="1600200"/>
            <a:ext cx="6858000" cy="1752600"/>
          </a:xfrm>
        </p:spPr>
        <p:txBody>
          <a:bodyPr/>
          <a:lstStyle>
            <a:lvl1pPr>
              <a:defRPr sz="4400"/>
            </a:lvl1pPr>
          </a:lstStyle>
          <a:p>
            <a:r>
              <a:rPr lang="en-US" altLang="zh-TW"/>
              <a:t>Click to edit Master title style</a:t>
            </a:r>
          </a:p>
        </p:txBody>
      </p:sp>
      <p:sp>
        <p:nvSpPr>
          <p:cNvPr id="231436"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r>
              <a:rPr lang="en-US" altLang="zh-TW"/>
              <a:t>Click to edit Master subtitle style</a:t>
            </a:r>
          </a:p>
        </p:txBody>
      </p:sp>
      <p:sp>
        <p:nvSpPr>
          <p:cNvPr id="13" name="Rectangle 13"/>
          <p:cNvSpPr>
            <a:spLocks noGrp="1" noChangeArrowheads="1"/>
          </p:cNvSpPr>
          <p:nvPr>
            <p:ph type="dt" sz="half" idx="10"/>
          </p:nvPr>
        </p:nvSpPr>
        <p:spPr>
          <a:xfrm>
            <a:off x="912813" y="6251575"/>
            <a:ext cx="1905000" cy="457200"/>
          </a:xfrm>
        </p:spPr>
        <p:txBody>
          <a:bodyPr/>
          <a:lstStyle>
            <a:lvl1pPr>
              <a:defRPr/>
            </a:lvl1pPr>
          </a:lstStyle>
          <a:p>
            <a:pPr>
              <a:defRPr/>
            </a:pPr>
            <a:endParaRPr lang="en-US" altLang="zh-TW"/>
          </a:p>
        </p:txBody>
      </p:sp>
      <p:sp>
        <p:nvSpPr>
          <p:cNvPr id="14" name="Rectangle 15"/>
          <p:cNvSpPr>
            <a:spLocks noGrp="1" noChangeArrowheads="1"/>
          </p:cNvSpPr>
          <p:nvPr>
            <p:ph type="sldNum" sz="quarter" idx="11"/>
          </p:nvPr>
        </p:nvSpPr>
        <p:spPr/>
        <p:txBody>
          <a:bodyPr/>
          <a:lstStyle>
            <a:lvl1pPr>
              <a:defRPr/>
            </a:lvl1pPr>
          </a:lstStyle>
          <a:p>
            <a:pPr>
              <a:defRPr/>
            </a:pPr>
            <a:fld id="{E92C235B-4CC7-4C06-B0DA-740AEB782C6E}" type="slidenum">
              <a:rPr lang="zh-TW" altLang="en-US"/>
              <a:pPr>
                <a:defRPr/>
              </a:pPr>
              <a:t>‹#›</a:t>
            </a:fld>
            <a:endParaRPr lang="en-US" altLang="zh-TW"/>
          </a:p>
        </p:txBody>
      </p:sp>
      <p:sp>
        <p:nvSpPr>
          <p:cNvPr id="15" name="Rectangle 17"/>
          <p:cNvSpPr>
            <a:spLocks noGrp="1" noChangeArrowheads="1"/>
          </p:cNvSpPr>
          <p:nvPr>
            <p:ph type="ftr" sz="quarter" idx="12"/>
          </p:nvPr>
        </p:nvSpPr>
        <p:spPr/>
        <p:txBody>
          <a:bodyPr/>
          <a:lstStyle>
            <a:lvl1pPr>
              <a:defRPr/>
            </a:lvl1pPr>
          </a:lstStyle>
          <a:p>
            <a:pPr>
              <a:defRPr/>
            </a:pPr>
            <a:endParaRPr lang="en-US" altLang="zh-TW"/>
          </a:p>
        </p:txBody>
      </p:sp>
    </p:spTree>
    <p:extLst>
      <p:ext uri="{BB962C8B-B14F-4D97-AF65-F5344CB8AC3E}">
        <p14:creationId xmlns:p14="http://schemas.microsoft.com/office/powerpoint/2010/main" val="118125428"/>
      </p:ext>
    </p:extLst>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2D93D77B-07FF-437F-94DB-48A275081540}" type="slidenum">
              <a:rPr lang="zh-TW" altLang="en-US"/>
              <a:pPr>
                <a:defRPr/>
              </a:pPr>
              <a:t>‹#›</a:t>
            </a:fld>
            <a:endParaRPr lang="en-US" altLang="zh-TW"/>
          </a:p>
        </p:txBody>
      </p:sp>
      <p:sp>
        <p:nvSpPr>
          <p:cNvPr id="6" name="Rectangle 14"/>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828389728"/>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72F90EB4-5C1E-4B88-905A-6EA0C653BA56}" type="slidenum">
              <a:rPr lang="zh-TW" altLang="en-US"/>
              <a:pPr>
                <a:defRPr/>
              </a:pPr>
              <a:t>‹#›</a:t>
            </a:fld>
            <a:endParaRPr lang="en-US" altLang="zh-TW"/>
          </a:p>
        </p:txBody>
      </p:sp>
      <p:sp>
        <p:nvSpPr>
          <p:cNvPr id="6" name="Rectangle 14"/>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908008663"/>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762000" y="1295400"/>
            <a:ext cx="39624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876800" y="1295400"/>
            <a:ext cx="39624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1"/>
          </p:nvPr>
        </p:nvSpPr>
        <p:spPr>
          <a:ln/>
        </p:spPr>
        <p:txBody>
          <a:bodyPr/>
          <a:lstStyle>
            <a:lvl1pPr>
              <a:defRPr/>
            </a:lvl1pPr>
          </a:lstStyle>
          <a:p>
            <a:pPr>
              <a:defRPr/>
            </a:pPr>
            <a:fld id="{47809B65-7EC3-495E-B7E5-ACF74FFFE74F}" type="slidenum">
              <a:rPr lang="zh-TW" altLang="en-US"/>
              <a:pPr>
                <a:defRPr/>
              </a:pPr>
              <a:t>‹#›</a:t>
            </a:fld>
            <a:endParaRPr lang="en-US" altLang="zh-TW"/>
          </a:p>
        </p:txBody>
      </p:sp>
      <p:sp>
        <p:nvSpPr>
          <p:cNvPr id="7" name="Rectangle 14"/>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2331814960"/>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10"/>
          <p:cNvSpPr>
            <a:spLocks noGrp="1" noChangeArrowheads="1"/>
          </p:cNvSpPr>
          <p:nvPr>
            <p:ph type="sldNum" sz="quarter" idx="11"/>
          </p:nvPr>
        </p:nvSpPr>
        <p:spPr>
          <a:ln/>
        </p:spPr>
        <p:txBody>
          <a:bodyPr/>
          <a:lstStyle>
            <a:lvl1pPr>
              <a:defRPr/>
            </a:lvl1pPr>
          </a:lstStyle>
          <a:p>
            <a:pPr>
              <a:defRPr/>
            </a:pPr>
            <a:fld id="{EDF1D81F-345E-460C-92D8-4C602626FB7B}" type="slidenum">
              <a:rPr lang="zh-TW" altLang="en-US"/>
              <a:pPr>
                <a:defRPr/>
              </a:pPr>
              <a:t>‹#›</a:t>
            </a:fld>
            <a:endParaRPr lang="en-US" altLang="zh-TW"/>
          </a:p>
        </p:txBody>
      </p:sp>
      <p:sp>
        <p:nvSpPr>
          <p:cNvPr id="9" name="Rectangle 14"/>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421910489"/>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10"/>
          <p:cNvSpPr>
            <a:spLocks noGrp="1" noChangeArrowheads="1"/>
          </p:cNvSpPr>
          <p:nvPr>
            <p:ph type="sldNum" sz="quarter" idx="11"/>
          </p:nvPr>
        </p:nvSpPr>
        <p:spPr>
          <a:ln/>
        </p:spPr>
        <p:txBody>
          <a:bodyPr/>
          <a:lstStyle>
            <a:lvl1pPr>
              <a:defRPr/>
            </a:lvl1pPr>
          </a:lstStyle>
          <a:p>
            <a:pPr>
              <a:defRPr/>
            </a:pPr>
            <a:fld id="{C9DC4288-FDEE-483E-BBE6-29D542061A07}" type="slidenum">
              <a:rPr lang="zh-TW" altLang="en-US"/>
              <a:pPr>
                <a:defRPr/>
              </a:pPr>
              <a:t>‹#›</a:t>
            </a:fld>
            <a:endParaRPr lang="en-US" altLang="zh-TW"/>
          </a:p>
        </p:txBody>
      </p:sp>
      <p:sp>
        <p:nvSpPr>
          <p:cNvPr id="5" name="Rectangle 14"/>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476670570"/>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10"/>
          <p:cNvSpPr>
            <a:spLocks noGrp="1" noChangeArrowheads="1"/>
          </p:cNvSpPr>
          <p:nvPr>
            <p:ph type="sldNum" sz="quarter" idx="11"/>
          </p:nvPr>
        </p:nvSpPr>
        <p:spPr>
          <a:ln/>
        </p:spPr>
        <p:txBody>
          <a:bodyPr/>
          <a:lstStyle>
            <a:lvl1pPr>
              <a:defRPr/>
            </a:lvl1pPr>
          </a:lstStyle>
          <a:p>
            <a:pPr>
              <a:defRPr/>
            </a:pPr>
            <a:fld id="{1B229CFB-13AB-475B-96AC-D742D7440513}" type="slidenum">
              <a:rPr lang="zh-TW" altLang="en-US"/>
              <a:pPr>
                <a:defRPr/>
              </a:pPr>
              <a:t>‹#›</a:t>
            </a:fld>
            <a:endParaRPr lang="en-US" altLang="zh-TW"/>
          </a:p>
        </p:txBody>
      </p:sp>
      <p:sp>
        <p:nvSpPr>
          <p:cNvPr id="4" name="Rectangle 14"/>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668843124"/>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1"/>
          </p:nvPr>
        </p:nvSpPr>
        <p:spPr>
          <a:ln/>
        </p:spPr>
        <p:txBody>
          <a:bodyPr/>
          <a:lstStyle>
            <a:lvl1pPr>
              <a:defRPr/>
            </a:lvl1pPr>
          </a:lstStyle>
          <a:p>
            <a:pPr>
              <a:defRPr/>
            </a:pPr>
            <a:fld id="{9F1A8E85-3179-406C-BAC2-747665729E46}" type="slidenum">
              <a:rPr lang="zh-TW" altLang="en-US"/>
              <a:pPr>
                <a:defRPr/>
              </a:pPr>
              <a:t>‹#›</a:t>
            </a:fld>
            <a:endParaRPr lang="en-US" altLang="zh-TW"/>
          </a:p>
        </p:txBody>
      </p:sp>
      <p:sp>
        <p:nvSpPr>
          <p:cNvPr id="7" name="Rectangle 14"/>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982235500"/>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1"/>
          </p:nvPr>
        </p:nvSpPr>
        <p:spPr>
          <a:ln/>
        </p:spPr>
        <p:txBody>
          <a:bodyPr/>
          <a:lstStyle>
            <a:lvl1pPr>
              <a:defRPr/>
            </a:lvl1pPr>
          </a:lstStyle>
          <a:p>
            <a:pPr>
              <a:defRPr/>
            </a:pPr>
            <a:fld id="{E7D83533-1B08-419D-AB63-1BC1F485FA0B}" type="slidenum">
              <a:rPr lang="zh-TW" altLang="en-US"/>
              <a:pPr>
                <a:defRPr/>
              </a:pPr>
              <a:t>‹#›</a:t>
            </a:fld>
            <a:endParaRPr lang="en-US" altLang="zh-TW"/>
          </a:p>
        </p:txBody>
      </p:sp>
      <p:sp>
        <p:nvSpPr>
          <p:cNvPr id="7" name="Rectangle 14"/>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011730575"/>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A1214A42-0AC1-488B-B719-42E6DF67F09F}" type="slidenum">
              <a:rPr lang="zh-TW" altLang="en-US"/>
              <a:pPr>
                <a:defRPr/>
              </a:pPr>
              <a:t>‹#›</a:t>
            </a:fld>
            <a:endParaRPr lang="en-US" altLang="zh-TW"/>
          </a:p>
        </p:txBody>
      </p:sp>
      <p:sp>
        <p:nvSpPr>
          <p:cNvPr id="6" name="Rectangle 14"/>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664941299"/>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19900" y="274638"/>
            <a:ext cx="2019300" cy="5856287"/>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762000" y="274638"/>
            <a:ext cx="5905500" cy="5856287"/>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BF0CF11B-7956-423C-82B6-98AEEADA8A1A}" type="slidenum">
              <a:rPr lang="zh-TW" altLang="en-US"/>
              <a:pPr>
                <a:defRPr/>
              </a:pPr>
              <a:t>‹#›</a:t>
            </a:fld>
            <a:endParaRPr lang="en-US" altLang="zh-TW"/>
          </a:p>
        </p:txBody>
      </p:sp>
      <p:sp>
        <p:nvSpPr>
          <p:cNvPr id="6" name="Rectangle 14"/>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265310469"/>
      </p:ext>
    </p:extLst>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C75193B5-287F-4FAC-BF29-AC1EF921CEF2}" type="slidenum">
              <a:rPr lang="zh-TW" altLang="en-US"/>
              <a:pPr>
                <a:defRPr/>
              </a:pPr>
              <a:t>‹#›</a:t>
            </a:fld>
            <a:endParaRPr lang="en-US" altLang="zh-TW"/>
          </a:p>
        </p:txBody>
      </p:sp>
      <p:sp>
        <p:nvSpPr>
          <p:cNvPr id="6" name="Rectangle 16"/>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2668307610"/>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926CEB77-E7BD-4326-83ED-A35B50CA9C1C}" type="slidenum">
              <a:rPr lang="zh-TW" altLang="en-US"/>
              <a:pPr>
                <a:defRPr/>
              </a:pPr>
              <a:t>‹#›</a:t>
            </a:fld>
            <a:endParaRPr lang="en-US" altLang="zh-TW"/>
          </a:p>
        </p:txBody>
      </p:sp>
      <p:sp>
        <p:nvSpPr>
          <p:cNvPr id="6" name="Rectangle 16"/>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567019375"/>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C427AEE7-B2C2-488C-A9D3-54ADD1599F26}" type="slidenum">
              <a:rPr lang="zh-TW" altLang="en-US"/>
              <a:pPr>
                <a:defRPr/>
              </a:pPr>
              <a:t>‹#›</a:t>
            </a:fld>
            <a:endParaRPr lang="en-US" altLang="zh-TW"/>
          </a:p>
        </p:txBody>
      </p:sp>
      <p:sp>
        <p:nvSpPr>
          <p:cNvPr id="6" name="Rectangle 16"/>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218019354"/>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762000" y="2286000"/>
            <a:ext cx="3962400" cy="3844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876800" y="2286000"/>
            <a:ext cx="3962400" cy="3844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1"/>
          </p:nvPr>
        </p:nvSpPr>
        <p:spPr>
          <a:ln/>
        </p:spPr>
        <p:txBody>
          <a:bodyPr/>
          <a:lstStyle>
            <a:lvl1pPr>
              <a:defRPr/>
            </a:lvl1pPr>
          </a:lstStyle>
          <a:p>
            <a:pPr>
              <a:defRPr/>
            </a:pPr>
            <a:fld id="{6A916639-2757-4F10-BB13-22DBF7E4FB97}" type="slidenum">
              <a:rPr lang="zh-TW" altLang="en-US"/>
              <a:pPr>
                <a:defRPr/>
              </a:pPr>
              <a:t>‹#›</a:t>
            </a:fld>
            <a:endParaRPr lang="en-US" altLang="zh-TW"/>
          </a:p>
        </p:txBody>
      </p:sp>
      <p:sp>
        <p:nvSpPr>
          <p:cNvPr id="7" name="Rectangle 16"/>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224999079"/>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10"/>
          <p:cNvSpPr>
            <a:spLocks noGrp="1" noChangeArrowheads="1"/>
          </p:cNvSpPr>
          <p:nvPr>
            <p:ph type="sldNum" sz="quarter" idx="11"/>
          </p:nvPr>
        </p:nvSpPr>
        <p:spPr>
          <a:ln/>
        </p:spPr>
        <p:txBody>
          <a:bodyPr/>
          <a:lstStyle>
            <a:lvl1pPr>
              <a:defRPr/>
            </a:lvl1pPr>
          </a:lstStyle>
          <a:p>
            <a:pPr>
              <a:defRPr/>
            </a:pPr>
            <a:fld id="{4C0CC6C4-0882-4DE5-8F04-A2144026A908}" type="slidenum">
              <a:rPr lang="zh-TW" altLang="en-US"/>
              <a:pPr>
                <a:defRPr/>
              </a:pPr>
              <a:t>‹#›</a:t>
            </a:fld>
            <a:endParaRPr lang="en-US" altLang="zh-TW"/>
          </a:p>
        </p:txBody>
      </p:sp>
      <p:sp>
        <p:nvSpPr>
          <p:cNvPr id="9" name="Rectangle 16"/>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537251512"/>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10"/>
          <p:cNvSpPr>
            <a:spLocks noGrp="1" noChangeArrowheads="1"/>
          </p:cNvSpPr>
          <p:nvPr>
            <p:ph type="sldNum" sz="quarter" idx="11"/>
          </p:nvPr>
        </p:nvSpPr>
        <p:spPr>
          <a:ln/>
        </p:spPr>
        <p:txBody>
          <a:bodyPr/>
          <a:lstStyle>
            <a:lvl1pPr>
              <a:defRPr/>
            </a:lvl1pPr>
          </a:lstStyle>
          <a:p>
            <a:pPr>
              <a:defRPr/>
            </a:pPr>
            <a:fld id="{FCC2A1D5-25D7-43AC-87FD-8C67E0476337}" type="slidenum">
              <a:rPr lang="zh-TW" altLang="en-US"/>
              <a:pPr>
                <a:defRPr/>
              </a:pPr>
              <a:t>‹#›</a:t>
            </a:fld>
            <a:endParaRPr lang="en-US" altLang="zh-TW"/>
          </a:p>
        </p:txBody>
      </p:sp>
      <p:sp>
        <p:nvSpPr>
          <p:cNvPr id="5" name="Rectangle 16"/>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943906817"/>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10"/>
          <p:cNvSpPr>
            <a:spLocks noGrp="1" noChangeArrowheads="1"/>
          </p:cNvSpPr>
          <p:nvPr>
            <p:ph type="sldNum" sz="quarter" idx="11"/>
          </p:nvPr>
        </p:nvSpPr>
        <p:spPr>
          <a:ln/>
        </p:spPr>
        <p:txBody>
          <a:bodyPr/>
          <a:lstStyle>
            <a:lvl1pPr>
              <a:defRPr/>
            </a:lvl1pPr>
          </a:lstStyle>
          <a:p>
            <a:pPr>
              <a:defRPr/>
            </a:pPr>
            <a:fld id="{CB4620A8-E4BE-4CA2-B730-7D664E78C3A6}" type="slidenum">
              <a:rPr lang="zh-TW" altLang="en-US"/>
              <a:pPr>
                <a:defRPr/>
              </a:pPr>
              <a:t>‹#›</a:t>
            </a:fld>
            <a:endParaRPr lang="en-US" altLang="zh-TW"/>
          </a:p>
        </p:txBody>
      </p:sp>
      <p:sp>
        <p:nvSpPr>
          <p:cNvPr id="4" name="Rectangle 16"/>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822263882"/>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1"/>
          </p:nvPr>
        </p:nvSpPr>
        <p:spPr>
          <a:ln/>
        </p:spPr>
        <p:txBody>
          <a:bodyPr/>
          <a:lstStyle>
            <a:lvl1pPr>
              <a:defRPr/>
            </a:lvl1pPr>
          </a:lstStyle>
          <a:p>
            <a:pPr>
              <a:defRPr/>
            </a:pPr>
            <a:fld id="{3FCCD63C-5D37-4366-9E3A-05E4D2B38DA3}" type="slidenum">
              <a:rPr lang="zh-TW" altLang="en-US"/>
              <a:pPr>
                <a:defRPr/>
              </a:pPr>
              <a:t>‹#›</a:t>
            </a:fld>
            <a:endParaRPr lang="en-US" altLang="zh-TW"/>
          </a:p>
        </p:txBody>
      </p:sp>
      <p:sp>
        <p:nvSpPr>
          <p:cNvPr id="7" name="Rectangle 16"/>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961578827"/>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1"/>
          </p:nvPr>
        </p:nvSpPr>
        <p:spPr>
          <a:ln/>
        </p:spPr>
        <p:txBody>
          <a:bodyPr/>
          <a:lstStyle>
            <a:lvl1pPr>
              <a:defRPr/>
            </a:lvl1pPr>
          </a:lstStyle>
          <a:p>
            <a:pPr>
              <a:defRPr/>
            </a:pPr>
            <a:fld id="{6B6DC9C8-4001-4B00-BC4B-23D12CB28561}" type="slidenum">
              <a:rPr lang="zh-TW" altLang="en-US"/>
              <a:pPr>
                <a:defRPr/>
              </a:pPr>
              <a:t>‹#›</a:t>
            </a:fld>
            <a:endParaRPr lang="en-US" altLang="zh-TW"/>
          </a:p>
        </p:txBody>
      </p:sp>
      <p:sp>
        <p:nvSpPr>
          <p:cNvPr id="7" name="Rectangle 16"/>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366976604"/>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41EFF6AC-1F1A-488C-B989-779326845ACC}" type="slidenum">
              <a:rPr lang="zh-TW" altLang="en-US"/>
              <a:pPr>
                <a:defRPr/>
              </a:pPr>
              <a:t>‹#›</a:t>
            </a:fld>
            <a:endParaRPr lang="en-US" altLang="zh-TW"/>
          </a:p>
        </p:txBody>
      </p:sp>
      <p:sp>
        <p:nvSpPr>
          <p:cNvPr id="6" name="Rectangle 16"/>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88869646"/>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781800" y="0"/>
            <a:ext cx="2057400" cy="61309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0"/>
            <a:ext cx="6019800" cy="61309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D5F77632-B262-4DA1-8F40-299E13DEAE0F}" type="slidenum">
              <a:rPr lang="zh-TW" altLang="en-US"/>
              <a:pPr>
                <a:defRPr/>
              </a:pPr>
              <a:t>‹#›</a:t>
            </a:fld>
            <a:endParaRPr lang="en-US" altLang="zh-TW"/>
          </a:p>
        </p:txBody>
      </p:sp>
      <p:sp>
        <p:nvSpPr>
          <p:cNvPr id="6" name="Rectangle 16"/>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438839687"/>
      </p:ext>
    </p:extLst>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8F8F5DCD-6DC1-44A0-8960-F04CC830F2CF}" type="slidenum">
              <a:rPr lang="zh-TW" altLang="en-US"/>
              <a:pPr>
                <a:defRPr/>
              </a:pPr>
              <a:t>‹#›</a:t>
            </a:fld>
            <a:endParaRPr lang="en-US" altLang="zh-TW"/>
          </a:p>
        </p:txBody>
      </p:sp>
      <p:sp>
        <p:nvSpPr>
          <p:cNvPr id="6"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937572837"/>
      </p:ext>
    </p:extLst>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52B24453-859F-45D0-9399-4B901F28823F}" type="slidenum">
              <a:rPr lang="zh-TW" altLang="en-US"/>
              <a:pPr>
                <a:defRPr/>
              </a:pPr>
              <a:t>‹#›</a:t>
            </a:fld>
            <a:endParaRPr lang="en-US" altLang="zh-TW"/>
          </a:p>
        </p:txBody>
      </p:sp>
      <p:sp>
        <p:nvSpPr>
          <p:cNvPr id="6"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014266990"/>
      </p:ext>
    </p:extLst>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87E1893F-25EB-41FC-8D62-330ABE95D9E4}" type="slidenum">
              <a:rPr lang="zh-TW" altLang="en-US"/>
              <a:pPr>
                <a:defRPr/>
              </a:pPr>
              <a:t>‹#›</a:t>
            </a:fld>
            <a:endParaRPr lang="en-US" altLang="zh-TW"/>
          </a:p>
        </p:txBody>
      </p:sp>
      <p:sp>
        <p:nvSpPr>
          <p:cNvPr id="6"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826866269"/>
      </p:ext>
    </p:extLst>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762000" y="2895600"/>
            <a:ext cx="3962400" cy="3235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876800" y="2895600"/>
            <a:ext cx="3962400" cy="3235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1"/>
          </p:nvPr>
        </p:nvSpPr>
        <p:spPr>
          <a:ln/>
        </p:spPr>
        <p:txBody>
          <a:bodyPr/>
          <a:lstStyle>
            <a:lvl1pPr>
              <a:defRPr/>
            </a:lvl1pPr>
          </a:lstStyle>
          <a:p>
            <a:pPr>
              <a:defRPr/>
            </a:pPr>
            <a:fld id="{32449410-42E9-4927-8C59-3E1B9D379771}" type="slidenum">
              <a:rPr lang="zh-TW" altLang="en-US"/>
              <a:pPr>
                <a:defRPr/>
              </a:pPr>
              <a:t>‹#›</a:t>
            </a:fld>
            <a:endParaRPr lang="en-US" altLang="zh-TW"/>
          </a:p>
        </p:txBody>
      </p:sp>
      <p:sp>
        <p:nvSpPr>
          <p:cNvPr id="7"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486518306"/>
      </p:ext>
    </p:extLst>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10"/>
          <p:cNvSpPr>
            <a:spLocks noGrp="1" noChangeArrowheads="1"/>
          </p:cNvSpPr>
          <p:nvPr>
            <p:ph type="sldNum" sz="quarter" idx="11"/>
          </p:nvPr>
        </p:nvSpPr>
        <p:spPr>
          <a:ln/>
        </p:spPr>
        <p:txBody>
          <a:bodyPr/>
          <a:lstStyle>
            <a:lvl1pPr>
              <a:defRPr/>
            </a:lvl1pPr>
          </a:lstStyle>
          <a:p>
            <a:pPr>
              <a:defRPr/>
            </a:pPr>
            <a:fld id="{D884350E-2CA9-4AF5-BE33-750336455209}" type="slidenum">
              <a:rPr lang="zh-TW" altLang="en-US"/>
              <a:pPr>
                <a:defRPr/>
              </a:pPr>
              <a:t>‹#›</a:t>
            </a:fld>
            <a:endParaRPr lang="en-US" altLang="zh-TW"/>
          </a:p>
        </p:txBody>
      </p:sp>
      <p:sp>
        <p:nvSpPr>
          <p:cNvPr id="9"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596616749"/>
      </p:ext>
    </p:extLst>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10"/>
          <p:cNvSpPr>
            <a:spLocks noGrp="1" noChangeArrowheads="1"/>
          </p:cNvSpPr>
          <p:nvPr>
            <p:ph type="sldNum" sz="quarter" idx="11"/>
          </p:nvPr>
        </p:nvSpPr>
        <p:spPr>
          <a:ln/>
        </p:spPr>
        <p:txBody>
          <a:bodyPr/>
          <a:lstStyle>
            <a:lvl1pPr>
              <a:defRPr/>
            </a:lvl1pPr>
          </a:lstStyle>
          <a:p>
            <a:pPr>
              <a:defRPr/>
            </a:pPr>
            <a:fld id="{20C0CFA2-EACA-4B0E-8D69-79F5C322B7BF}" type="slidenum">
              <a:rPr lang="zh-TW" altLang="en-US"/>
              <a:pPr>
                <a:defRPr/>
              </a:pPr>
              <a:t>‹#›</a:t>
            </a:fld>
            <a:endParaRPr lang="en-US" altLang="zh-TW"/>
          </a:p>
        </p:txBody>
      </p:sp>
      <p:sp>
        <p:nvSpPr>
          <p:cNvPr id="5"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562865790"/>
      </p:ext>
    </p:extLst>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10"/>
          <p:cNvSpPr>
            <a:spLocks noGrp="1" noChangeArrowheads="1"/>
          </p:cNvSpPr>
          <p:nvPr>
            <p:ph type="sldNum" sz="quarter" idx="11"/>
          </p:nvPr>
        </p:nvSpPr>
        <p:spPr>
          <a:ln/>
        </p:spPr>
        <p:txBody>
          <a:bodyPr/>
          <a:lstStyle>
            <a:lvl1pPr>
              <a:defRPr/>
            </a:lvl1pPr>
          </a:lstStyle>
          <a:p>
            <a:pPr>
              <a:defRPr/>
            </a:pPr>
            <a:fld id="{69C6B7A7-EE40-4B83-8B89-F066A6C6AD36}" type="slidenum">
              <a:rPr lang="zh-TW" altLang="en-US"/>
              <a:pPr>
                <a:defRPr/>
              </a:pPr>
              <a:t>‹#›</a:t>
            </a:fld>
            <a:endParaRPr lang="en-US" altLang="zh-TW"/>
          </a:p>
        </p:txBody>
      </p:sp>
      <p:sp>
        <p:nvSpPr>
          <p:cNvPr id="4"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807224942"/>
      </p:ext>
    </p:extLst>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1"/>
          </p:nvPr>
        </p:nvSpPr>
        <p:spPr>
          <a:ln/>
        </p:spPr>
        <p:txBody>
          <a:bodyPr/>
          <a:lstStyle>
            <a:lvl1pPr>
              <a:defRPr/>
            </a:lvl1pPr>
          </a:lstStyle>
          <a:p>
            <a:pPr>
              <a:defRPr/>
            </a:pPr>
            <a:fld id="{5A3EB14E-A7D9-4FB2-97CF-98529F2CD45C}" type="slidenum">
              <a:rPr lang="zh-TW" altLang="en-US"/>
              <a:pPr>
                <a:defRPr/>
              </a:pPr>
              <a:t>‹#›</a:t>
            </a:fld>
            <a:endParaRPr lang="en-US" altLang="zh-TW"/>
          </a:p>
        </p:txBody>
      </p:sp>
      <p:sp>
        <p:nvSpPr>
          <p:cNvPr id="7"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281240293"/>
      </p:ext>
    </p:extLst>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1"/>
          </p:nvPr>
        </p:nvSpPr>
        <p:spPr>
          <a:ln/>
        </p:spPr>
        <p:txBody>
          <a:bodyPr/>
          <a:lstStyle>
            <a:lvl1pPr>
              <a:defRPr/>
            </a:lvl1pPr>
          </a:lstStyle>
          <a:p>
            <a:pPr>
              <a:defRPr/>
            </a:pPr>
            <a:fld id="{7F1BA4B8-982D-4259-95A9-6573BF5392F9}" type="slidenum">
              <a:rPr lang="zh-TW" altLang="en-US"/>
              <a:pPr>
                <a:defRPr/>
              </a:pPr>
              <a:t>‹#›</a:t>
            </a:fld>
            <a:endParaRPr lang="en-US" altLang="zh-TW"/>
          </a:p>
        </p:txBody>
      </p:sp>
      <p:sp>
        <p:nvSpPr>
          <p:cNvPr id="7"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512442270"/>
      </p:ext>
    </p:extLst>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873FBCE1-42ED-4C76-80AF-D3710E4DC718}" type="slidenum">
              <a:rPr lang="zh-TW" altLang="en-US"/>
              <a:pPr>
                <a:defRPr/>
              </a:pPr>
              <a:t>‹#›</a:t>
            </a:fld>
            <a:endParaRPr lang="en-US" altLang="zh-TW"/>
          </a:p>
        </p:txBody>
      </p:sp>
      <p:sp>
        <p:nvSpPr>
          <p:cNvPr id="6"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2753250212"/>
      </p:ext>
    </p:extLst>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228600"/>
            <a:ext cx="2057400" cy="59023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85800" y="228600"/>
            <a:ext cx="6019800" cy="59023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97C108F9-A878-4F1D-9632-B32AE6FFE67B}" type="slidenum">
              <a:rPr lang="zh-TW" altLang="en-US"/>
              <a:pPr>
                <a:defRPr/>
              </a:pPr>
              <a:t>‹#›</a:t>
            </a:fld>
            <a:endParaRPr lang="en-US" altLang="zh-TW"/>
          </a:p>
        </p:txBody>
      </p:sp>
      <p:sp>
        <p:nvSpPr>
          <p:cNvPr id="6"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299579640"/>
      </p:ext>
    </p:extLst>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C6ED985B-EEC0-4C98-840B-CD9F54E449AF}" type="slidenum">
              <a:rPr lang="zh-TW" altLang="en-US"/>
              <a:pPr>
                <a:defRPr/>
              </a:pPr>
              <a:t>‹#›</a:t>
            </a:fld>
            <a:endParaRPr lang="en-US" altLang="zh-TW"/>
          </a:p>
        </p:txBody>
      </p:sp>
      <p:sp>
        <p:nvSpPr>
          <p:cNvPr id="6"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179542555"/>
      </p:ext>
    </p:extLst>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0719924C-DB2E-438B-863A-EDDDBBD41BEA}" type="slidenum">
              <a:rPr lang="zh-TW" altLang="en-US"/>
              <a:pPr>
                <a:defRPr/>
              </a:pPr>
              <a:t>‹#›</a:t>
            </a:fld>
            <a:endParaRPr lang="en-US" altLang="zh-TW"/>
          </a:p>
        </p:txBody>
      </p:sp>
      <p:sp>
        <p:nvSpPr>
          <p:cNvPr id="6"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4012729377"/>
      </p:ext>
    </p:extLst>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7540AA5D-C7C2-4D79-B6A8-7560F4635CAC}" type="slidenum">
              <a:rPr lang="zh-TW" altLang="en-US"/>
              <a:pPr>
                <a:defRPr/>
              </a:pPr>
              <a:t>‹#›</a:t>
            </a:fld>
            <a:endParaRPr lang="en-US" altLang="zh-TW"/>
          </a:p>
        </p:txBody>
      </p:sp>
      <p:sp>
        <p:nvSpPr>
          <p:cNvPr id="6"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807780179"/>
      </p:ext>
    </p:extLst>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762000" y="1295400"/>
            <a:ext cx="39624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876800" y="1295400"/>
            <a:ext cx="39624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1"/>
          </p:nvPr>
        </p:nvSpPr>
        <p:spPr>
          <a:ln/>
        </p:spPr>
        <p:txBody>
          <a:bodyPr/>
          <a:lstStyle>
            <a:lvl1pPr>
              <a:defRPr/>
            </a:lvl1pPr>
          </a:lstStyle>
          <a:p>
            <a:pPr>
              <a:defRPr/>
            </a:pPr>
            <a:fld id="{24E75F8B-5F61-467F-ADB1-1E49960FFC4B}" type="slidenum">
              <a:rPr lang="zh-TW" altLang="en-US"/>
              <a:pPr>
                <a:defRPr/>
              </a:pPr>
              <a:t>‹#›</a:t>
            </a:fld>
            <a:endParaRPr lang="en-US" altLang="zh-TW"/>
          </a:p>
        </p:txBody>
      </p:sp>
      <p:sp>
        <p:nvSpPr>
          <p:cNvPr id="7"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4171386076"/>
      </p:ext>
    </p:extLst>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10"/>
          <p:cNvSpPr>
            <a:spLocks noGrp="1" noChangeArrowheads="1"/>
          </p:cNvSpPr>
          <p:nvPr>
            <p:ph type="sldNum" sz="quarter" idx="11"/>
          </p:nvPr>
        </p:nvSpPr>
        <p:spPr>
          <a:ln/>
        </p:spPr>
        <p:txBody>
          <a:bodyPr/>
          <a:lstStyle>
            <a:lvl1pPr>
              <a:defRPr/>
            </a:lvl1pPr>
          </a:lstStyle>
          <a:p>
            <a:pPr>
              <a:defRPr/>
            </a:pPr>
            <a:fld id="{F7FACC92-37F7-4AEC-B8E5-AFD969372842}" type="slidenum">
              <a:rPr lang="zh-TW" altLang="en-US"/>
              <a:pPr>
                <a:defRPr/>
              </a:pPr>
              <a:t>‹#›</a:t>
            </a:fld>
            <a:endParaRPr lang="en-US" altLang="zh-TW"/>
          </a:p>
        </p:txBody>
      </p:sp>
      <p:sp>
        <p:nvSpPr>
          <p:cNvPr id="9"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622596250"/>
      </p:ext>
    </p:extLst>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10"/>
          <p:cNvSpPr>
            <a:spLocks noGrp="1" noChangeArrowheads="1"/>
          </p:cNvSpPr>
          <p:nvPr>
            <p:ph type="sldNum" sz="quarter" idx="11"/>
          </p:nvPr>
        </p:nvSpPr>
        <p:spPr>
          <a:ln/>
        </p:spPr>
        <p:txBody>
          <a:bodyPr/>
          <a:lstStyle>
            <a:lvl1pPr>
              <a:defRPr/>
            </a:lvl1pPr>
          </a:lstStyle>
          <a:p>
            <a:pPr>
              <a:defRPr/>
            </a:pPr>
            <a:fld id="{D6B9161C-D0E7-400D-988C-5FB4DF30752B}" type="slidenum">
              <a:rPr lang="zh-TW" altLang="en-US"/>
              <a:pPr>
                <a:defRPr/>
              </a:pPr>
              <a:t>‹#›</a:t>
            </a:fld>
            <a:endParaRPr lang="en-US" altLang="zh-TW"/>
          </a:p>
        </p:txBody>
      </p:sp>
      <p:sp>
        <p:nvSpPr>
          <p:cNvPr id="5"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313869628"/>
      </p:ext>
    </p:extLst>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10"/>
          <p:cNvSpPr>
            <a:spLocks noGrp="1" noChangeArrowheads="1"/>
          </p:cNvSpPr>
          <p:nvPr>
            <p:ph type="sldNum" sz="quarter" idx="11"/>
          </p:nvPr>
        </p:nvSpPr>
        <p:spPr>
          <a:ln/>
        </p:spPr>
        <p:txBody>
          <a:bodyPr/>
          <a:lstStyle>
            <a:lvl1pPr>
              <a:defRPr/>
            </a:lvl1pPr>
          </a:lstStyle>
          <a:p>
            <a:pPr>
              <a:defRPr/>
            </a:pPr>
            <a:fld id="{6ED9A76F-1E86-44D2-8A75-C21C6C2FDE2E}" type="slidenum">
              <a:rPr lang="zh-TW" altLang="en-US"/>
              <a:pPr>
                <a:defRPr/>
              </a:pPr>
              <a:t>‹#›</a:t>
            </a:fld>
            <a:endParaRPr lang="en-US" altLang="zh-TW"/>
          </a:p>
        </p:txBody>
      </p:sp>
      <p:sp>
        <p:nvSpPr>
          <p:cNvPr id="4"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2869377416"/>
      </p:ext>
    </p:extLst>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1"/>
          </p:nvPr>
        </p:nvSpPr>
        <p:spPr>
          <a:ln/>
        </p:spPr>
        <p:txBody>
          <a:bodyPr/>
          <a:lstStyle>
            <a:lvl1pPr>
              <a:defRPr/>
            </a:lvl1pPr>
          </a:lstStyle>
          <a:p>
            <a:pPr>
              <a:defRPr/>
            </a:pPr>
            <a:fld id="{935F6FB8-6CF2-498B-B781-A17724766BF2}" type="slidenum">
              <a:rPr lang="zh-TW" altLang="en-US"/>
              <a:pPr>
                <a:defRPr/>
              </a:pPr>
              <a:t>‹#›</a:t>
            </a:fld>
            <a:endParaRPr lang="en-US" altLang="zh-TW"/>
          </a:p>
        </p:txBody>
      </p:sp>
      <p:sp>
        <p:nvSpPr>
          <p:cNvPr id="7"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465500042"/>
      </p:ext>
    </p:extLst>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1"/>
          </p:nvPr>
        </p:nvSpPr>
        <p:spPr>
          <a:ln/>
        </p:spPr>
        <p:txBody>
          <a:bodyPr/>
          <a:lstStyle>
            <a:lvl1pPr>
              <a:defRPr/>
            </a:lvl1pPr>
          </a:lstStyle>
          <a:p>
            <a:pPr>
              <a:defRPr/>
            </a:pPr>
            <a:fld id="{7998020E-9A34-4FDD-8726-DDFF78BE56EE}" type="slidenum">
              <a:rPr lang="zh-TW" altLang="en-US"/>
              <a:pPr>
                <a:defRPr/>
              </a:pPr>
              <a:t>‹#›</a:t>
            </a:fld>
            <a:endParaRPr lang="en-US" altLang="zh-TW"/>
          </a:p>
        </p:txBody>
      </p:sp>
      <p:sp>
        <p:nvSpPr>
          <p:cNvPr id="7"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4147655480"/>
      </p:ext>
    </p:extLst>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EFD212C1-B502-4043-A185-ACA3BF42B503}" type="slidenum">
              <a:rPr lang="zh-TW" altLang="en-US"/>
              <a:pPr>
                <a:defRPr/>
              </a:pPr>
              <a:t>‹#›</a:t>
            </a:fld>
            <a:endParaRPr lang="en-US" altLang="zh-TW"/>
          </a:p>
        </p:txBody>
      </p:sp>
      <p:sp>
        <p:nvSpPr>
          <p:cNvPr id="6"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065143587"/>
      </p:ext>
    </p:extLst>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19900" y="152400"/>
            <a:ext cx="2019300" cy="5978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762000" y="152400"/>
            <a:ext cx="5905500" cy="5978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9F6C5595-EB62-4136-8A0C-6F9106BADCD9}" type="slidenum">
              <a:rPr lang="zh-TW" altLang="en-US"/>
              <a:pPr>
                <a:defRPr/>
              </a:pPr>
              <a:t>‹#›</a:t>
            </a:fld>
            <a:endParaRPr lang="en-US" altLang="zh-TW"/>
          </a:p>
        </p:txBody>
      </p:sp>
      <p:sp>
        <p:nvSpPr>
          <p:cNvPr id="6" name="Rectangle 13"/>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343652648"/>
      </p:ext>
    </p:extLst>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BE0F1F33-CEDB-485C-839E-898DCEC359E9}" type="slidenum">
              <a:rPr lang="zh-TW" altLang="en-US"/>
              <a:pPr>
                <a:defRPr/>
              </a:pPr>
              <a:t>‹#›</a:t>
            </a:fld>
            <a:endParaRPr lang="en-US" altLang="zh-TW"/>
          </a:p>
        </p:txBody>
      </p:sp>
      <p:sp>
        <p:nvSpPr>
          <p:cNvPr id="6" name="Rectangle 12"/>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4060409011"/>
      </p:ext>
    </p:extLst>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12C47BBD-F584-4E04-AD29-A47978D0CBA6}" type="slidenum">
              <a:rPr lang="zh-TW" altLang="en-US"/>
              <a:pPr>
                <a:defRPr/>
              </a:pPr>
              <a:t>‹#›</a:t>
            </a:fld>
            <a:endParaRPr lang="en-US" altLang="zh-TW"/>
          </a:p>
        </p:txBody>
      </p:sp>
      <p:sp>
        <p:nvSpPr>
          <p:cNvPr id="6" name="Rectangle 12"/>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505367267"/>
      </p:ext>
    </p:extLst>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6FBA14B7-5A01-4A12-BAFE-167E04D61199}" type="slidenum">
              <a:rPr lang="zh-TW" altLang="en-US"/>
              <a:pPr>
                <a:defRPr/>
              </a:pPr>
              <a:t>‹#›</a:t>
            </a:fld>
            <a:endParaRPr lang="en-US" altLang="zh-TW"/>
          </a:p>
        </p:txBody>
      </p:sp>
      <p:sp>
        <p:nvSpPr>
          <p:cNvPr id="6" name="Rectangle 12"/>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2196421063"/>
      </p:ext>
    </p:extLst>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762000" y="1295400"/>
            <a:ext cx="39624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876800" y="1295400"/>
            <a:ext cx="39624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1"/>
          </p:nvPr>
        </p:nvSpPr>
        <p:spPr>
          <a:ln/>
        </p:spPr>
        <p:txBody>
          <a:bodyPr/>
          <a:lstStyle>
            <a:lvl1pPr>
              <a:defRPr/>
            </a:lvl1pPr>
          </a:lstStyle>
          <a:p>
            <a:pPr>
              <a:defRPr/>
            </a:pPr>
            <a:fld id="{EFC5EF55-E0A0-4962-A102-5486E4517022}" type="slidenum">
              <a:rPr lang="zh-TW" altLang="en-US"/>
              <a:pPr>
                <a:defRPr/>
              </a:pPr>
              <a:t>‹#›</a:t>
            </a:fld>
            <a:endParaRPr lang="en-US" altLang="zh-TW"/>
          </a:p>
        </p:txBody>
      </p:sp>
      <p:sp>
        <p:nvSpPr>
          <p:cNvPr id="7" name="Rectangle 12"/>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037373978"/>
      </p:ext>
    </p:extLst>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10"/>
          <p:cNvSpPr>
            <a:spLocks noGrp="1" noChangeArrowheads="1"/>
          </p:cNvSpPr>
          <p:nvPr>
            <p:ph type="sldNum" sz="quarter" idx="11"/>
          </p:nvPr>
        </p:nvSpPr>
        <p:spPr>
          <a:ln/>
        </p:spPr>
        <p:txBody>
          <a:bodyPr/>
          <a:lstStyle>
            <a:lvl1pPr>
              <a:defRPr/>
            </a:lvl1pPr>
          </a:lstStyle>
          <a:p>
            <a:pPr>
              <a:defRPr/>
            </a:pPr>
            <a:fld id="{A5EF9B50-DB31-437B-81A7-1C8FB9A237F3}" type="slidenum">
              <a:rPr lang="zh-TW" altLang="en-US"/>
              <a:pPr>
                <a:defRPr/>
              </a:pPr>
              <a:t>‹#›</a:t>
            </a:fld>
            <a:endParaRPr lang="en-US" altLang="zh-TW"/>
          </a:p>
        </p:txBody>
      </p:sp>
      <p:sp>
        <p:nvSpPr>
          <p:cNvPr id="9" name="Rectangle 12"/>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90838332"/>
      </p:ext>
    </p:extLst>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10"/>
          <p:cNvSpPr>
            <a:spLocks noGrp="1" noChangeArrowheads="1"/>
          </p:cNvSpPr>
          <p:nvPr>
            <p:ph type="sldNum" sz="quarter" idx="11"/>
          </p:nvPr>
        </p:nvSpPr>
        <p:spPr>
          <a:ln/>
        </p:spPr>
        <p:txBody>
          <a:bodyPr/>
          <a:lstStyle>
            <a:lvl1pPr>
              <a:defRPr/>
            </a:lvl1pPr>
          </a:lstStyle>
          <a:p>
            <a:pPr>
              <a:defRPr/>
            </a:pPr>
            <a:fld id="{E1CC91EC-1398-4873-9477-9BB787D812C2}" type="slidenum">
              <a:rPr lang="zh-TW" altLang="en-US"/>
              <a:pPr>
                <a:defRPr/>
              </a:pPr>
              <a:t>‹#›</a:t>
            </a:fld>
            <a:endParaRPr lang="en-US" altLang="zh-TW"/>
          </a:p>
        </p:txBody>
      </p:sp>
      <p:sp>
        <p:nvSpPr>
          <p:cNvPr id="5" name="Rectangle 12"/>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541804769"/>
      </p:ext>
    </p:extLst>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10"/>
          <p:cNvSpPr>
            <a:spLocks noGrp="1" noChangeArrowheads="1"/>
          </p:cNvSpPr>
          <p:nvPr>
            <p:ph type="sldNum" sz="quarter" idx="11"/>
          </p:nvPr>
        </p:nvSpPr>
        <p:spPr>
          <a:ln/>
        </p:spPr>
        <p:txBody>
          <a:bodyPr/>
          <a:lstStyle>
            <a:lvl1pPr>
              <a:defRPr/>
            </a:lvl1pPr>
          </a:lstStyle>
          <a:p>
            <a:pPr>
              <a:defRPr/>
            </a:pPr>
            <a:fld id="{F96A5256-C760-483C-A85F-B30BBE47AF0F}" type="slidenum">
              <a:rPr lang="zh-TW" altLang="en-US"/>
              <a:pPr>
                <a:defRPr/>
              </a:pPr>
              <a:t>‹#›</a:t>
            </a:fld>
            <a:endParaRPr lang="en-US" altLang="zh-TW"/>
          </a:p>
        </p:txBody>
      </p:sp>
      <p:sp>
        <p:nvSpPr>
          <p:cNvPr id="4" name="Rectangle 12"/>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921751185"/>
      </p:ext>
    </p:extLst>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1"/>
          </p:nvPr>
        </p:nvSpPr>
        <p:spPr>
          <a:ln/>
        </p:spPr>
        <p:txBody>
          <a:bodyPr/>
          <a:lstStyle>
            <a:lvl1pPr>
              <a:defRPr/>
            </a:lvl1pPr>
          </a:lstStyle>
          <a:p>
            <a:pPr>
              <a:defRPr/>
            </a:pPr>
            <a:fld id="{8C92DFB5-02FD-491C-9DA6-FB1CA20A0C64}" type="slidenum">
              <a:rPr lang="zh-TW" altLang="en-US"/>
              <a:pPr>
                <a:defRPr/>
              </a:pPr>
              <a:t>‹#›</a:t>
            </a:fld>
            <a:endParaRPr lang="en-US" altLang="zh-TW"/>
          </a:p>
        </p:txBody>
      </p:sp>
      <p:sp>
        <p:nvSpPr>
          <p:cNvPr id="7" name="Rectangle 12"/>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275543007"/>
      </p:ext>
    </p:extLst>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10"/>
          <p:cNvSpPr>
            <a:spLocks noGrp="1" noChangeArrowheads="1"/>
          </p:cNvSpPr>
          <p:nvPr>
            <p:ph type="sldNum" sz="quarter" idx="11"/>
          </p:nvPr>
        </p:nvSpPr>
        <p:spPr>
          <a:ln/>
        </p:spPr>
        <p:txBody>
          <a:bodyPr/>
          <a:lstStyle>
            <a:lvl1pPr>
              <a:defRPr/>
            </a:lvl1pPr>
          </a:lstStyle>
          <a:p>
            <a:pPr>
              <a:defRPr/>
            </a:pPr>
            <a:fld id="{AAC0536F-D9C4-4B15-838D-DB953AC1730D}" type="slidenum">
              <a:rPr lang="zh-TW" altLang="en-US"/>
              <a:pPr>
                <a:defRPr/>
              </a:pPr>
              <a:t>‹#›</a:t>
            </a:fld>
            <a:endParaRPr lang="en-US" altLang="zh-TW"/>
          </a:p>
        </p:txBody>
      </p:sp>
      <p:sp>
        <p:nvSpPr>
          <p:cNvPr id="7" name="Rectangle 12"/>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2780267826"/>
      </p:ext>
    </p:extLst>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B8AEF873-BCDF-49BB-9014-BF19E6245D8D}" type="slidenum">
              <a:rPr lang="zh-TW" altLang="en-US"/>
              <a:pPr>
                <a:defRPr/>
              </a:pPr>
              <a:t>‹#›</a:t>
            </a:fld>
            <a:endParaRPr lang="en-US" altLang="zh-TW"/>
          </a:p>
        </p:txBody>
      </p:sp>
      <p:sp>
        <p:nvSpPr>
          <p:cNvPr id="6" name="Rectangle 12"/>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521270944"/>
      </p:ext>
    </p:extLst>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77050" y="277813"/>
            <a:ext cx="2038350" cy="5853112"/>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762000" y="277813"/>
            <a:ext cx="5962650" cy="5853112"/>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10"/>
          <p:cNvSpPr>
            <a:spLocks noGrp="1" noChangeArrowheads="1"/>
          </p:cNvSpPr>
          <p:nvPr>
            <p:ph type="sldNum" sz="quarter" idx="11"/>
          </p:nvPr>
        </p:nvSpPr>
        <p:spPr>
          <a:ln/>
        </p:spPr>
        <p:txBody>
          <a:bodyPr/>
          <a:lstStyle>
            <a:lvl1pPr>
              <a:defRPr/>
            </a:lvl1pPr>
          </a:lstStyle>
          <a:p>
            <a:pPr>
              <a:defRPr/>
            </a:pPr>
            <a:fld id="{FFC47F27-899A-4178-9956-B53FB7D78BC9}" type="slidenum">
              <a:rPr lang="zh-TW" altLang="en-US"/>
              <a:pPr>
                <a:defRPr/>
              </a:pPr>
              <a:t>‹#›</a:t>
            </a:fld>
            <a:endParaRPr lang="en-US" altLang="zh-TW"/>
          </a:p>
        </p:txBody>
      </p:sp>
      <p:sp>
        <p:nvSpPr>
          <p:cNvPr id="6" name="Rectangle 12"/>
          <p:cNvSpPr>
            <a:spLocks noGrp="1" noChangeArrowheads="1"/>
          </p:cNvSpPr>
          <p:nvPr>
            <p:ph type="ftr" sz="quarter" idx="12"/>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619834339"/>
      </p:ext>
    </p:extLst>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4" name="橢圓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ltLang="zh-TW">
              <a:solidFill>
                <a:srgbClr val="000000"/>
              </a:solidFill>
              <a:ea typeface="新細明體" pitchFamily="18" charset="-120"/>
            </a:endParaRPr>
          </a:p>
        </p:txBody>
      </p:sp>
      <p:sp>
        <p:nvSpPr>
          <p:cNvPr id="5" name="橢圓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ltLang="zh-TW">
              <a:solidFill>
                <a:srgbClr val="000000"/>
              </a:solidFill>
              <a:ea typeface="新細明體" pitchFamily="18" charset="-120"/>
            </a:endParaRPr>
          </a:p>
        </p:txBody>
      </p:sp>
      <p:pic>
        <p:nvPicPr>
          <p:cNvPr id="6" name="Picture 16"/>
          <p:cNvPicPr>
            <a:picLocks noChangeAspect="1" noChangeArrowheads="1"/>
          </p:cNvPicPr>
          <p:nvPr userDrawn="1"/>
        </p:nvPicPr>
        <p:blipFill>
          <a:blip r:embed="rId2">
            <a:extLst>
              <a:ext uri="{28A0092B-C50C-407E-A947-70E740481C1C}">
                <a14:useLocalDpi xmlns:a14="http://schemas.microsoft.com/office/drawing/2010/main" val="0"/>
              </a:ext>
            </a:extLst>
          </a:blip>
          <a:srcRect r="1187"/>
          <a:stretch>
            <a:fillRect/>
          </a:stretch>
        </p:blipFill>
        <p:spPr bwMode="auto">
          <a:xfrm>
            <a:off x="6172200" y="3633788"/>
            <a:ext cx="2511425"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4" name="標題 13"/>
          <p:cNvSpPr>
            <a:spLocks noGrp="1"/>
          </p:cNvSpPr>
          <p:nvPr>
            <p:ph type="ctrTitle"/>
          </p:nvPr>
        </p:nvSpPr>
        <p:spPr>
          <a:xfrm>
            <a:off x="1432560" y="359898"/>
            <a:ext cx="7406640" cy="1472184"/>
          </a:xfrm>
        </p:spPr>
        <p:txBody>
          <a:bodyPr anchor="b"/>
          <a:lstStyle>
            <a:lvl1pPr algn="l">
              <a:defRPr/>
            </a:lvl1pPr>
            <a:extLst/>
          </a:lstStyle>
          <a:p>
            <a:r>
              <a:rPr lang="zh-TW" altLang="en-US" smtClean="0"/>
              <a:t>按一下以編輯母片標題樣式</a:t>
            </a:r>
            <a:endParaRPr lang="en-US"/>
          </a:p>
        </p:txBody>
      </p:sp>
      <p:sp>
        <p:nvSpPr>
          <p:cNvPr id="22" name="副標題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zh-TW" altLang="en-US" smtClean="0"/>
              <a:t>按一下以編輯母片副標題樣式</a:t>
            </a:r>
            <a:endParaRPr lang="en-US"/>
          </a:p>
        </p:txBody>
      </p:sp>
      <p:sp>
        <p:nvSpPr>
          <p:cNvPr id="7" name="日期版面配置區 6"/>
          <p:cNvSpPr>
            <a:spLocks noGrp="1"/>
          </p:cNvSpPr>
          <p:nvPr>
            <p:ph type="dt" sz="half" idx="10"/>
          </p:nvPr>
        </p:nvSpPr>
        <p:spPr/>
        <p:txBody>
          <a:bodyPr/>
          <a:lstStyle>
            <a:lvl1pPr>
              <a:defRPr/>
            </a:lvl1pPr>
            <a:extLst/>
          </a:lstStyle>
          <a:p>
            <a:pPr>
              <a:defRPr/>
            </a:pPr>
            <a:endParaRPr lang="en-US" altLang="zh-TW"/>
          </a:p>
        </p:txBody>
      </p:sp>
      <p:sp>
        <p:nvSpPr>
          <p:cNvPr id="8" name="頁尾版面配置區 19"/>
          <p:cNvSpPr>
            <a:spLocks noGrp="1"/>
          </p:cNvSpPr>
          <p:nvPr>
            <p:ph type="ftr" sz="quarter" idx="11"/>
          </p:nvPr>
        </p:nvSpPr>
        <p:spPr/>
        <p:txBody>
          <a:bodyPr/>
          <a:lstStyle>
            <a:lvl1pPr>
              <a:defRPr/>
            </a:lvl1pPr>
            <a:extLst/>
          </a:lstStyle>
          <a:p>
            <a:pPr>
              <a:defRPr/>
            </a:pPr>
            <a:endParaRPr lang="en-US" altLang="zh-TW"/>
          </a:p>
        </p:txBody>
      </p:sp>
      <p:sp>
        <p:nvSpPr>
          <p:cNvPr id="9" name="投影片編號版面配置區 9"/>
          <p:cNvSpPr>
            <a:spLocks noGrp="1"/>
          </p:cNvSpPr>
          <p:nvPr>
            <p:ph type="sldNum" sz="quarter" idx="12"/>
          </p:nvPr>
        </p:nvSpPr>
        <p:spPr/>
        <p:txBody>
          <a:bodyPr/>
          <a:lstStyle>
            <a:lvl1pPr>
              <a:defRPr/>
            </a:lvl1pPr>
            <a:extLst/>
          </a:lstStyle>
          <a:p>
            <a:pPr>
              <a:defRPr/>
            </a:pPr>
            <a:fld id="{EFBD59CD-470F-4CEC-A635-40D392CF4C01}" type="slidenum">
              <a:rPr lang="zh-TW" altLang="en-US"/>
              <a:pPr>
                <a:defRPr/>
              </a:pPr>
              <a:t>‹#›</a:t>
            </a:fld>
            <a:endParaRPr lang="en-US" altLang="zh-TW"/>
          </a:p>
        </p:txBody>
      </p:sp>
    </p:spTree>
    <p:extLst>
      <p:ext uri="{BB962C8B-B14F-4D97-AF65-F5344CB8AC3E}">
        <p14:creationId xmlns:p14="http://schemas.microsoft.com/office/powerpoint/2010/main" val="1047714094"/>
      </p:ext>
    </p:extLst>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23"/>
          <p:cNvSpPr>
            <a:spLocks noGrp="1"/>
          </p:cNvSpPr>
          <p:nvPr>
            <p:ph type="dt" sz="half" idx="10"/>
          </p:nvPr>
        </p:nvSpPr>
        <p:spPr/>
        <p:txBody>
          <a:bodyPr/>
          <a:lstStyle>
            <a:lvl1pPr>
              <a:defRPr/>
            </a:lvl1pPr>
          </a:lstStyle>
          <a:p>
            <a:pPr>
              <a:defRPr/>
            </a:pPr>
            <a:endParaRPr lang="en-US" altLang="zh-TW"/>
          </a:p>
        </p:txBody>
      </p:sp>
      <p:sp>
        <p:nvSpPr>
          <p:cNvPr id="5" name="頁尾版面配置區 9"/>
          <p:cNvSpPr>
            <a:spLocks noGrp="1"/>
          </p:cNvSpPr>
          <p:nvPr>
            <p:ph type="ftr" sz="quarter" idx="11"/>
          </p:nvPr>
        </p:nvSpPr>
        <p:spPr/>
        <p:txBody>
          <a:bodyPr/>
          <a:lstStyle>
            <a:lvl1pPr>
              <a:defRPr/>
            </a:lvl1pPr>
          </a:lstStyle>
          <a:p>
            <a:pPr>
              <a:defRPr/>
            </a:pPr>
            <a:endParaRPr lang="en-US" altLang="zh-TW"/>
          </a:p>
        </p:txBody>
      </p:sp>
      <p:sp>
        <p:nvSpPr>
          <p:cNvPr id="6" name="投影片編號版面配置區 21"/>
          <p:cNvSpPr>
            <a:spLocks noGrp="1"/>
          </p:cNvSpPr>
          <p:nvPr>
            <p:ph type="sldNum" sz="quarter" idx="12"/>
          </p:nvPr>
        </p:nvSpPr>
        <p:spPr/>
        <p:txBody>
          <a:bodyPr/>
          <a:lstStyle>
            <a:lvl1pPr>
              <a:defRPr/>
            </a:lvl1pPr>
          </a:lstStyle>
          <a:p>
            <a:pPr>
              <a:defRPr/>
            </a:pPr>
            <a:fld id="{8171FEC4-D784-4E78-9F3F-75CBA67F2890}" type="slidenum">
              <a:rPr lang="zh-TW" altLang="en-US"/>
              <a:pPr>
                <a:defRPr/>
              </a:pPr>
              <a:t>‹#›</a:t>
            </a:fld>
            <a:endParaRPr lang="en-US" altLang="zh-TW"/>
          </a:p>
        </p:txBody>
      </p:sp>
    </p:spTree>
    <p:extLst>
      <p:ext uri="{BB962C8B-B14F-4D97-AF65-F5344CB8AC3E}">
        <p14:creationId xmlns:p14="http://schemas.microsoft.com/office/powerpoint/2010/main" val="3084344676"/>
      </p:ext>
    </p:extLst>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4" name="矩形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
        <p:nvSpPr>
          <p:cNvPr id="5" name="矩形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
        <p:nvSpPr>
          <p:cNvPr id="6" name="橢圓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ltLang="zh-TW">
              <a:solidFill>
                <a:srgbClr val="000000"/>
              </a:solidFill>
              <a:ea typeface="新細明體" pitchFamily="18" charset="-120"/>
            </a:endParaRPr>
          </a:p>
        </p:txBody>
      </p:sp>
      <p:sp>
        <p:nvSpPr>
          <p:cNvPr id="7" name="橢圓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ltLang="zh-TW">
              <a:solidFill>
                <a:srgbClr val="000000"/>
              </a:solidFill>
              <a:ea typeface="新細明體" pitchFamily="18" charset="-120"/>
            </a:endParaRPr>
          </a:p>
        </p:txBody>
      </p:sp>
      <p:sp>
        <p:nvSpPr>
          <p:cNvPr id="2" name="標題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zh-TW" altLang="en-US" smtClean="0"/>
              <a:t>按一下以編輯母片標題樣式</a:t>
            </a:r>
            <a:endParaRPr lang="en-US"/>
          </a:p>
        </p:txBody>
      </p:sp>
      <p:sp>
        <p:nvSpPr>
          <p:cNvPr id="3" name="文字版面配置區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zh-TW" altLang="en-US" smtClean="0"/>
              <a:t>按一下以編輯母片文字樣式</a:t>
            </a:r>
          </a:p>
        </p:txBody>
      </p:sp>
      <p:sp>
        <p:nvSpPr>
          <p:cNvPr id="8" name="日期版面配置區 3"/>
          <p:cNvSpPr>
            <a:spLocks noGrp="1"/>
          </p:cNvSpPr>
          <p:nvPr>
            <p:ph type="dt" sz="half" idx="10"/>
          </p:nvPr>
        </p:nvSpPr>
        <p:spPr/>
        <p:txBody>
          <a:bodyPr/>
          <a:lstStyle>
            <a:lvl1pPr>
              <a:defRPr/>
            </a:lvl1pPr>
            <a:extLst/>
          </a:lstStyle>
          <a:p>
            <a:pPr>
              <a:defRPr/>
            </a:pPr>
            <a:endParaRPr lang="en-US" altLang="zh-TW"/>
          </a:p>
        </p:txBody>
      </p:sp>
      <p:sp>
        <p:nvSpPr>
          <p:cNvPr id="9" name="頁尾版面配置區 4"/>
          <p:cNvSpPr>
            <a:spLocks noGrp="1"/>
          </p:cNvSpPr>
          <p:nvPr>
            <p:ph type="ftr" sz="quarter" idx="11"/>
          </p:nvPr>
        </p:nvSpPr>
        <p:spPr/>
        <p:txBody>
          <a:bodyPr/>
          <a:lstStyle>
            <a:lvl1pPr>
              <a:defRPr/>
            </a:lvl1pPr>
            <a:extLst/>
          </a:lstStyle>
          <a:p>
            <a:pPr>
              <a:defRPr/>
            </a:pPr>
            <a:endParaRPr lang="en-US" altLang="zh-TW"/>
          </a:p>
        </p:txBody>
      </p:sp>
      <p:sp>
        <p:nvSpPr>
          <p:cNvPr id="10" name="投影片編號版面配置區 5"/>
          <p:cNvSpPr>
            <a:spLocks noGrp="1"/>
          </p:cNvSpPr>
          <p:nvPr>
            <p:ph type="sldNum" sz="quarter" idx="12"/>
          </p:nvPr>
        </p:nvSpPr>
        <p:spPr/>
        <p:txBody>
          <a:bodyPr/>
          <a:lstStyle>
            <a:lvl1pPr>
              <a:defRPr/>
            </a:lvl1pPr>
            <a:extLst/>
          </a:lstStyle>
          <a:p>
            <a:pPr>
              <a:defRPr/>
            </a:pPr>
            <a:fld id="{2ADCA6BA-BE24-415B-8BCF-9526F60A4D08}" type="slidenum">
              <a:rPr lang="zh-TW" altLang="en-US"/>
              <a:pPr>
                <a:defRPr/>
              </a:pPr>
              <a:t>‹#›</a:t>
            </a:fld>
            <a:endParaRPr lang="en-US" altLang="zh-TW"/>
          </a:p>
        </p:txBody>
      </p:sp>
    </p:spTree>
    <p:extLst>
      <p:ext uri="{BB962C8B-B14F-4D97-AF65-F5344CB8AC3E}">
        <p14:creationId xmlns:p14="http://schemas.microsoft.com/office/powerpoint/2010/main" val="3926314808"/>
      </p:ext>
    </p:extLst>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1435608" y="274320"/>
            <a:ext cx="7498080" cy="1143000"/>
          </a:xfrm>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23"/>
          <p:cNvSpPr>
            <a:spLocks noGrp="1"/>
          </p:cNvSpPr>
          <p:nvPr>
            <p:ph type="dt" sz="half" idx="10"/>
          </p:nvPr>
        </p:nvSpPr>
        <p:spPr/>
        <p:txBody>
          <a:bodyPr/>
          <a:lstStyle>
            <a:lvl1pPr>
              <a:defRPr/>
            </a:lvl1pPr>
          </a:lstStyle>
          <a:p>
            <a:pPr>
              <a:defRPr/>
            </a:pPr>
            <a:endParaRPr lang="en-US" altLang="zh-TW"/>
          </a:p>
        </p:txBody>
      </p:sp>
      <p:sp>
        <p:nvSpPr>
          <p:cNvPr id="6" name="頁尾版面配置區 9"/>
          <p:cNvSpPr>
            <a:spLocks noGrp="1"/>
          </p:cNvSpPr>
          <p:nvPr>
            <p:ph type="ftr" sz="quarter" idx="11"/>
          </p:nvPr>
        </p:nvSpPr>
        <p:spPr/>
        <p:txBody>
          <a:bodyPr/>
          <a:lstStyle>
            <a:lvl1pPr>
              <a:defRPr/>
            </a:lvl1pPr>
          </a:lstStyle>
          <a:p>
            <a:pPr>
              <a:defRPr/>
            </a:pPr>
            <a:endParaRPr lang="en-US" altLang="zh-TW"/>
          </a:p>
        </p:txBody>
      </p:sp>
      <p:sp>
        <p:nvSpPr>
          <p:cNvPr id="7" name="投影片編號版面配置區 21"/>
          <p:cNvSpPr>
            <a:spLocks noGrp="1"/>
          </p:cNvSpPr>
          <p:nvPr>
            <p:ph type="sldNum" sz="quarter" idx="12"/>
          </p:nvPr>
        </p:nvSpPr>
        <p:spPr/>
        <p:txBody>
          <a:bodyPr/>
          <a:lstStyle>
            <a:lvl1pPr>
              <a:defRPr/>
            </a:lvl1pPr>
          </a:lstStyle>
          <a:p>
            <a:pPr>
              <a:defRPr/>
            </a:pPr>
            <a:fld id="{0CEEDFF4-285B-4247-A2E4-2F94F56CF88E}" type="slidenum">
              <a:rPr lang="zh-TW" altLang="en-US"/>
              <a:pPr>
                <a:defRPr/>
              </a:pPr>
              <a:t>‹#›</a:t>
            </a:fld>
            <a:endParaRPr lang="en-US" altLang="zh-TW"/>
          </a:p>
        </p:txBody>
      </p:sp>
    </p:spTree>
    <p:extLst>
      <p:ext uri="{BB962C8B-B14F-4D97-AF65-F5344CB8AC3E}">
        <p14:creationId xmlns:p14="http://schemas.microsoft.com/office/powerpoint/2010/main" val="1818940016"/>
      </p:ext>
    </p:extLst>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5160336"/>
            <a:ext cx="8229600" cy="1143000"/>
          </a:xfrm>
        </p:spPr>
        <p:txBody>
          <a:bodyPr/>
          <a:lstStyle>
            <a:lvl1pPr algn="ctr">
              <a:defRPr sz="4500" b="1" cap="none" baseline="0"/>
            </a:lvl1pPr>
            <a:extLst/>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zh-TW" altLang="en-US" smtClean="0"/>
              <a:t>按一下以編輯母片文字樣式</a:t>
            </a:r>
          </a:p>
        </p:txBody>
      </p:sp>
      <p:sp>
        <p:nvSpPr>
          <p:cNvPr id="4" name="文字版面配置區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zh-TW" altLang="en-US" smtClean="0"/>
              <a:t>按一下以編輯母片文字樣式</a:t>
            </a:r>
          </a:p>
        </p:txBody>
      </p:sp>
      <p:sp>
        <p:nvSpPr>
          <p:cNvPr id="5" name="內容版面配置區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6" name="內容版面配置區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6"/>
          <p:cNvSpPr>
            <a:spLocks noGrp="1"/>
          </p:cNvSpPr>
          <p:nvPr>
            <p:ph type="dt" sz="half" idx="10"/>
          </p:nvPr>
        </p:nvSpPr>
        <p:spPr/>
        <p:txBody>
          <a:bodyPr/>
          <a:lstStyle>
            <a:lvl1pPr>
              <a:defRPr/>
            </a:lvl1pPr>
            <a:extLst/>
          </a:lstStyle>
          <a:p>
            <a:pPr>
              <a:defRPr/>
            </a:pPr>
            <a:endParaRPr lang="en-US" altLang="zh-TW"/>
          </a:p>
        </p:txBody>
      </p:sp>
      <p:sp>
        <p:nvSpPr>
          <p:cNvPr id="8" name="頁尾版面配置區 7"/>
          <p:cNvSpPr>
            <a:spLocks noGrp="1"/>
          </p:cNvSpPr>
          <p:nvPr>
            <p:ph type="ftr" sz="quarter" idx="11"/>
          </p:nvPr>
        </p:nvSpPr>
        <p:spPr/>
        <p:txBody>
          <a:bodyPr/>
          <a:lstStyle>
            <a:lvl1pPr>
              <a:defRPr/>
            </a:lvl1pPr>
            <a:extLst/>
          </a:lstStyle>
          <a:p>
            <a:pPr>
              <a:defRPr/>
            </a:pPr>
            <a:endParaRPr lang="en-US" altLang="zh-TW"/>
          </a:p>
        </p:txBody>
      </p:sp>
      <p:sp>
        <p:nvSpPr>
          <p:cNvPr id="9" name="投影片編號版面配置區 8"/>
          <p:cNvSpPr>
            <a:spLocks noGrp="1"/>
          </p:cNvSpPr>
          <p:nvPr>
            <p:ph type="sldNum" sz="quarter" idx="12"/>
          </p:nvPr>
        </p:nvSpPr>
        <p:spPr/>
        <p:txBody>
          <a:bodyPr/>
          <a:lstStyle>
            <a:lvl1pPr>
              <a:defRPr/>
            </a:lvl1pPr>
            <a:extLst/>
          </a:lstStyle>
          <a:p>
            <a:pPr>
              <a:defRPr/>
            </a:pPr>
            <a:fld id="{F1E44C5E-91D0-4906-90DA-5406EC829152}" type="slidenum">
              <a:rPr lang="zh-TW" altLang="en-US"/>
              <a:pPr>
                <a:defRPr/>
              </a:pPr>
              <a:t>‹#›</a:t>
            </a:fld>
            <a:endParaRPr lang="en-US" altLang="zh-TW"/>
          </a:p>
        </p:txBody>
      </p:sp>
    </p:spTree>
    <p:extLst>
      <p:ext uri="{BB962C8B-B14F-4D97-AF65-F5344CB8AC3E}">
        <p14:creationId xmlns:p14="http://schemas.microsoft.com/office/powerpoint/2010/main" val="2917003474"/>
      </p:ext>
    </p:extLst>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1435608" y="274320"/>
            <a:ext cx="7498080" cy="1143000"/>
          </a:xfrm>
        </p:spPr>
        <p:txBody>
          <a:bodyPr/>
          <a:lstStyle/>
          <a:p>
            <a:r>
              <a:rPr lang="zh-TW" altLang="en-US" smtClean="0"/>
              <a:t>按一下以編輯母片標題樣式</a:t>
            </a:r>
            <a:endParaRPr lang="en-US"/>
          </a:p>
        </p:txBody>
      </p:sp>
      <p:sp>
        <p:nvSpPr>
          <p:cNvPr id="3" name="日期版面配置區 23"/>
          <p:cNvSpPr>
            <a:spLocks noGrp="1"/>
          </p:cNvSpPr>
          <p:nvPr>
            <p:ph type="dt" sz="half" idx="10"/>
          </p:nvPr>
        </p:nvSpPr>
        <p:spPr/>
        <p:txBody>
          <a:bodyPr/>
          <a:lstStyle>
            <a:lvl1pPr>
              <a:defRPr/>
            </a:lvl1pPr>
          </a:lstStyle>
          <a:p>
            <a:pPr>
              <a:defRPr/>
            </a:pPr>
            <a:endParaRPr lang="en-US" altLang="zh-TW"/>
          </a:p>
        </p:txBody>
      </p:sp>
      <p:sp>
        <p:nvSpPr>
          <p:cNvPr id="4" name="頁尾版面配置區 9"/>
          <p:cNvSpPr>
            <a:spLocks noGrp="1"/>
          </p:cNvSpPr>
          <p:nvPr>
            <p:ph type="ftr" sz="quarter" idx="11"/>
          </p:nvPr>
        </p:nvSpPr>
        <p:spPr/>
        <p:txBody>
          <a:bodyPr/>
          <a:lstStyle>
            <a:lvl1pPr>
              <a:defRPr/>
            </a:lvl1pPr>
          </a:lstStyle>
          <a:p>
            <a:pPr>
              <a:defRPr/>
            </a:pPr>
            <a:endParaRPr lang="en-US" altLang="zh-TW"/>
          </a:p>
        </p:txBody>
      </p:sp>
      <p:sp>
        <p:nvSpPr>
          <p:cNvPr id="5" name="投影片編號版面配置區 21"/>
          <p:cNvSpPr>
            <a:spLocks noGrp="1"/>
          </p:cNvSpPr>
          <p:nvPr>
            <p:ph type="sldNum" sz="quarter" idx="12"/>
          </p:nvPr>
        </p:nvSpPr>
        <p:spPr/>
        <p:txBody>
          <a:bodyPr/>
          <a:lstStyle>
            <a:lvl1pPr>
              <a:defRPr/>
            </a:lvl1pPr>
          </a:lstStyle>
          <a:p>
            <a:pPr>
              <a:defRPr/>
            </a:pPr>
            <a:fld id="{1F15D38F-071F-45C9-914A-19E1E40F0CCF}" type="slidenum">
              <a:rPr lang="zh-TW" altLang="en-US"/>
              <a:pPr>
                <a:defRPr/>
              </a:pPr>
              <a:t>‹#›</a:t>
            </a:fld>
            <a:endParaRPr lang="en-US" altLang="zh-TW"/>
          </a:p>
        </p:txBody>
      </p:sp>
    </p:spTree>
    <p:extLst>
      <p:ext uri="{BB962C8B-B14F-4D97-AF65-F5344CB8AC3E}">
        <p14:creationId xmlns:p14="http://schemas.microsoft.com/office/powerpoint/2010/main" val="3418290429"/>
      </p:ext>
    </p:extLst>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矩形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
        <p:nvSpPr>
          <p:cNvPr id="3" name="矩形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
        <p:nvSpPr>
          <p:cNvPr id="4" name="日期版面配置區 1"/>
          <p:cNvSpPr>
            <a:spLocks noGrp="1"/>
          </p:cNvSpPr>
          <p:nvPr>
            <p:ph type="dt" sz="half" idx="10"/>
          </p:nvPr>
        </p:nvSpPr>
        <p:spPr/>
        <p:txBody>
          <a:bodyPr/>
          <a:lstStyle>
            <a:lvl1pPr>
              <a:defRPr/>
            </a:lvl1pPr>
            <a:extLst/>
          </a:lstStyle>
          <a:p>
            <a:pPr>
              <a:defRPr/>
            </a:pPr>
            <a:endParaRPr lang="en-US" altLang="zh-TW"/>
          </a:p>
        </p:txBody>
      </p:sp>
      <p:sp>
        <p:nvSpPr>
          <p:cNvPr id="5" name="頁尾版面配置區 2"/>
          <p:cNvSpPr>
            <a:spLocks noGrp="1"/>
          </p:cNvSpPr>
          <p:nvPr>
            <p:ph type="ftr" sz="quarter" idx="11"/>
          </p:nvPr>
        </p:nvSpPr>
        <p:spPr/>
        <p:txBody>
          <a:bodyPr/>
          <a:lstStyle>
            <a:lvl1pPr>
              <a:defRPr/>
            </a:lvl1pPr>
            <a:extLst/>
          </a:lstStyle>
          <a:p>
            <a:pPr>
              <a:defRPr/>
            </a:pPr>
            <a:endParaRPr lang="en-US" altLang="zh-TW"/>
          </a:p>
        </p:txBody>
      </p:sp>
      <p:sp>
        <p:nvSpPr>
          <p:cNvPr id="6" name="投影片編號版面配置區 3"/>
          <p:cNvSpPr>
            <a:spLocks noGrp="1"/>
          </p:cNvSpPr>
          <p:nvPr>
            <p:ph type="sldNum" sz="quarter" idx="12"/>
          </p:nvPr>
        </p:nvSpPr>
        <p:spPr/>
        <p:txBody>
          <a:bodyPr/>
          <a:lstStyle>
            <a:lvl1pPr>
              <a:defRPr/>
            </a:lvl1pPr>
            <a:extLst/>
          </a:lstStyle>
          <a:p>
            <a:pPr>
              <a:defRPr/>
            </a:pPr>
            <a:fld id="{C66DDDA1-881E-43C7-ABAA-82E5A64BE909}" type="slidenum">
              <a:rPr lang="zh-TW" altLang="en-US"/>
              <a:pPr>
                <a:defRPr/>
              </a:pPr>
              <a:t>‹#›</a:t>
            </a:fld>
            <a:endParaRPr lang="en-US" altLang="zh-TW"/>
          </a:p>
        </p:txBody>
      </p:sp>
    </p:spTree>
    <p:extLst>
      <p:ext uri="{BB962C8B-B14F-4D97-AF65-F5344CB8AC3E}">
        <p14:creationId xmlns:p14="http://schemas.microsoft.com/office/powerpoint/2010/main" val="1201602846"/>
      </p:ext>
    </p:extLst>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zh-TW" altLang="en-US" smtClean="0"/>
              <a:t>按一下以編輯母片標題樣式</a:t>
            </a:r>
            <a:endParaRPr lang="en-US"/>
          </a:p>
        </p:txBody>
      </p:sp>
      <p:sp>
        <p:nvSpPr>
          <p:cNvPr id="3" name="文字版面配置區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zh-TW" altLang="en-US" smtClean="0"/>
              <a:t>按一下以編輯母片文字樣式</a:t>
            </a:r>
          </a:p>
        </p:txBody>
      </p:sp>
      <p:sp>
        <p:nvSpPr>
          <p:cNvPr id="4" name="內容版面配置區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4"/>
          <p:cNvSpPr>
            <a:spLocks noGrp="1"/>
          </p:cNvSpPr>
          <p:nvPr>
            <p:ph type="dt" sz="half" idx="10"/>
          </p:nvPr>
        </p:nvSpPr>
        <p:spPr/>
        <p:txBody>
          <a:bodyPr/>
          <a:lstStyle>
            <a:lvl1pPr>
              <a:defRPr/>
            </a:lvl1pPr>
            <a:extLst/>
          </a:lstStyle>
          <a:p>
            <a:pPr>
              <a:defRPr/>
            </a:pPr>
            <a:endParaRPr lang="en-US" altLang="zh-TW"/>
          </a:p>
        </p:txBody>
      </p:sp>
      <p:sp>
        <p:nvSpPr>
          <p:cNvPr id="6" name="頁尾版面配置區 5"/>
          <p:cNvSpPr>
            <a:spLocks noGrp="1"/>
          </p:cNvSpPr>
          <p:nvPr>
            <p:ph type="ftr" sz="quarter" idx="11"/>
          </p:nvPr>
        </p:nvSpPr>
        <p:spPr/>
        <p:txBody>
          <a:bodyPr/>
          <a:lstStyle>
            <a:lvl1pPr>
              <a:defRPr/>
            </a:lvl1pPr>
            <a:extLst/>
          </a:lstStyle>
          <a:p>
            <a:pPr>
              <a:defRPr/>
            </a:pPr>
            <a:endParaRPr lang="en-US" altLang="zh-TW"/>
          </a:p>
        </p:txBody>
      </p:sp>
      <p:sp>
        <p:nvSpPr>
          <p:cNvPr id="7" name="投影片編號版面配置區 6"/>
          <p:cNvSpPr>
            <a:spLocks noGrp="1"/>
          </p:cNvSpPr>
          <p:nvPr>
            <p:ph type="sldNum" sz="quarter" idx="12"/>
          </p:nvPr>
        </p:nvSpPr>
        <p:spPr/>
        <p:txBody>
          <a:bodyPr/>
          <a:lstStyle>
            <a:lvl1pPr>
              <a:defRPr/>
            </a:lvl1pPr>
            <a:extLst/>
          </a:lstStyle>
          <a:p>
            <a:pPr>
              <a:defRPr/>
            </a:pPr>
            <a:fld id="{2B513B67-C5A5-4D6D-8120-1E93DAB2BA00}" type="slidenum">
              <a:rPr lang="zh-TW" altLang="en-US"/>
              <a:pPr>
                <a:defRPr/>
              </a:pPr>
              <a:t>‹#›</a:t>
            </a:fld>
            <a:endParaRPr lang="en-US" altLang="zh-TW"/>
          </a:p>
        </p:txBody>
      </p:sp>
    </p:spTree>
    <p:extLst>
      <p:ext uri="{BB962C8B-B14F-4D97-AF65-F5344CB8AC3E}">
        <p14:creationId xmlns:p14="http://schemas.microsoft.com/office/powerpoint/2010/main" val="2311527209"/>
      </p:ext>
    </p:extLst>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5" name="矩形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p>
            <a:pPr indent="-282575">
              <a:lnSpc>
                <a:spcPts val="3000"/>
              </a:lnSpc>
              <a:spcBef>
                <a:spcPts val="600"/>
              </a:spcBef>
              <a:buClr>
                <a:schemeClr val="accent1"/>
              </a:buClr>
              <a:buSzPct val="80000"/>
              <a:buFont typeface="Wingdings 2" pitchFamily="18" charset="2"/>
              <a:buNone/>
              <a:defRPr/>
            </a:pPr>
            <a:endParaRPr lang="en-US" altLang="zh-TW" sz="3200">
              <a:latin typeface="Gill Sans MT" pitchFamily="34" charset="0"/>
              <a:ea typeface="新細明體" pitchFamily="18" charset="-120"/>
            </a:endParaRPr>
          </a:p>
        </p:txBody>
      </p:sp>
      <p:sp>
        <p:nvSpPr>
          <p:cNvPr id="6" name="流程圖: 程序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
        <p:nvSpPr>
          <p:cNvPr id="7" name="流程圖: 程序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
        <p:nvSpPr>
          <p:cNvPr id="2" name="標題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zh-TW" altLang="en-US" smtClean="0"/>
              <a:t>按一下以編輯母片標題樣式</a:t>
            </a:r>
            <a:endParaRPr lang="en-US"/>
          </a:p>
        </p:txBody>
      </p:sp>
      <p:sp>
        <p:nvSpPr>
          <p:cNvPr id="3" name="圖片版面配置區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zh-TW" altLang="en-US" noProof="0" smtClean="0"/>
              <a:t>按一下圖示以新增圖片</a:t>
            </a:r>
            <a:endParaRPr lang="en-US" noProof="0" dirty="0"/>
          </a:p>
        </p:txBody>
      </p:sp>
      <p:sp>
        <p:nvSpPr>
          <p:cNvPr id="4" name="文字版面配置區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zh-TW" altLang="en-US" smtClean="0"/>
              <a:t>按一下以編輯母片文字樣式</a:t>
            </a:r>
          </a:p>
        </p:txBody>
      </p:sp>
      <p:sp>
        <p:nvSpPr>
          <p:cNvPr id="8" name="日期版面配置區 4"/>
          <p:cNvSpPr>
            <a:spLocks noGrp="1"/>
          </p:cNvSpPr>
          <p:nvPr>
            <p:ph type="dt" sz="half" idx="10"/>
          </p:nvPr>
        </p:nvSpPr>
        <p:spPr/>
        <p:txBody>
          <a:bodyPr/>
          <a:lstStyle>
            <a:lvl1pPr>
              <a:defRPr/>
            </a:lvl1pPr>
            <a:extLst/>
          </a:lstStyle>
          <a:p>
            <a:pPr>
              <a:defRPr/>
            </a:pPr>
            <a:endParaRPr lang="en-US" altLang="zh-TW"/>
          </a:p>
        </p:txBody>
      </p:sp>
      <p:sp>
        <p:nvSpPr>
          <p:cNvPr id="9" name="頁尾版面配置區 5"/>
          <p:cNvSpPr>
            <a:spLocks noGrp="1"/>
          </p:cNvSpPr>
          <p:nvPr>
            <p:ph type="ftr" sz="quarter" idx="11"/>
          </p:nvPr>
        </p:nvSpPr>
        <p:spPr/>
        <p:txBody>
          <a:bodyPr/>
          <a:lstStyle>
            <a:lvl1pPr>
              <a:defRPr/>
            </a:lvl1pPr>
            <a:extLst/>
          </a:lstStyle>
          <a:p>
            <a:pPr>
              <a:defRPr/>
            </a:pPr>
            <a:endParaRPr lang="en-US" altLang="zh-TW"/>
          </a:p>
        </p:txBody>
      </p:sp>
      <p:sp>
        <p:nvSpPr>
          <p:cNvPr id="10" name="投影片編號版面配置區 6"/>
          <p:cNvSpPr>
            <a:spLocks noGrp="1"/>
          </p:cNvSpPr>
          <p:nvPr>
            <p:ph type="sldNum" sz="quarter" idx="12"/>
          </p:nvPr>
        </p:nvSpPr>
        <p:spPr/>
        <p:txBody>
          <a:bodyPr/>
          <a:lstStyle>
            <a:lvl1pPr>
              <a:defRPr/>
            </a:lvl1pPr>
            <a:extLst/>
          </a:lstStyle>
          <a:p>
            <a:pPr>
              <a:defRPr/>
            </a:pPr>
            <a:fld id="{DB4E8E3B-9124-4B55-AB3C-9254C12265AC}" type="slidenum">
              <a:rPr lang="zh-TW" altLang="en-US"/>
              <a:pPr>
                <a:defRPr/>
              </a:pPr>
              <a:t>‹#›</a:t>
            </a:fld>
            <a:endParaRPr lang="en-US" altLang="zh-TW"/>
          </a:p>
        </p:txBody>
      </p:sp>
    </p:spTree>
    <p:extLst>
      <p:ext uri="{BB962C8B-B14F-4D97-AF65-F5344CB8AC3E}">
        <p14:creationId xmlns:p14="http://schemas.microsoft.com/office/powerpoint/2010/main" val="2147737357"/>
      </p:ext>
    </p:extLst>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23"/>
          <p:cNvSpPr>
            <a:spLocks noGrp="1"/>
          </p:cNvSpPr>
          <p:nvPr>
            <p:ph type="dt" sz="half" idx="10"/>
          </p:nvPr>
        </p:nvSpPr>
        <p:spPr/>
        <p:txBody>
          <a:bodyPr/>
          <a:lstStyle>
            <a:lvl1pPr>
              <a:defRPr/>
            </a:lvl1pPr>
          </a:lstStyle>
          <a:p>
            <a:pPr>
              <a:defRPr/>
            </a:pPr>
            <a:endParaRPr lang="en-US" altLang="zh-TW"/>
          </a:p>
        </p:txBody>
      </p:sp>
      <p:sp>
        <p:nvSpPr>
          <p:cNvPr id="5" name="頁尾版面配置區 9"/>
          <p:cNvSpPr>
            <a:spLocks noGrp="1"/>
          </p:cNvSpPr>
          <p:nvPr>
            <p:ph type="ftr" sz="quarter" idx="11"/>
          </p:nvPr>
        </p:nvSpPr>
        <p:spPr/>
        <p:txBody>
          <a:bodyPr/>
          <a:lstStyle>
            <a:lvl1pPr>
              <a:defRPr/>
            </a:lvl1pPr>
          </a:lstStyle>
          <a:p>
            <a:pPr>
              <a:defRPr/>
            </a:pPr>
            <a:endParaRPr lang="en-US" altLang="zh-TW"/>
          </a:p>
        </p:txBody>
      </p:sp>
      <p:sp>
        <p:nvSpPr>
          <p:cNvPr id="6" name="投影片編號版面配置區 21"/>
          <p:cNvSpPr>
            <a:spLocks noGrp="1"/>
          </p:cNvSpPr>
          <p:nvPr>
            <p:ph type="sldNum" sz="quarter" idx="12"/>
          </p:nvPr>
        </p:nvSpPr>
        <p:spPr/>
        <p:txBody>
          <a:bodyPr/>
          <a:lstStyle>
            <a:lvl1pPr>
              <a:defRPr/>
            </a:lvl1pPr>
          </a:lstStyle>
          <a:p>
            <a:pPr>
              <a:defRPr/>
            </a:pPr>
            <a:fld id="{022ADFD4-97BF-41FD-BB6D-C913920575A7}" type="slidenum">
              <a:rPr lang="zh-TW" altLang="en-US"/>
              <a:pPr>
                <a:defRPr/>
              </a:pPr>
              <a:t>‹#›</a:t>
            </a:fld>
            <a:endParaRPr lang="en-US" altLang="zh-TW"/>
          </a:p>
        </p:txBody>
      </p:sp>
    </p:spTree>
    <p:extLst>
      <p:ext uri="{BB962C8B-B14F-4D97-AF65-F5344CB8AC3E}">
        <p14:creationId xmlns:p14="http://schemas.microsoft.com/office/powerpoint/2010/main" val="1774899412"/>
      </p:ext>
    </p:extLst>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274639"/>
            <a:ext cx="18288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1143000" y="274640"/>
            <a:ext cx="55626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23"/>
          <p:cNvSpPr>
            <a:spLocks noGrp="1"/>
          </p:cNvSpPr>
          <p:nvPr>
            <p:ph type="dt" sz="half" idx="10"/>
          </p:nvPr>
        </p:nvSpPr>
        <p:spPr/>
        <p:txBody>
          <a:bodyPr/>
          <a:lstStyle>
            <a:lvl1pPr>
              <a:defRPr/>
            </a:lvl1pPr>
          </a:lstStyle>
          <a:p>
            <a:pPr>
              <a:defRPr/>
            </a:pPr>
            <a:endParaRPr lang="en-US" altLang="zh-TW"/>
          </a:p>
        </p:txBody>
      </p:sp>
      <p:sp>
        <p:nvSpPr>
          <p:cNvPr id="5" name="頁尾版面配置區 9"/>
          <p:cNvSpPr>
            <a:spLocks noGrp="1"/>
          </p:cNvSpPr>
          <p:nvPr>
            <p:ph type="ftr" sz="quarter" idx="11"/>
          </p:nvPr>
        </p:nvSpPr>
        <p:spPr/>
        <p:txBody>
          <a:bodyPr/>
          <a:lstStyle>
            <a:lvl1pPr>
              <a:defRPr/>
            </a:lvl1pPr>
          </a:lstStyle>
          <a:p>
            <a:pPr>
              <a:defRPr/>
            </a:pPr>
            <a:endParaRPr lang="en-US" altLang="zh-TW"/>
          </a:p>
        </p:txBody>
      </p:sp>
      <p:sp>
        <p:nvSpPr>
          <p:cNvPr id="6" name="投影片編號版面配置區 21"/>
          <p:cNvSpPr>
            <a:spLocks noGrp="1"/>
          </p:cNvSpPr>
          <p:nvPr>
            <p:ph type="sldNum" sz="quarter" idx="12"/>
          </p:nvPr>
        </p:nvSpPr>
        <p:spPr/>
        <p:txBody>
          <a:bodyPr/>
          <a:lstStyle>
            <a:lvl1pPr>
              <a:defRPr/>
            </a:lvl1pPr>
          </a:lstStyle>
          <a:p>
            <a:pPr>
              <a:defRPr/>
            </a:pPr>
            <a:fld id="{7F13ACD9-594A-4FAE-ACD3-4C4D5B57D08D}" type="slidenum">
              <a:rPr lang="zh-TW" altLang="en-US"/>
              <a:pPr>
                <a:defRPr/>
              </a:pPr>
              <a:t>‹#›</a:t>
            </a:fld>
            <a:endParaRPr lang="en-US" altLang="zh-TW"/>
          </a:p>
        </p:txBody>
      </p:sp>
    </p:spTree>
    <p:extLst>
      <p:ext uri="{BB962C8B-B14F-4D97-AF65-F5344CB8AC3E}">
        <p14:creationId xmlns:p14="http://schemas.microsoft.com/office/powerpoint/2010/main" val="3877318178"/>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4.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ltGray">
          <a:xfrm>
            <a:off x="0" y="0"/>
            <a:ext cx="609600" cy="487680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grpSp>
        <p:nvGrpSpPr>
          <p:cNvPr id="1027" name="Group 3"/>
          <p:cNvGrpSpPr>
            <a:grpSpLocks/>
          </p:cNvGrpSpPr>
          <p:nvPr/>
        </p:nvGrpSpPr>
        <p:grpSpPr bwMode="auto">
          <a:xfrm>
            <a:off x="381000" y="1066800"/>
            <a:ext cx="8305800" cy="182563"/>
            <a:chOff x="240" y="893"/>
            <a:chExt cx="5232" cy="115"/>
          </a:xfrm>
        </p:grpSpPr>
        <p:sp>
          <p:nvSpPr>
            <p:cNvPr id="1034" name="Rectangle 4"/>
            <p:cNvSpPr>
              <a:spLocks noChangeArrowheads="1"/>
            </p:cNvSpPr>
            <p:nvPr/>
          </p:nvSpPr>
          <p:spPr bwMode="ltGray">
            <a:xfrm>
              <a:off x="4320" y="893"/>
              <a:ext cx="1152" cy="115"/>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sp>
          <p:nvSpPr>
            <p:cNvPr id="1035" name="Line 5"/>
            <p:cNvSpPr>
              <a:spLocks noChangeShapeType="1"/>
            </p:cNvSpPr>
            <p:nvPr/>
          </p:nvSpPr>
          <p:spPr bwMode="ltGray">
            <a:xfrm>
              <a:off x="240" y="941"/>
              <a:ext cx="5232"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grpSp>
      <p:sp>
        <p:nvSpPr>
          <p:cNvPr id="1028" name="Rectangle 7"/>
          <p:cNvSpPr>
            <a:spLocks noGrp="1" noChangeArrowheads="1"/>
          </p:cNvSpPr>
          <p:nvPr>
            <p:ph type="body" idx="1"/>
          </p:nvPr>
        </p:nvSpPr>
        <p:spPr bwMode="auto">
          <a:xfrm>
            <a:off x="762000" y="1295400"/>
            <a:ext cx="8077200" cy="483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230408" name="Rectangle 8"/>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charset="0"/>
                <a:ea typeface="新細明體" pitchFamily="18" charset="-120"/>
              </a:defRPr>
            </a:lvl1pPr>
          </a:lstStyle>
          <a:p>
            <a:pPr>
              <a:defRPr/>
            </a:pPr>
            <a:endParaRPr lang="en-US" altLang="zh-TW"/>
          </a:p>
        </p:txBody>
      </p:sp>
      <p:sp>
        <p:nvSpPr>
          <p:cNvPr id="230410" name="Rectangle 10"/>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charset="0"/>
                <a:ea typeface="新細明體" pitchFamily="18" charset="-120"/>
              </a:defRPr>
            </a:lvl1pPr>
          </a:lstStyle>
          <a:p>
            <a:pPr>
              <a:defRPr/>
            </a:pPr>
            <a:fld id="{6DFF0C88-D14E-4E88-A879-6CF6510407AF}" type="slidenum">
              <a:rPr lang="zh-TW" altLang="en-US"/>
              <a:pPr>
                <a:defRPr/>
              </a:pPr>
              <a:t>‹#›</a:t>
            </a:fld>
            <a:endParaRPr lang="en-US" altLang="zh-TW"/>
          </a:p>
        </p:txBody>
      </p:sp>
      <p:sp>
        <p:nvSpPr>
          <p:cNvPr id="1031" name="Line 11"/>
          <p:cNvSpPr>
            <a:spLocks noChangeShapeType="1"/>
          </p:cNvSpPr>
          <p:nvPr/>
        </p:nvSpPr>
        <p:spPr bwMode="auto">
          <a:xfrm>
            <a:off x="0" y="4876800"/>
            <a:ext cx="609600"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32" name="Rectangle 13"/>
          <p:cNvSpPr>
            <a:spLocks noGrp="1" noChangeArrowheads="1"/>
          </p:cNvSpPr>
          <p:nvPr>
            <p:ph type="title"/>
          </p:nvPr>
        </p:nvSpPr>
        <p:spPr bwMode="auto">
          <a:xfrm>
            <a:off x="762000" y="274638"/>
            <a:ext cx="7924800"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230414" name="Rectangle 14"/>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mj-lt"/>
                <a:ea typeface="新細明體" pitchFamily="18" charset="-120"/>
              </a:defRPr>
            </a:lvl1pPr>
          </a:lstStyle>
          <a:p>
            <a:pPr>
              <a:defRPr/>
            </a:pPr>
            <a:endParaRPr lang="en-US" altLang="zh-TW"/>
          </a:p>
        </p:txBody>
      </p:sp>
    </p:spTree>
  </p:cSld>
  <p:clrMap bg1="lt1" tx1="dk1" bg2="lt2" tx2="dk2" accent1="accent1" accent2="accent2" accent3="accent3" accent4="accent4" accent5="accent5" accent6="accent6" hlink="hlink" folHlink="folHlink"/>
  <p:sldLayoutIdLst>
    <p:sldLayoutId id="2147485935" r:id="rId1"/>
    <p:sldLayoutId id="2147485876" r:id="rId2"/>
    <p:sldLayoutId id="2147485877" r:id="rId3"/>
    <p:sldLayoutId id="2147485878" r:id="rId4"/>
    <p:sldLayoutId id="2147485879" r:id="rId5"/>
    <p:sldLayoutId id="2147485880" r:id="rId6"/>
    <p:sldLayoutId id="2147485881" r:id="rId7"/>
    <p:sldLayoutId id="2147485882" r:id="rId8"/>
    <p:sldLayoutId id="2147485883" r:id="rId9"/>
    <p:sldLayoutId id="2147485884" r:id="rId10"/>
    <p:sldLayoutId id="2147485885" r:id="rId11"/>
  </p:sldLayoutIdLst>
  <p:transition>
    <p:random/>
  </p:transition>
  <p:timing>
    <p:tnLst>
      <p:par>
        <p:cTn id="1" dur="indefinite" restart="never" nodeType="tmRoot"/>
      </p:par>
    </p:tnLst>
  </p:timing>
  <p:txStyles>
    <p:titleStyle>
      <a:lvl1pPr algn="l" rtl="0" eaLnBrk="0" fontAlgn="base" hangingPunct="0">
        <a:spcBef>
          <a:spcPct val="0"/>
        </a:spcBef>
        <a:spcAft>
          <a:spcPct val="0"/>
        </a:spcAft>
        <a:defRPr sz="3800" b="1">
          <a:solidFill>
            <a:srgbClr val="000066"/>
          </a:solidFill>
          <a:latin typeface="+mj-lt"/>
          <a:ea typeface="+mj-ea"/>
          <a:cs typeface="+mj-cs"/>
        </a:defRPr>
      </a:lvl1pPr>
      <a:lvl2pPr algn="l" rtl="0" eaLnBrk="0" fontAlgn="base" hangingPunct="0">
        <a:spcBef>
          <a:spcPct val="0"/>
        </a:spcBef>
        <a:spcAft>
          <a:spcPct val="0"/>
        </a:spcAft>
        <a:defRPr sz="3800" b="1">
          <a:solidFill>
            <a:srgbClr val="000066"/>
          </a:solidFill>
          <a:latin typeface="Times New Roman" pitchFamily="18" charset="0"/>
        </a:defRPr>
      </a:lvl2pPr>
      <a:lvl3pPr algn="l" rtl="0" eaLnBrk="0" fontAlgn="base" hangingPunct="0">
        <a:spcBef>
          <a:spcPct val="0"/>
        </a:spcBef>
        <a:spcAft>
          <a:spcPct val="0"/>
        </a:spcAft>
        <a:defRPr sz="3800" b="1">
          <a:solidFill>
            <a:srgbClr val="000066"/>
          </a:solidFill>
          <a:latin typeface="Times New Roman" pitchFamily="18" charset="0"/>
        </a:defRPr>
      </a:lvl3pPr>
      <a:lvl4pPr algn="l" rtl="0" eaLnBrk="0" fontAlgn="base" hangingPunct="0">
        <a:spcBef>
          <a:spcPct val="0"/>
        </a:spcBef>
        <a:spcAft>
          <a:spcPct val="0"/>
        </a:spcAft>
        <a:defRPr sz="3800" b="1">
          <a:solidFill>
            <a:srgbClr val="000066"/>
          </a:solidFill>
          <a:latin typeface="Times New Roman" pitchFamily="18" charset="0"/>
        </a:defRPr>
      </a:lvl4pPr>
      <a:lvl5pPr algn="l" rtl="0" eaLnBrk="0" fontAlgn="base" hangingPunct="0">
        <a:spcBef>
          <a:spcPct val="0"/>
        </a:spcBef>
        <a:spcAft>
          <a:spcPct val="0"/>
        </a:spcAft>
        <a:defRPr sz="3800" b="1">
          <a:solidFill>
            <a:srgbClr val="000066"/>
          </a:solidFill>
          <a:latin typeface="Times New Roman" pitchFamily="18" charset="0"/>
        </a:defRPr>
      </a:lvl5pPr>
      <a:lvl6pPr marL="457200" algn="l" rtl="0" fontAlgn="base">
        <a:spcBef>
          <a:spcPct val="0"/>
        </a:spcBef>
        <a:spcAft>
          <a:spcPct val="0"/>
        </a:spcAft>
        <a:defRPr sz="3800" b="1">
          <a:solidFill>
            <a:srgbClr val="000066"/>
          </a:solidFill>
          <a:latin typeface="Times New Roman" pitchFamily="18" charset="0"/>
        </a:defRPr>
      </a:lvl6pPr>
      <a:lvl7pPr marL="914400" algn="l" rtl="0" fontAlgn="base">
        <a:spcBef>
          <a:spcPct val="0"/>
        </a:spcBef>
        <a:spcAft>
          <a:spcPct val="0"/>
        </a:spcAft>
        <a:defRPr sz="3800" b="1">
          <a:solidFill>
            <a:srgbClr val="000066"/>
          </a:solidFill>
          <a:latin typeface="Times New Roman" pitchFamily="18" charset="0"/>
        </a:defRPr>
      </a:lvl7pPr>
      <a:lvl8pPr marL="1371600" algn="l" rtl="0" fontAlgn="base">
        <a:spcBef>
          <a:spcPct val="0"/>
        </a:spcBef>
        <a:spcAft>
          <a:spcPct val="0"/>
        </a:spcAft>
        <a:defRPr sz="3800" b="1">
          <a:solidFill>
            <a:srgbClr val="000066"/>
          </a:solidFill>
          <a:latin typeface="Times New Roman" pitchFamily="18" charset="0"/>
        </a:defRPr>
      </a:lvl8pPr>
      <a:lvl9pPr marL="1828800" algn="l" rtl="0" fontAlgn="base">
        <a:spcBef>
          <a:spcPct val="0"/>
        </a:spcBef>
        <a:spcAft>
          <a:spcPct val="0"/>
        </a:spcAft>
        <a:defRPr sz="3800" b="1">
          <a:solidFill>
            <a:srgbClr val="000066"/>
          </a:solidFill>
          <a:latin typeface="Times New Roman" pitchFamily="18"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3200" b="1">
          <a:solidFill>
            <a:srgbClr val="000066"/>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3000" b="1">
          <a:solidFill>
            <a:srgbClr val="000066"/>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800" b="1">
          <a:solidFill>
            <a:srgbClr val="000066"/>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400" b="1">
          <a:solidFill>
            <a:srgbClr val="000066"/>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400" b="1">
          <a:solidFill>
            <a:srgbClr val="000066"/>
          </a:solidFill>
          <a:latin typeface="+mn-lt"/>
        </a:defRPr>
      </a:lvl5pPr>
      <a:lvl6pPr marL="25146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6pPr>
      <a:lvl7pPr marL="29718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7pPr>
      <a:lvl8pPr marL="34290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8pPr>
      <a:lvl9pPr marL="38862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ltGray">
          <a:xfrm>
            <a:off x="0" y="0"/>
            <a:ext cx="609600" cy="487680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grpSp>
        <p:nvGrpSpPr>
          <p:cNvPr id="2051" name="Group 3"/>
          <p:cNvGrpSpPr>
            <a:grpSpLocks/>
          </p:cNvGrpSpPr>
          <p:nvPr/>
        </p:nvGrpSpPr>
        <p:grpSpPr bwMode="auto">
          <a:xfrm>
            <a:off x="609600" y="2027238"/>
            <a:ext cx="8305800" cy="182562"/>
            <a:chOff x="240" y="893"/>
            <a:chExt cx="5232" cy="115"/>
          </a:xfrm>
        </p:grpSpPr>
        <p:sp>
          <p:nvSpPr>
            <p:cNvPr id="2058" name="Rectangle 4"/>
            <p:cNvSpPr>
              <a:spLocks noChangeArrowheads="1"/>
            </p:cNvSpPr>
            <p:nvPr/>
          </p:nvSpPr>
          <p:spPr bwMode="ltGray">
            <a:xfrm>
              <a:off x="4320" y="893"/>
              <a:ext cx="1152" cy="115"/>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sp>
          <p:nvSpPr>
            <p:cNvPr id="2059" name="Line 5"/>
            <p:cNvSpPr>
              <a:spLocks noChangeShapeType="1"/>
            </p:cNvSpPr>
            <p:nvPr/>
          </p:nvSpPr>
          <p:spPr bwMode="ltGray">
            <a:xfrm>
              <a:off x="240" y="941"/>
              <a:ext cx="5232"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grpSp>
      <p:sp>
        <p:nvSpPr>
          <p:cNvPr id="2052" name="Rectangle 7"/>
          <p:cNvSpPr>
            <a:spLocks noGrp="1" noChangeArrowheads="1"/>
          </p:cNvSpPr>
          <p:nvPr>
            <p:ph type="body" idx="1"/>
          </p:nvPr>
        </p:nvSpPr>
        <p:spPr bwMode="auto">
          <a:xfrm>
            <a:off x="762000" y="2286000"/>
            <a:ext cx="807720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217096" name="Rectangle 8"/>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charset="0"/>
                <a:ea typeface="新細明體" pitchFamily="18" charset="-120"/>
              </a:defRPr>
            </a:lvl1pPr>
          </a:lstStyle>
          <a:p>
            <a:pPr>
              <a:defRPr/>
            </a:pPr>
            <a:endParaRPr lang="en-US" altLang="zh-TW"/>
          </a:p>
        </p:txBody>
      </p:sp>
      <p:sp>
        <p:nvSpPr>
          <p:cNvPr id="217098" name="Rectangle 10"/>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charset="0"/>
                <a:ea typeface="新細明體" pitchFamily="18" charset="-120"/>
              </a:defRPr>
            </a:lvl1pPr>
          </a:lstStyle>
          <a:p>
            <a:pPr>
              <a:defRPr/>
            </a:pPr>
            <a:fld id="{45EE04FF-E605-489D-9B75-66F8CE65C22C}" type="slidenum">
              <a:rPr lang="zh-TW" altLang="en-US"/>
              <a:pPr>
                <a:defRPr/>
              </a:pPr>
              <a:t>‹#›</a:t>
            </a:fld>
            <a:endParaRPr lang="en-US" altLang="zh-TW"/>
          </a:p>
        </p:txBody>
      </p:sp>
      <p:sp>
        <p:nvSpPr>
          <p:cNvPr id="2055" name="Line 11"/>
          <p:cNvSpPr>
            <a:spLocks noChangeShapeType="1"/>
          </p:cNvSpPr>
          <p:nvPr/>
        </p:nvSpPr>
        <p:spPr bwMode="auto">
          <a:xfrm>
            <a:off x="0" y="4876800"/>
            <a:ext cx="609600"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2056" name="Rectangle 15"/>
          <p:cNvSpPr>
            <a:spLocks noGrp="1" noChangeArrowheads="1"/>
          </p:cNvSpPr>
          <p:nvPr>
            <p:ph type="title"/>
          </p:nvPr>
        </p:nvSpPr>
        <p:spPr bwMode="auto">
          <a:xfrm>
            <a:off x="609600" y="0"/>
            <a:ext cx="80772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217104" name="Rectangle 16"/>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mj-lt"/>
                <a:ea typeface="新細明體" pitchFamily="18" charset="-120"/>
              </a:defRPr>
            </a:lvl1pPr>
          </a:lstStyle>
          <a:p>
            <a:pPr>
              <a:defRPr/>
            </a:pPr>
            <a:endParaRPr lang="en-US" altLang="zh-TW"/>
          </a:p>
        </p:txBody>
      </p:sp>
    </p:spTree>
  </p:cSld>
  <p:clrMap bg1="lt1" tx1="dk1" bg2="lt2" tx2="dk2" accent1="accent1" accent2="accent2" accent3="accent3" accent4="accent4" accent5="accent5" accent6="accent6" hlink="hlink" folHlink="folHlink"/>
  <p:sldLayoutIdLst>
    <p:sldLayoutId id="2147485886" r:id="rId1"/>
    <p:sldLayoutId id="2147485887" r:id="rId2"/>
    <p:sldLayoutId id="2147485888" r:id="rId3"/>
    <p:sldLayoutId id="2147485889" r:id="rId4"/>
    <p:sldLayoutId id="2147485890" r:id="rId5"/>
    <p:sldLayoutId id="2147485891" r:id="rId6"/>
    <p:sldLayoutId id="2147485892" r:id="rId7"/>
    <p:sldLayoutId id="2147485893" r:id="rId8"/>
    <p:sldLayoutId id="2147485894" r:id="rId9"/>
    <p:sldLayoutId id="2147485895" r:id="rId10"/>
    <p:sldLayoutId id="2147485896" r:id="rId11"/>
  </p:sldLayoutIdLst>
  <p:transition>
    <p:random/>
  </p:transition>
  <p:timing>
    <p:tnLst>
      <p:par>
        <p:cTn id="1" dur="indefinite" restart="never" nodeType="tmRoot"/>
      </p:par>
    </p:tnLst>
  </p:timing>
  <p:txStyles>
    <p:titleStyle>
      <a:lvl1pPr algn="l" rtl="0" eaLnBrk="0" fontAlgn="base" hangingPunct="0">
        <a:spcBef>
          <a:spcPct val="0"/>
        </a:spcBef>
        <a:spcAft>
          <a:spcPct val="0"/>
        </a:spcAft>
        <a:defRPr sz="3800" b="1">
          <a:solidFill>
            <a:srgbClr val="000066"/>
          </a:solidFill>
          <a:latin typeface="+mj-lt"/>
          <a:ea typeface="+mj-ea"/>
          <a:cs typeface="+mj-cs"/>
        </a:defRPr>
      </a:lvl1pPr>
      <a:lvl2pPr algn="l" rtl="0" eaLnBrk="0" fontAlgn="base" hangingPunct="0">
        <a:spcBef>
          <a:spcPct val="0"/>
        </a:spcBef>
        <a:spcAft>
          <a:spcPct val="0"/>
        </a:spcAft>
        <a:defRPr sz="3800" b="1">
          <a:solidFill>
            <a:srgbClr val="000066"/>
          </a:solidFill>
          <a:latin typeface="Times New Roman" pitchFamily="18" charset="0"/>
        </a:defRPr>
      </a:lvl2pPr>
      <a:lvl3pPr algn="l" rtl="0" eaLnBrk="0" fontAlgn="base" hangingPunct="0">
        <a:spcBef>
          <a:spcPct val="0"/>
        </a:spcBef>
        <a:spcAft>
          <a:spcPct val="0"/>
        </a:spcAft>
        <a:defRPr sz="3800" b="1">
          <a:solidFill>
            <a:srgbClr val="000066"/>
          </a:solidFill>
          <a:latin typeface="Times New Roman" pitchFamily="18" charset="0"/>
        </a:defRPr>
      </a:lvl3pPr>
      <a:lvl4pPr algn="l" rtl="0" eaLnBrk="0" fontAlgn="base" hangingPunct="0">
        <a:spcBef>
          <a:spcPct val="0"/>
        </a:spcBef>
        <a:spcAft>
          <a:spcPct val="0"/>
        </a:spcAft>
        <a:defRPr sz="3800" b="1">
          <a:solidFill>
            <a:srgbClr val="000066"/>
          </a:solidFill>
          <a:latin typeface="Times New Roman" pitchFamily="18" charset="0"/>
        </a:defRPr>
      </a:lvl4pPr>
      <a:lvl5pPr algn="l" rtl="0" eaLnBrk="0" fontAlgn="base" hangingPunct="0">
        <a:spcBef>
          <a:spcPct val="0"/>
        </a:spcBef>
        <a:spcAft>
          <a:spcPct val="0"/>
        </a:spcAft>
        <a:defRPr sz="3800" b="1">
          <a:solidFill>
            <a:srgbClr val="000066"/>
          </a:solidFill>
          <a:latin typeface="Times New Roman" pitchFamily="18" charset="0"/>
        </a:defRPr>
      </a:lvl5pPr>
      <a:lvl6pPr marL="457200" algn="l" rtl="0" fontAlgn="base">
        <a:spcBef>
          <a:spcPct val="0"/>
        </a:spcBef>
        <a:spcAft>
          <a:spcPct val="0"/>
        </a:spcAft>
        <a:defRPr sz="3800" b="1">
          <a:solidFill>
            <a:srgbClr val="000066"/>
          </a:solidFill>
          <a:latin typeface="Times New Roman" pitchFamily="18" charset="0"/>
        </a:defRPr>
      </a:lvl6pPr>
      <a:lvl7pPr marL="914400" algn="l" rtl="0" fontAlgn="base">
        <a:spcBef>
          <a:spcPct val="0"/>
        </a:spcBef>
        <a:spcAft>
          <a:spcPct val="0"/>
        </a:spcAft>
        <a:defRPr sz="3800" b="1">
          <a:solidFill>
            <a:srgbClr val="000066"/>
          </a:solidFill>
          <a:latin typeface="Times New Roman" pitchFamily="18" charset="0"/>
        </a:defRPr>
      </a:lvl7pPr>
      <a:lvl8pPr marL="1371600" algn="l" rtl="0" fontAlgn="base">
        <a:spcBef>
          <a:spcPct val="0"/>
        </a:spcBef>
        <a:spcAft>
          <a:spcPct val="0"/>
        </a:spcAft>
        <a:defRPr sz="3800" b="1">
          <a:solidFill>
            <a:srgbClr val="000066"/>
          </a:solidFill>
          <a:latin typeface="Times New Roman" pitchFamily="18" charset="0"/>
        </a:defRPr>
      </a:lvl8pPr>
      <a:lvl9pPr marL="1828800" algn="l" rtl="0" fontAlgn="base">
        <a:spcBef>
          <a:spcPct val="0"/>
        </a:spcBef>
        <a:spcAft>
          <a:spcPct val="0"/>
        </a:spcAft>
        <a:defRPr sz="3800" b="1">
          <a:solidFill>
            <a:srgbClr val="000066"/>
          </a:solidFill>
          <a:latin typeface="Times New Roman" pitchFamily="18"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3200" b="1">
          <a:solidFill>
            <a:srgbClr val="000066"/>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3000" b="1">
          <a:solidFill>
            <a:srgbClr val="000066"/>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800" b="1">
          <a:solidFill>
            <a:srgbClr val="000066"/>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400" b="1">
          <a:solidFill>
            <a:srgbClr val="000066"/>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400" b="1">
          <a:solidFill>
            <a:srgbClr val="000066"/>
          </a:solidFill>
          <a:latin typeface="+mn-lt"/>
        </a:defRPr>
      </a:lvl5pPr>
      <a:lvl6pPr marL="25146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6pPr>
      <a:lvl7pPr marL="29718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7pPr>
      <a:lvl8pPr marL="34290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8pPr>
      <a:lvl9pPr marL="38862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ltGray">
          <a:xfrm>
            <a:off x="0" y="0"/>
            <a:ext cx="609600" cy="487680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grpSp>
        <p:nvGrpSpPr>
          <p:cNvPr id="3075" name="Group 3"/>
          <p:cNvGrpSpPr>
            <a:grpSpLocks/>
          </p:cNvGrpSpPr>
          <p:nvPr/>
        </p:nvGrpSpPr>
        <p:grpSpPr bwMode="auto">
          <a:xfrm>
            <a:off x="609600" y="2713038"/>
            <a:ext cx="8305800" cy="182562"/>
            <a:chOff x="240" y="893"/>
            <a:chExt cx="5232" cy="115"/>
          </a:xfrm>
        </p:grpSpPr>
        <p:sp>
          <p:nvSpPr>
            <p:cNvPr id="3082" name="Rectangle 4"/>
            <p:cNvSpPr>
              <a:spLocks noChangeArrowheads="1"/>
            </p:cNvSpPr>
            <p:nvPr/>
          </p:nvSpPr>
          <p:spPr bwMode="ltGray">
            <a:xfrm>
              <a:off x="4320" y="893"/>
              <a:ext cx="1152" cy="115"/>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sp>
          <p:nvSpPr>
            <p:cNvPr id="3083" name="Line 5"/>
            <p:cNvSpPr>
              <a:spLocks noChangeShapeType="1"/>
            </p:cNvSpPr>
            <p:nvPr/>
          </p:nvSpPr>
          <p:spPr bwMode="ltGray">
            <a:xfrm>
              <a:off x="240" y="941"/>
              <a:ext cx="5232"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grpSp>
      <p:sp>
        <p:nvSpPr>
          <p:cNvPr id="3076" name="Rectangle 7"/>
          <p:cNvSpPr>
            <a:spLocks noGrp="1" noChangeArrowheads="1"/>
          </p:cNvSpPr>
          <p:nvPr>
            <p:ph type="body" idx="1"/>
          </p:nvPr>
        </p:nvSpPr>
        <p:spPr bwMode="auto">
          <a:xfrm>
            <a:off x="762000" y="2895600"/>
            <a:ext cx="8077200" cy="323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275464" name="Rectangle 8"/>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charset="0"/>
                <a:ea typeface="新細明體" pitchFamily="18" charset="-120"/>
              </a:defRPr>
            </a:lvl1pPr>
          </a:lstStyle>
          <a:p>
            <a:pPr>
              <a:defRPr/>
            </a:pPr>
            <a:endParaRPr lang="en-US" altLang="zh-TW"/>
          </a:p>
        </p:txBody>
      </p:sp>
      <p:sp>
        <p:nvSpPr>
          <p:cNvPr id="275466" name="Rectangle 10"/>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charset="0"/>
                <a:ea typeface="新細明體" pitchFamily="18" charset="-120"/>
              </a:defRPr>
            </a:lvl1pPr>
          </a:lstStyle>
          <a:p>
            <a:pPr>
              <a:defRPr/>
            </a:pPr>
            <a:fld id="{E61AF0E3-9A1E-4A50-B4F1-8EFB0B1FF5FD}" type="slidenum">
              <a:rPr lang="zh-TW" altLang="en-US"/>
              <a:pPr>
                <a:defRPr/>
              </a:pPr>
              <a:t>‹#›</a:t>
            </a:fld>
            <a:endParaRPr lang="en-US" altLang="zh-TW"/>
          </a:p>
        </p:txBody>
      </p:sp>
      <p:sp>
        <p:nvSpPr>
          <p:cNvPr id="3079" name="Line 11"/>
          <p:cNvSpPr>
            <a:spLocks noChangeShapeType="1"/>
          </p:cNvSpPr>
          <p:nvPr/>
        </p:nvSpPr>
        <p:spPr bwMode="auto">
          <a:xfrm>
            <a:off x="0" y="4876800"/>
            <a:ext cx="609600"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080" name="Rectangle 12"/>
          <p:cNvSpPr>
            <a:spLocks noGrp="1" noChangeArrowheads="1"/>
          </p:cNvSpPr>
          <p:nvPr>
            <p:ph type="title"/>
          </p:nvPr>
        </p:nvSpPr>
        <p:spPr bwMode="auto">
          <a:xfrm>
            <a:off x="685800" y="228600"/>
            <a:ext cx="8229600" cy="22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275469" name="Rectangle 13"/>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mj-lt"/>
                <a:ea typeface="新細明體" pitchFamily="18" charset="-120"/>
              </a:defRPr>
            </a:lvl1pPr>
          </a:lstStyle>
          <a:p>
            <a:pPr>
              <a:defRPr/>
            </a:pPr>
            <a:endParaRPr lang="en-US" altLang="zh-TW"/>
          </a:p>
        </p:txBody>
      </p:sp>
    </p:spTree>
  </p:cSld>
  <p:clrMap bg1="lt1" tx1="dk1" bg2="lt2" tx2="dk2" accent1="accent1" accent2="accent2" accent3="accent3" accent4="accent4" accent5="accent5" accent6="accent6" hlink="hlink" folHlink="folHlink"/>
  <p:sldLayoutIdLst>
    <p:sldLayoutId id="2147485897" r:id="rId1"/>
    <p:sldLayoutId id="2147485898" r:id="rId2"/>
    <p:sldLayoutId id="2147485899" r:id="rId3"/>
    <p:sldLayoutId id="2147485900" r:id="rId4"/>
    <p:sldLayoutId id="2147485901" r:id="rId5"/>
    <p:sldLayoutId id="2147485902" r:id="rId6"/>
    <p:sldLayoutId id="2147485903" r:id="rId7"/>
    <p:sldLayoutId id="2147485904" r:id="rId8"/>
    <p:sldLayoutId id="2147485905" r:id="rId9"/>
    <p:sldLayoutId id="2147485906" r:id="rId10"/>
    <p:sldLayoutId id="2147485907" r:id="rId11"/>
  </p:sldLayoutIdLst>
  <p:transition>
    <p:random/>
  </p:transition>
  <p:timing>
    <p:tnLst>
      <p:par>
        <p:cTn id="1" dur="indefinite" restart="never" nodeType="tmRoot"/>
      </p:par>
    </p:tnLst>
  </p:timing>
  <p:txStyles>
    <p:titleStyle>
      <a:lvl1pPr algn="l" rtl="0" eaLnBrk="0" fontAlgn="base" hangingPunct="0">
        <a:spcBef>
          <a:spcPct val="0"/>
        </a:spcBef>
        <a:spcAft>
          <a:spcPct val="0"/>
        </a:spcAft>
        <a:defRPr sz="3800" b="1">
          <a:solidFill>
            <a:srgbClr val="000066"/>
          </a:solidFill>
          <a:latin typeface="+mj-lt"/>
          <a:ea typeface="+mj-ea"/>
          <a:cs typeface="+mj-cs"/>
        </a:defRPr>
      </a:lvl1pPr>
      <a:lvl2pPr algn="l" rtl="0" eaLnBrk="0" fontAlgn="base" hangingPunct="0">
        <a:spcBef>
          <a:spcPct val="0"/>
        </a:spcBef>
        <a:spcAft>
          <a:spcPct val="0"/>
        </a:spcAft>
        <a:defRPr sz="3800" b="1">
          <a:solidFill>
            <a:srgbClr val="000066"/>
          </a:solidFill>
          <a:latin typeface="Times New Roman" pitchFamily="18" charset="0"/>
        </a:defRPr>
      </a:lvl2pPr>
      <a:lvl3pPr algn="l" rtl="0" eaLnBrk="0" fontAlgn="base" hangingPunct="0">
        <a:spcBef>
          <a:spcPct val="0"/>
        </a:spcBef>
        <a:spcAft>
          <a:spcPct val="0"/>
        </a:spcAft>
        <a:defRPr sz="3800" b="1">
          <a:solidFill>
            <a:srgbClr val="000066"/>
          </a:solidFill>
          <a:latin typeface="Times New Roman" pitchFamily="18" charset="0"/>
        </a:defRPr>
      </a:lvl3pPr>
      <a:lvl4pPr algn="l" rtl="0" eaLnBrk="0" fontAlgn="base" hangingPunct="0">
        <a:spcBef>
          <a:spcPct val="0"/>
        </a:spcBef>
        <a:spcAft>
          <a:spcPct val="0"/>
        </a:spcAft>
        <a:defRPr sz="3800" b="1">
          <a:solidFill>
            <a:srgbClr val="000066"/>
          </a:solidFill>
          <a:latin typeface="Times New Roman" pitchFamily="18" charset="0"/>
        </a:defRPr>
      </a:lvl4pPr>
      <a:lvl5pPr algn="l" rtl="0" eaLnBrk="0" fontAlgn="base" hangingPunct="0">
        <a:spcBef>
          <a:spcPct val="0"/>
        </a:spcBef>
        <a:spcAft>
          <a:spcPct val="0"/>
        </a:spcAft>
        <a:defRPr sz="3800" b="1">
          <a:solidFill>
            <a:srgbClr val="000066"/>
          </a:solidFill>
          <a:latin typeface="Times New Roman" pitchFamily="18" charset="0"/>
        </a:defRPr>
      </a:lvl5pPr>
      <a:lvl6pPr marL="457200" algn="l" rtl="0" fontAlgn="base">
        <a:spcBef>
          <a:spcPct val="0"/>
        </a:spcBef>
        <a:spcAft>
          <a:spcPct val="0"/>
        </a:spcAft>
        <a:defRPr sz="3800" b="1">
          <a:solidFill>
            <a:srgbClr val="000066"/>
          </a:solidFill>
          <a:latin typeface="Times New Roman" pitchFamily="18" charset="0"/>
        </a:defRPr>
      </a:lvl6pPr>
      <a:lvl7pPr marL="914400" algn="l" rtl="0" fontAlgn="base">
        <a:spcBef>
          <a:spcPct val="0"/>
        </a:spcBef>
        <a:spcAft>
          <a:spcPct val="0"/>
        </a:spcAft>
        <a:defRPr sz="3800" b="1">
          <a:solidFill>
            <a:srgbClr val="000066"/>
          </a:solidFill>
          <a:latin typeface="Times New Roman" pitchFamily="18" charset="0"/>
        </a:defRPr>
      </a:lvl7pPr>
      <a:lvl8pPr marL="1371600" algn="l" rtl="0" fontAlgn="base">
        <a:spcBef>
          <a:spcPct val="0"/>
        </a:spcBef>
        <a:spcAft>
          <a:spcPct val="0"/>
        </a:spcAft>
        <a:defRPr sz="3800" b="1">
          <a:solidFill>
            <a:srgbClr val="000066"/>
          </a:solidFill>
          <a:latin typeface="Times New Roman" pitchFamily="18" charset="0"/>
        </a:defRPr>
      </a:lvl8pPr>
      <a:lvl9pPr marL="1828800" algn="l" rtl="0" fontAlgn="base">
        <a:spcBef>
          <a:spcPct val="0"/>
        </a:spcBef>
        <a:spcAft>
          <a:spcPct val="0"/>
        </a:spcAft>
        <a:defRPr sz="3800" b="1">
          <a:solidFill>
            <a:srgbClr val="000066"/>
          </a:solidFill>
          <a:latin typeface="Times New Roman" pitchFamily="18"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3200" b="1">
          <a:solidFill>
            <a:srgbClr val="000066"/>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3000" b="1">
          <a:solidFill>
            <a:srgbClr val="000066"/>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800" b="1">
          <a:solidFill>
            <a:srgbClr val="000066"/>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400" b="1">
          <a:solidFill>
            <a:srgbClr val="000066"/>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400" b="1">
          <a:solidFill>
            <a:srgbClr val="000066"/>
          </a:solidFill>
          <a:latin typeface="+mn-lt"/>
        </a:defRPr>
      </a:lvl5pPr>
      <a:lvl6pPr marL="25146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6pPr>
      <a:lvl7pPr marL="29718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7pPr>
      <a:lvl8pPr marL="34290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8pPr>
      <a:lvl9pPr marL="38862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ltGray">
          <a:xfrm>
            <a:off x="0" y="0"/>
            <a:ext cx="609600" cy="487680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grpSp>
        <p:nvGrpSpPr>
          <p:cNvPr id="4099" name="Group 3"/>
          <p:cNvGrpSpPr>
            <a:grpSpLocks/>
          </p:cNvGrpSpPr>
          <p:nvPr/>
        </p:nvGrpSpPr>
        <p:grpSpPr bwMode="auto">
          <a:xfrm>
            <a:off x="381000" y="1066800"/>
            <a:ext cx="8305800" cy="182563"/>
            <a:chOff x="240" y="893"/>
            <a:chExt cx="5232" cy="115"/>
          </a:xfrm>
        </p:grpSpPr>
        <p:sp>
          <p:nvSpPr>
            <p:cNvPr id="4106" name="Rectangle 4"/>
            <p:cNvSpPr>
              <a:spLocks noChangeArrowheads="1"/>
            </p:cNvSpPr>
            <p:nvPr/>
          </p:nvSpPr>
          <p:spPr bwMode="ltGray">
            <a:xfrm>
              <a:off x="4320" y="893"/>
              <a:ext cx="1152" cy="115"/>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sp>
          <p:nvSpPr>
            <p:cNvPr id="4107" name="Line 5"/>
            <p:cNvSpPr>
              <a:spLocks noChangeShapeType="1"/>
            </p:cNvSpPr>
            <p:nvPr/>
          </p:nvSpPr>
          <p:spPr bwMode="ltGray">
            <a:xfrm>
              <a:off x="240" y="941"/>
              <a:ext cx="5232"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grpSp>
      <p:sp>
        <p:nvSpPr>
          <p:cNvPr id="4100" name="Rectangle 7"/>
          <p:cNvSpPr>
            <a:spLocks noGrp="1" noChangeArrowheads="1"/>
          </p:cNvSpPr>
          <p:nvPr>
            <p:ph type="body" idx="1"/>
          </p:nvPr>
        </p:nvSpPr>
        <p:spPr bwMode="auto">
          <a:xfrm>
            <a:off x="762000" y="1295400"/>
            <a:ext cx="8077200" cy="483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355336" name="Rectangle 8"/>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charset="0"/>
                <a:ea typeface="新細明體" pitchFamily="18" charset="-120"/>
              </a:defRPr>
            </a:lvl1pPr>
          </a:lstStyle>
          <a:p>
            <a:pPr>
              <a:defRPr/>
            </a:pPr>
            <a:endParaRPr lang="en-US" altLang="zh-TW"/>
          </a:p>
        </p:txBody>
      </p:sp>
      <p:sp>
        <p:nvSpPr>
          <p:cNvPr id="355338" name="Rectangle 10"/>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charset="0"/>
                <a:ea typeface="新細明體" pitchFamily="18" charset="-120"/>
              </a:defRPr>
            </a:lvl1pPr>
          </a:lstStyle>
          <a:p>
            <a:pPr>
              <a:defRPr/>
            </a:pPr>
            <a:fld id="{725CCA06-51EC-487A-8768-218F95220AA8}" type="slidenum">
              <a:rPr lang="zh-TW" altLang="en-US"/>
              <a:pPr>
                <a:defRPr/>
              </a:pPr>
              <a:t>‹#›</a:t>
            </a:fld>
            <a:endParaRPr lang="en-US" altLang="zh-TW"/>
          </a:p>
        </p:txBody>
      </p:sp>
      <p:sp>
        <p:nvSpPr>
          <p:cNvPr id="4103" name="Line 11"/>
          <p:cNvSpPr>
            <a:spLocks noChangeShapeType="1"/>
          </p:cNvSpPr>
          <p:nvPr/>
        </p:nvSpPr>
        <p:spPr bwMode="auto">
          <a:xfrm>
            <a:off x="0" y="4876800"/>
            <a:ext cx="609600"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104" name="Rectangle 12"/>
          <p:cNvSpPr>
            <a:spLocks noGrp="1" noChangeArrowheads="1"/>
          </p:cNvSpPr>
          <p:nvPr>
            <p:ph type="title"/>
          </p:nvPr>
        </p:nvSpPr>
        <p:spPr bwMode="auto">
          <a:xfrm>
            <a:off x="762000" y="152400"/>
            <a:ext cx="79248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355341" name="Rectangle 13"/>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mj-lt"/>
                <a:ea typeface="新細明體" pitchFamily="18" charset="-120"/>
              </a:defRPr>
            </a:lvl1pPr>
          </a:lstStyle>
          <a:p>
            <a:pPr>
              <a:defRPr/>
            </a:pPr>
            <a:endParaRPr lang="en-US" altLang="zh-TW"/>
          </a:p>
        </p:txBody>
      </p:sp>
    </p:spTree>
  </p:cSld>
  <p:clrMap bg1="lt1" tx1="dk1" bg2="lt2" tx2="dk2" accent1="accent1" accent2="accent2" accent3="accent3" accent4="accent4" accent5="accent5" accent6="accent6" hlink="hlink" folHlink="folHlink"/>
  <p:sldLayoutIdLst>
    <p:sldLayoutId id="2147485908" r:id="rId1"/>
    <p:sldLayoutId id="2147485909" r:id="rId2"/>
    <p:sldLayoutId id="2147485910" r:id="rId3"/>
    <p:sldLayoutId id="2147485911" r:id="rId4"/>
    <p:sldLayoutId id="2147485912" r:id="rId5"/>
    <p:sldLayoutId id="2147485913" r:id="rId6"/>
    <p:sldLayoutId id="2147485914" r:id="rId7"/>
    <p:sldLayoutId id="2147485915" r:id="rId8"/>
    <p:sldLayoutId id="2147485916" r:id="rId9"/>
    <p:sldLayoutId id="2147485917" r:id="rId10"/>
    <p:sldLayoutId id="2147485918" r:id="rId11"/>
  </p:sldLayoutIdLst>
  <p:transition>
    <p:random/>
  </p:transition>
  <p:timing>
    <p:tnLst>
      <p:par>
        <p:cTn id="1" dur="indefinite" restart="never" nodeType="tmRoot"/>
      </p:par>
    </p:tnLst>
  </p:timing>
  <p:txStyles>
    <p:titleStyle>
      <a:lvl1pPr algn="l" rtl="0" eaLnBrk="0" fontAlgn="base" hangingPunct="0">
        <a:spcBef>
          <a:spcPct val="0"/>
        </a:spcBef>
        <a:spcAft>
          <a:spcPct val="0"/>
        </a:spcAft>
        <a:defRPr sz="3800" b="1">
          <a:solidFill>
            <a:srgbClr val="000066"/>
          </a:solidFill>
          <a:latin typeface="+mj-lt"/>
          <a:ea typeface="+mj-ea"/>
          <a:cs typeface="+mj-cs"/>
        </a:defRPr>
      </a:lvl1pPr>
      <a:lvl2pPr algn="l" rtl="0" eaLnBrk="0" fontAlgn="base" hangingPunct="0">
        <a:spcBef>
          <a:spcPct val="0"/>
        </a:spcBef>
        <a:spcAft>
          <a:spcPct val="0"/>
        </a:spcAft>
        <a:defRPr sz="3800" b="1">
          <a:solidFill>
            <a:srgbClr val="000066"/>
          </a:solidFill>
          <a:latin typeface="Times New Roman" pitchFamily="18" charset="0"/>
        </a:defRPr>
      </a:lvl2pPr>
      <a:lvl3pPr algn="l" rtl="0" eaLnBrk="0" fontAlgn="base" hangingPunct="0">
        <a:spcBef>
          <a:spcPct val="0"/>
        </a:spcBef>
        <a:spcAft>
          <a:spcPct val="0"/>
        </a:spcAft>
        <a:defRPr sz="3800" b="1">
          <a:solidFill>
            <a:srgbClr val="000066"/>
          </a:solidFill>
          <a:latin typeface="Times New Roman" pitchFamily="18" charset="0"/>
        </a:defRPr>
      </a:lvl3pPr>
      <a:lvl4pPr algn="l" rtl="0" eaLnBrk="0" fontAlgn="base" hangingPunct="0">
        <a:spcBef>
          <a:spcPct val="0"/>
        </a:spcBef>
        <a:spcAft>
          <a:spcPct val="0"/>
        </a:spcAft>
        <a:defRPr sz="3800" b="1">
          <a:solidFill>
            <a:srgbClr val="000066"/>
          </a:solidFill>
          <a:latin typeface="Times New Roman" pitchFamily="18" charset="0"/>
        </a:defRPr>
      </a:lvl4pPr>
      <a:lvl5pPr algn="l" rtl="0" eaLnBrk="0" fontAlgn="base" hangingPunct="0">
        <a:spcBef>
          <a:spcPct val="0"/>
        </a:spcBef>
        <a:spcAft>
          <a:spcPct val="0"/>
        </a:spcAft>
        <a:defRPr sz="3800" b="1">
          <a:solidFill>
            <a:srgbClr val="000066"/>
          </a:solidFill>
          <a:latin typeface="Times New Roman" pitchFamily="18" charset="0"/>
        </a:defRPr>
      </a:lvl5pPr>
      <a:lvl6pPr marL="457200" algn="l" rtl="0" fontAlgn="base">
        <a:spcBef>
          <a:spcPct val="0"/>
        </a:spcBef>
        <a:spcAft>
          <a:spcPct val="0"/>
        </a:spcAft>
        <a:defRPr sz="3800" b="1">
          <a:solidFill>
            <a:srgbClr val="000066"/>
          </a:solidFill>
          <a:latin typeface="Times New Roman" pitchFamily="18" charset="0"/>
        </a:defRPr>
      </a:lvl6pPr>
      <a:lvl7pPr marL="914400" algn="l" rtl="0" fontAlgn="base">
        <a:spcBef>
          <a:spcPct val="0"/>
        </a:spcBef>
        <a:spcAft>
          <a:spcPct val="0"/>
        </a:spcAft>
        <a:defRPr sz="3800" b="1">
          <a:solidFill>
            <a:srgbClr val="000066"/>
          </a:solidFill>
          <a:latin typeface="Times New Roman" pitchFamily="18" charset="0"/>
        </a:defRPr>
      </a:lvl7pPr>
      <a:lvl8pPr marL="1371600" algn="l" rtl="0" fontAlgn="base">
        <a:spcBef>
          <a:spcPct val="0"/>
        </a:spcBef>
        <a:spcAft>
          <a:spcPct val="0"/>
        </a:spcAft>
        <a:defRPr sz="3800" b="1">
          <a:solidFill>
            <a:srgbClr val="000066"/>
          </a:solidFill>
          <a:latin typeface="Times New Roman" pitchFamily="18" charset="0"/>
        </a:defRPr>
      </a:lvl8pPr>
      <a:lvl9pPr marL="1828800" algn="l" rtl="0" fontAlgn="base">
        <a:spcBef>
          <a:spcPct val="0"/>
        </a:spcBef>
        <a:spcAft>
          <a:spcPct val="0"/>
        </a:spcAft>
        <a:defRPr sz="3800" b="1">
          <a:solidFill>
            <a:srgbClr val="000066"/>
          </a:solidFill>
          <a:latin typeface="Times New Roman" pitchFamily="18"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3200" b="1">
          <a:solidFill>
            <a:srgbClr val="000099"/>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3000" b="1">
          <a:solidFill>
            <a:srgbClr val="000066"/>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800" b="1">
          <a:solidFill>
            <a:srgbClr val="000066"/>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400" b="1">
          <a:solidFill>
            <a:srgbClr val="000066"/>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400" b="1">
          <a:solidFill>
            <a:srgbClr val="000066"/>
          </a:solidFill>
          <a:latin typeface="+mn-lt"/>
        </a:defRPr>
      </a:lvl5pPr>
      <a:lvl6pPr marL="25146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6pPr>
      <a:lvl7pPr marL="29718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7pPr>
      <a:lvl8pPr marL="34290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8pPr>
      <a:lvl9pPr marL="38862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ltGray">
          <a:xfrm>
            <a:off x="0" y="0"/>
            <a:ext cx="609600" cy="228600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grpSp>
        <p:nvGrpSpPr>
          <p:cNvPr id="5123" name="Group 3"/>
          <p:cNvGrpSpPr>
            <a:grpSpLocks/>
          </p:cNvGrpSpPr>
          <p:nvPr/>
        </p:nvGrpSpPr>
        <p:grpSpPr bwMode="auto">
          <a:xfrm>
            <a:off x="381000" y="1066800"/>
            <a:ext cx="8305800" cy="182563"/>
            <a:chOff x="240" y="893"/>
            <a:chExt cx="5232" cy="115"/>
          </a:xfrm>
        </p:grpSpPr>
        <p:sp>
          <p:nvSpPr>
            <p:cNvPr id="5130" name="Rectangle 4"/>
            <p:cNvSpPr>
              <a:spLocks noChangeArrowheads="1"/>
            </p:cNvSpPr>
            <p:nvPr/>
          </p:nvSpPr>
          <p:spPr bwMode="ltGray">
            <a:xfrm>
              <a:off x="4320" y="893"/>
              <a:ext cx="1152" cy="115"/>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zh-TW" altLang="en-US" sz="2400" smtClean="0">
                <a:latin typeface="Times New Roman" pitchFamily="18" charset="0"/>
                <a:ea typeface="新細明體" charset="-120"/>
              </a:endParaRPr>
            </a:p>
          </p:txBody>
        </p:sp>
        <p:sp>
          <p:nvSpPr>
            <p:cNvPr id="5131" name="Line 5"/>
            <p:cNvSpPr>
              <a:spLocks noChangeShapeType="1"/>
            </p:cNvSpPr>
            <p:nvPr/>
          </p:nvSpPr>
          <p:spPr bwMode="ltGray">
            <a:xfrm>
              <a:off x="240" y="941"/>
              <a:ext cx="5232"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grpSp>
      <p:sp>
        <p:nvSpPr>
          <p:cNvPr id="5124" name="Rectangle 6"/>
          <p:cNvSpPr>
            <a:spLocks noGrp="1" noChangeArrowheads="1"/>
          </p:cNvSpPr>
          <p:nvPr>
            <p:ph type="title"/>
          </p:nvPr>
        </p:nvSpPr>
        <p:spPr bwMode="auto">
          <a:xfrm>
            <a:off x="762000" y="277813"/>
            <a:ext cx="81534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5125" name="Rectangle 7"/>
          <p:cNvSpPr>
            <a:spLocks noGrp="1" noChangeArrowheads="1"/>
          </p:cNvSpPr>
          <p:nvPr>
            <p:ph type="body" idx="1"/>
          </p:nvPr>
        </p:nvSpPr>
        <p:spPr bwMode="auto">
          <a:xfrm>
            <a:off x="762000" y="1295400"/>
            <a:ext cx="8077200" cy="483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363528" name="Rectangle 8"/>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charset="0"/>
                <a:ea typeface="新細明體" pitchFamily="18" charset="-120"/>
              </a:defRPr>
            </a:lvl1pPr>
          </a:lstStyle>
          <a:p>
            <a:pPr>
              <a:defRPr/>
            </a:pPr>
            <a:endParaRPr lang="en-US" altLang="zh-TW"/>
          </a:p>
        </p:txBody>
      </p:sp>
      <p:sp>
        <p:nvSpPr>
          <p:cNvPr id="363530" name="Rectangle 10"/>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charset="0"/>
                <a:ea typeface="新細明體" pitchFamily="18" charset="-120"/>
              </a:defRPr>
            </a:lvl1pPr>
          </a:lstStyle>
          <a:p>
            <a:pPr>
              <a:defRPr/>
            </a:pPr>
            <a:fld id="{A6310FD0-D842-4CA0-A25C-01974AC0114B}" type="slidenum">
              <a:rPr lang="zh-TW" altLang="en-US"/>
              <a:pPr>
                <a:defRPr/>
              </a:pPr>
              <a:t>‹#›</a:t>
            </a:fld>
            <a:endParaRPr lang="en-US" altLang="zh-TW"/>
          </a:p>
        </p:txBody>
      </p:sp>
      <p:sp>
        <p:nvSpPr>
          <p:cNvPr id="5128" name="Line 11"/>
          <p:cNvSpPr>
            <a:spLocks noChangeShapeType="1"/>
          </p:cNvSpPr>
          <p:nvPr/>
        </p:nvSpPr>
        <p:spPr bwMode="auto">
          <a:xfrm>
            <a:off x="0" y="2286000"/>
            <a:ext cx="609600"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63532" name="Rectangle 12"/>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mj-lt"/>
                <a:ea typeface="新細明體" pitchFamily="18" charset="-120"/>
              </a:defRPr>
            </a:lvl1pPr>
          </a:lstStyle>
          <a:p>
            <a:pPr>
              <a:defRPr/>
            </a:pPr>
            <a:endParaRPr lang="en-US" altLang="zh-TW"/>
          </a:p>
        </p:txBody>
      </p:sp>
    </p:spTree>
  </p:cSld>
  <p:clrMap bg1="lt1" tx1="dk1" bg2="lt2" tx2="dk2" accent1="accent1" accent2="accent2" accent3="accent3" accent4="accent4" accent5="accent5" accent6="accent6" hlink="hlink" folHlink="folHlink"/>
  <p:sldLayoutIdLst>
    <p:sldLayoutId id="2147485919" r:id="rId1"/>
    <p:sldLayoutId id="2147485920" r:id="rId2"/>
    <p:sldLayoutId id="2147485921" r:id="rId3"/>
    <p:sldLayoutId id="2147485922" r:id="rId4"/>
    <p:sldLayoutId id="2147485923" r:id="rId5"/>
    <p:sldLayoutId id="2147485924" r:id="rId6"/>
    <p:sldLayoutId id="2147485925" r:id="rId7"/>
    <p:sldLayoutId id="2147485926" r:id="rId8"/>
    <p:sldLayoutId id="2147485927" r:id="rId9"/>
    <p:sldLayoutId id="2147485928" r:id="rId10"/>
    <p:sldLayoutId id="2147485929" r:id="rId11"/>
  </p:sldLayoutIdLst>
  <p:transition>
    <p:random/>
  </p:transition>
  <p:timing>
    <p:tnLst>
      <p:par>
        <p:cTn id="1" dur="indefinite" restart="never" nodeType="tmRoot"/>
      </p:par>
    </p:tnLst>
  </p:timing>
  <p:txStyles>
    <p:titleStyle>
      <a:lvl1pPr algn="l" rtl="0" eaLnBrk="0" fontAlgn="base" hangingPunct="0">
        <a:spcBef>
          <a:spcPct val="0"/>
        </a:spcBef>
        <a:spcAft>
          <a:spcPct val="0"/>
        </a:spcAft>
        <a:defRPr sz="3800" b="1">
          <a:solidFill>
            <a:srgbClr val="000066"/>
          </a:solidFill>
          <a:latin typeface="+mj-lt"/>
          <a:ea typeface="+mj-ea"/>
          <a:cs typeface="+mj-cs"/>
        </a:defRPr>
      </a:lvl1pPr>
      <a:lvl2pPr algn="l" rtl="0" eaLnBrk="0" fontAlgn="base" hangingPunct="0">
        <a:spcBef>
          <a:spcPct val="0"/>
        </a:spcBef>
        <a:spcAft>
          <a:spcPct val="0"/>
        </a:spcAft>
        <a:defRPr sz="3800" b="1">
          <a:solidFill>
            <a:srgbClr val="000066"/>
          </a:solidFill>
          <a:latin typeface="Times New Roman" pitchFamily="18" charset="0"/>
        </a:defRPr>
      </a:lvl2pPr>
      <a:lvl3pPr algn="l" rtl="0" eaLnBrk="0" fontAlgn="base" hangingPunct="0">
        <a:spcBef>
          <a:spcPct val="0"/>
        </a:spcBef>
        <a:spcAft>
          <a:spcPct val="0"/>
        </a:spcAft>
        <a:defRPr sz="3800" b="1">
          <a:solidFill>
            <a:srgbClr val="000066"/>
          </a:solidFill>
          <a:latin typeface="Times New Roman" pitchFamily="18" charset="0"/>
        </a:defRPr>
      </a:lvl3pPr>
      <a:lvl4pPr algn="l" rtl="0" eaLnBrk="0" fontAlgn="base" hangingPunct="0">
        <a:spcBef>
          <a:spcPct val="0"/>
        </a:spcBef>
        <a:spcAft>
          <a:spcPct val="0"/>
        </a:spcAft>
        <a:defRPr sz="3800" b="1">
          <a:solidFill>
            <a:srgbClr val="000066"/>
          </a:solidFill>
          <a:latin typeface="Times New Roman" pitchFamily="18" charset="0"/>
        </a:defRPr>
      </a:lvl4pPr>
      <a:lvl5pPr algn="l" rtl="0" eaLnBrk="0" fontAlgn="base" hangingPunct="0">
        <a:spcBef>
          <a:spcPct val="0"/>
        </a:spcBef>
        <a:spcAft>
          <a:spcPct val="0"/>
        </a:spcAft>
        <a:defRPr sz="3800" b="1">
          <a:solidFill>
            <a:srgbClr val="000066"/>
          </a:solidFill>
          <a:latin typeface="Times New Roman" pitchFamily="18" charset="0"/>
        </a:defRPr>
      </a:lvl5pPr>
      <a:lvl6pPr marL="457200" algn="l" rtl="0" fontAlgn="base">
        <a:spcBef>
          <a:spcPct val="0"/>
        </a:spcBef>
        <a:spcAft>
          <a:spcPct val="0"/>
        </a:spcAft>
        <a:defRPr sz="3800" b="1">
          <a:solidFill>
            <a:srgbClr val="000066"/>
          </a:solidFill>
          <a:latin typeface="Times New Roman" pitchFamily="18" charset="0"/>
        </a:defRPr>
      </a:lvl6pPr>
      <a:lvl7pPr marL="914400" algn="l" rtl="0" fontAlgn="base">
        <a:spcBef>
          <a:spcPct val="0"/>
        </a:spcBef>
        <a:spcAft>
          <a:spcPct val="0"/>
        </a:spcAft>
        <a:defRPr sz="3800" b="1">
          <a:solidFill>
            <a:srgbClr val="000066"/>
          </a:solidFill>
          <a:latin typeface="Times New Roman" pitchFamily="18" charset="0"/>
        </a:defRPr>
      </a:lvl7pPr>
      <a:lvl8pPr marL="1371600" algn="l" rtl="0" fontAlgn="base">
        <a:spcBef>
          <a:spcPct val="0"/>
        </a:spcBef>
        <a:spcAft>
          <a:spcPct val="0"/>
        </a:spcAft>
        <a:defRPr sz="3800" b="1">
          <a:solidFill>
            <a:srgbClr val="000066"/>
          </a:solidFill>
          <a:latin typeface="Times New Roman" pitchFamily="18" charset="0"/>
        </a:defRPr>
      </a:lvl8pPr>
      <a:lvl9pPr marL="1828800" algn="l" rtl="0" fontAlgn="base">
        <a:spcBef>
          <a:spcPct val="0"/>
        </a:spcBef>
        <a:spcAft>
          <a:spcPct val="0"/>
        </a:spcAft>
        <a:defRPr sz="3800" b="1">
          <a:solidFill>
            <a:srgbClr val="000066"/>
          </a:solidFill>
          <a:latin typeface="Times New Roman" pitchFamily="18"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3200" b="1">
          <a:solidFill>
            <a:srgbClr val="000099"/>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3000" b="1">
          <a:solidFill>
            <a:srgbClr val="000066"/>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800" b="1">
          <a:solidFill>
            <a:srgbClr val="000066"/>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400" b="1">
          <a:solidFill>
            <a:srgbClr val="000066"/>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400" b="1">
          <a:solidFill>
            <a:srgbClr val="000066"/>
          </a:solidFill>
          <a:latin typeface="+mn-lt"/>
        </a:defRPr>
      </a:lvl5pPr>
      <a:lvl6pPr marL="25146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6pPr>
      <a:lvl7pPr marL="29718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7pPr>
      <a:lvl8pPr marL="34290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8pPr>
      <a:lvl9pPr marL="3886200" indent="-228600" algn="l" rtl="0" fontAlgn="base">
        <a:spcBef>
          <a:spcPct val="20000"/>
        </a:spcBef>
        <a:spcAft>
          <a:spcPct val="0"/>
        </a:spcAft>
        <a:buClr>
          <a:schemeClr val="accent1"/>
        </a:buClr>
        <a:buFont typeface="Wingdings" pitchFamily="2" charset="2"/>
        <a:buChar char="§"/>
        <a:defRPr sz="2400" b="1">
          <a:solidFill>
            <a:srgbClr val="000066"/>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圓形圖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
        <p:nvSpPr>
          <p:cNvPr id="8" name="橢圓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
        <p:nvSpPr>
          <p:cNvPr id="11" name="甜甜圈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
        <p:nvSpPr>
          <p:cNvPr id="12" name="矩形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
        <p:nvSpPr>
          <p:cNvPr id="5" name="標題版面配置區 4"/>
          <p:cNvSpPr>
            <a:spLocks noGrp="1"/>
          </p:cNvSpPr>
          <p:nvPr>
            <p:ph type="title"/>
          </p:nvPr>
        </p:nvSpPr>
        <p:spPr>
          <a:xfrm>
            <a:off x="1435100" y="274638"/>
            <a:ext cx="7499350" cy="1143000"/>
          </a:xfrm>
          <a:prstGeom prst="rect">
            <a:avLst/>
          </a:prstGeom>
        </p:spPr>
        <p:txBody>
          <a:bodyPr anchor="ctr">
            <a:normAutofit/>
          </a:bodyPr>
          <a:lstStyle/>
          <a:p>
            <a:r>
              <a:rPr lang="zh-TW" altLang="en-US" smtClean="0"/>
              <a:t>按一下以編輯母片標題樣式</a:t>
            </a:r>
            <a:endParaRPr lang="en-US"/>
          </a:p>
        </p:txBody>
      </p:sp>
      <p:sp>
        <p:nvSpPr>
          <p:cNvPr id="6153" name="文字版面配置區 8"/>
          <p:cNvSpPr>
            <a:spLocks noGrp="1"/>
          </p:cNvSpPr>
          <p:nvPr>
            <p:ph type="body" idx="1"/>
          </p:nvPr>
        </p:nvSpPr>
        <p:spPr bwMode="auto">
          <a:xfrm>
            <a:off x="1435100" y="1447800"/>
            <a:ext cx="74993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24" name="日期版面配置區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latin typeface="Arial" pitchFamily="34" charset="0"/>
              </a:defRPr>
            </a:lvl1pPr>
            <a:extLst/>
          </a:lstStyle>
          <a:p>
            <a:pPr>
              <a:defRPr/>
            </a:pPr>
            <a:endParaRPr lang="en-US" altLang="zh-TW"/>
          </a:p>
        </p:txBody>
      </p:sp>
      <p:sp>
        <p:nvSpPr>
          <p:cNvPr id="10" name="頁尾版面配置區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latin typeface="Arial" pitchFamily="34" charset="0"/>
              </a:defRPr>
            </a:lvl1pPr>
            <a:extLst/>
          </a:lstStyle>
          <a:p>
            <a:pPr>
              <a:defRPr/>
            </a:pPr>
            <a:endParaRPr lang="en-US" altLang="zh-TW"/>
          </a:p>
        </p:txBody>
      </p:sp>
      <p:sp>
        <p:nvSpPr>
          <p:cNvPr id="22" name="投影片編號版面配置區 21"/>
          <p:cNvSpPr>
            <a:spLocks noGrp="1"/>
          </p:cNvSpPr>
          <p:nvPr>
            <p:ph type="sldNum" sz="quarter" idx="4"/>
          </p:nvPr>
        </p:nvSpPr>
        <p:spPr>
          <a:xfrm>
            <a:off x="8613775"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latin typeface="Arial" pitchFamily="34" charset="0"/>
              </a:defRPr>
            </a:lvl1pPr>
            <a:extLst/>
          </a:lstStyle>
          <a:p>
            <a:pPr>
              <a:defRPr/>
            </a:pPr>
            <a:fld id="{85E97B5C-9B75-44AB-83F7-BC5ACE56C95E}" type="slidenum">
              <a:rPr lang="zh-TW" altLang="en-US"/>
              <a:pPr>
                <a:defRPr/>
              </a:pPr>
              <a:t>‹#›</a:t>
            </a:fld>
            <a:endParaRPr lang="en-US" altLang="zh-TW"/>
          </a:p>
        </p:txBody>
      </p:sp>
      <p:sp>
        <p:nvSpPr>
          <p:cNvPr id="15" name="矩形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ltLang="zh-TW">
              <a:solidFill>
                <a:srgbClr val="FFFFFF"/>
              </a:solidFill>
              <a:ea typeface="新細明體" pitchFamily="18" charset="-120"/>
            </a:endParaRPr>
          </a:p>
        </p:txBody>
      </p:sp>
    </p:spTree>
  </p:cSld>
  <p:clrMap bg1="lt1" tx1="dk1" bg2="lt2" tx2="dk2" accent1="accent1" accent2="accent2" accent3="accent3" accent4="accent4" accent5="accent5" accent6="accent6" hlink="hlink" folHlink="folHlink"/>
  <p:sldLayoutIdLst>
    <p:sldLayoutId id="2147485936" r:id="rId1"/>
    <p:sldLayoutId id="2147485930" r:id="rId2"/>
    <p:sldLayoutId id="2147485937" r:id="rId3"/>
    <p:sldLayoutId id="2147485931" r:id="rId4"/>
    <p:sldLayoutId id="2147485938" r:id="rId5"/>
    <p:sldLayoutId id="2147485932" r:id="rId6"/>
    <p:sldLayoutId id="2147485939" r:id="rId7"/>
    <p:sldLayoutId id="2147485940" r:id="rId8"/>
    <p:sldLayoutId id="2147485941" r:id="rId9"/>
    <p:sldLayoutId id="2147485933" r:id="rId10"/>
    <p:sldLayoutId id="2147485934" r:id="rId11"/>
  </p:sldLayoutIdLst>
  <p:transition>
    <p:random/>
  </p:transition>
  <p:timing>
    <p:tnLst>
      <p:par>
        <p:cTn id="1" dur="indefinite" restart="never" nodeType="tmRoot"/>
      </p:par>
    </p:tnLst>
  </p:timing>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18" Type="http://schemas.openxmlformats.org/officeDocument/2006/relationships/diagramLayout" Target="../diagrams/layout4.xml"/><Relationship Id="rId3" Type="http://schemas.openxmlformats.org/officeDocument/2006/relationships/diagramLayout" Target="../diagrams/layout1.xml"/><Relationship Id="rId21" Type="http://schemas.microsoft.com/office/2007/relationships/diagramDrawing" Target="../diagrams/drawing4.xml"/><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diagramData" Target="../diagrams/data4.xml"/><Relationship Id="rId2" Type="http://schemas.openxmlformats.org/officeDocument/2006/relationships/diagramData" Target="../diagrams/data1.xml"/><Relationship Id="rId16" Type="http://schemas.microsoft.com/office/2007/relationships/diagramDrawing" Target="../diagrams/drawing3.xml"/><Relationship Id="rId20" Type="http://schemas.openxmlformats.org/officeDocument/2006/relationships/diagramColors" Target="../diagrams/colors4.xml"/><Relationship Id="rId1" Type="http://schemas.openxmlformats.org/officeDocument/2006/relationships/slideLayout" Target="../slideLayouts/slideLayout59.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19" Type="http://schemas.openxmlformats.org/officeDocument/2006/relationships/diagramQuickStyle" Target="../diagrams/quickStyle4.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6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7.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7.xml"/><Relationship Id="rId1" Type="http://schemas.openxmlformats.org/officeDocument/2006/relationships/vmlDrawing" Target="../drawings/vmlDrawing1.vml"/><Relationship Id="rId5" Type="http://schemas.openxmlformats.org/officeDocument/2006/relationships/image" Target="../media/image11.emf"/><Relationship Id="rId4" Type="http://schemas.openxmlformats.org/officeDocument/2006/relationships/oleObject" Target="../embeddings/oleObject1.bin"/></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7.xml"/></Relationships>
</file>

<file path=ppt/slides/_rels/slide4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6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7.xml"/></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1.xml"/></Relationships>
</file>

<file path=ppt/slides/_rels/slide6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6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7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7.xml"/></Relationships>
</file>

<file path=ppt/slides/_rels/slide81.xml.rels><?xml version="1.0" encoding="UTF-8" standalone="yes"?>
<Relationships xmlns="http://schemas.openxmlformats.org/package/2006/relationships"><Relationship Id="rId8" Type="http://schemas.openxmlformats.org/officeDocument/2006/relationships/diagramLayout" Target="../diagrams/layout6.xml"/><Relationship Id="rId13" Type="http://schemas.openxmlformats.org/officeDocument/2006/relationships/diagramLayout" Target="../diagrams/layout7.xml"/><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diagramData" Target="../diagrams/data7.xml"/><Relationship Id="rId2" Type="http://schemas.openxmlformats.org/officeDocument/2006/relationships/diagramData" Target="../diagrams/data5.xml"/><Relationship Id="rId16" Type="http://schemas.microsoft.com/office/2007/relationships/diagramDrawing" Target="../diagrams/drawing7.xml"/><Relationship Id="rId1" Type="http://schemas.openxmlformats.org/officeDocument/2006/relationships/slideLayout" Target="../slideLayouts/slideLayout59.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5" Type="http://schemas.openxmlformats.org/officeDocument/2006/relationships/diagramColors" Target="../diagrams/colors7.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 Id="rId14" Type="http://schemas.openxmlformats.org/officeDocument/2006/relationships/diagramQuickStyle" Target="../diagrams/quickStyle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ctrTitle"/>
          </p:nvPr>
        </p:nvSpPr>
        <p:spPr>
          <a:xfrm>
            <a:off x="685800" y="1676400"/>
            <a:ext cx="7772400" cy="914400"/>
          </a:xfrm>
        </p:spPr>
        <p:txBody>
          <a:bodyPr/>
          <a:lstStyle/>
          <a:p>
            <a:pPr eaLnBrk="1" fontAlgn="auto" hangingPunct="1">
              <a:spcAft>
                <a:spcPts val="0"/>
              </a:spcAft>
              <a:defRPr/>
            </a:pPr>
            <a:r>
              <a:rPr lang="zh-TW" altLang="en-US" dirty="0" smtClean="0">
                <a:solidFill>
                  <a:schemeClr val="accent6">
                    <a:lumMod val="50000"/>
                  </a:schemeClr>
                </a:solidFill>
              </a:rPr>
              <a:t>第四章 財務報表與績效</a:t>
            </a:r>
          </a:p>
        </p:txBody>
      </p:sp>
      <p:sp>
        <p:nvSpPr>
          <p:cNvPr id="14339" name="Rectangle 3"/>
          <p:cNvSpPr>
            <a:spLocks noGrp="1" noChangeArrowheads="1"/>
          </p:cNvSpPr>
          <p:nvPr>
            <p:ph type="subTitle" idx="1"/>
          </p:nvPr>
        </p:nvSpPr>
        <p:spPr>
          <a:xfrm>
            <a:off x="2209800" y="3352800"/>
            <a:ext cx="5486400" cy="2667000"/>
          </a:xfrm>
        </p:spPr>
        <p:txBody>
          <a:bodyPr/>
          <a:lstStyle/>
          <a:p>
            <a:pPr marL="26988" eaLnBrk="1" hangingPunct="1">
              <a:buFont typeface="Arial" pitchFamily="34" charset="0"/>
              <a:buChar char="•"/>
            </a:pPr>
            <a:r>
              <a:rPr lang="zh-TW" altLang="zh-TW" sz="2800" b="1" smtClean="0">
                <a:solidFill>
                  <a:schemeClr val="tx1"/>
                </a:solidFill>
              </a:rPr>
              <a:t>資產負債表</a:t>
            </a:r>
            <a:endParaRPr lang="zh-TW" altLang="zh-TW" sz="2800" smtClean="0">
              <a:solidFill>
                <a:schemeClr val="tx1"/>
              </a:solidFill>
            </a:endParaRPr>
          </a:p>
          <a:p>
            <a:pPr marL="26988" eaLnBrk="1" hangingPunct="1">
              <a:buFont typeface="Arial" pitchFamily="34" charset="0"/>
              <a:buChar char="•"/>
            </a:pPr>
            <a:r>
              <a:rPr lang="zh-TW" altLang="zh-TW" sz="2800" b="1" smtClean="0">
                <a:solidFill>
                  <a:schemeClr val="tx1"/>
                </a:solidFill>
              </a:rPr>
              <a:t>損益表</a:t>
            </a:r>
            <a:endParaRPr lang="zh-TW" altLang="zh-TW" sz="2800" smtClean="0">
              <a:solidFill>
                <a:schemeClr val="tx1"/>
              </a:solidFill>
            </a:endParaRPr>
          </a:p>
          <a:p>
            <a:pPr marL="26988" eaLnBrk="1" hangingPunct="1">
              <a:buFont typeface="Arial" pitchFamily="34" charset="0"/>
              <a:buChar char="•"/>
            </a:pPr>
            <a:r>
              <a:rPr lang="zh-TW" altLang="zh-TW" sz="2800" b="1" smtClean="0">
                <a:solidFill>
                  <a:schemeClr val="tx1"/>
                </a:solidFill>
              </a:rPr>
              <a:t>現金流量表</a:t>
            </a:r>
            <a:endParaRPr lang="zh-TW" altLang="zh-TW" sz="2800" smtClean="0">
              <a:solidFill>
                <a:schemeClr val="tx1"/>
              </a:solidFill>
            </a:endParaRPr>
          </a:p>
          <a:p>
            <a:pPr marL="26988" eaLnBrk="1" hangingPunct="1">
              <a:buFont typeface="Arial" pitchFamily="34" charset="0"/>
              <a:buChar char="•"/>
            </a:pPr>
            <a:r>
              <a:rPr lang="zh-TW" altLang="zh-TW" sz="2800" b="1" smtClean="0">
                <a:solidFill>
                  <a:schemeClr val="tx1"/>
                </a:solidFill>
              </a:rPr>
              <a:t>資本報酬模型</a:t>
            </a:r>
            <a:endParaRPr lang="zh-TW" altLang="zh-TW" sz="2800" smtClean="0">
              <a:solidFill>
                <a:schemeClr val="tx1"/>
              </a:solidFill>
            </a:endParaRPr>
          </a:p>
          <a:p>
            <a:pPr marL="26988" eaLnBrk="1" hangingPunct="1">
              <a:buFont typeface="Arial" pitchFamily="34" charset="0"/>
              <a:buChar char="•"/>
            </a:pPr>
            <a:r>
              <a:rPr lang="zh-TW" altLang="zh-TW" sz="2800" b="1" smtClean="0">
                <a:solidFill>
                  <a:schemeClr val="tx1"/>
                </a:solidFill>
              </a:rPr>
              <a:t>風險與報酬的兩難</a:t>
            </a:r>
            <a:endParaRPr lang="zh-TW" altLang="zh-TW" sz="2800" smtClean="0">
              <a:solidFill>
                <a:schemeClr val="tx1"/>
              </a:solidFill>
            </a:endParaRPr>
          </a:p>
          <a:p>
            <a:pPr marL="26988" eaLnBrk="1" hangingPunct="1">
              <a:buFont typeface="Arial" pitchFamily="34" charset="0"/>
              <a:buChar char="•"/>
            </a:pPr>
            <a:endParaRPr lang="zh-TW" altLang="en-US" sz="2800" smtClean="0">
              <a:solidFill>
                <a:schemeClr val="tx1"/>
              </a:solidFill>
            </a:endParaRP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4824" name="Rectangle 8"/>
          <p:cNvSpPr>
            <a:spLocks noGrp="1" noChangeArrowheads="1"/>
          </p:cNvSpPr>
          <p:nvPr>
            <p:ph type="title"/>
          </p:nvPr>
        </p:nvSpPr>
        <p:spPr>
          <a:xfrm>
            <a:off x="762000" y="277813"/>
            <a:ext cx="8153400" cy="636587"/>
          </a:xfrm>
        </p:spPr>
        <p:txBody>
          <a:bodyPr rtlCol="0">
            <a:normAutofit fontScale="90000"/>
          </a:bodyPr>
          <a:lstStyle/>
          <a:p>
            <a:pPr eaLnBrk="1" fontAlgn="auto" hangingPunct="1">
              <a:spcAft>
                <a:spcPts val="0"/>
              </a:spcAft>
              <a:defRPr/>
            </a:pPr>
            <a:r>
              <a:rPr lang="zh-TW" altLang="en-US" smtClean="0">
                <a:solidFill>
                  <a:schemeClr val="tx2">
                    <a:satMod val="130000"/>
                  </a:schemeClr>
                </a:solidFill>
              </a:rPr>
              <a:t>資產負債表 (</a:t>
            </a:r>
            <a:r>
              <a:rPr lang="en-US" altLang="zh-TW" smtClean="0">
                <a:solidFill>
                  <a:schemeClr val="tx2">
                    <a:satMod val="130000"/>
                  </a:schemeClr>
                </a:solidFill>
              </a:rPr>
              <a:t>Balance Sheet)</a:t>
            </a:r>
          </a:p>
        </p:txBody>
      </p:sp>
      <p:sp>
        <p:nvSpPr>
          <p:cNvPr id="15363" name="Rectangle 9"/>
          <p:cNvSpPr>
            <a:spLocks noGrp="1" noChangeArrowheads="1"/>
          </p:cNvSpPr>
          <p:nvPr>
            <p:ph idx="1"/>
          </p:nvPr>
        </p:nvSpPr>
        <p:spPr>
          <a:xfrm>
            <a:off x="762000" y="1600200"/>
            <a:ext cx="6858000" cy="4530725"/>
          </a:xfrm>
        </p:spPr>
        <p:txBody>
          <a:bodyPr/>
          <a:lstStyle/>
          <a:p>
            <a:pPr eaLnBrk="1" hangingPunct="1"/>
            <a:r>
              <a:rPr lang="en-US" altLang="zh-TW" smtClean="0"/>
              <a:t>Assets </a:t>
            </a:r>
            <a:r>
              <a:rPr lang="zh-TW" altLang="en-US" smtClean="0"/>
              <a:t>（資產）</a:t>
            </a:r>
            <a:r>
              <a:rPr lang="en-US" altLang="zh-TW" smtClean="0"/>
              <a:t>= Liabilities</a:t>
            </a:r>
            <a:r>
              <a:rPr lang="zh-TW" altLang="en-US" smtClean="0"/>
              <a:t>（負債）</a:t>
            </a:r>
            <a:r>
              <a:rPr lang="en-US" altLang="zh-TW" smtClean="0"/>
              <a:t> + Equity</a:t>
            </a:r>
            <a:r>
              <a:rPr lang="zh-TW" altLang="en-US" smtClean="0"/>
              <a:t>（業主權益）</a:t>
            </a:r>
            <a:r>
              <a:rPr lang="en-US" altLang="zh-TW" smtClean="0"/>
              <a:t>.</a:t>
            </a:r>
          </a:p>
          <a:p>
            <a:pPr eaLnBrk="1" hangingPunct="1"/>
            <a:r>
              <a:rPr lang="en-US" altLang="zh-TW" smtClean="0"/>
              <a:t>Balance sheet figures are calculated at a particular point in tme and thus represent stock values</a:t>
            </a:r>
            <a:r>
              <a:rPr lang="zh-TW" altLang="en-US" smtClean="0"/>
              <a:t>（存量價值）</a:t>
            </a:r>
            <a:r>
              <a:rPr lang="en-US" altLang="zh-TW" smtClean="0"/>
              <a:t>.</a:t>
            </a:r>
          </a:p>
        </p:txBody>
      </p:sp>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6875" name="Rectangle 11"/>
          <p:cNvSpPr>
            <a:spLocks noGrp="1" noChangeArrowheads="1"/>
          </p:cNvSpPr>
          <p:nvPr>
            <p:ph type="title"/>
          </p:nvPr>
        </p:nvSpPr>
        <p:spPr>
          <a:xfrm>
            <a:off x="762000" y="228600"/>
            <a:ext cx="8153400" cy="685800"/>
          </a:xfrm>
        </p:spPr>
        <p:txBody>
          <a:bodyPr rtlCol="0">
            <a:normAutofit fontScale="90000"/>
          </a:bodyPr>
          <a:lstStyle/>
          <a:p>
            <a:pPr eaLnBrk="1" fontAlgn="auto" hangingPunct="1">
              <a:spcAft>
                <a:spcPts val="0"/>
              </a:spcAft>
              <a:defRPr/>
            </a:pPr>
            <a:r>
              <a:rPr lang="zh-TW" altLang="en-US" dirty="0" smtClean="0">
                <a:solidFill>
                  <a:schemeClr val="tx2">
                    <a:satMod val="130000"/>
                  </a:schemeClr>
                </a:solidFill>
              </a:rPr>
              <a:t>銀行資產 (</a:t>
            </a:r>
            <a:r>
              <a:rPr lang="en-US" altLang="zh-TW" dirty="0" smtClean="0">
                <a:solidFill>
                  <a:schemeClr val="tx2">
                    <a:satMod val="130000"/>
                  </a:schemeClr>
                </a:solidFill>
              </a:rPr>
              <a:t>Bank Assets)</a:t>
            </a:r>
          </a:p>
        </p:txBody>
      </p:sp>
      <p:sp>
        <p:nvSpPr>
          <p:cNvPr id="22531" name="Rectangle 12"/>
          <p:cNvSpPr>
            <a:spLocks noGrp="1" noChangeArrowheads="1"/>
          </p:cNvSpPr>
          <p:nvPr>
            <p:ph idx="1"/>
          </p:nvPr>
        </p:nvSpPr>
        <p:spPr>
          <a:xfrm>
            <a:off x="762000" y="1295400"/>
            <a:ext cx="8001000" cy="5181600"/>
          </a:xfrm>
        </p:spPr>
        <p:txBody>
          <a:bodyPr>
            <a:normAutofit fontScale="77500" lnSpcReduction="20000"/>
          </a:bodyPr>
          <a:lstStyle/>
          <a:p>
            <a:pPr marL="365760" indent="-283464" eaLnBrk="1" fontAlgn="auto" hangingPunct="1">
              <a:lnSpc>
                <a:spcPct val="150000"/>
              </a:lnSpc>
              <a:spcBef>
                <a:spcPct val="5000"/>
              </a:spcBef>
              <a:spcAft>
                <a:spcPts val="0"/>
              </a:spcAft>
              <a:buFont typeface="Wingdings 2"/>
              <a:buChar char=""/>
              <a:defRPr/>
            </a:pPr>
            <a:r>
              <a:rPr lang="en-US" altLang="zh-TW" sz="2800" dirty="0" smtClean="0"/>
              <a:t>Cash and due from banks</a:t>
            </a:r>
            <a:r>
              <a:rPr lang="zh-TW" altLang="en-US" dirty="0" smtClean="0"/>
              <a:t>（現金及存放同業）</a:t>
            </a:r>
            <a:endParaRPr lang="en-US" altLang="zh-TW" sz="2800" dirty="0" smtClean="0"/>
          </a:p>
          <a:p>
            <a:pPr marL="640080" lvl="1" indent="-237744" eaLnBrk="1" fontAlgn="auto" hangingPunct="1">
              <a:lnSpc>
                <a:spcPct val="150000"/>
              </a:lnSpc>
              <a:spcBef>
                <a:spcPct val="5000"/>
              </a:spcBef>
              <a:spcAft>
                <a:spcPts val="0"/>
              </a:spcAft>
              <a:buFont typeface="Verdana"/>
              <a:buChar char="◦"/>
              <a:defRPr/>
            </a:pPr>
            <a:r>
              <a:rPr lang="en-US" altLang="zh-TW" sz="2500" dirty="0" smtClean="0"/>
              <a:t>vault cash, deposits held at the Fed and other financial institutions, and cash items in the process of collection.</a:t>
            </a:r>
          </a:p>
          <a:p>
            <a:pPr marL="365760" indent="-283464" eaLnBrk="1" fontAlgn="auto" hangingPunct="1">
              <a:lnSpc>
                <a:spcPct val="150000"/>
              </a:lnSpc>
              <a:spcBef>
                <a:spcPct val="5000"/>
              </a:spcBef>
              <a:spcAft>
                <a:spcPts val="0"/>
              </a:spcAft>
              <a:buFont typeface="Wingdings 2"/>
              <a:buChar char=""/>
              <a:defRPr/>
            </a:pPr>
            <a:r>
              <a:rPr lang="en-US" altLang="zh-TW" sz="2800" dirty="0" smtClean="0"/>
              <a:t>Investment Securities</a:t>
            </a:r>
            <a:r>
              <a:rPr lang="zh-TW" altLang="en-US" dirty="0" smtClean="0"/>
              <a:t>（證券投資）</a:t>
            </a:r>
            <a:endParaRPr lang="en-US" altLang="zh-TW" sz="2800" dirty="0" smtClean="0"/>
          </a:p>
          <a:p>
            <a:pPr marL="640080" lvl="1" indent="-237744" eaLnBrk="1" fontAlgn="auto" hangingPunct="1">
              <a:lnSpc>
                <a:spcPct val="150000"/>
              </a:lnSpc>
              <a:spcBef>
                <a:spcPct val="5000"/>
              </a:spcBef>
              <a:spcAft>
                <a:spcPts val="0"/>
              </a:spcAft>
              <a:buFont typeface="Verdana"/>
              <a:buChar char="◦"/>
              <a:defRPr/>
            </a:pPr>
            <a:r>
              <a:rPr lang="en-US" altLang="zh-TW" sz="2500" dirty="0" smtClean="0"/>
              <a:t>assets held to earn interest and help meet liquidity needs.</a:t>
            </a:r>
          </a:p>
          <a:p>
            <a:pPr marL="365760" indent="-283464" eaLnBrk="1" fontAlgn="auto" hangingPunct="1">
              <a:lnSpc>
                <a:spcPct val="150000"/>
              </a:lnSpc>
              <a:spcBef>
                <a:spcPct val="5000"/>
              </a:spcBef>
              <a:spcAft>
                <a:spcPts val="0"/>
              </a:spcAft>
              <a:buFont typeface="Wingdings 2"/>
              <a:buChar char=""/>
              <a:defRPr/>
            </a:pPr>
            <a:r>
              <a:rPr lang="en-US" altLang="zh-TW" sz="2800" dirty="0" smtClean="0"/>
              <a:t>Loans</a:t>
            </a:r>
            <a:r>
              <a:rPr lang="zh-TW" altLang="en-US" dirty="0" smtClean="0"/>
              <a:t>（放款及貼現）</a:t>
            </a:r>
            <a:endParaRPr lang="en-US" altLang="zh-TW" sz="2800" dirty="0" smtClean="0"/>
          </a:p>
          <a:p>
            <a:pPr marL="640080" lvl="1" indent="-237744" eaLnBrk="1" fontAlgn="auto" hangingPunct="1">
              <a:lnSpc>
                <a:spcPct val="150000"/>
              </a:lnSpc>
              <a:spcBef>
                <a:spcPct val="5000"/>
              </a:spcBef>
              <a:spcAft>
                <a:spcPts val="0"/>
              </a:spcAft>
              <a:buFont typeface="Verdana"/>
              <a:buChar char="◦"/>
              <a:defRPr/>
            </a:pPr>
            <a:r>
              <a:rPr lang="en-US" altLang="zh-TW" sz="2500" dirty="0" smtClean="0"/>
              <a:t>the major asset, generate the greatest amount of income, exhibit the highest default risk and are relatively illiquid.</a:t>
            </a:r>
          </a:p>
          <a:p>
            <a:pPr marL="365760" indent="-283464" eaLnBrk="1" fontAlgn="auto" hangingPunct="1">
              <a:lnSpc>
                <a:spcPct val="150000"/>
              </a:lnSpc>
              <a:spcBef>
                <a:spcPct val="5000"/>
              </a:spcBef>
              <a:spcAft>
                <a:spcPts val="0"/>
              </a:spcAft>
              <a:buFont typeface="Wingdings 2"/>
              <a:buChar char=""/>
              <a:defRPr/>
            </a:pPr>
            <a:r>
              <a:rPr lang="en-US" altLang="zh-TW" sz="2800" dirty="0" smtClean="0"/>
              <a:t>Other assets </a:t>
            </a:r>
            <a:r>
              <a:rPr lang="zh-TW" altLang="en-US" dirty="0" smtClean="0"/>
              <a:t>（其他資產）</a:t>
            </a:r>
            <a:endParaRPr lang="en-US" altLang="zh-TW" sz="2800" dirty="0" smtClean="0"/>
          </a:p>
          <a:p>
            <a:pPr marL="640080" lvl="1" indent="-237744" eaLnBrk="1" fontAlgn="auto" hangingPunct="1">
              <a:lnSpc>
                <a:spcPct val="150000"/>
              </a:lnSpc>
              <a:spcBef>
                <a:spcPct val="5000"/>
              </a:spcBef>
              <a:spcAft>
                <a:spcPts val="0"/>
              </a:spcAft>
              <a:buFont typeface="Verdana"/>
              <a:buChar char="◦"/>
              <a:defRPr/>
            </a:pPr>
            <a:r>
              <a:rPr lang="en-US" altLang="zh-TW" sz="2500" dirty="0" smtClean="0"/>
              <a:t>bank premises and equipment, interest receivable, prepaid expenses, other real estate owned, and customers' liability to the bank</a:t>
            </a:r>
          </a:p>
        </p:txBody>
      </p:sp>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nvPr>
        </p:nvGraphicFramePr>
        <p:xfrm>
          <a:off x="152400" y="7"/>
          <a:ext cx="8991601" cy="7303236"/>
        </p:xfrm>
        <a:graphic>
          <a:graphicData uri="http://schemas.openxmlformats.org/drawingml/2006/table">
            <a:tbl>
              <a:tblPr firstRow="1" firstCol="1" bandRow="1">
                <a:tableStyleId>{5C22544A-7EE6-4342-B048-85BDC9FD1C3A}</a:tableStyleId>
              </a:tblPr>
              <a:tblGrid>
                <a:gridCol w="2709235">
                  <a:extLst>
                    <a:ext uri="{9D8B030D-6E8A-4147-A177-3AD203B41FA5}">
                      <a16:colId xmlns="" xmlns:a16="http://schemas.microsoft.com/office/drawing/2014/main" val="456448890"/>
                    </a:ext>
                  </a:extLst>
                </a:gridCol>
                <a:gridCol w="1089427">
                  <a:extLst>
                    <a:ext uri="{9D8B030D-6E8A-4147-A177-3AD203B41FA5}">
                      <a16:colId xmlns="" xmlns:a16="http://schemas.microsoft.com/office/drawing/2014/main" val="416823119"/>
                    </a:ext>
                  </a:extLst>
                </a:gridCol>
                <a:gridCol w="626899">
                  <a:extLst>
                    <a:ext uri="{9D8B030D-6E8A-4147-A177-3AD203B41FA5}">
                      <a16:colId xmlns="" xmlns:a16="http://schemas.microsoft.com/office/drawing/2014/main" val="1320688256"/>
                    </a:ext>
                  </a:extLst>
                </a:gridCol>
                <a:gridCol w="2895584">
                  <a:extLst>
                    <a:ext uri="{9D8B030D-6E8A-4147-A177-3AD203B41FA5}">
                      <a16:colId xmlns="" xmlns:a16="http://schemas.microsoft.com/office/drawing/2014/main" val="1194410097"/>
                    </a:ext>
                  </a:extLst>
                </a:gridCol>
                <a:gridCol w="947994">
                  <a:extLst>
                    <a:ext uri="{9D8B030D-6E8A-4147-A177-3AD203B41FA5}">
                      <a16:colId xmlns="" xmlns:a16="http://schemas.microsoft.com/office/drawing/2014/main" val="3614008545"/>
                    </a:ext>
                  </a:extLst>
                </a:gridCol>
                <a:gridCol w="722462">
                  <a:extLst>
                    <a:ext uri="{9D8B030D-6E8A-4147-A177-3AD203B41FA5}">
                      <a16:colId xmlns="" xmlns:a16="http://schemas.microsoft.com/office/drawing/2014/main" val="587755802"/>
                    </a:ext>
                  </a:extLst>
                </a:gridCol>
              </a:tblGrid>
              <a:tr h="205665">
                <a:tc>
                  <a:txBody>
                    <a:bodyPr/>
                    <a:lstStyle/>
                    <a:p>
                      <a:pPr>
                        <a:spcAft>
                          <a:spcPts val="0"/>
                        </a:spcAft>
                      </a:pPr>
                      <a:r>
                        <a:rPr lang="zh-TW" sz="1400" kern="0">
                          <a:effectLst/>
                        </a:rPr>
                        <a:t>資</a:t>
                      </a:r>
                      <a:r>
                        <a:rPr lang="en-US" sz="1400" kern="0">
                          <a:effectLst/>
                        </a:rPr>
                        <a:t>  </a:t>
                      </a:r>
                      <a:r>
                        <a:rPr lang="zh-TW" sz="1400" kern="0">
                          <a:effectLst/>
                        </a:rPr>
                        <a:t>產</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gridSpan="2">
                  <a:txBody>
                    <a:bodyPr/>
                    <a:lstStyle/>
                    <a:p>
                      <a:pPr algn="ctr">
                        <a:spcAft>
                          <a:spcPts val="0"/>
                        </a:spcAft>
                      </a:pPr>
                      <a:r>
                        <a:rPr lang="en-US" sz="1400" kern="0">
                          <a:effectLst/>
                        </a:rPr>
                        <a:t>12/31/2017</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hMerge="1">
                  <a:txBody>
                    <a:bodyPr/>
                    <a:lstStyle/>
                    <a:p>
                      <a:endParaRPr lang="zh-TW" altLang="en-US"/>
                    </a:p>
                  </a:txBody>
                  <a:tcPr/>
                </a:tc>
                <a:tc>
                  <a:txBody>
                    <a:bodyPr/>
                    <a:lstStyle/>
                    <a:p>
                      <a:pPr>
                        <a:spcAft>
                          <a:spcPts val="0"/>
                        </a:spcAft>
                      </a:pPr>
                      <a:r>
                        <a:rPr lang="zh-TW" sz="1400" kern="0">
                          <a:effectLst/>
                        </a:rPr>
                        <a:t>資</a:t>
                      </a:r>
                      <a:r>
                        <a:rPr lang="en-US" sz="1400" kern="0">
                          <a:effectLst/>
                        </a:rPr>
                        <a:t>  </a:t>
                      </a:r>
                      <a:r>
                        <a:rPr lang="zh-TW" sz="1400" kern="0">
                          <a:effectLst/>
                        </a:rPr>
                        <a:t>產</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gridSpan="2">
                  <a:txBody>
                    <a:bodyPr/>
                    <a:lstStyle/>
                    <a:p>
                      <a:pPr algn="ctr">
                        <a:spcAft>
                          <a:spcPts val="0"/>
                        </a:spcAft>
                      </a:pPr>
                      <a:r>
                        <a:rPr lang="en-US" sz="1400" kern="0">
                          <a:effectLst/>
                        </a:rPr>
                        <a:t>12/31/2018</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hMerge="1">
                  <a:txBody>
                    <a:bodyPr/>
                    <a:lstStyle/>
                    <a:p>
                      <a:endParaRPr lang="zh-TW" altLang="en-US"/>
                    </a:p>
                  </a:txBody>
                  <a:tcPr/>
                </a:tc>
                <a:extLst>
                  <a:ext uri="{0D108BD9-81ED-4DB2-BD59-A6C34878D82A}">
                    <a16:rowId xmlns="" xmlns:a16="http://schemas.microsoft.com/office/drawing/2014/main" val="1604039962"/>
                  </a:ext>
                </a:extLst>
              </a:tr>
              <a:tr h="205665">
                <a:tc>
                  <a:txBody>
                    <a:bodyPr/>
                    <a:lstStyle/>
                    <a:p>
                      <a:pPr>
                        <a:spcAft>
                          <a:spcPts val="0"/>
                        </a:spcAft>
                      </a:pPr>
                      <a:r>
                        <a:rPr lang="en-US" sz="1400" kern="0">
                          <a:effectLst/>
                        </a:rPr>
                        <a:t>  </a:t>
                      </a:r>
                      <a:r>
                        <a:rPr lang="zh-TW" sz="1400" kern="0">
                          <a:effectLst/>
                        </a:rPr>
                        <a:t>現金及拆借銀行同業</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266,658</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13.1%</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現金及存拆放銀行同業</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298,809</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14.4%</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882381014"/>
                  </a:ext>
                </a:extLst>
              </a:tr>
              <a:tr h="304136">
                <a:tc>
                  <a:txBody>
                    <a:bodyPr/>
                    <a:lstStyle/>
                    <a:p>
                      <a:pPr>
                        <a:spcAft>
                          <a:spcPts val="0"/>
                        </a:spcAft>
                      </a:pPr>
                      <a:r>
                        <a:rPr lang="en-US" sz="1400" kern="0">
                          <a:effectLst/>
                        </a:rPr>
                        <a:t>  </a:t>
                      </a:r>
                      <a:r>
                        <a:rPr lang="zh-TW" sz="1400" kern="0">
                          <a:effectLst/>
                        </a:rPr>
                        <a:t>透過損益按公允價值衡量之金融資產</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13,551</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0.7%</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透過損益按公允價值衡量之金融資產</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10,918</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0.5%</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804829464"/>
                  </a:ext>
                </a:extLst>
              </a:tr>
              <a:tr h="304136">
                <a:tc>
                  <a:txBody>
                    <a:bodyPr/>
                    <a:lstStyle/>
                    <a:p>
                      <a:pPr>
                        <a:spcAft>
                          <a:spcPts val="0"/>
                        </a:spcAft>
                      </a:pPr>
                      <a:r>
                        <a:rPr lang="en-US" sz="1400" kern="0">
                          <a:effectLst/>
                        </a:rPr>
                        <a:t>  </a:t>
                      </a:r>
                      <a:r>
                        <a:rPr lang="zh-TW" sz="1400" kern="0">
                          <a:effectLst/>
                        </a:rPr>
                        <a:t>避險之衍生金融資產</a:t>
                      </a:r>
                      <a:r>
                        <a:rPr lang="en-US" sz="1400" kern="0">
                          <a:effectLst/>
                        </a:rPr>
                        <a:t>-</a:t>
                      </a:r>
                      <a:r>
                        <a:rPr lang="zh-TW" sz="1400" kern="0">
                          <a:effectLst/>
                        </a:rPr>
                        <a:t>淨額</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243</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0.0%</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透過其他綜合損益按公允價值衡量之金融資產</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90,391</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4.4%</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3648254024"/>
                  </a:ext>
                </a:extLst>
              </a:tr>
              <a:tr h="304136">
                <a:tc>
                  <a:txBody>
                    <a:bodyPr/>
                    <a:lstStyle/>
                    <a:p>
                      <a:pPr>
                        <a:spcAft>
                          <a:spcPts val="0"/>
                        </a:spcAft>
                      </a:pPr>
                      <a:r>
                        <a:rPr lang="en-US" sz="1400" kern="0">
                          <a:effectLst/>
                        </a:rPr>
                        <a:t>  </a:t>
                      </a:r>
                      <a:r>
                        <a:rPr lang="zh-TW" sz="1400" kern="0">
                          <a:effectLst/>
                        </a:rPr>
                        <a:t>附賣回票債券投資</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按攤銷後成本衡量之債務工具投資</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268,059</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12.9%</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192196181"/>
                  </a:ext>
                </a:extLst>
              </a:tr>
              <a:tr h="205665">
                <a:tc>
                  <a:txBody>
                    <a:bodyPr/>
                    <a:lstStyle/>
                    <a:p>
                      <a:pPr>
                        <a:spcAft>
                          <a:spcPts val="0"/>
                        </a:spcAft>
                      </a:pPr>
                      <a:r>
                        <a:rPr lang="en-US" sz="1400" kern="0">
                          <a:effectLst/>
                        </a:rPr>
                        <a:t>  </a:t>
                      </a:r>
                      <a:r>
                        <a:rPr lang="zh-TW" sz="1400" kern="0">
                          <a:effectLst/>
                        </a:rPr>
                        <a:t>應收承兌票款</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4,262</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0.2%</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避險之金融資產</a:t>
                      </a:r>
                      <a:r>
                        <a:rPr lang="en-US" sz="1400" kern="0">
                          <a:effectLst/>
                        </a:rPr>
                        <a:t>-</a:t>
                      </a:r>
                      <a:r>
                        <a:rPr lang="zh-TW" sz="1400" kern="0">
                          <a:effectLst/>
                        </a:rPr>
                        <a:t>淨額</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245</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0.0%</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4057573577"/>
                  </a:ext>
                </a:extLst>
              </a:tr>
              <a:tr h="205665">
                <a:tc>
                  <a:txBody>
                    <a:bodyPr/>
                    <a:lstStyle/>
                    <a:p>
                      <a:pPr>
                        <a:spcAft>
                          <a:spcPts val="0"/>
                        </a:spcAft>
                      </a:pPr>
                      <a:r>
                        <a:rPr lang="en-US" sz="1400" kern="0">
                          <a:effectLst/>
                        </a:rPr>
                        <a:t>  </a:t>
                      </a:r>
                      <a:r>
                        <a:rPr lang="zh-TW" sz="1400" kern="0">
                          <a:effectLst/>
                        </a:rPr>
                        <a:t>應收利息及收益</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3,553</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0.2%</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附賣回票債券投資</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3203072227"/>
                  </a:ext>
                </a:extLst>
              </a:tr>
              <a:tr h="205665">
                <a:tc>
                  <a:txBody>
                    <a:bodyPr/>
                    <a:lstStyle/>
                    <a:p>
                      <a:pPr>
                        <a:spcAft>
                          <a:spcPts val="0"/>
                        </a:spcAft>
                      </a:pPr>
                      <a:r>
                        <a:rPr lang="en-US" sz="1400" kern="0">
                          <a:effectLst/>
                        </a:rPr>
                        <a:t>  </a:t>
                      </a:r>
                      <a:r>
                        <a:rPr lang="zh-TW" sz="1400" kern="0">
                          <a:effectLst/>
                        </a:rPr>
                        <a:t>本期所得稅資產</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972</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0.0%</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應收承兌票款</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5,336</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0.3%</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1067556536"/>
                  </a:ext>
                </a:extLst>
              </a:tr>
              <a:tr h="205665">
                <a:tc>
                  <a:txBody>
                    <a:bodyPr/>
                    <a:lstStyle/>
                    <a:p>
                      <a:pPr>
                        <a:spcAft>
                          <a:spcPts val="0"/>
                        </a:spcAft>
                      </a:pPr>
                      <a:r>
                        <a:rPr lang="en-US" sz="1400" kern="0">
                          <a:effectLst/>
                        </a:rPr>
                        <a:t>  </a:t>
                      </a:r>
                      <a:r>
                        <a:rPr lang="zh-TW" sz="1400" kern="0">
                          <a:effectLst/>
                        </a:rPr>
                        <a:t>放款及貼現</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1,393,408</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68.5%</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應收利息及收益</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5,240</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0.3%</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232748196"/>
                  </a:ext>
                </a:extLst>
              </a:tr>
              <a:tr h="205665">
                <a:tc>
                  <a:txBody>
                    <a:bodyPr/>
                    <a:lstStyle/>
                    <a:p>
                      <a:pPr>
                        <a:spcAft>
                          <a:spcPts val="0"/>
                        </a:spcAft>
                      </a:pPr>
                      <a:r>
                        <a:rPr lang="en-US" sz="1400" kern="0">
                          <a:effectLst/>
                        </a:rPr>
                        <a:t>    1.</a:t>
                      </a:r>
                      <a:r>
                        <a:rPr lang="zh-TW" sz="1400" kern="0">
                          <a:effectLst/>
                        </a:rPr>
                        <a:t>進口押匯</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8</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0.0%</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本期所得稅資產</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1,217</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0.1%</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2723485235"/>
                  </a:ext>
                </a:extLst>
              </a:tr>
              <a:tr h="205665">
                <a:tc>
                  <a:txBody>
                    <a:bodyPr/>
                    <a:lstStyle/>
                    <a:p>
                      <a:pPr>
                        <a:spcAft>
                          <a:spcPts val="0"/>
                        </a:spcAft>
                      </a:pPr>
                      <a:r>
                        <a:rPr lang="en-US" sz="1400" kern="0">
                          <a:effectLst/>
                        </a:rPr>
                        <a:t>    2.</a:t>
                      </a:r>
                      <a:r>
                        <a:rPr lang="zh-TW" sz="1400" kern="0">
                          <a:effectLst/>
                        </a:rPr>
                        <a:t>出口押匯</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1,128</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0.1%</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放款及貼現</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1,336,394</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64.5%</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1404889620"/>
                  </a:ext>
                </a:extLst>
              </a:tr>
              <a:tr h="205665">
                <a:tc>
                  <a:txBody>
                    <a:bodyPr/>
                    <a:lstStyle/>
                    <a:p>
                      <a:pPr>
                        <a:spcAft>
                          <a:spcPts val="0"/>
                        </a:spcAft>
                      </a:pPr>
                      <a:r>
                        <a:rPr lang="en-US" sz="1400" kern="0">
                          <a:effectLst/>
                        </a:rPr>
                        <a:t>    3.</a:t>
                      </a:r>
                      <a:r>
                        <a:rPr lang="zh-TW" sz="1400" kern="0">
                          <a:effectLst/>
                        </a:rPr>
                        <a:t>貼</a:t>
                      </a:r>
                      <a:r>
                        <a:rPr lang="en-US" sz="1400" kern="0">
                          <a:effectLst/>
                        </a:rPr>
                        <a:t>    </a:t>
                      </a:r>
                      <a:r>
                        <a:rPr lang="zh-TW" sz="1400" kern="0">
                          <a:effectLst/>
                        </a:rPr>
                        <a:t>現</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3,875</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0.2%</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1.</a:t>
                      </a:r>
                      <a:r>
                        <a:rPr lang="zh-TW" sz="1400" kern="0">
                          <a:effectLst/>
                        </a:rPr>
                        <a:t>進口押匯</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6</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0.0%</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4032849704"/>
                  </a:ext>
                </a:extLst>
              </a:tr>
              <a:tr h="205665">
                <a:tc>
                  <a:txBody>
                    <a:bodyPr/>
                    <a:lstStyle/>
                    <a:p>
                      <a:pPr>
                        <a:spcAft>
                          <a:spcPts val="0"/>
                        </a:spcAft>
                      </a:pPr>
                      <a:r>
                        <a:rPr lang="en-US" sz="1400" kern="0">
                          <a:effectLst/>
                        </a:rPr>
                        <a:t>    4.</a:t>
                      </a:r>
                      <a:r>
                        <a:rPr lang="zh-TW" sz="1400" kern="0">
                          <a:effectLst/>
                        </a:rPr>
                        <a:t>透支</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1,441</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0.1%</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2.</a:t>
                      </a:r>
                      <a:r>
                        <a:rPr lang="zh-TW" sz="1400" kern="0">
                          <a:effectLst/>
                        </a:rPr>
                        <a:t>出口押匯</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571</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0.0%</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2771759146"/>
                  </a:ext>
                </a:extLst>
              </a:tr>
              <a:tr h="205665">
                <a:tc>
                  <a:txBody>
                    <a:bodyPr/>
                    <a:lstStyle/>
                    <a:p>
                      <a:pPr>
                        <a:spcAft>
                          <a:spcPts val="0"/>
                        </a:spcAft>
                      </a:pPr>
                      <a:r>
                        <a:rPr lang="en-US" sz="1400" kern="0">
                          <a:effectLst/>
                        </a:rPr>
                        <a:t>    5.</a:t>
                      </a:r>
                      <a:r>
                        <a:rPr lang="zh-TW" sz="1400" kern="0">
                          <a:effectLst/>
                        </a:rPr>
                        <a:t>短期放款</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363,665</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17.9%</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3.</a:t>
                      </a:r>
                      <a:r>
                        <a:rPr lang="zh-TW" sz="1400" kern="0">
                          <a:effectLst/>
                        </a:rPr>
                        <a:t>貼</a:t>
                      </a:r>
                      <a:r>
                        <a:rPr lang="en-US" sz="1400" kern="0">
                          <a:effectLst/>
                        </a:rPr>
                        <a:t>    </a:t>
                      </a:r>
                      <a:r>
                        <a:rPr lang="zh-TW" sz="1400" kern="0">
                          <a:effectLst/>
                        </a:rPr>
                        <a:t>現</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3,965</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0.2%</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1108874235"/>
                  </a:ext>
                </a:extLst>
              </a:tr>
              <a:tr h="205665">
                <a:tc>
                  <a:txBody>
                    <a:bodyPr/>
                    <a:lstStyle/>
                    <a:p>
                      <a:pPr>
                        <a:spcAft>
                          <a:spcPts val="0"/>
                        </a:spcAft>
                      </a:pPr>
                      <a:r>
                        <a:rPr lang="en-US" sz="1400" kern="0">
                          <a:effectLst/>
                        </a:rPr>
                        <a:t>    6.</a:t>
                      </a:r>
                      <a:r>
                        <a:rPr lang="zh-TW" sz="1400" kern="0">
                          <a:effectLst/>
                        </a:rPr>
                        <a:t>中期</a:t>
                      </a:r>
                      <a:r>
                        <a:rPr lang="en-US" sz="1400" kern="0">
                          <a:effectLst/>
                        </a:rPr>
                        <a:t>(</a:t>
                      </a:r>
                      <a:r>
                        <a:rPr lang="zh-TW" sz="1400" kern="0">
                          <a:effectLst/>
                        </a:rPr>
                        <a:t>擔保</a:t>
                      </a:r>
                      <a:r>
                        <a:rPr lang="en-US" sz="1400" kern="0">
                          <a:effectLst/>
                        </a:rPr>
                        <a:t>)</a:t>
                      </a:r>
                      <a:r>
                        <a:rPr lang="zh-TW" sz="1400" kern="0">
                          <a:effectLst/>
                        </a:rPr>
                        <a:t>放款</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454,955</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22.4%</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4.</a:t>
                      </a:r>
                      <a:r>
                        <a:rPr lang="zh-TW" sz="1400" kern="0">
                          <a:effectLst/>
                        </a:rPr>
                        <a:t>透支</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1,389</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0.1%</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3783755777"/>
                  </a:ext>
                </a:extLst>
              </a:tr>
              <a:tr h="205665">
                <a:tc>
                  <a:txBody>
                    <a:bodyPr/>
                    <a:lstStyle/>
                    <a:p>
                      <a:pPr>
                        <a:spcAft>
                          <a:spcPts val="0"/>
                        </a:spcAft>
                      </a:pPr>
                      <a:r>
                        <a:rPr lang="en-US" sz="1400" kern="0">
                          <a:effectLst/>
                        </a:rPr>
                        <a:t>    7.</a:t>
                      </a:r>
                      <a:r>
                        <a:rPr lang="zh-TW" sz="1400" kern="0">
                          <a:effectLst/>
                        </a:rPr>
                        <a:t>長期</a:t>
                      </a:r>
                      <a:r>
                        <a:rPr lang="en-US" sz="1400" kern="0">
                          <a:effectLst/>
                        </a:rPr>
                        <a:t>(</a:t>
                      </a:r>
                      <a:r>
                        <a:rPr lang="zh-TW" sz="1400" kern="0">
                          <a:effectLst/>
                        </a:rPr>
                        <a:t>擔保</a:t>
                      </a:r>
                      <a:r>
                        <a:rPr lang="en-US" sz="1400" kern="0">
                          <a:effectLst/>
                        </a:rPr>
                        <a:t>)</a:t>
                      </a:r>
                      <a:r>
                        <a:rPr lang="zh-TW" sz="1400" kern="0">
                          <a:effectLst/>
                        </a:rPr>
                        <a:t>放款</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564,201</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27.7%</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5.</a:t>
                      </a:r>
                      <a:r>
                        <a:rPr lang="zh-TW" sz="1400" kern="0">
                          <a:effectLst/>
                        </a:rPr>
                        <a:t>短期放款</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356,691</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17.2%</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3608573497"/>
                  </a:ext>
                </a:extLst>
              </a:tr>
              <a:tr h="205665">
                <a:tc>
                  <a:txBody>
                    <a:bodyPr/>
                    <a:lstStyle/>
                    <a:p>
                      <a:pPr>
                        <a:spcAft>
                          <a:spcPts val="0"/>
                        </a:spcAft>
                      </a:pPr>
                      <a:r>
                        <a:rPr lang="en-US" sz="1400" kern="0">
                          <a:effectLst/>
                        </a:rPr>
                        <a:t>    8.</a:t>
                      </a:r>
                      <a:r>
                        <a:rPr lang="zh-TW" sz="1400" kern="0">
                          <a:effectLst/>
                        </a:rPr>
                        <a:t>放款轉列之催收款項</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4,135</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0.2%</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6.</a:t>
                      </a:r>
                      <a:r>
                        <a:rPr lang="zh-TW" sz="1400" kern="0">
                          <a:effectLst/>
                        </a:rPr>
                        <a:t>中期</a:t>
                      </a:r>
                      <a:r>
                        <a:rPr lang="en-US" sz="1400" kern="0">
                          <a:effectLst/>
                        </a:rPr>
                        <a:t>(</a:t>
                      </a:r>
                      <a:r>
                        <a:rPr lang="zh-TW" sz="1400" kern="0">
                          <a:effectLst/>
                        </a:rPr>
                        <a:t>擔保</a:t>
                      </a:r>
                      <a:r>
                        <a:rPr lang="en-US" sz="1400" kern="0">
                          <a:effectLst/>
                        </a:rPr>
                        <a:t>)</a:t>
                      </a:r>
                      <a:r>
                        <a:rPr lang="zh-TW" sz="1400" kern="0">
                          <a:effectLst/>
                        </a:rPr>
                        <a:t>放款</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410,460</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19.8%</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1913562396"/>
                  </a:ext>
                </a:extLst>
              </a:tr>
              <a:tr h="205665">
                <a:tc>
                  <a:txBody>
                    <a:bodyPr/>
                    <a:lstStyle/>
                    <a:p>
                      <a:pPr>
                        <a:spcAft>
                          <a:spcPts val="0"/>
                        </a:spcAft>
                      </a:pPr>
                      <a:r>
                        <a:rPr lang="en-US" sz="1400" kern="0">
                          <a:effectLst/>
                        </a:rPr>
                        <a:t>    </a:t>
                      </a:r>
                      <a:r>
                        <a:rPr lang="zh-TW" sz="1400" kern="0">
                          <a:effectLst/>
                        </a:rPr>
                        <a:t>減：備抵呆帳</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-16,367</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-0.8%</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7.</a:t>
                      </a:r>
                      <a:r>
                        <a:rPr lang="zh-TW" sz="1400" kern="0">
                          <a:effectLst/>
                        </a:rPr>
                        <a:t>長期</a:t>
                      </a:r>
                      <a:r>
                        <a:rPr lang="en-US" sz="1400" kern="0">
                          <a:effectLst/>
                        </a:rPr>
                        <a:t>(</a:t>
                      </a:r>
                      <a:r>
                        <a:rPr lang="zh-TW" sz="1400" kern="0">
                          <a:effectLst/>
                        </a:rPr>
                        <a:t>擔保</a:t>
                      </a:r>
                      <a:r>
                        <a:rPr lang="en-US" sz="1400" kern="0">
                          <a:effectLst/>
                        </a:rPr>
                        <a:t>)</a:t>
                      </a:r>
                      <a:r>
                        <a:rPr lang="zh-TW" sz="1400" kern="0">
                          <a:effectLst/>
                        </a:rPr>
                        <a:t>放款</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558,767</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27.0%</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2301218086"/>
                  </a:ext>
                </a:extLst>
              </a:tr>
              <a:tr h="299150">
                <a:tc>
                  <a:txBody>
                    <a:bodyPr/>
                    <a:lstStyle/>
                    <a:p>
                      <a:pPr>
                        <a:spcAft>
                          <a:spcPts val="0"/>
                        </a:spcAft>
                      </a:pPr>
                      <a:r>
                        <a:rPr lang="en-US" sz="1400" kern="0">
                          <a:effectLst/>
                        </a:rPr>
                        <a:t>   </a:t>
                      </a:r>
                      <a:r>
                        <a:rPr lang="zh-TW" sz="1400" kern="0">
                          <a:effectLst/>
                        </a:rPr>
                        <a:t>加</a:t>
                      </a:r>
                      <a:r>
                        <a:rPr lang="en-US" sz="1400" kern="0">
                          <a:effectLst/>
                        </a:rPr>
                        <a:t>(</a:t>
                      </a:r>
                      <a:r>
                        <a:rPr lang="zh-TW" sz="1400" kern="0">
                          <a:effectLst/>
                        </a:rPr>
                        <a:t>減</a:t>
                      </a:r>
                      <a:r>
                        <a:rPr lang="en-US" sz="1400" kern="0">
                          <a:effectLst/>
                        </a:rPr>
                        <a:t>)</a:t>
                      </a:r>
                      <a:r>
                        <a:rPr lang="zh-TW" sz="1400" kern="0">
                          <a:effectLst/>
                        </a:rPr>
                        <a:t>：貼現及放款評價調整</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8.</a:t>
                      </a:r>
                      <a:r>
                        <a:rPr lang="zh-TW" sz="1400" kern="0">
                          <a:effectLst/>
                        </a:rPr>
                        <a:t>放款轉列之催收款項</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4,545</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0.2%</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1146688439"/>
                  </a:ext>
                </a:extLst>
              </a:tr>
              <a:tr h="205665">
                <a:tc>
                  <a:txBody>
                    <a:bodyPr/>
                    <a:lstStyle/>
                    <a:p>
                      <a:pPr>
                        <a:spcAft>
                          <a:spcPts val="0"/>
                        </a:spcAft>
                      </a:pPr>
                      <a:r>
                        <a:rPr lang="en-US" sz="1400" kern="0">
                          <a:effectLst/>
                        </a:rPr>
                        <a:t>  </a:t>
                      </a:r>
                      <a:r>
                        <a:rPr lang="zh-TW" sz="1400" kern="0">
                          <a:effectLst/>
                        </a:rPr>
                        <a:t>備供出售金融資產</a:t>
                      </a:r>
                      <a:r>
                        <a:rPr lang="en-US" sz="1400" kern="0">
                          <a:effectLst/>
                        </a:rPr>
                        <a:t>-</a:t>
                      </a:r>
                      <a:r>
                        <a:rPr lang="zh-TW" sz="1400" kern="0">
                          <a:effectLst/>
                        </a:rPr>
                        <a:t>淨額</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73,176</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3.6%</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減：備抵呆帳</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-16,263</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-0.8%</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3953833427"/>
                  </a:ext>
                </a:extLst>
              </a:tr>
              <a:tr h="205665">
                <a:tc>
                  <a:txBody>
                    <a:bodyPr/>
                    <a:lstStyle/>
                    <a:p>
                      <a:pPr>
                        <a:spcAft>
                          <a:spcPts val="0"/>
                        </a:spcAft>
                      </a:pPr>
                      <a:r>
                        <a:rPr lang="en-US" sz="1400" kern="0">
                          <a:effectLst/>
                        </a:rPr>
                        <a:t>  </a:t>
                      </a:r>
                      <a:r>
                        <a:rPr lang="zh-TW" sz="1400" kern="0">
                          <a:effectLst/>
                        </a:rPr>
                        <a:t>持有至到期日金融資產</a:t>
                      </a:r>
                      <a:r>
                        <a:rPr lang="en-US" sz="1400" kern="0">
                          <a:effectLst/>
                        </a:rPr>
                        <a:t>-</a:t>
                      </a:r>
                      <a:r>
                        <a:rPr lang="zh-TW" sz="1400" kern="0">
                          <a:effectLst/>
                        </a:rPr>
                        <a:t>淨額</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237,412</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11.7%</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加</a:t>
                      </a:r>
                      <a:r>
                        <a:rPr lang="en-US" sz="1400" kern="0">
                          <a:effectLst/>
                        </a:rPr>
                        <a:t>(</a:t>
                      </a:r>
                      <a:r>
                        <a:rPr lang="zh-TW" sz="1400" kern="0">
                          <a:effectLst/>
                        </a:rPr>
                        <a:t>減</a:t>
                      </a:r>
                      <a:r>
                        <a:rPr lang="en-US" sz="1400" kern="0">
                          <a:effectLst/>
                        </a:rPr>
                        <a:t>)</a:t>
                      </a:r>
                      <a:r>
                        <a:rPr lang="zh-TW" sz="1400" kern="0">
                          <a:effectLst/>
                        </a:rPr>
                        <a:t>：貼現及放款評價調整</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4067540788"/>
                  </a:ext>
                </a:extLst>
              </a:tr>
              <a:tr h="205665">
                <a:tc>
                  <a:txBody>
                    <a:bodyPr/>
                    <a:lstStyle/>
                    <a:p>
                      <a:pPr>
                        <a:spcAft>
                          <a:spcPts val="0"/>
                        </a:spcAft>
                      </a:pPr>
                      <a:r>
                        <a:rPr lang="en-US" sz="1400" kern="0">
                          <a:effectLst/>
                        </a:rPr>
                        <a:t>  </a:t>
                      </a:r>
                      <a:r>
                        <a:rPr lang="zh-TW" sz="1400" kern="0">
                          <a:effectLst/>
                        </a:rPr>
                        <a:t>採用權益法之投資</a:t>
                      </a:r>
                      <a:r>
                        <a:rPr lang="en-US" sz="1400" kern="0">
                          <a:effectLst/>
                        </a:rPr>
                        <a:t>-</a:t>
                      </a:r>
                      <a:r>
                        <a:rPr lang="zh-TW" sz="1400" kern="0">
                          <a:effectLst/>
                        </a:rPr>
                        <a:t>淨額</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採用權益法之投資</a:t>
                      </a:r>
                      <a:r>
                        <a:rPr lang="en-US" sz="1400" kern="0">
                          <a:effectLst/>
                        </a:rPr>
                        <a:t>-</a:t>
                      </a:r>
                      <a:r>
                        <a:rPr lang="zh-TW" sz="1400" kern="0">
                          <a:effectLst/>
                        </a:rPr>
                        <a:t>淨額</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12,537</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0.6%</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62961798"/>
                  </a:ext>
                </a:extLst>
              </a:tr>
              <a:tr h="205665">
                <a:tc>
                  <a:txBody>
                    <a:bodyPr/>
                    <a:lstStyle/>
                    <a:p>
                      <a:pPr>
                        <a:spcAft>
                          <a:spcPts val="0"/>
                        </a:spcAft>
                      </a:pPr>
                      <a:r>
                        <a:rPr lang="en-US" sz="1400" kern="0">
                          <a:effectLst/>
                        </a:rPr>
                        <a:t>  </a:t>
                      </a:r>
                      <a:r>
                        <a:rPr lang="zh-TW" sz="1400" kern="0">
                          <a:effectLst/>
                        </a:rPr>
                        <a:t>其他金融資產</a:t>
                      </a:r>
                      <a:r>
                        <a:rPr lang="en-US" sz="1400" kern="0">
                          <a:effectLst/>
                        </a:rPr>
                        <a:t>-</a:t>
                      </a:r>
                      <a:r>
                        <a:rPr lang="zh-TW" sz="1400" kern="0">
                          <a:effectLst/>
                        </a:rPr>
                        <a:t>淨額</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4,440</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0.2%</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其他金融資產</a:t>
                      </a:r>
                      <a:r>
                        <a:rPr lang="en-US" sz="1400" kern="0">
                          <a:effectLst/>
                        </a:rPr>
                        <a:t>-</a:t>
                      </a:r>
                      <a:r>
                        <a:rPr lang="zh-TW" sz="1400" kern="0">
                          <a:effectLst/>
                        </a:rPr>
                        <a:t>淨額</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122</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0.0%</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140112855"/>
                  </a:ext>
                </a:extLst>
              </a:tr>
              <a:tr h="205665">
                <a:tc>
                  <a:txBody>
                    <a:bodyPr/>
                    <a:lstStyle/>
                    <a:p>
                      <a:pPr>
                        <a:spcAft>
                          <a:spcPts val="0"/>
                        </a:spcAft>
                      </a:pPr>
                      <a:r>
                        <a:rPr lang="en-US" sz="1400" kern="0">
                          <a:effectLst/>
                        </a:rPr>
                        <a:t>  </a:t>
                      </a:r>
                      <a:r>
                        <a:rPr lang="zh-TW" sz="1400" kern="0">
                          <a:effectLst/>
                        </a:rPr>
                        <a:t>不動產及設備</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31,694</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1.6%</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不動產及設備</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31,257</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1.5%</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2014920101"/>
                  </a:ext>
                </a:extLst>
              </a:tr>
              <a:tr h="205665">
                <a:tc>
                  <a:txBody>
                    <a:bodyPr/>
                    <a:lstStyle/>
                    <a:p>
                      <a:pPr>
                        <a:spcAft>
                          <a:spcPts val="0"/>
                        </a:spcAft>
                      </a:pPr>
                      <a:r>
                        <a:rPr lang="en-US" sz="1400" kern="0">
                          <a:effectLst/>
                        </a:rPr>
                        <a:t>    </a:t>
                      </a:r>
                      <a:r>
                        <a:rPr lang="zh-TW" sz="1400" kern="0">
                          <a:effectLst/>
                        </a:rPr>
                        <a:t>減：累計折舊</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-11,054</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-0.5%</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減：累計折舊</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-11,056</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-0.5%</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2984141972"/>
                  </a:ext>
                </a:extLst>
              </a:tr>
              <a:tr h="205665">
                <a:tc>
                  <a:txBody>
                    <a:bodyPr/>
                    <a:lstStyle/>
                    <a:p>
                      <a:pPr>
                        <a:spcAft>
                          <a:spcPts val="0"/>
                        </a:spcAft>
                      </a:pPr>
                      <a:r>
                        <a:rPr lang="en-US" sz="1400" kern="0">
                          <a:effectLst/>
                        </a:rPr>
                        <a:t>    </a:t>
                      </a:r>
                      <a:r>
                        <a:rPr lang="zh-TW" sz="1400" kern="0">
                          <a:effectLst/>
                        </a:rPr>
                        <a:t>減：累計減損</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減：累計減損</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3189019492"/>
                  </a:ext>
                </a:extLst>
              </a:tr>
              <a:tr h="205665">
                <a:tc>
                  <a:txBody>
                    <a:bodyPr/>
                    <a:lstStyle/>
                    <a:p>
                      <a:pPr>
                        <a:spcAft>
                          <a:spcPts val="0"/>
                        </a:spcAft>
                      </a:pPr>
                      <a:r>
                        <a:rPr lang="en-US" sz="1400" kern="0">
                          <a:effectLst/>
                        </a:rPr>
                        <a:t>  </a:t>
                      </a:r>
                      <a:r>
                        <a:rPr lang="zh-TW" sz="1400" kern="0">
                          <a:effectLst/>
                        </a:rPr>
                        <a:t>投資性不動產</a:t>
                      </a:r>
                      <a:r>
                        <a:rPr lang="en-US" sz="1400" kern="0">
                          <a:effectLst/>
                        </a:rPr>
                        <a:t>-</a:t>
                      </a:r>
                      <a:r>
                        <a:rPr lang="zh-TW" sz="1400" kern="0">
                          <a:effectLst/>
                        </a:rPr>
                        <a:t>淨額</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13,747</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0.7%</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投資性不動產</a:t>
                      </a:r>
                      <a:r>
                        <a:rPr lang="en-US" sz="1400" kern="0">
                          <a:effectLst/>
                        </a:rPr>
                        <a:t>-</a:t>
                      </a:r>
                      <a:r>
                        <a:rPr lang="zh-TW" sz="1400" kern="0">
                          <a:effectLst/>
                        </a:rPr>
                        <a:t>淨額</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13,743</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0.7%</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122792873"/>
                  </a:ext>
                </a:extLst>
              </a:tr>
              <a:tr h="205665">
                <a:tc>
                  <a:txBody>
                    <a:bodyPr/>
                    <a:lstStyle/>
                    <a:p>
                      <a:pPr>
                        <a:spcAft>
                          <a:spcPts val="0"/>
                        </a:spcAft>
                      </a:pPr>
                      <a:r>
                        <a:rPr lang="en-US" sz="1400" kern="0">
                          <a:effectLst/>
                        </a:rPr>
                        <a:t>  </a:t>
                      </a:r>
                      <a:r>
                        <a:rPr lang="zh-TW" sz="1400" kern="0">
                          <a:effectLst/>
                        </a:rPr>
                        <a:t>無形資產</a:t>
                      </a:r>
                      <a:r>
                        <a:rPr lang="en-US" sz="1400" kern="0">
                          <a:effectLst/>
                        </a:rPr>
                        <a:t>-</a:t>
                      </a:r>
                      <a:r>
                        <a:rPr lang="zh-TW" sz="1400" kern="0">
                          <a:effectLst/>
                        </a:rPr>
                        <a:t>淨額</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436</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0.0%</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無形資產</a:t>
                      </a:r>
                      <a:r>
                        <a:rPr lang="en-US" sz="1400" kern="0">
                          <a:effectLst/>
                        </a:rPr>
                        <a:t>-</a:t>
                      </a:r>
                      <a:r>
                        <a:rPr lang="zh-TW" sz="1400" kern="0">
                          <a:effectLst/>
                        </a:rPr>
                        <a:t>淨額</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715</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0.0%</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3454897577"/>
                  </a:ext>
                </a:extLst>
              </a:tr>
              <a:tr h="205665">
                <a:tc>
                  <a:txBody>
                    <a:bodyPr/>
                    <a:lstStyle/>
                    <a:p>
                      <a:pPr>
                        <a:spcAft>
                          <a:spcPts val="0"/>
                        </a:spcAft>
                      </a:pPr>
                      <a:r>
                        <a:rPr lang="en-US" sz="1400" kern="0">
                          <a:effectLst/>
                        </a:rPr>
                        <a:t>  </a:t>
                      </a:r>
                      <a:r>
                        <a:rPr lang="zh-TW" sz="1400" kern="0">
                          <a:effectLst/>
                        </a:rPr>
                        <a:t>遞延所得稅資產</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1,807</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0.1%</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遞延所得稅資產</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3,791</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0.2%</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2617096067"/>
                  </a:ext>
                </a:extLst>
              </a:tr>
              <a:tr h="205665">
                <a:tc>
                  <a:txBody>
                    <a:bodyPr/>
                    <a:lstStyle/>
                    <a:p>
                      <a:pPr>
                        <a:spcAft>
                          <a:spcPts val="0"/>
                        </a:spcAft>
                      </a:pPr>
                      <a:r>
                        <a:rPr lang="en-US" sz="1400" kern="0">
                          <a:effectLst/>
                        </a:rPr>
                        <a:t>  </a:t>
                      </a:r>
                      <a:r>
                        <a:rPr lang="zh-TW" sz="1400" kern="0">
                          <a:effectLst/>
                        </a:rPr>
                        <a:t>其他資產</a:t>
                      </a:r>
                      <a:r>
                        <a:rPr lang="en-US" sz="1400" kern="0">
                          <a:effectLst/>
                        </a:rPr>
                        <a:t>-</a:t>
                      </a:r>
                      <a:r>
                        <a:rPr lang="zh-TW" sz="1400" kern="0">
                          <a:effectLst/>
                        </a:rPr>
                        <a:t>淨額</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17,456</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0.9%</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其他資產</a:t>
                      </a:r>
                      <a:r>
                        <a:rPr lang="en-US" sz="1400" kern="0">
                          <a:effectLst/>
                        </a:rPr>
                        <a:t>-</a:t>
                      </a:r>
                      <a:r>
                        <a:rPr lang="zh-TW" sz="1400" kern="0">
                          <a:effectLst/>
                        </a:rPr>
                        <a:t>淨額</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19,174</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0.9%</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3990893272"/>
                  </a:ext>
                </a:extLst>
              </a:tr>
              <a:tr h="299150">
                <a:tc>
                  <a:txBody>
                    <a:bodyPr/>
                    <a:lstStyle/>
                    <a:p>
                      <a:pPr>
                        <a:spcAft>
                          <a:spcPts val="0"/>
                        </a:spcAft>
                      </a:pPr>
                      <a:r>
                        <a:rPr lang="en-US" sz="1400" kern="0">
                          <a:effectLst/>
                        </a:rPr>
                        <a:t>  </a:t>
                      </a:r>
                      <a:r>
                        <a:rPr lang="zh-TW" sz="1400" kern="0">
                          <a:effectLst/>
                        </a:rPr>
                        <a:t>資產總計</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2,035,394</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100.0%</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spcAft>
                          <a:spcPts val="0"/>
                        </a:spcAft>
                      </a:pPr>
                      <a:r>
                        <a:rPr lang="en-US" sz="1400" kern="0">
                          <a:effectLst/>
                        </a:rPr>
                        <a:t>  </a:t>
                      </a:r>
                      <a:r>
                        <a:rPr lang="zh-TW" sz="1400" kern="0">
                          <a:effectLst/>
                        </a:rPr>
                        <a:t>資產總計</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a:effectLst/>
                        </a:rPr>
                        <a:t>2,070,629</a:t>
                      </a:r>
                      <a:endParaRPr lang="zh-TW" sz="1400" kern="100">
                        <a:effectLst/>
                        <a:latin typeface="Times New Roman" panose="02020603050405020304" pitchFamily="18" charset="0"/>
                        <a:ea typeface="新細明體" panose="02020500000000000000" pitchFamily="18" charset="-120"/>
                      </a:endParaRPr>
                    </a:p>
                  </a:txBody>
                  <a:tcPr marL="12242" marR="12242" marT="0" marB="0" anchor="ctr"/>
                </a:tc>
                <a:tc>
                  <a:txBody>
                    <a:bodyPr/>
                    <a:lstStyle/>
                    <a:p>
                      <a:pPr algn="r">
                        <a:spcAft>
                          <a:spcPts val="0"/>
                        </a:spcAft>
                      </a:pPr>
                      <a:r>
                        <a:rPr lang="en-US" sz="1400" kern="0" dirty="0">
                          <a:effectLst/>
                        </a:rPr>
                        <a:t>100.0%</a:t>
                      </a:r>
                      <a:endParaRPr lang="zh-TW" sz="1400" kern="100" dirty="0">
                        <a:effectLst/>
                        <a:latin typeface="Times New Roman" panose="02020603050405020304" pitchFamily="18" charset="0"/>
                        <a:ea typeface="新細明體" panose="02020500000000000000" pitchFamily="18" charset="-120"/>
                      </a:endParaRPr>
                    </a:p>
                  </a:txBody>
                  <a:tcPr marL="12242" marR="12242" marT="0" marB="0" anchor="ctr"/>
                </a:tc>
                <a:extLst>
                  <a:ext uri="{0D108BD9-81ED-4DB2-BD59-A6C34878D82A}">
                    <a16:rowId xmlns="" xmlns:a16="http://schemas.microsoft.com/office/drawing/2014/main" val="319040742"/>
                  </a:ext>
                </a:extLst>
              </a:tr>
            </a:tbl>
          </a:graphicData>
        </a:graphic>
      </p:graphicFrame>
    </p:spTree>
    <p:extLst>
      <p:ext uri="{BB962C8B-B14F-4D97-AF65-F5344CB8AC3E}">
        <p14:creationId xmlns:p14="http://schemas.microsoft.com/office/powerpoint/2010/main" val="4122329178"/>
      </p:ext>
    </p:ext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90600" y="274638"/>
            <a:ext cx="7943850" cy="792162"/>
          </a:xfrm>
        </p:spPr>
        <p:txBody>
          <a:bodyPr/>
          <a:lstStyle/>
          <a:p>
            <a:pPr>
              <a:defRPr/>
            </a:pPr>
            <a:r>
              <a:rPr lang="zh-TW" altLang="en-US" dirty="0" smtClean="0"/>
              <a:t>現金及存放同業</a:t>
            </a:r>
            <a:endParaRPr lang="zh-TW" altLang="en-US" dirty="0"/>
          </a:p>
        </p:txBody>
      </p:sp>
      <p:graphicFrame>
        <p:nvGraphicFramePr>
          <p:cNvPr id="4" name="內容版面配置區 3"/>
          <p:cNvGraphicFramePr>
            <a:graphicFrameLocks noGrp="1"/>
          </p:cNvGraphicFramePr>
          <p:nvPr>
            <p:ph idx="1"/>
          </p:nvPr>
        </p:nvGraphicFramePr>
        <p:xfrm>
          <a:off x="838200" y="1143000"/>
          <a:ext cx="7315200" cy="5080575"/>
        </p:xfrm>
        <a:graphic>
          <a:graphicData uri="http://schemas.openxmlformats.org/drawingml/2006/table">
            <a:tbl>
              <a:tblPr/>
              <a:tblGrid>
                <a:gridCol w="1981200">
                  <a:extLst>
                    <a:ext uri="{9D8B030D-6E8A-4147-A177-3AD203B41FA5}">
                      <a16:colId xmlns="" xmlns:a16="http://schemas.microsoft.com/office/drawing/2014/main" val="20000"/>
                    </a:ext>
                  </a:extLst>
                </a:gridCol>
                <a:gridCol w="1836738">
                  <a:extLst>
                    <a:ext uri="{9D8B030D-6E8A-4147-A177-3AD203B41FA5}">
                      <a16:colId xmlns="" xmlns:a16="http://schemas.microsoft.com/office/drawing/2014/main" val="20001"/>
                    </a:ext>
                  </a:extLst>
                </a:gridCol>
                <a:gridCol w="1744662">
                  <a:extLst>
                    <a:ext uri="{9D8B030D-6E8A-4147-A177-3AD203B41FA5}">
                      <a16:colId xmlns="" xmlns:a16="http://schemas.microsoft.com/office/drawing/2014/main" val="20002"/>
                    </a:ext>
                  </a:extLst>
                </a:gridCol>
                <a:gridCol w="1752600">
                  <a:extLst>
                    <a:ext uri="{9D8B030D-6E8A-4147-A177-3AD203B41FA5}">
                      <a16:colId xmlns="" xmlns:a16="http://schemas.microsoft.com/office/drawing/2014/main" val="20003"/>
                    </a:ext>
                  </a:extLst>
                </a:gridCol>
              </a:tblGrid>
              <a:tr h="283809">
                <a:tc grid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FF0000"/>
                          </a:solidFill>
                          <a:effectLst/>
                          <a:latin typeface="新細明體" charset="-120"/>
                          <a:ea typeface="微軟正黑體" pitchFamily="34" charset="-120"/>
                        </a:rPr>
                        <a:t>現金及約當現金</a:t>
                      </a:r>
                    </a:p>
                  </a:txBody>
                  <a:tcPr marL="9525" marR="9525" marT="9521" marB="0" anchor="ctr" horzOverflow="overflow">
                    <a:lnL>
                      <a:noFill/>
                    </a:lnL>
                    <a:lnR>
                      <a:noFill/>
                    </a:lnR>
                    <a:lnT>
                      <a:noFill/>
                    </a:lnT>
                    <a:lnB>
                      <a:noFill/>
                    </a:lnB>
                    <a:lnTlToBr>
                      <a:noFill/>
                    </a:lnTlToBr>
                    <a:lnBlToTr>
                      <a:noFill/>
                    </a:lnBlToTr>
                    <a:noFill/>
                  </a:tcPr>
                </a:tc>
                <a:tc hMerge="1">
                  <a:txBody>
                    <a:bodyPr/>
                    <a:lstStyle/>
                    <a:p>
                      <a:endParaRPr lang="zh-TW" altLang="en-US"/>
                    </a:p>
                  </a:txBody>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1" marB="0"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0"/>
                  </a:ext>
                </a:extLst>
              </a:tr>
              <a:tr h="283809">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庫存現金及週轉金</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11,037,948</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11,701,550</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10,483,643</a:t>
                      </a:r>
                    </a:p>
                  </a:txBody>
                  <a:tcPr marL="9525" marR="9525" marT="9521" marB="0"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1"/>
                  </a:ext>
                </a:extLst>
              </a:tr>
              <a:tr h="283809">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庫存外幣</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7,496,928</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5,453,671</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5,845,726</a:t>
                      </a:r>
                    </a:p>
                  </a:txBody>
                  <a:tcPr marL="9525" marR="9525" marT="9521" marB="0"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2"/>
                  </a:ext>
                </a:extLst>
              </a:tr>
              <a:tr h="283809">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待交換票據</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5,047,909</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11,768,506</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8,904,406</a:t>
                      </a:r>
                    </a:p>
                  </a:txBody>
                  <a:tcPr marL="9525" marR="9525" marT="9521" marB="0"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3"/>
                  </a:ext>
                </a:extLst>
              </a:tr>
              <a:tr h="283809">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存放銀行同業</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95,193,896</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43,633,092</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51,192,401</a:t>
                      </a:r>
                    </a:p>
                  </a:txBody>
                  <a:tcPr marL="9525" marR="9525" marT="9521" marB="0"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4"/>
                  </a:ext>
                </a:extLst>
              </a:tr>
              <a:tr h="283809">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運送中現金</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488,612</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255,585</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1" marB="0"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5"/>
                  </a:ext>
                </a:extLst>
              </a:tr>
              <a:tr h="283809">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合  計</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119,265,293</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72,812,404</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76,426,176</a:t>
                      </a:r>
                    </a:p>
                  </a:txBody>
                  <a:tcPr marL="9525" marR="9525" marT="9521" marB="0"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6"/>
                  </a:ext>
                </a:extLst>
              </a:tr>
              <a:tr h="283809">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Gill Sans MT" pitchFamily="34" charset="0"/>
                        <a:ea typeface="微軟正黑體" pitchFamily="34" charset="-120"/>
                      </a:endParaRP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1" marB="0"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7"/>
                  </a:ext>
                </a:extLst>
              </a:tr>
              <a:tr h="283809">
                <a:tc grid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FF0000"/>
                          </a:solidFill>
                          <a:effectLst/>
                          <a:latin typeface="新細明體" charset="-120"/>
                          <a:ea typeface="微軟正黑體" pitchFamily="34" charset="-120"/>
                        </a:rPr>
                        <a:t>存放央行及拆借銀行同業</a:t>
                      </a:r>
                    </a:p>
                  </a:txBody>
                  <a:tcPr marL="9525" marR="9525" marT="9521" marB="0" anchor="ctr" horzOverflow="overflow">
                    <a:lnL>
                      <a:noFill/>
                    </a:lnL>
                    <a:lnR>
                      <a:noFill/>
                    </a:lnR>
                    <a:lnT>
                      <a:noFill/>
                    </a:lnT>
                    <a:lnB>
                      <a:noFill/>
                    </a:lnB>
                    <a:lnTlToBr>
                      <a:noFill/>
                    </a:lnTlToBr>
                    <a:lnBlToTr>
                      <a:noFill/>
                    </a:lnBlToTr>
                    <a:noFill/>
                  </a:tcPr>
                </a:tc>
                <a:tc hMerge="1">
                  <a:txBody>
                    <a:bodyPr/>
                    <a:lstStyle/>
                    <a:p>
                      <a:endParaRPr lang="zh-TW" altLang="en-US"/>
                    </a:p>
                  </a:txBody>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1" marB="0"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8"/>
                  </a:ext>
                </a:extLst>
              </a:tr>
              <a:tr h="283809">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拆放銀行同業</a:t>
                      </a: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146,102,729</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140,442,053</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72,379,420</a:t>
                      </a:r>
                    </a:p>
                  </a:txBody>
                  <a:tcPr marL="9525" marR="9525" marT="9521" marB="0"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9"/>
                  </a:ext>
                </a:extLst>
              </a:tr>
              <a:tr h="55809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減：備抵呆帳－拆放銀行同業</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-16,955</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-30,400</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-4,978</a:t>
                      </a:r>
                    </a:p>
                  </a:txBody>
                  <a:tcPr marL="9525" marR="9525" marT="9521" marB="0"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10"/>
                  </a:ext>
                </a:extLst>
              </a:tr>
              <a:tr h="55809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存放央行－甲戶及乙戶</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95,381,868</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90,327,029</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106,518,629</a:t>
                      </a:r>
                    </a:p>
                  </a:txBody>
                  <a:tcPr marL="9525" marR="9525" marT="9521" marB="0"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11"/>
                  </a:ext>
                </a:extLst>
              </a:tr>
              <a:tr h="55809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存放央行－外幣準備金</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424,306</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371,192</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379,135</a:t>
                      </a:r>
                    </a:p>
                  </a:txBody>
                  <a:tcPr marL="9525" marR="9525" marT="9521" marB="0"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12"/>
                  </a:ext>
                </a:extLst>
              </a:tr>
              <a:tr h="283809">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轉存央行存款</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343,552,124</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318,517,995</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309,283,197</a:t>
                      </a:r>
                    </a:p>
                  </a:txBody>
                  <a:tcPr marL="9525" marR="9525" marT="9521" marB="0"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13"/>
                  </a:ext>
                </a:extLst>
              </a:tr>
              <a:tr h="283809">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合  計</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585,444,072</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549,627,869</a:t>
                      </a:r>
                    </a:p>
                  </a:txBody>
                  <a:tcPr marL="9525" marR="9525" marT="9521" marB="0"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488,555,403</a:t>
                      </a:r>
                    </a:p>
                  </a:txBody>
                  <a:tcPr marL="9525" marR="9525" marT="9521" marB="0"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14"/>
                  </a:ext>
                </a:extLst>
              </a:tr>
            </a:tbl>
          </a:graphicData>
        </a:graphic>
      </p:graphicFrame>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投資應按市場公平價值入帳</a:t>
            </a:r>
          </a:p>
        </p:txBody>
      </p:sp>
      <p:sp>
        <p:nvSpPr>
          <p:cNvPr id="23555" name="Rectangle 3"/>
          <p:cNvSpPr>
            <a:spLocks noGrp="1" noChangeArrowheads="1"/>
          </p:cNvSpPr>
          <p:nvPr>
            <p:ph idx="1"/>
          </p:nvPr>
        </p:nvSpPr>
        <p:spPr>
          <a:xfrm>
            <a:off x="914400" y="1447800"/>
            <a:ext cx="7391400" cy="4572000"/>
          </a:xfrm>
        </p:spPr>
        <p:txBody>
          <a:bodyPr>
            <a:normAutofit fontScale="85000" lnSpcReduction="10000"/>
          </a:bodyPr>
          <a:lstStyle/>
          <a:p>
            <a:pPr marL="365760" indent="-283464" eaLnBrk="1" fontAlgn="auto" hangingPunct="1">
              <a:lnSpc>
                <a:spcPct val="150000"/>
              </a:lnSpc>
              <a:spcAft>
                <a:spcPts val="0"/>
              </a:spcAft>
              <a:buFont typeface="Wingdings 2"/>
              <a:buChar char=""/>
              <a:defRPr/>
            </a:pPr>
            <a:r>
              <a:rPr lang="zh-TW" altLang="en-US" dirty="0" smtClean="0"/>
              <a:t>在2000 年時發布國際財務會計準則</a:t>
            </a:r>
            <a:r>
              <a:rPr lang="en-US" altLang="zh-TW" dirty="0" smtClean="0"/>
              <a:t>(IAS)</a:t>
            </a:r>
            <a:r>
              <a:rPr lang="zh-TW" altLang="en-US" dirty="0" smtClean="0"/>
              <a:t>第39 號，這號公報進一步要求企業要將</a:t>
            </a:r>
            <a:r>
              <a:rPr lang="zh-TW" altLang="en-US" dirty="0" smtClean="0">
                <a:solidFill>
                  <a:srgbClr val="FF0000"/>
                </a:solidFill>
              </a:rPr>
              <a:t>公平價值</a:t>
            </a:r>
            <a:r>
              <a:rPr lang="zh-TW" altLang="en-US" dirty="0" smtClean="0"/>
              <a:t>入帳 </a:t>
            </a:r>
          </a:p>
          <a:p>
            <a:pPr marL="365760" indent="-283464" eaLnBrk="1" fontAlgn="auto" hangingPunct="1">
              <a:lnSpc>
                <a:spcPct val="150000"/>
              </a:lnSpc>
              <a:spcAft>
                <a:spcPts val="0"/>
              </a:spcAft>
              <a:buFont typeface="Wingdings 2"/>
              <a:buChar char=""/>
              <a:defRPr/>
            </a:pPr>
            <a:r>
              <a:rPr lang="zh-TW" altLang="en-US" dirty="0" smtClean="0"/>
              <a:t>台灣為了和國際會計準則接軌，在2003 年發布了財務會計準則公報第</a:t>
            </a:r>
            <a:r>
              <a:rPr lang="en-US" altLang="zh-TW" dirty="0" smtClean="0"/>
              <a:t>34</a:t>
            </a:r>
            <a:r>
              <a:rPr lang="zh-TW" altLang="en-US" dirty="0" smtClean="0"/>
              <a:t>號，該公報的基本方向與國際財務會計準則第39 號是相同的，但是生效日則在</a:t>
            </a:r>
            <a:r>
              <a:rPr lang="zh-TW" altLang="en-US" dirty="0" smtClean="0">
                <a:solidFill>
                  <a:srgbClr val="FF0000"/>
                </a:solidFill>
              </a:rPr>
              <a:t>2006年1月1日</a:t>
            </a:r>
            <a:r>
              <a:rPr lang="zh-TW" altLang="en-US" dirty="0" smtClean="0"/>
              <a:t> </a:t>
            </a:r>
          </a:p>
        </p:txBody>
      </p:sp>
    </p:spTree>
    <p:extLst>
      <p:ext uri="{BB962C8B-B14F-4D97-AF65-F5344CB8AC3E}">
        <p14:creationId xmlns:p14="http://schemas.microsoft.com/office/powerpoint/2010/main" val="4087050754"/>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標題 1"/>
          <p:cNvSpPr>
            <a:spLocks noGrp="1"/>
          </p:cNvSpPr>
          <p:nvPr>
            <p:ph type="title"/>
          </p:nvPr>
        </p:nvSpPr>
        <p:spPr>
          <a:xfrm>
            <a:off x="1435100" y="274638"/>
            <a:ext cx="7499350" cy="715962"/>
          </a:xfrm>
        </p:spPr>
        <p:txBody>
          <a:bodyPr>
            <a:normAutofit fontScale="90000"/>
          </a:bodyPr>
          <a:lstStyle/>
          <a:p>
            <a:pPr eaLnBrk="1" fontAlgn="auto" hangingPunct="1">
              <a:spcAft>
                <a:spcPts val="0"/>
              </a:spcAft>
              <a:defRPr/>
            </a:pPr>
            <a:r>
              <a:rPr lang="zh-TW" altLang="en-US" dirty="0" smtClean="0">
                <a:solidFill>
                  <a:schemeClr val="tx2">
                    <a:satMod val="130000"/>
                  </a:schemeClr>
                </a:solidFill>
              </a:rPr>
              <a:t>投資科目</a:t>
            </a:r>
            <a:r>
              <a:rPr lang="en-US" altLang="zh-TW" dirty="0" smtClean="0">
                <a:solidFill>
                  <a:schemeClr val="tx2">
                    <a:satMod val="130000"/>
                  </a:schemeClr>
                </a:solidFill>
              </a:rPr>
              <a:t>-IAS 39</a:t>
            </a:r>
            <a:r>
              <a:rPr lang="zh-TW" altLang="en-US" dirty="0" smtClean="0">
                <a:solidFill>
                  <a:schemeClr val="tx2">
                    <a:satMod val="130000"/>
                  </a:schemeClr>
                </a:solidFill>
              </a:rPr>
              <a:t>號公報</a:t>
            </a:r>
          </a:p>
        </p:txBody>
      </p:sp>
      <p:sp>
        <p:nvSpPr>
          <p:cNvPr id="18435" name="內容版面配置區 2"/>
          <p:cNvSpPr>
            <a:spLocks noGrp="1"/>
          </p:cNvSpPr>
          <p:nvPr>
            <p:ph idx="1"/>
          </p:nvPr>
        </p:nvSpPr>
        <p:spPr>
          <a:xfrm>
            <a:off x="228600" y="1066800"/>
            <a:ext cx="8763000" cy="5334000"/>
          </a:xfrm>
        </p:spPr>
        <p:txBody>
          <a:bodyPr/>
          <a:lstStyle/>
          <a:p>
            <a:pPr eaLnBrk="1" hangingPunct="1">
              <a:lnSpc>
                <a:spcPts val="4000"/>
              </a:lnSpc>
            </a:pPr>
            <a:r>
              <a:rPr lang="zh-TW" altLang="zh-TW" sz="2800" dirty="0" smtClean="0"/>
              <a:t>「透過損益按公允價值衡量之金融資產」</a:t>
            </a:r>
            <a:endParaRPr lang="en-US" altLang="zh-TW" sz="2800" dirty="0" smtClean="0"/>
          </a:p>
          <a:p>
            <a:pPr lvl="1" eaLnBrk="1" hangingPunct="1">
              <a:lnSpc>
                <a:spcPts val="4000"/>
              </a:lnSpc>
            </a:pPr>
            <a:r>
              <a:rPr lang="zh-TW" altLang="en-US" sz="1400" dirty="0" smtClean="0"/>
              <a:t>註：</a:t>
            </a:r>
            <a:r>
              <a:rPr lang="en-US" altLang="zh-TW" sz="1400" dirty="0" smtClean="0"/>
              <a:t>102</a:t>
            </a:r>
            <a:r>
              <a:rPr lang="zh-TW" altLang="en-US" sz="1400" dirty="0" smtClean="0"/>
              <a:t>年以前為</a:t>
            </a:r>
            <a:r>
              <a:rPr lang="zh-TW" altLang="zh-TW" sz="1400" dirty="0" smtClean="0"/>
              <a:t>「公平價值變動列入損益之金融資產」</a:t>
            </a:r>
            <a:endParaRPr lang="en-US" altLang="zh-TW" sz="1400" dirty="0" smtClean="0"/>
          </a:p>
          <a:p>
            <a:pPr eaLnBrk="1" hangingPunct="1">
              <a:lnSpc>
                <a:spcPts val="4000"/>
              </a:lnSpc>
            </a:pPr>
            <a:r>
              <a:rPr lang="zh-TW" altLang="zh-TW" sz="2800" dirty="0" smtClean="0"/>
              <a:t>「備供出售金融資產」</a:t>
            </a:r>
            <a:endParaRPr lang="en-US" altLang="zh-TW" sz="2800" dirty="0" smtClean="0"/>
          </a:p>
          <a:p>
            <a:pPr eaLnBrk="1" hangingPunct="1">
              <a:lnSpc>
                <a:spcPts val="4000"/>
              </a:lnSpc>
            </a:pPr>
            <a:r>
              <a:rPr lang="zh-TW" altLang="zh-TW" sz="2800" dirty="0" smtClean="0"/>
              <a:t>「持有至到期日金融資產」</a:t>
            </a:r>
            <a:endParaRPr lang="en-US" altLang="zh-TW" sz="2800" dirty="0" smtClean="0"/>
          </a:p>
          <a:p>
            <a:pPr eaLnBrk="1" hangingPunct="1">
              <a:lnSpc>
                <a:spcPts val="4000"/>
              </a:lnSpc>
            </a:pPr>
            <a:r>
              <a:rPr lang="zh-TW" altLang="zh-TW" sz="2800" dirty="0"/>
              <a:t>「無活絡市場之債券投資」</a:t>
            </a:r>
            <a:r>
              <a:rPr lang="en-US" altLang="zh-TW" sz="2800" dirty="0"/>
              <a:t> -</a:t>
            </a:r>
            <a:r>
              <a:rPr lang="zh-TW" altLang="en-US" sz="2800" dirty="0"/>
              <a:t>其他金融資產</a:t>
            </a:r>
            <a:endParaRPr lang="en-US" altLang="zh-TW" sz="2800" dirty="0"/>
          </a:p>
          <a:p>
            <a:pPr eaLnBrk="1" hangingPunct="1">
              <a:lnSpc>
                <a:spcPts val="4000"/>
              </a:lnSpc>
            </a:pPr>
            <a:r>
              <a:rPr lang="zh-TW" altLang="zh-TW" sz="2800" dirty="0" smtClean="0"/>
              <a:t>「以成本衡量之金融資產」</a:t>
            </a:r>
            <a:r>
              <a:rPr lang="en-US" altLang="zh-TW" sz="2800" dirty="0" smtClean="0"/>
              <a:t> -</a:t>
            </a:r>
            <a:r>
              <a:rPr lang="zh-TW" altLang="en-US" sz="2800" dirty="0" smtClean="0"/>
              <a:t>其他金融資產</a:t>
            </a:r>
            <a:endParaRPr lang="en-US" altLang="zh-TW" sz="2800" dirty="0" smtClean="0"/>
          </a:p>
          <a:p>
            <a:pPr eaLnBrk="1" hangingPunct="1">
              <a:lnSpc>
                <a:spcPts val="4000"/>
              </a:lnSpc>
            </a:pPr>
            <a:r>
              <a:rPr lang="zh-TW" altLang="zh-TW" sz="2800" dirty="0" smtClean="0"/>
              <a:t>「</a:t>
            </a:r>
            <a:r>
              <a:rPr lang="zh-TW" altLang="zh-TW" sz="2800" dirty="0"/>
              <a:t>避險之衍生性金融資產」</a:t>
            </a:r>
            <a:endParaRPr lang="en-US" altLang="zh-TW" sz="2800" dirty="0"/>
          </a:p>
          <a:p>
            <a:pPr lvl="1" eaLnBrk="1" hangingPunct="1">
              <a:lnSpc>
                <a:spcPts val="4000"/>
              </a:lnSpc>
            </a:pPr>
            <a:r>
              <a:rPr lang="zh-TW" altLang="en-US" sz="1600" dirty="0"/>
              <a:t>註：此項原歸類為</a:t>
            </a:r>
            <a:r>
              <a:rPr lang="en-US" altLang="zh-TW" sz="1600" dirty="0"/>
              <a:t>｢</a:t>
            </a:r>
            <a:r>
              <a:rPr lang="zh-TW" altLang="en-US" sz="1600" dirty="0"/>
              <a:t>其他金融資產</a:t>
            </a:r>
            <a:r>
              <a:rPr lang="zh-TW" altLang="zh-TW" sz="1600" dirty="0" smtClean="0"/>
              <a:t>」</a:t>
            </a:r>
            <a:endParaRPr lang="en-US" altLang="zh-TW" sz="2800" dirty="0" smtClean="0"/>
          </a:p>
          <a:p>
            <a:pPr eaLnBrk="1" hangingPunct="1">
              <a:lnSpc>
                <a:spcPts val="4000"/>
              </a:lnSpc>
            </a:pPr>
            <a:r>
              <a:rPr lang="en-US" altLang="zh-TW" sz="2800" dirty="0" smtClean="0"/>
              <a:t>｢ </a:t>
            </a:r>
            <a:r>
              <a:rPr lang="zh-TW" altLang="zh-TW" sz="2800" dirty="0" smtClean="0"/>
              <a:t>採權益法之長期股權投資</a:t>
            </a:r>
            <a:r>
              <a:rPr lang="en-US" altLang="zh-TW" sz="2800" dirty="0" smtClean="0"/>
              <a:t>｣ </a:t>
            </a:r>
            <a:r>
              <a:rPr lang="zh-TW" altLang="en-US" sz="2800" dirty="0" smtClean="0"/>
              <a:t>」</a:t>
            </a:r>
            <a:r>
              <a:rPr lang="en-US" altLang="zh-TW" sz="2800" dirty="0" smtClean="0"/>
              <a:t>-</a:t>
            </a:r>
            <a:r>
              <a:rPr lang="zh-TW" altLang="en-US" sz="2800" dirty="0" smtClean="0"/>
              <a:t>不適用</a:t>
            </a:r>
            <a:r>
              <a:rPr lang="en-US" altLang="zh-TW" sz="2800" dirty="0" smtClean="0"/>
              <a:t>34</a:t>
            </a:r>
            <a:r>
              <a:rPr lang="zh-TW" altLang="en-US" sz="2800" dirty="0" smtClean="0"/>
              <a:t>號公報</a:t>
            </a:r>
          </a:p>
        </p:txBody>
      </p:sp>
    </p:spTree>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latin typeface="新細明體" pitchFamily="18" charset="-120"/>
              </a:rPr>
              <a:t>公平價值之衡量</a:t>
            </a:r>
          </a:p>
        </p:txBody>
      </p:sp>
      <p:sp>
        <p:nvSpPr>
          <p:cNvPr id="24579" name="Rectangle 4"/>
          <p:cNvSpPr>
            <a:spLocks noGrp="1" noChangeArrowheads="1"/>
          </p:cNvSpPr>
          <p:nvPr>
            <p:ph idx="1"/>
          </p:nvPr>
        </p:nvSpPr>
        <p:spPr>
          <a:xfrm>
            <a:off x="457200" y="1524000"/>
            <a:ext cx="8229600" cy="4648200"/>
          </a:xfrm>
        </p:spPr>
        <p:txBody>
          <a:bodyPr>
            <a:normAutofit fontScale="85000" lnSpcReduction="20000"/>
          </a:bodyPr>
          <a:lstStyle/>
          <a:p>
            <a:pPr marL="365760" indent="-283464" eaLnBrk="1" fontAlgn="auto" hangingPunct="1">
              <a:lnSpc>
                <a:spcPct val="150000"/>
              </a:lnSpc>
              <a:spcAft>
                <a:spcPts val="0"/>
              </a:spcAft>
              <a:buFont typeface="Wingdings 2"/>
              <a:buChar char=""/>
              <a:defRPr/>
            </a:pPr>
            <a:r>
              <a:rPr lang="zh-TW" altLang="en-US" dirty="0" smtClean="0">
                <a:latin typeface="新細明體" pitchFamily="18" charset="-120"/>
              </a:rPr>
              <a:t>活絡市場</a:t>
            </a:r>
            <a:r>
              <a:rPr lang="en-US" altLang="zh-TW" dirty="0" smtClean="0">
                <a:latin typeface="Times New Roman" pitchFamily="18" charset="0"/>
              </a:rPr>
              <a:t>—</a:t>
            </a:r>
            <a:r>
              <a:rPr lang="zh-TW" altLang="en-US" dirty="0" smtClean="0">
                <a:latin typeface="新細明體" pitchFamily="18" charset="-120"/>
              </a:rPr>
              <a:t>公開報價</a:t>
            </a:r>
          </a:p>
          <a:p>
            <a:pPr marL="640080" lvl="1" indent="-237744" eaLnBrk="1" fontAlgn="auto" hangingPunct="1">
              <a:lnSpc>
                <a:spcPct val="150000"/>
              </a:lnSpc>
              <a:spcAft>
                <a:spcPts val="0"/>
              </a:spcAft>
              <a:buFont typeface="Verdana"/>
              <a:buChar char="◦"/>
              <a:defRPr/>
            </a:pPr>
            <a:r>
              <a:rPr lang="zh-TW" altLang="zh-TW" dirty="0" smtClean="0"/>
              <a:t>上市（櫃）證券之收盤價</a:t>
            </a:r>
            <a:endParaRPr lang="en-US" altLang="zh-TW" dirty="0" smtClean="0"/>
          </a:p>
          <a:p>
            <a:pPr marL="640080" lvl="1" indent="-237744" eaLnBrk="1" fontAlgn="auto" hangingPunct="1">
              <a:lnSpc>
                <a:spcPct val="150000"/>
              </a:lnSpc>
              <a:spcAft>
                <a:spcPts val="0"/>
              </a:spcAft>
              <a:buFont typeface="Verdana"/>
              <a:buChar char="◦"/>
              <a:defRPr/>
            </a:pPr>
            <a:r>
              <a:rPr lang="zh-TW" altLang="zh-TW" dirty="0" smtClean="0"/>
              <a:t>受益憑證</a:t>
            </a:r>
            <a:r>
              <a:rPr lang="zh-TW" altLang="en-US" dirty="0" smtClean="0"/>
              <a:t>之</a:t>
            </a:r>
            <a:r>
              <a:rPr lang="zh-TW" altLang="zh-TW" dirty="0" smtClean="0"/>
              <a:t>淨資產價值</a:t>
            </a:r>
            <a:endParaRPr lang="en-US" altLang="zh-TW" dirty="0" smtClean="0"/>
          </a:p>
          <a:p>
            <a:pPr marL="365760" indent="-283464" eaLnBrk="1" fontAlgn="auto" hangingPunct="1">
              <a:lnSpc>
                <a:spcPct val="150000"/>
              </a:lnSpc>
              <a:spcAft>
                <a:spcPts val="0"/>
              </a:spcAft>
              <a:buFont typeface="Wingdings 2"/>
              <a:buChar char=""/>
              <a:defRPr/>
            </a:pPr>
            <a:r>
              <a:rPr lang="zh-TW" altLang="en-US" dirty="0" smtClean="0">
                <a:latin typeface="新細明體" pitchFamily="18" charset="-120"/>
              </a:rPr>
              <a:t>無活絡市場</a:t>
            </a:r>
            <a:endParaRPr lang="en-US" altLang="zh-TW" dirty="0" smtClean="0">
              <a:latin typeface="Times New Roman" pitchFamily="18" charset="0"/>
            </a:endParaRPr>
          </a:p>
          <a:p>
            <a:pPr marL="640080" lvl="1" indent="-237744" eaLnBrk="1" fontAlgn="auto" hangingPunct="1">
              <a:lnSpc>
                <a:spcPct val="150000"/>
              </a:lnSpc>
              <a:spcAft>
                <a:spcPts val="0"/>
              </a:spcAft>
              <a:buFont typeface="Verdana"/>
              <a:buChar char="◦"/>
              <a:defRPr/>
            </a:pPr>
            <a:r>
              <a:rPr lang="zh-TW" altLang="en-US" dirty="0" smtClean="0">
                <a:latin typeface="新細明體" pitchFamily="18" charset="-120"/>
              </a:rPr>
              <a:t>最近交易之市場報價</a:t>
            </a:r>
            <a:endParaRPr lang="en-US" altLang="zh-TW" dirty="0" smtClean="0">
              <a:latin typeface="新細明體" pitchFamily="18" charset="-120"/>
            </a:endParaRPr>
          </a:p>
          <a:p>
            <a:pPr marL="640080" lvl="1" indent="-237744" eaLnBrk="1" fontAlgn="auto" hangingPunct="1">
              <a:lnSpc>
                <a:spcPct val="150000"/>
              </a:lnSpc>
              <a:spcAft>
                <a:spcPts val="0"/>
              </a:spcAft>
              <a:buFont typeface="Verdana"/>
              <a:buChar char="◦"/>
              <a:defRPr/>
            </a:pPr>
            <a:r>
              <a:rPr lang="zh-TW" altLang="en-US" dirty="0" smtClean="0">
                <a:latin typeface="新細明體" pitchFamily="18" charset="-120"/>
              </a:rPr>
              <a:t>適當方法評價</a:t>
            </a:r>
            <a:r>
              <a:rPr lang="en-US" altLang="zh-TW" dirty="0" smtClean="0">
                <a:latin typeface="新細明體" pitchFamily="18" charset="-120"/>
              </a:rPr>
              <a:t>(</a:t>
            </a:r>
            <a:r>
              <a:rPr lang="zh-TW" altLang="en-US" dirty="0" smtClean="0">
                <a:latin typeface="新細明體" pitchFamily="18" charset="-120"/>
              </a:rPr>
              <a:t>如選擇權</a:t>
            </a:r>
            <a:r>
              <a:rPr lang="en-US" altLang="zh-TW" dirty="0" smtClean="0">
                <a:latin typeface="新細明體" pitchFamily="18" charset="-120"/>
              </a:rPr>
              <a:t>)</a:t>
            </a:r>
          </a:p>
          <a:p>
            <a:pPr marL="365760" indent="-283464" eaLnBrk="1" fontAlgn="auto" hangingPunct="1">
              <a:lnSpc>
                <a:spcPct val="150000"/>
              </a:lnSpc>
              <a:spcAft>
                <a:spcPts val="0"/>
              </a:spcAft>
              <a:buFont typeface="Wingdings 2"/>
              <a:buChar char=""/>
              <a:defRPr/>
            </a:pPr>
            <a:r>
              <a:rPr lang="zh-TW" altLang="en-US" dirty="0" smtClean="0">
                <a:latin typeface="新細明體" pitchFamily="18" charset="-120"/>
              </a:rPr>
              <a:t>無活絡市場</a:t>
            </a:r>
            <a:r>
              <a:rPr lang="zh-TW" altLang="en-US" dirty="0" smtClean="0">
                <a:solidFill>
                  <a:srgbClr val="000000"/>
                </a:solidFill>
                <a:latin typeface="新細明體" pitchFamily="18" charset="-120"/>
              </a:rPr>
              <a:t>且公平價值無可靠衡量之權益商品</a:t>
            </a:r>
            <a:endParaRPr lang="en-US" altLang="zh-TW" dirty="0" smtClean="0">
              <a:latin typeface="新細明體" pitchFamily="18" charset="-120"/>
            </a:endParaRPr>
          </a:p>
          <a:p>
            <a:pPr marL="640080" lvl="1" indent="-237744" eaLnBrk="1" fontAlgn="auto" hangingPunct="1">
              <a:lnSpc>
                <a:spcPct val="150000"/>
              </a:lnSpc>
              <a:spcAft>
                <a:spcPts val="0"/>
              </a:spcAft>
              <a:buFont typeface="Verdana"/>
              <a:buChar char="◦"/>
              <a:defRPr/>
            </a:pPr>
            <a:r>
              <a:rPr lang="zh-TW" altLang="en-US" dirty="0" smtClean="0">
                <a:solidFill>
                  <a:srgbClr val="000000"/>
                </a:solidFill>
                <a:latin typeface="新細明體" pitchFamily="18" charset="-120"/>
              </a:rPr>
              <a:t>應以成本衡量。</a:t>
            </a:r>
            <a:r>
              <a:rPr lang="zh-TW" altLang="en-US" dirty="0" smtClean="0">
                <a:latin typeface="新細明體" pitchFamily="18" charset="-120"/>
              </a:rPr>
              <a:t> </a:t>
            </a:r>
            <a:r>
              <a:rPr lang="en-US" altLang="zh-TW" dirty="0" smtClean="0">
                <a:latin typeface="新細明體" pitchFamily="18" charset="-120"/>
              </a:rPr>
              <a:t>(</a:t>
            </a:r>
            <a:r>
              <a:rPr lang="zh-TW" altLang="en-US" dirty="0" smtClean="0">
                <a:latin typeface="新細明體" pitchFamily="18" charset="-120"/>
              </a:rPr>
              <a:t>興櫃股票、未上市櫃股票</a:t>
            </a:r>
            <a:r>
              <a:rPr lang="en-US" altLang="zh-TW" dirty="0" smtClean="0">
                <a:latin typeface="新細明體" pitchFamily="18" charset="-120"/>
              </a:rPr>
              <a:t>)</a:t>
            </a:r>
            <a:endParaRPr lang="zh-TW" altLang="en-US" dirty="0" smtClean="0">
              <a:latin typeface="新細明體" pitchFamily="18" charset="-120"/>
            </a:endParaRPr>
          </a:p>
          <a:p>
            <a:pPr marL="365760" indent="-283464" eaLnBrk="1" fontAlgn="auto" hangingPunct="1">
              <a:lnSpc>
                <a:spcPct val="150000"/>
              </a:lnSpc>
              <a:spcAft>
                <a:spcPts val="0"/>
              </a:spcAft>
              <a:buFont typeface="Wingdings 2"/>
              <a:buChar char=""/>
              <a:defRPr/>
            </a:pPr>
            <a:endParaRPr lang="zh-TW" altLang="en-US" dirty="0" smtClean="0">
              <a:latin typeface="新細明體" pitchFamily="18" charset="-120"/>
            </a:endParaRPr>
          </a:p>
        </p:txBody>
      </p:sp>
      <p:sp>
        <p:nvSpPr>
          <p:cNvPr id="5" name="投影片編號版面配置區 5"/>
          <p:cNvSpPr>
            <a:spLocks noGrp="1"/>
          </p:cNvSpPr>
          <p:nvPr>
            <p:ph type="sldNum" sz="quarter" idx="12"/>
          </p:nvPr>
        </p:nvSpPr>
        <p:spPr/>
        <p:txBody>
          <a:bodyPr>
            <a:normAutofit/>
          </a:bodyPr>
          <a:lstStyle/>
          <a:p>
            <a:pPr>
              <a:defRPr/>
            </a:pPr>
            <a:fld id="{76136C0A-4945-44CC-8CB2-BC6FF88D942F}" type="slidenum">
              <a:rPr lang="en-US" altLang="zh-TW"/>
              <a:pPr>
                <a:defRPr/>
              </a:pPr>
              <a:t>8</a:t>
            </a:fld>
            <a:endParaRPr lang="en-US" altLang="zh-TW"/>
          </a:p>
        </p:txBody>
      </p:sp>
    </p:spTree>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81000" y="152400"/>
            <a:ext cx="8553450" cy="685800"/>
          </a:xfrm>
        </p:spPr>
        <p:txBody>
          <a:bodyPr>
            <a:normAutofit fontScale="90000"/>
          </a:bodyPr>
          <a:lstStyle/>
          <a:p>
            <a:pPr>
              <a:defRPr/>
            </a:pPr>
            <a:r>
              <a:rPr lang="en-US" altLang="zh-TW" dirty="0" smtClean="0"/>
              <a:t>IFRS </a:t>
            </a:r>
            <a:r>
              <a:rPr lang="zh-TW" altLang="en-US" dirty="0" smtClean="0"/>
              <a:t>國際財務報導準則</a:t>
            </a:r>
            <a:endParaRPr lang="zh-TW" altLang="en-US" dirty="0"/>
          </a:p>
        </p:txBody>
      </p:sp>
      <p:sp>
        <p:nvSpPr>
          <p:cNvPr id="21507"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endParaRPr lang="zh-TW" altLang="en-US" sz="1800">
              <a:latin typeface="Arial" pitchFamily="34" charset="0"/>
            </a:endParaRPr>
          </a:p>
        </p:txBody>
      </p:sp>
      <p:grpSp>
        <p:nvGrpSpPr>
          <p:cNvPr id="21508" name="Group 1"/>
          <p:cNvGrpSpPr>
            <a:grpSpLocks noChangeAspect="1"/>
          </p:cNvGrpSpPr>
          <p:nvPr/>
        </p:nvGrpSpPr>
        <p:grpSpPr bwMode="auto">
          <a:xfrm>
            <a:off x="214313" y="914400"/>
            <a:ext cx="8736012" cy="5943600"/>
            <a:chOff x="2860" y="2115"/>
            <a:chExt cx="7200" cy="4320"/>
          </a:xfrm>
        </p:grpSpPr>
        <p:sp>
          <p:nvSpPr>
            <p:cNvPr id="21509" name="AutoShape 6"/>
            <p:cNvSpPr>
              <a:spLocks noChangeAspect="1" noChangeArrowheads="1" noTextEdit="1"/>
            </p:cNvSpPr>
            <p:nvPr/>
          </p:nvSpPr>
          <p:spPr bwMode="auto">
            <a:xfrm>
              <a:off x="2860" y="2115"/>
              <a:ext cx="720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
          <p:nvSpPr>
            <p:cNvPr id="21510" name="Text Box 5"/>
            <p:cNvSpPr txBox="1">
              <a:spLocks noChangeArrowheads="1"/>
            </p:cNvSpPr>
            <p:nvPr/>
          </p:nvSpPr>
          <p:spPr bwMode="auto">
            <a:xfrm>
              <a:off x="2922" y="2178"/>
              <a:ext cx="3404" cy="1968"/>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kumimoji="1" lang="en-US" altLang="zh-TW" sz="2400" u="sng">
                  <a:latin typeface="Calibri" pitchFamily="34" charset="0"/>
                  <a:ea typeface="新細明體" pitchFamily="18" charset="-120"/>
                  <a:cs typeface="Times New Roman" pitchFamily="18" charset="0"/>
                </a:rPr>
                <a:t>IASC (</a:t>
              </a:r>
              <a:r>
                <a:rPr kumimoji="1" lang="en-US" altLang="zh-TW" sz="2400">
                  <a:latin typeface="Calibri" pitchFamily="34" charset="0"/>
                  <a:ea typeface="新細明體" pitchFamily="18" charset="-120"/>
                  <a:cs typeface="Times New Roman" pitchFamily="18" charset="0"/>
                </a:rPr>
                <a:t>International accounting Standards commitee)</a:t>
              </a:r>
              <a:r>
                <a:rPr kumimoji="1" lang="zh-TW" altLang="en-US" sz="2400" u="sng">
                  <a:latin typeface="Calibri" pitchFamily="34" charset="0"/>
                  <a:ea typeface="新細明體" pitchFamily="18" charset="-120"/>
                  <a:cs typeface="Times New Roman" pitchFamily="18" charset="0"/>
                </a:rPr>
                <a:t>國際會計準則委員會</a:t>
              </a:r>
              <a:endParaRPr kumimoji="1" lang="zh-TW" altLang="en-US" sz="2400">
                <a:latin typeface="Arial" pitchFamily="34" charset="0"/>
                <a:ea typeface="新細明體" pitchFamily="18" charset="-120"/>
                <a:cs typeface="Times New Roman" pitchFamily="18" charset="0"/>
              </a:endParaRPr>
            </a:p>
            <a:p>
              <a:pPr>
                <a:spcBef>
                  <a:spcPct val="0"/>
                </a:spcBef>
                <a:buClrTx/>
                <a:buSzTx/>
                <a:buFontTx/>
                <a:buNone/>
              </a:pPr>
              <a:r>
                <a:rPr kumimoji="1" lang="en-US" altLang="zh-TW" sz="2400" u="sng">
                  <a:latin typeface="Calibri" pitchFamily="34" charset="0"/>
                  <a:ea typeface="新細明體" pitchFamily="18" charset="-120"/>
                  <a:cs typeface="Times New Roman" pitchFamily="18" charset="0"/>
                </a:rPr>
                <a:t>IAS(</a:t>
              </a:r>
              <a:r>
                <a:rPr kumimoji="1" lang="en-US" altLang="zh-TW" sz="2400">
                  <a:latin typeface="Calibri" pitchFamily="34" charset="0"/>
                  <a:ea typeface="新細明體" pitchFamily="18" charset="-120"/>
                  <a:cs typeface="Times New Roman" pitchFamily="18" charset="0"/>
                </a:rPr>
                <a:t>International accounting Standards)</a:t>
              </a:r>
              <a:r>
                <a:rPr kumimoji="1" lang="zh-TW" altLang="en-US" sz="2400" u="sng">
                  <a:latin typeface="Calibri" pitchFamily="34" charset="0"/>
                  <a:ea typeface="新細明體" pitchFamily="18" charset="-120"/>
                  <a:cs typeface="Times New Roman" pitchFamily="18" charset="0"/>
                </a:rPr>
                <a:t>國際會計準則</a:t>
              </a:r>
              <a:endParaRPr kumimoji="1" lang="zh-TW" altLang="en-US" sz="2400" u="sng">
                <a:latin typeface="Arial" pitchFamily="34" charset="0"/>
                <a:ea typeface="新細明體" pitchFamily="18" charset="-120"/>
                <a:cs typeface="Times New Roman" pitchFamily="18" charset="0"/>
              </a:endParaRPr>
            </a:p>
            <a:p>
              <a:pPr>
                <a:spcBef>
                  <a:spcPct val="0"/>
                </a:spcBef>
                <a:buClrTx/>
                <a:buSzTx/>
                <a:buFontTx/>
                <a:buNone/>
              </a:pPr>
              <a:r>
                <a:rPr kumimoji="1" lang="en-US" altLang="zh-TW" sz="2400">
                  <a:latin typeface="Calibri" pitchFamily="34" charset="0"/>
                  <a:ea typeface="新細明體" pitchFamily="18" charset="-120"/>
                  <a:cs typeface="Times New Roman" pitchFamily="18" charset="0"/>
                </a:rPr>
                <a:t>LAS 39 (</a:t>
              </a:r>
              <a:r>
                <a:rPr kumimoji="1" lang="zh-TW" altLang="en-US" sz="2400">
                  <a:latin typeface="Calibri" pitchFamily="34" charset="0"/>
                  <a:ea typeface="新細明體" pitchFamily="18" charset="-120"/>
                  <a:cs typeface="Times New Roman" pitchFamily="18" charset="0"/>
                </a:rPr>
                <a:t>台灣參考此訂</a:t>
              </a:r>
              <a:r>
                <a:rPr kumimoji="1" lang="en-US" altLang="zh-TW" sz="2400">
                  <a:latin typeface="Calibri" pitchFamily="34" charset="0"/>
                  <a:ea typeface="新細明體" pitchFamily="18" charset="-120"/>
                  <a:cs typeface="Times New Roman" pitchFamily="18" charset="0"/>
                </a:rPr>
                <a:t>34</a:t>
              </a:r>
              <a:r>
                <a:rPr kumimoji="1" lang="zh-TW" altLang="en-US" sz="2400">
                  <a:latin typeface="Calibri" pitchFamily="34" charset="0"/>
                  <a:ea typeface="新細明體" pitchFamily="18" charset="-120"/>
                  <a:cs typeface="Times New Roman" pitchFamily="18" charset="0"/>
                </a:rPr>
                <a:t>號</a:t>
              </a:r>
              <a:r>
                <a:rPr kumimoji="1" lang="en-US" altLang="zh-TW" sz="2400">
                  <a:latin typeface="Calibri" pitchFamily="34" charset="0"/>
                  <a:ea typeface="新細明體" pitchFamily="18" charset="-120"/>
                  <a:cs typeface="Times New Roman" pitchFamily="18" charset="0"/>
                </a:rPr>
                <a:t>)</a:t>
              </a:r>
              <a:endParaRPr kumimoji="1" lang="en-US" altLang="zh-TW" sz="2400">
                <a:latin typeface="Arial" pitchFamily="34" charset="0"/>
                <a:ea typeface="新細明體" pitchFamily="18" charset="-120"/>
                <a:cs typeface="Times New Roman" pitchFamily="18" charset="0"/>
              </a:endParaRPr>
            </a:p>
            <a:p>
              <a:pPr>
                <a:spcBef>
                  <a:spcPct val="0"/>
                </a:spcBef>
                <a:buClrTx/>
                <a:buSzTx/>
                <a:buFontTx/>
                <a:buNone/>
              </a:pPr>
              <a:endParaRPr kumimoji="1" lang="en-US" altLang="zh-TW" sz="2400">
                <a:latin typeface="Arial" pitchFamily="34" charset="0"/>
                <a:ea typeface="新細明體" pitchFamily="18" charset="-120"/>
                <a:cs typeface="Times New Roman" pitchFamily="18" charset="0"/>
              </a:endParaRPr>
            </a:p>
          </p:txBody>
        </p:sp>
        <p:sp>
          <p:nvSpPr>
            <p:cNvPr id="21511" name="Text Box 4"/>
            <p:cNvSpPr txBox="1">
              <a:spLocks noChangeArrowheads="1"/>
            </p:cNvSpPr>
            <p:nvPr/>
          </p:nvSpPr>
          <p:spPr bwMode="auto">
            <a:xfrm>
              <a:off x="6861" y="2115"/>
              <a:ext cx="3182" cy="216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kumimoji="1" lang="en-US" altLang="zh-TW" sz="2400" u="sng">
                  <a:latin typeface="Calibri" pitchFamily="34" charset="0"/>
                  <a:ea typeface="新細明體" pitchFamily="18" charset="-120"/>
                  <a:cs typeface="Times New Roman" pitchFamily="18" charset="0"/>
                </a:rPr>
                <a:t>IASB(</a:t>
              </a:r>
              <a:r>
                <a:rPr kumimoji="1" lang="en-US" altLang="zh-TW" sz="2400">
                  <a:latin typeface="Calibri" pitchFamily="34" charset="0"/>
                  <a:ea typeface="新細明體" pitchFamily="18" charset="-120"/>
                  <a:cs typeface="Times New Roman" pitchFamily="18" charset="0"/>
                </a:rPr>
                <a:t>International accounting Standards board)</a:t>
              </a:r>
              <a:r>
                <a:rPr kumimoji="1" lang="en-US" altLang="zh-TW" sz="2400" u="sng">
                  <a:latin typeface="Calibri" pitchFamily="34" charset="0"/>
                  <a:ea typeface="新細明體" pitchFamily="18" charset="-120"/>
                  <a:cs typeface="Times New Roman" pitchFamily="18" charset="0"/>
                </a:rPr>
                <a:t> </a:t>
              </a:r>
              <a:r>
                <a:rPr kumimoji="1" lang="zh-TW" altLang="en-US" sz="2400" u="sng">
                  <a:latin typeface="Calibri" pitchFamily="34" charset="0"/>
                  <a:ea typeface="新細明體" pitchFamily="18" charset="-120"/>
                  <a:cs typeface="Times New Roman" pitchFamily="18" charset="0"/>
                </a:rPr>
                <a:t>國際會計準則理事會</a:t>
              </a:r>
              <a:endParaRPr kumimoji="1" lang="zh-TW" altLang="en-US" sz="2400">
                <a:latin typeface="Arial" pitchFamily="34" charset="0"/>
                <a:ea typeface="新細明體" pitchFamily="18" charset="-120"/>
                <a:cs typeface="Times New Roman" pitchFamily="18" charset="0"/>
              </a:endParaRPr>
            </a:p>
            <a:p>
              <a:pPr>
                <a:spcBef>
                  <a:spcPct val="0"/>
                </a:spcBef>
                <a:buClrTx/>
                <a:buSzTx/>
                <a:buFontTx/>
                <a:buNone/>
              </a:pPr>
              <a:r>
                <a:rPr kumimoji="1" lang="en-US" altLang="zh-TW" sz="2400" u="sng">
                  <a:latin typeface="Calibri" pitchFamily="34" charset="0"/>
                  <a:ea typeface="新細明體" pitchFamily="18" charset="-120"/>
                  <a:cs typeface="Times New Roman" pitchFamily="18" charset="0"/>
                </a:rPr>
                <a:t>IFRS</a:t>
              </a:r>
              <a:r>
                <a:rPr kumimoji="1" lang="zh-TW" altLang="en-US" sz="2400" u="sng">
                  <a:latin typeface="Calibri" pitchFamily="34" charset="0"/>
                  <a:ea typeface="新細明體" pitchFamily="18" charset="-120"/>
                  <a:cs typeface="Times New Roman" pitchFamily="18" charset="0"/>
                </a:rPr>
                <a:t>國際財務報導準則</a:t>
              </a:r>
              <a:endParaRPr kumimoji="1" lang="zh-TW" altLang="en-US" sz="2400">
                <a:latin typeface="Arial" pitchFamily="34" charset="0"/>
                <a:ea typeface="新細明體" pitchFamily="18" charset="-120"/>
                <a:cs typeface="Times New Roman" pitchFamily="18" charset="0"/>
              </a:endParaRPr>
            </a:p>
            <a:p>
              <a:pPr>
                <a:spcBef>
                  <a:spcPct val="0"/>
                </a:spcBef>
                <a:buClrTx/>
                <a:buSzTx/>
                <a:buFontTx/>
                <a:buNone/>
              </a:pPr>
              <a:r>
                <a:rPr kumimoji="1" lang="en-US" altLang="zh-TW" sz="2400">
                  <a:latin typeface="Calibri" pitchFamily="34" charset="0"/>
                  <a:ea typeface="新細明體" pitchFamily="18" charset="-120"/>
                  <a:cs typeface="Times New Roman" pitchFamily="18" charset="0"/>
                </a:rPr>
                <a:t>IFRS 1 </a:t>
              </a:r>
              <a:r>
                <a:rPr kumimoji="1" lang="zh-TW" altLang="en-US" sz="2400">
                  <a:latin typeface="Calibri" pitchFamily="34" charset="0"/>
                  <a:ea typeface="新細明體" pitchFamily="18" charset="-120"/>
                  <a:cs typeface="Times New Roman" pitchFamily="18" charset="0"/>
                </a:rPr>
                <a:t>首次採用國際財務報導準則</a:t>
              </a:r>
              <a:endParaRPr kumimoji="1" lang="zh-TW" altLang="en-US" sz="2400">
                <a:latin typeface="Arial" pitchFamily="34" charset="0"/>
                <a:ea typeface="新細明體" pitchFamily="18" charset="-120"/>
                <a:cs typeface="Times New Roman" pitchFamily="18" charset="0"/>
              </a:endParaRPr>
            </a:p>
            <a:p>
              <a:pPr>
                <a:spcBef>
                  <a:spcPct val="0"/>
                </a:spcBef>
                <a:buClrTx/>
                <a:buSzTx/>
                <a:buFontTx/>
                <a:buNone/>
              </a:pPr>
              <a:r>
                <a:rPr kumimoji="1" lang="en-US" altLang="zh-TW" sz="2400">
                  <a:latin typeface="Calibri" pitchFamily="34" charset="0"/>
                  <a:ea typeface="新細明體" pitchFamily="18" charset="-120"/>
                  <a:cs typeface="Times New Roman" pitchFamily="18" charset="0"/>
                </a:rPr>
                <a:t>IFRS 4 </a:t>
              </a:r>
              <a:r>
                <a:rPr kumimoji="1" lang="zh-TW" altLang="en-US" sz="2400">
                  <a:latin typeface="Calibri" pitchFamily="34" charset="0"/>
                  <a:ea typeface="新細明體" pitchFamily="18" charset="-120"/>
                  <a:cs typeface="Times New Roman" pitchFamily="18" charset="0"/>
                </a:rPr>
                <a:t>保險合約會計處準則</a:t>
              </a:r>
              <a:endParaRPr kumimoji="1" lang="zh-TW" altLang="en-US" sz="2400">
                <a:latin typeface="Arial" pitchFamily="34" charset="0"/>
                <a:ea typeface="新細明體" pitchFamily="18" charset="-120"/>
                <a:cs typeface="Times New Roman" pitchFamily="18" charset="0"/>
              </a:endParaRPr>
            </a:p>
            <a:p>
              <a:pPr>
                <a:spcBef>
                  <a:spcPct val="0"/>
                </a:spcBef>
                <a:buClrTx/>
                <a:buSzTx/>
                <a:buFontTx/>
                <a:buNone/>
              </a:pPr>
              <a:r>
                <a:rPr kumimoji="1" lang="en-US" altLang="zh-TW" sz="2400">
                  <a:latin typeface="Calibri" pitchFamily="34" charset="0"/>
                  <a:ea typeface="新細明體" pitchFamily="18" charset="-120"/>
                  <a:cs typeface="Times New Roman" pitchFamily="18" charset="0"/>
                </a:rPr>
                <a:t>IFRS 9 </a:t>
              </a:r>
              <a:r>
                <a:rPr kumimoji="1" lang="zh-TW" altLang="en-US" sz="2400">
                  <a:latin typeface="Calibri" pitchFamily="34" charset="0"/>
                  <a:ea typeface="新細明體" pitchFamily="18" charset="-120"/>
                  <a:cs typeface="Times New Roman" pitchFamily="18" charset="0"/>
                </a:rPr>
                <a:t>金融工具</a:t>
              </a:r>
              <a:endParaRPr kumimoji="1" lang="zh-TW" altLang="en-US" sz="2400">
                <a:latin typeface="Arial" pitchFamily="34" charset="0"/>
                <a:ea typeface="新細明體" pitchFamily="18" charset="-120"/>
                <a:cs typeface="Times New Roman" pitchFamily="18" charset="0"/>
              </a:endParaRPr>
            </a:p>
            <a:p>
              <a:pPr>
                <a:spcBef>
                  <a:spcPct val="0"/>
                </a:spcBef>
                <a:buClrTx/>
                <a:buSzTx/>
                <a:buFontTx/>
                <a:buNone/>
              </a:pPr>
              <a:endParaRPr kumimoji="1" lang="zh-TW" altLang="en-US" sz="2400">
                <a:latin typeface="Arial" pitchFamily="34" charset="0"/>
                <a:ea typeface="新細明體" pitchFamily="18" charset="-120"/>
                <a:cs typeface="Times New Roman" pitchFamily="18" charset="0"/>
              </a:endParaRPr>
            </a:p>
          </p:txBody>
        </p:sp>
        <p:sp>
          <p:nvSpPr>
            <p:cNvPr id="21512" name="Text Box 3"/>
            <p:cNvSpPr txBox="1">
              <a:spLocks noChangeArrowheads="1"/>
            </p:cNvSpPr>
            <p:nvPr/>
          </p:nvSpPr>
          <p:spPr bwMode="auto">
            <a:xfrm>
              <a:off x="2919" y="4439"/>
              <a:ext cx="7124" cy="1820"/>
            </a:xfrm>
            <a:prstGeom prst="rect">
              <a:avLst/>
            </a:prstGeom>
            <a:solidFill>
              <a:srgbClr val="FFFFFF"/>
            </a:solidFill>
            <a:ln w="9525">
              <a:solidFill>
                <a:srgbClr val="000000"/>
              </a:solidFill>
              <a:miter lim="800000"/>
              <a:headEnd/>
              <a:tailEnd/>
            </a:ln>
          </p:spPr>
          <p:txBody>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kumimoji="1" lang="zh-TW" altLang="zh-TW" sz="2000" dirty="0">
                  <a:latin typeface="Calibri" pitchFamily="34" charset="0"/>
                  <a:ea typeface="新細明體" pitchFamily="18" charset="-120"/>
                  <a:cs typeface="Times New Roman" pitchFamily="18" charset="0"/>
                </a:rPr>
                <a:t>重組前，國際會計準則制定工作由</a:t>
              </a:r>
              <a:r>
                <a:rPr kumimoji="1" lang="en-US" altLang="zh-TW" sz="2000" dirty="0">
                  <a:latin typeface="Calibri" pitchFamily="34" charset="0"/>
                  <a:ea typeface="新細明體" pitchFamily="18" charset="-120"/>
                  <a:cs typeface="Times New Roman" pitchFamily="18" charset="0"/>
                </a:rPr>
                <a:t>IASC(International Accounting </a:t>
              </a:r>
              <a:r>
                <a:rPr kumimoji="1" lang="en-US" altLang="zh-TW" sz="2000" dirty="0" err="1">
                  <a:latin typeface="Calibri" pitchFamily="34" charset="0"/>
                  <a:ea typeface="新細明體" pitchFamily="18" charset="-120"/>
                  <a:cs typeface="Times New Roman" pitchFamily="18" charset="0"/>
                </a:rPr>
                <a:t>Stardards</a:t>
              </a:r>
              <a:r>
                <a:rPr kumimoji="1" lang="en-US" altLang="zh-TW" sz="2000" dirty="0">
                  <a:latin typeface="Calibri" pitchFamily="34" charset="0"/>
                  <a:ea typeface="新細明體" pitchFamily="18" charset="-120"/>
                  <a:cs typeface="Times New Roman" pitchFamily="18" charset="0"/>
                </a:rPr>
                <a:t> Committee)</a:t>
              </a:r>
              <a:r>
                <a:rPr kumimoji="1" lang="zh-TW" altLang="en-US" sz="2000" dirty="0">
                  <a:latin typeface="Calibri" pitchFamily="34" charset="0"/>
                  <a:ea typeface="新細明體" pitchFamily="18" charset="-120"/>
                  <a:cs typeface="Times New Roman" pitchFamily="18" charset="0"/>
                </a:rPr>
                <a:t>承擔。</a:t>
              </a:r>
              <a:r>
                <a:rPr kumimoji="1" lang="en-US" altLang="zh-TW" sz="2000" dirty="0">
                  <a:latin typeface="Calibri" pitchFamily="34" charset="0"/>
                  <a:ea typeface="新細明體" pitchFamily="18" charset="-120"/>
                  <a:cs typeface="Times New Roman" pitchFamily="18" charset="0"/>
                </a:rPr>
                <a:t>2001</a:t>
              </a:r>
              <a:r>
                <a:rPr kumimoji="1" lang="zh-TW" altLang="en-US" sz="2000" dirty="0">
                  <a:latin typeface="Calibri" pitchFamily="34" charset="0"/>
                  <a:ea typeface="新細明體" pitchFamily="18" charset="-120"/>
                  <a:cs typeface="Times New Roman" pitchFamily="18" charset="0"/>
                </a:rPr>
                <a:t>年</a:t>
              </a:r>
              <a:r>
                <a:rPr kumimoji="1" lang="en-US" altLang="zh-TW" sz="2000" dirty="0">
                  <a:latin typeface="Calibri" pitchFamily="34" charset="0"/>
                  <a:ea typeface="新細明體" pitchFamily="18" charset="-120"/>
                  <a:cs typeface="Times New Roman" pitchFamily="18" charset="0"/>
                </a:rPr>
                <a:t>4</a:t>
              </a:r>
              <a:r>
                <a:rPr kumimoji="1" lang="zh-TW" altLang="en-US" sz="2000" dirty="0">
                  <a:latin typeface="Calibri" pitchFamily="34" charset="0"/>
                  <a:ea typeface="新細明體" pitchFamily="18" charset="-120"/>
                  <a:cs typeface="Times New Roman" pitchFamily="18" charset="0"/>
                </a:rPr>
                <a:t>月起，</a:t>
              </a:r>
              <a:r>
                <a:rPr kumimoji="1" lang="en-US" altLang="zh-TW" sz="2000" dirty="0">
                  <a:latin typeface="Calibri" pitchFamily="34" charset="0"/>
                  <a:ea typeface="新細明體" pitchFamily="18" charset="-120"/>
                  <a:cs typeface="Times New Roman" pitchFamily="18" charset="0"/>
                </a:rPr>
                <a:t>IASB</a:t>
              </a:r>
              <a:r>
                <a:rPr kumimoji="1" lang="zh-TW" altLang="en-US" sz="2000" dirty="0">
                  <a:latin typeface="Calibri" pitchFamily="34" charset="0"/>
                  <a:ea typeface="新細明體" pitchFamily="18" charset="-120"/>
                  <a:cs typeface="Times New Roman" pitchFamily="18" charset="0"/>
                </a:rPr>
                <a:t>承接所有</a:t>
              </a:r>
              <a:r>
                <a:rPr kumimoji="1" lang="en-US" altLang="zh-TW" sz="2000" dirty="0">
                  <a:latin typeface="Calibri" pitchFamily="34" charset="0"/>
                  <a:ea typeface="新細明體" pitchFamily="18" charset="-120"/>
                  <a:cs typeface="Times New Roman" pitchFamily="18" charset="0"/>
                </a:rPr>
                <a:t>IAS</a:t>
              </a:r>
              <a:r>
                <a:rPr kumimoji="1" lang="zh-TW" altLang="en-US" sz="2000" dirty="0">
                  <a:latin typeface="Calibri" pitchFamily="34" charset="0"/>
                  <a:ea typeface="新細明體" pitchFamily="18" charset="-120"/>
                  <a:cs typeface="Times New Roman" pitchFamily="18" charset="0"/>
                </a:rPr>
                <a:t>及其後續的發展，而新發布的準則稱為</a:t>
              </a:r>
              <a:r>
                <a:rPr kumimoji="1" lang="en-US" altLang="zh-TW" sz="2000" dirty="0">
                  <a:latin typeface="Calibri" pitchFamily="34" charset="0"/>
                  <a:ea typeface="新細明體" pitchFamily="18" charset="-120"/>
                  <a:cs typeface="Times New Roman" pitchFamily="18" charset="0"/>
                </a:rPr>
                <a:t>IFRS(International Financial Reporting Standards)</a:t>
              </a:r>
              <a:r>
                <a:rPr kumimoji="1" lang="zh-TW" altLang="en-US" sz="2000" dirty="0">
                  <a:latin typeface="Calibri" pitchFamily="34" charset="0"/>
                  <a:ea typeface="新細明體" pitchFamily="18" charset="-120"/>
                  <a:cs typeface="Times New Roman" pitchFamily="18" charset="0"/>
                </a:rPr>
                <a:t>。</a:t>
              </a:r>
              <a:endParaRPr kumimoji="1" lang="zh-TW" altLang="en-US" sz="2000" dirty="0">
                <a:latin typeface="Arial" pitchFamily="34" charset="0"/>
                <a:ea typeface="新細明體" pitchFamily="18" charset="-120"/>
                <a:cs typeface="Times New Roman" pitchFamily="18" charset="0"/>
              </a:endParaRPr>
            </a:p>
            <a:p>
              <a:pPr>
                <a:spcBef>
                  <a:spcPct val="0"/>
                </a:spcBef>
                <a:buClrTx/>
                <a:buSzTx/>
                <a:buFontTx/>
                <a:buNone/>
              </a:pPr>
              <a:r>
                <a:rPr lang="zh-TW" altLang="en-US" sz="2000" dirty="0">
                  <a:latin typeface="Arial" pitchFamily="34" charset="0"/>
                  <a:cs typeface="Times New Roman" pitchFamily="18" charset="0"/>
                </a:rPr>
                <a:t>國際會計準則委員會（</a:t>
              </a:r>
              <a:r>
                <a:rPr lang="en-US" altLang="zh-TW" sz="2000" dirty="0">
                  <a:latin typeface="Arial" pitchFamily="34" charset="0"/>
                  <a:cs typeface="Times New Roman" pitchFamily="18" charset="0"/>
                </a:rPr>
                <a:t>IASB</a:t>
              </a:r>
              <a:r>
                <a:rPr lang="zh-TW" altLang="en-US" sz="2000" dirty="0">
                  <a:latin typeface="Arial" pitchFamily="34" charset="0"/>
                  <a:cs typeface="Times New Roman" pitchFamily="18" charset="0"/>
                </a:rPr>
                <a:t>）於</a:t>
              </a:r>
              <a:r>
                <a:rPr lang="en-US" altLang="zh-TW" sz="2000" dirty="0">
                  <a:latin typeface="Arial" pitchFamily="34" charset="0"/>
                  <a:cs typeface="Times New Roman" pitchFamily="18" charset="0"/>
                </a:rPr>
                <a:t>2001</a:t>
              </a:r>
              <a:r>
                <a:rPr lang="zh-TW" altLang="en-US" sz="2000" dirty="0">
                  <a:latin typeface="Arial" pitchFamily="34" charset="0"/>
                  <a:cs typeface="Times New Roman" pitchFamily="18" charset="0"/>
                </a:rPr>
                <a:t>年成立於英國倫敦，其委員計有</a:t>
              </a:r>
              <a:r>
                <a:rPr lang="en-US" altLang="zh-TW" sz="2000" dirty="0">
                  <a:latin typeface="Arial" pitchFamily="34" charset="0"/>
                  <a:cs typeface="Times New Roman" pitchFamily="18" charset="0"/>
                </a:rPr>
                <a:t>15</a:t>
              </a:r>
              <a:r>
                <a:rPr lang="zh-TW" altLang="en-US" sz="2000" dirty="0">
                  <a:latin typeface="Arial" pitchFamily="34" charset="0"/>
                  <a:cs typeface="Times New Roman" pitchFamily="18" charset="0"/>
                </a:rPr>
                <a:t>名，分別來自</a:t>
              </a:r>
              <a:r>
                <a:rPr lang="en-US" altLang="zh-TW" sz="2000" dirty="0">
                  <a:latin typeface="Arial" pitchFamily="34" charset="0"/>
                  <a:cs typeface="Times New Roman" pitchFamily="18" charset="0"/>
                </a:rPr>
                <a:t>10</a:t>
              </a:r>
              <a:r>
                <a:rPr lang="zh-TW" altLang="en-US" sz="2000" dirty="0">
                  <a:latin typeface="Arial" pitchFamily="34" charset="0"/>
                  <a:cs typeface="Times New Roman" pitchFamily="18" charset="0"/>
                </a:rPr>
                <a:t>個國家，截至目前為止，</a:t>
              </a:r>
              <a:r>
                <a:rPr lang="en-US" altLang="zh-TW" sz="2000" dirty="0">
                  <a:latin typeface="Arial" pitchFamily="34" charset="0"/>
                  <a:cs typeface="Times New Roman" pitchFamily="18" charset="0"/>
                </a:rPr>
                <a:t>IASB</a:t>
              </a:r>
              <a:r>
                <a:rPr lang="zh-TW" altLang="en-US" sz="2000" dirty="0">
                  <a:latin typeface="Arial" pitchFamily="34" charset="0"/>
                  <a:cs typeface="Times New Roman" pitchFamily="18" charset="0"/>
                </a:rPr>
                <a:t>已發布</a:t>
              </a:r>
              <a:r>
                <a:rPr lang="en-US" altLang="zh-TW" sz="2000" dirty="0">
                  <a:latin typeface="Arial" pitchFamily="34" charset="0"/>
                  <a:cs typeface="Times New Roman" pitchFamily="18" charset="0"/>
                </a:rPr>
                <a:t>9</a:t>
              </a:r>
              <a:r>
                <a:rPr lang="zh-TW" altLang="en-US" sz="2000" dirty="0">
                  <a:latin typeface="Arial" pitchFamily="34" charset="0"/>
                  <a:cs typeface="Times New Roman" pitchFamily="18" charset="0"/>
                </a:rPr>
                <a:t>號</a:t>
              </a:r>
              <a:r>
                <a:rPr lang="en-US" altLang="zh-TW" sz="2000" dirty="0">
                  <a:latin typeface="Arial" pitchFamily="34" charset="0"/>
                  <a:cs typeface="Times New Roman" pitchFamily="18" charset="0"/>
                </a:rPr>
                <a:t>IFRSs</a:t>
              </a:r>
              <a:r>
                <a:rPr lang="zh-TW" altLang="en-US" sz="2000" dirty="0">
                  <a:latin typeface="Arial" pitchFamily="34" charset="0"/>
                  <a:cs typeface="Times New Roman" pitchFamily="18" charset="0"/>
                </a:rPr>
                <a:t>公報。</a:t>
              </a:r>
              <a:r>
                <a:rPr lang="en-US" altLang="zh-TW" sz="2000" dirty="0">
                  <a:latin typeface="Arial" pitchFamily="34" charset="0"/>
                  <a:cs typeface="Times New Roman" pitchFamily="18" charset="0"/>
                </a:rPr>
                <a:t>IASB</a:t>
              </a:r>
              <a:r>
                <a:rPr lang="zh-TW" altLang="en-US" sz="2000" dirty="0">
                  <a:latin typeface="Arial" pitchFamily="34" charset="0"/>
                  <a:cs typeface="Times New Roman" pitchFamily="18" charset="0"/>
                </a:rPr>
                <a:t>之前身</a:t>
              </a:r>
              <a:r>
                <a:rPr lang="en-US" altLang="zh-TW" sz="2000" dirty="0">
                  <a:latin typeface="Arial" pitchFamily="34" charset="0"/>
                  <a:cs typeface="Times New Roman" pitchFamily="18" charset="0"/>
                </a:rPr>
                <a:t>IASC</a:t>
              </a:r>
              <a:r>
                <a:rPr lang="zh-TW" altLang="en-US" sz="2000" dirty="0">
                  <a:latin typeface="Arial" pitchFamily="34" charset="0"/>
                  <a:cs typeface="Times New Roman" pitchFamily="18" charset="0"/>
                </a:rPr>
                <a:t>發布</a:t>
              </a:r>
              <a:r>
                <a:rPr lang="en-US" altLang="zh-TW" sz="2000" dirty="0">
                  <a:latin typeface="Arial" pitchFamily="34" charset="0"/>
                  <a:cs typeface="Times New Roman" pitchFamily="18" charset="0"/>
                </a:rPr>
                <a:t>41</a:t>
              </a:r>
              <a:r>
                <a:rPr lang="zh-TW" altLang="en-US" sz="2000" dirty="0">
                  <a:latin typeface="Arial" pitchFamily="34" charset="0"/>
                  <a:cs typeface="Times New Roman" pitchFamily="18" charset="0"/>
                </a:rPr>
                <a:t>號</a:t>
              </a:r>
              <a:r>
                <a:rPr lang="en-US" altLang="zh-TW" sz="2000" dirty="0">
                  <a:latin typeface="Arial" pitchFamily="34" charset="0"/>
                  <a:cs typeface="Times New Roman" pitchFamily="18" charset="0"/>
                </a:rPr>
                <a:t>IAS</a:t>
              </a:r>
              <a:r>
                <a:rPr lang="zh-TW" altLang="en-US" sz="2000" dirty="0">
                  <a:latin typeface="Arial" pitchFamily="34" charset="0"/>
                  <a:cs typeface="Times New Roman" pitchFamily="18" charset="0"/>
                </a:rPr>
                <a:t>公報</a:t>
              </a:r>
              <a:r>
                <a:rPr kumimoji="1" lang="zh-TW" altLang="en-US" sz="2000" dirty="0">
                  <a:latin typeface="Calibri" pitchFamily="34" charset="0"/>
                  <a:ea typeface="新細明體" pitchFamily="18" charset="-120"/>
                  <a:cs typeface="Times New Roman" pitchFamily="18" charset="0"/>
                </a:rPr>
                <a:t>。</a:t>
              </a:r>
              <a:endParaRPr kumimoji="1" lang="zh-TW" altLang="en-US" sz="2000" dirty="0">
                <a:latin typeface="Arial" pitchFamily="34" charset="0"/>
                <a:ea typeface="新細明體" pitchFamily="18" charset="-120"/>
              </a:endParaRPr>
            </a:p>
          </p:txBody>
        </p:sp>
        <p:cxnSp>
          <p:nvCxnSpPr>
            <p:cNvPr id="21513" name="AutoShape 2"/>
            <p:cNvCxnSpPr>
              <a:cxnSpLocks noChangeShapeType="1"/>
            </p:cNvCxnSpPr>
            <p:nvPr/>
          </p:nvCxnSpPr>
          <p:spPr bwMode="auto">
            <a:xfrm>
              <a:off x="6326" y="3179"/>
              <a:ext cx="537" cy="49"/>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grpSp>
    </p:spTree>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en-US" altLang="zh-TW" dirty="0" smtClean="0"/>
              <a:t>IFRS </a:t>
            </a:r>
            <a:r>
              <a:rPr lang="zh-TW" altLang="en-US" dirty="0" smtClean="0"/>
              <a:t>之精神</a:t>
            </a:r>
            <a:endParaRPr lang="zh-TW" altLang="en-US" dirty="0"/>
          </a:p>
        </p:txBody>
      </p:sp>
      <p:sp>
        <p:nvSpPr>
          <p:cNvPr id="24579" name="內容版面配置區 2"/>
          <p:cNvSpPr>
            <a:spLocks noGrp="1"/>
          </p:cNvSpPr>
          <p:nvPr>
            <p:ph idx="1"/>
          </p:nvPr>
        </p:nvSpPr>
        <p:spPr>
          <a:xfrm>
            <a:off x="990600" y="1447800"/>
            <a:ext cx="7943850" cy="4800600"/>
          </a:xfrm>
        </p:spPr>
        <p:txBody>
          <a:bodyPr/>
          <a:lstStyle/>
          <a:p>
            <a:r>
              <a:rPr lang="zh-TW" altLang="en-US" dirty="0" smtClean="0"/>
              <a:t>以原則為基礎</a:t>
            </a:r>
            <a:r>
              <a:rPr lang="en-US" altLang="zh-TW" dirty="0" smtClean="0"/>
              <a:t>(principle-based)</a:t>
            </a:r>
          </a:p>
          <a:p>
            <a:pPr lvl="1"/>
            <a:r>
              <a:rPr lang="zh-TW" altLang="en-US" dirty="0" smtClean="0"/>
              <a:t>不訂定細部之規定，允許使用會計專業判斷，故企業必須遵照</a:t>
            </a:r>
            <a:r>
              <a:rPr lang="en-US" altLang="zh-TW" dirty="0" smtClean="0"/>
              <a:t>IFRS</a:t>
            </a:r>
            <a:r>
              <a:rPr lang="zh-TW" altLang="en-US" dirty="0" smtClean="0"/>
              <a:t>原則性的規定，自行選擇最能適切表達交易之經濟實質的會計政策，並一致採用。</a:t>
            </a:r>
            <a:endParaRPr lang="en-US" altLang="zh-TW" dirty="0" smtClean="0"/>
          </a:p>
          <a:p>
            <a:r>
              <a:rPr lang="zh-TW" altLang="en-US" dirty="0" smtClean="0"/>
              <a:t>著重公平價值會計</a:t>
            </a:r>
            <a:endParaRPr lang="en-US" altLang="zh-TW" dirty="0" smtClean="0"/>
          </a:p>
          <a:p>
            <a:pPr lvl="1"/>
            <a:r>
              <a:rPr lang="zh-TW" altLang="en-US" dirty="0" smtClean="0"/>
              <a:t>有越來越多之資產與負債需要按公平價值認列與衡量。</a:t>
            </a:r>
            <a:endParaRPr lang="en-US" altLang="zh-TW" dirty="0" smtClean="0"/>
          </a:p>
          <a:p>
            <a:pPr lvl="1"/>
            <a:r>
              <a:rPr lang="en-US" altLang="zh-TW" dirty="0" smtClean="0"/>
              <a:t>IFRS</a:t>
            </a:r>
            <a:r>
              <a:rPr lang="zh-TW" altLang="en-US" dirty="0" smtClean="0"/>
              <a:t>要求企業應揭露與公平價值相關之資訊，包含其決定的基礎與評價模型</a:t>
            </a:r>
            <a:r>
              <a:rPr lang="en-US" altLang="zh-TW" dirty="0" smtClean="0"/>
              <a:t>…</a:t>
            </a:r>
            <a:r>
              <a:rPr lang="zh-TW" altLang="en-US" dirty="0" smtClean="0"/>
              <a:t>等</a:t>
            </a:r>
            <a:endParaRPr lang="en-US" altLang="zh-TW" dirty="0" smtClean="0"/>
          </a:p>
          <a:p>
            <a:pPr lvl="1"/>
            <a:endParaRPr lang="zh-TW" altLang="en-US" dirty="0" smtClean="0"/>
          </a:p>
        </p:txBody>
      </p:sp>
    </p:spTree>
    <p:extLst>
      <p:ext uri="{BB962C8B-B14F-4D97-AF65-F5344CB8AC3E}">
        <p14:creationId xmlns:p14="http://schemas.microsoft.com/office/powerpoint/2010/main" val="3129936748"/>
      </p:ext>
    </p:extLst>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投影片編號版面配置區 20"/>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E18231-D17B-42E0-92A1-1A82B8CF609D}" type="slidenum">
              <a:rPr lang="zh-TW" altLang="en-US" smtClean="0"/>
              <a:pPr fontAlgn="base">
                <a:spcBef>
                  <a:spcPct val="0"/>
                </a:spcBef>
                <a:spcAft>
                  <a:spcPct val="0"/>
                </a:spcAft>
                <a:defRPr/>
              </a:pPr>
              <a:t>11</a:t>
            </a:fld>
            <a:endParaRPr lang="zh-TW" altLang="en-US" smtClean="0"/>
          </a:p>
        </p:txBody>
      </p:sp>
      <p:sp>
        <p:nvSpPr>
          <p:cNvPr id="5" name="圓角矩形 4"/>
          <p:cNvSpPr/>
          <p:nvPr/>
        </p:nvSpPr>
        <p:spPr>
          <a:xfrm>
            <a:off x="785786" y="571480"/>
            <a:ext cx="7715304" cy="714380"/>
          </a:xfrm>
          <a:prstGeom prst="roundRect">
            <a:avLst/>
          </a:prstGeom>
        </p:spPr>
        <p:style>
          <a:lnRef idx="0">
            <a:schemeClr val="accent5"/>
          </a:lnRef>
          <a:fillRef idx="3">
            <a:schemeClr val="accent5"/>
          </a:fillRef>
          <a:effectRef idx="3">
            <a:schemeClr val="accent5"/>
          </a:effectRef>
          <a:fontRef idx="minor">
            <a:schemeClr val="lt1"/>
          </a:fontRef>
        </p:style>
        <p:txBody>
          <a:bodyPr anchor="ctr"/>
          <a:lstStyle/>
          <a:p>
            <a:pPr algn="ctr">
              <a:defRPr/>
            </a:pPr>
            <a:r>
              <a:rPr lang="zh-TW" altLang="en-US" sz="3200" b="1" dirty="0">
                <a:latin typeface="標楷體" pitchFamily="65" charset="-120"/>
                <a:ea typeface="標楷體" pitchFamily="65" charset="-120"/>
              </a:rPr>
              <a:t>參、財務報表名稱差異及涵蓋期間</a:t>
            </a:r>
            <a:endParaRPr lang="zh-TW" altLang="en-US" sz="3200" b="1" dirty="0"/>
          </a:p>
        </p:txBody>
      </p:sp>
      <p:graphicFrame>
        <p:nvGraphicFramePr>
          <p:cNvPr id="8" name="內容版面配置區 7"/>
          <p:cNvGraphicFramePr>
            <a:graphicFrameLocks noGrp="1"/>
          </p:cNvGraphicFramePr>
          <p:nvPr>
            <p:ph sz="half" idx="1"/>
          </p:nvPr>
        </p:nvGraphicFramePr>
        <p:xfrm>
          <a:off x="1428728" y="2214554"/>
          <a:ext cx="6572296" cy="7143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內容版面配置區 7"/>
          <p:cNvGraphicFramePr>
            <a:graphicFrameLocks noGrp="1"/>
          </p:cNvGraphicFramePr>
          <p:nvPr>
            <p:ph sz="half" idx="1"/>
          </p:nvPr>
        </p:nvGraphicFramePr>
        <p:xfrm>
          <a:off x="1428728" y="3143248"/>
          <a:ext cx="6572296" cy="7143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內容版面配置區 7"/>
          <p:cNvGraphicFramePr>
            <a:graphicFrameLocks noGrp="1"/>
          </p:cNvGraphicFramePr>
          <p:nvPr>
            <p:ph sz="half" idx="1"/>
          </p:nvPr>
        </p:nvGraphicFramePr>
        <p:xfrm>
          <a:off x="1428728" y="4071942"/>
          <a:ext cx="6572296" cy="71438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1" name="內容版面配置區 7"/>
          <p:cNvGraphicFramePr>
            <a:graphicFrameLocks noGrp="1"/>
          </p:cNvGraphicFramePr>
          <p:nvPr>
            <p:ph sz="half" idx="1"/>
          </p:nvPr>
        </p:nvGraphicFramePr>
        <p:xfrm>
          <a:off x="1428728" y="5000636"/>
          <a:ext cx="6572296" cy="785818"/>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12" name="橢圓 11"/>
          <p:cNvSpPr/>
          <p:nvPr/>
        </p:nvSpPr>
        <p:spPr>
          <a:xfrm>
            <a:off x="1285875" y="3214688"/>
            <a:ext cx="6786563" cy="571500"/>
          </a:xfrm>
          <a:prstGeom prst="ellipse">
            <a:avLst/>
          </a:prstGeom>
          <a:solidFill>
            <a:schemeClr val="bg1">
              <a:alpha val="0"/>
            </a:schemeClr>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 name="橢圓 13"/>
          <p:cNvSpPr/>
          <p:nvPr/>
        </p:nvSpPr>
        <p:spPr>
          <a:xfrm>
            <a:off x="1214438" y="4071938"/>
            <a:ext cx="6858000" cy="642937"/>
          </a:xfrm>
          <a:prstGeom prst="ellipse">
            <a:avLst/>
          </a:prstGeom>
          <a:solidFill>
            <a:schemeClr val="bg1">
              <a:alpha val="0"/>
            </a:schemeClr>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nvGrpSpPr>
          <p:cNvPr id="2" name="群組 12"/>
          <p:cNvGrpSpPr/>
          <p:nvPr/>
        </p:nvGrpSpPr>
        <p:grpSpPr>
          <a:xfrm>
            <a:off x="1000100" y="1428736"/>
            <a:ext cx="7286676" cy="642942"/>
            <a:chOff x="0" y="132916"/>
            <a:chExt cx="8001056" cy="667524"/>
          </a:xfrm>
          <a:scene3d>
            <a:camera prst="orthographicFront"/>
            <a:lightRig rig="flat" dir="t"/>
          </a:scene3d>
        </p:grpSpPr>
        <p:sp>
          <p:nvSpPr>
            <p:cNvPr id="15" name="圓角矩形 14"/>
            <p:cNvSpPr/>
            <p:nvPr/>
          </p:nvSpPr>
          <p:spPr>
            <a:xfrm>
              <a:off x="0" y="132916"/>
              <a:ext cx="8001056" cy="667524"/>
            </a:xfrm>
            <a:prstGeom prst="roundRect">
              <a:avLst/>
            </a:prstGeom>
            <a:sp3d prstMaterial="dkEdge">
              <a:bevelT w="8200" h="38100"/>
            </a:sp3d>
          </p:spPr>
          <p:style>
            <a:lnRef idx="1">
              <a:schemeClr val="accent5"/>
            </a:lnRef>
            <a:fillRef idx="2">
              <a:schemeClr val="accent5"/>
            </a:fillRef>
            <a:effectRef idx="1">
              <a:schemeClr val="accent5"/>
            </a:effectRef>
            <a:fontRef idx="minor">
              <a:schemeClr val="dk1"/>
            </a:fontRef>
          </p:style>
        </p:sp>
        <p:sp>
          <p:nvSpPr>
            <p:cNvPr id="16" name="圓角矩形 4"/>
            <p:cNvSpPr/>
            <p:nvPr/>
          </p:nvSpPr>
          <p:spPr>
            <a:xfrm>
              <a:off x="32586" y="165502"/>
              <a:ext cx="7935884" cy="602352"/>
            </a:xfrm>
            <a:prstGeom prst="rect">
              <a:avLst/>
            </a:prstGeom>
            <a:sp3d/>
          </p:spPr>
          <p:style>
            <a:lnRef idx="0">
              <a:scrgbClr r="0" g="0" b="0"/>
            </a:lnRef>
            <a:fillRef idx="0">
              <a:scrgbClr r="0" g="0" b="0"/>
            </a:fillRef>
            <a:effectRef idx="0">
              <a:scrgbClr r="0" g="0" b="0"/>
            </a:effectRef>
            <a:fontRef idx="minor">
              <a:schemeClr val="dk1"/>
            </a:fontRef>
          </p:style>
          <p:txBody>
            <a:bodyPr lIns="99060" tIns="99060" rIns="99060" bIns="99060" spcCol="1270" anchor="ctr"/>
            <a:lstStyle/>
            <a:p>
              <a:pPr algn="ctr" defTabSz="1155700">
                <a:lnSpc>
                  <a:spcPct val="90000"/>
                </a:lnSpc>
                <a:spcAft>
                  <a:spcPct val="35000"/>
                </a:spcAft>
                <a:defRPr/>
              </a:pPr>
              <a:r>
                <a:rPr lang="zh-TW" altLang="en-US" sz="2800" b="1" dirty="0">
                  <a:latin typeface="標楷體" pitchFamily="65" charset="-120"/>
                  <a:ea typeface="標楷體" pitchFamily="65" charset="-120"/>
                </a:rPr>
                <a:t>財務報表名稱之改變</a:t>
              </a:r>
              <a:endParaRPr lang="zh-TW" altLang="en-US" sz="2600" b="1" dirty="0">
                <a:latin typeface="Book Antiqua" pitchFamily="18" charset="0"/>
                <a:ea typeface="標楷體" pitchFamily="65" charset="-120"/>
              </a:endParaRPr>
            </a:p>
          </p:txBody>
        </p:sp>
      </p:grpSp>
    </p:spTree>
    <p:extLst>
      <p:ext uri="{BB962C8B-B14F-4D97-AF65-F5344CB8AC3E}">
        <p14:creationId xmlns:p14="http://schemas.microsoft.com/office/powerpoint/2010/main" val="121663645"/>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IAS 39</a:t>
            </a:r>
            <a:r>
              <a:rPr lang="zh-TW" altLang="en-US" dirty="0" smtClean="0"/>
              <a:t>與</a:t>
            </a:r>
            <a:r>
              <a:rPr lang="en-US" altLang="zh-TW" dirty="0" smtClean="0"/>
              <a:t>IFRS</a:t>
            </a:r>
            <a:r>
              <a:rPr lang="zh-TW" altLang="en-US" dirty="0" smtClean="0"/>
              <a:t> </a:t>
            </a:r>
            <a:r>
              <a:rPr lang="en-US" altLang="zh-TW" dirty="0" smtClean="0"/>
              <a:t>9</a:t>
            </a:r>
            <a:r>
              <a:rPr lang="zh-TW" altLang="en-US" dirty="0" smtClean="0"/>
              <a:t> 分類之對應</a:t>
            </a:r>
            <a:endParaRPr lang="zh-TW" altLang="en-US" dirty="0"/>
          </a:p>
        </p:txBody>
      </p:sp>
      <p:graphicFrame>
        <p:nvGraphicFramePr>
          <p:cNvPr id="3" name="表格 2"/>
          <p:cNvGraphicFramePr>
            <a:graphicFrameLocks noGrp="1"/>
          </p:cNvGraphicFramePr>
          <p:nvPr>
            <p:extLst>
              <p:ext uri="{D42A27DB-BD31-4B8C-83A1-F6EECF244321}">
                <p14:modId xmlns:p14="http://schemas.microsoft.com/office/powerpoint/2010/main" val="2539489845"/>
              </p:ext>
            </p:extLst>
          </p:nvPr>
        </p:nvGraphicFramePr>
        <p:xfrm>
          <a:off x="838200" y="1417318"/>
          <a:ext cx="7693581" cy="4791262"/>
        </p:xfrm>
        <a:graphic>
          <a:graphicData uri="http://schemas.openxmlformats.org/drawingml/2006/table">
            <a:tbl>
              <a:tblPr>
                <a:tableStyleId>{5C22544A-7EE6-4342-B048-85BDC9FD1C3A}</a:tableStyleId>
              </a:tblPr>
              <a:tblGrid>
                <a:gridCol w="1414591">
                  <a:extLst>
                    <a:ext uri="{9D8B030D-6E8A-4147-A177-3AD203B41FA5}">
                      <a16:colId xmlns="" xmlns:a16="http://schemas.microsoft.com/office/drawing/2014/main" val="20000"/>
                    </a:ext>
                  </a:extLst>
                </a:gridCol>
                <a:gridCol w="2928644">
                  <a:extLst>
                    <a:ext uri="{9D8B030D-6E8A-4147-A177-3AD203B41FA5}">
                      <a16:colId xmlns="" xmlns:a16="http://schemas.microsoft.com/office/drawing/2014/main" val="20001"/>
                    </a:ext>
                  </a:extLst>
                </a:gridCol>
                <a:gridCol w="3350346">
                  <a:extLst>
                    <a:ext uri="{9D8B030D-6E8A-4147-A177-3AD203B41FA5}">
                      <a16:colId xmlns="" xmlns:a16="http://schemas.microsoft.com/office/drawing/2014/main" val="20002"/>
                    </a:ext>
                  </a:extLst>
                </a:gridCol>
              </a:tblGrid>
              <a:tr h="496173">
                <a:tc>
                  <a:txBody>
                    <a:bodyPr/>
                    <a:lstStyle/>
                    <a:p>
                      <a:pPr algn="l" fontAlgn="ctr"/>
                      <a:endParaRPr lang="zh-TW" altLang="en-US" sz="24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2400" u="none" strike="noStrike">
                          <a:effectLst/>
                        </a:rPr>
                        <a:t>IAS 39</a:t>
                      </a:r>
                      <a:endParaRPr lang="en-US" sz="2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2400" u="none" strike="noStrike">
                          <a:effectLst/>
                        </a:rPr>
                        <a:t>IFRS 9</a:t>
                      </a:r>
                      <a:endParaRPr lang="en-US" sz="2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496173">
                <a:tc rowSpan="4">
                  <a:txBody>
                    <a:bodyPr/>
                    <a:lstStyle/>
                    <a:p>
                      <a:pPr algn="l" fontAlgn="ctr"/>
                      <a:r>
                        <a:rPr lang="zh-TW" altLang="en-US" sz="2400" u="none" strike="noStrike" dirty="0">
                          <a:effectLst/>
                        </a:rPr>
                        <a:t>債權證券投資</a:t>
                      </a:r>
                      <a:endParaRPr lang="zh-TW" altLang="en-US" sz="24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400" u="none" strike="noStrike">
                          <a:effectLst/>
                        </a:rPr>
                        <a:t>交易目的</a:t>
                      </a:r>
                      <a:endParaRPr lang="zh-TW" altLang="en-US" sz="2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l" fontAlgn="ctr"/>
                      <a:r>
                        <a:rPr lang="zh-TW" altLang="en-US" sz="2400" u="none" strike="noStrike" dirty="0">
                          <a:effectLst/>
                        </a:rPr>
                        <a:t>透過損益依公允價值</a:t>
                      </a:r>
                      <a:r>
                        <a:rPr lang="zh-TW" altLang="en-US" sz="2400" u="none" strike="noStrike" dirty="0" smtClean="0">
                          <a:effectLst/>
                        </a:rPr>
                        <a:t>衡量</a:t>
                      </a:r>
                      <a:endParaRPr lang="en-US" altLang="zh-TW" sz="2400" u="none" strike="noStrike" dirty="0" smtClean="0">
                        <a:effectLst/>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zh-TW" altLang="en-US" sz="2400" u="none" strike="noStrike" dirty="0" smtClean="0">
                          <a:effectLst/>
                        </a:rPr>
                        <a:t>透過其他綜合損益依公允價值衡量</a:t>
                      </a:r>
                      <a:endParaRPr lang="zh-TW" altLang="en-US" sz="2400" b="0" i="0" u="none" strike="noStrike" dirty="0">
                        <a:solidFill>
                          <a:srgbClr val="000000"/>
                        </a:solidFill>
                        <a:effectLst/>
                        <a:latin typeface="新細明體" panose="02020500000000000000" pitchFamily="18" charset="-120"/>
                        <a:ea typeface="新細明體" panose="02020500000000000000" pitchFamily="18" charset="-120"/>
                      </a:endParaRPr>
                    </a:p>
                    <a:p>
                      <a:pPr algn="l" fontAlgn="ctr"/>
                      <a:r>
                        <a:rPr lang="zh-TW" altLang="en-US" sz="2400" u="none" strike="noStrike" dirty="0">
                          <a:effectLst/>
                        </a:rPr>
                        <a:t>攤銷後成本衡量</a:t>
                      </a:r>
                      <a:r>
                        <a:rPr lang="en-US" altLang="zh-TW" sz="2400" u="none" strike="noStrike" dirty="0">
                          <a:effectLst/>
                        </a:rPr>
                        <a:t>(</a:t>
                      </a:r>
                      <a:r>
                        <a:rPr lang="zh-TW" altLang="en-US" sz="2400" u="none" strike="noStrike" dirty="0">
                          <a:effectLst/>
                        </a:rPr>
                        <a:t>需通過</a:t>
                      </a:r>
                      <a:r>
                        <a:rPr lang="en-US" sz="2400" u="none" strike="noStrike" dirty="0">
                          <a:effectLst/>
                        </a:rPr>
                        <a:t>SPPI test)</a:t>
                      </a:r>
                      <a:endParaRPr lang="en-US" sz="24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496173">
                <a:tc vMerge="1">
                  <a:txBody>
                    <a:bodyPr/>
                    <a:lstStyle/>
                    <a:p>
                      <a:pPr algn="l" fontAlgn="ctr"/>
                      <a:endParaRPr lang="zh-TW" altLang="en-US" sz="12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400" u="none" strike="noStrike">
                          <a:effectLst/>
                        </a:rPr>
                        <a:t>備供出售</a:t>
                      </a:r>
                      <a:endParaRPr lang="zh-TW" altLang="en-US" sz="2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ctr"/>
                      <a:endParaRPr lang="en-US" sz="12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496173">
                <a:tc vMerge="1">
                  <a:txBody>
                    <a:bodyPr/>
                    <a:lstStyle/>
                    <a:p>
                      <a:pPr algn="l" fontAlgn="ctr"/>
                      <a:endParaRPr lang="zh-TW" altLang="en-US" sz="12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400" u="none" strike="noStrike" dirty="0">
                          <a:effectLst/>
                        </a:rPr>
                        <a:t>持有至到期</a:t>
                      </a:r>
                      <a:endParaRPr lang="zh-TW" altLang="en-US" sz="24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ctr"/>
                      <a:endParaRPr lang="zh-TW" altLang="en-US" sz="12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859658">
                <a:tc vMerge="1">
                  <a:txBody>
                    <a:bodyPr/>
                    <a:lstStyle/>
                    <a:p>
                      <a:pPr algn="l" fontAlgn="ctr"/>
                      <a:endParaRPr lang="zh-TW" altLang="en-US" sz="12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400" u="none" strike="noStrike" dirty="0">
                          <a:effectLst/>
                        </a:rPr>
                        <a:t>無活絡市場債券投資</a:t>
                      </a:r>
                      <a:endParaRPr lang="zh-TW" altLang="en-US" sz="24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ctr"/>
                      <a:endParaRPr lang="zh-TW" altLang="en-US" sz="12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496173">
                <a:tc rowSpan="3">
                  <a:txBody>
                    <a:bodyPr/>
                    <a:lstStyle/>
                    <a:p>
                      <a:pPr algn="l" fontAlgn="ctr"/>
                      <a:r>
                        <a:rPr lang="zh-TW" altLang="en-US" sz="2400" u="none" strike="noStrike" dirty="0">
                          <a:effectLst/>
                        </a:rPr>
                        <a:t>權益證券投資</a:t>
                      </a:r>
                      <a:endParaRPr lang="zh-TW" altLang="en-US" sz="24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400" u="none" strike="noStrike">
                          <a:effectLst/>
                        </a:rPr>
                        <a:t>交易目的</a:t>
                      </a:r>
                      <a:endParaRPr lang="zh-TW" altLang="en-US" sz="2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l" fontAlgn="ctr"/>
                      <a:r>
                        <a:rPr lang="zh-TW" altLang="en-US" sz="2400" u="none" strike="noStrike" dirty="0">
                          <a:effectLst/>
                        </a:rPr>
                        <a:t>透過損益依公允價值衡量</a:t>
                      </a:r>
                      <a:endParaRPr lang="zh-TW" altLang="en-US" sz="2400" b="0" i="0" u="none" strike="noStrike" dirty="0">
                        <a:solidFill>
                          <a:srgbClr val="000000"/>
                        </a:solidFill>
                        <a:effectLst/>
                        <a:latin typeface="新細明體" panose="02020500000000000000" pitchFamily="18" charset="-120"/>
                        <a:ea typeface="新細明體" panose="02020500000000000000" pitchFamily="18" charset="-120"/>
                      </a:endParaRPr>
                    </a:p>
                    <a:p>
                      <a:pPr algn="l" fontAlgn="ctr"/>
                      <a:r>
                        <a:rPr lang="zh-TW" altLang="en-US" sz="2400" u="none" strike="noStrike" dirty="0">
                          <a:effectLst/>
                        </a:rPr>
                        <a:t>透過其他綜合損益依公允價值衡量</a:t>
                      </a:r>
                      <a:endParaRPr lang="zh-TW" altLang="en-US" sz="24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r h="496173">
                <a:tc vMerge="1">
                  <a:txBody>
                    <a:bodyPr/>
                    <a:lstStyle/>
                    <a:p>
                      <a:pPr algn="l" fontAlgn="ctr"/>
                      <a:endParaRPr lang="zh-TW" altLang="en-US" sz="12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400" u="none" strike="noStrike">
                          <a:effectLst/>
                        </a:rPr>
                        <a:t>備供出售</a:t>
                      </a:r>
                      <a:endParaRPr lang="zh-TW" altLang="en-US" sz="2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ctr"/>
                      <a:endParaRPr lang="zh-TW" altLang="en-US" sz="12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6"/>
                  </a:ext>
                </a:extLst>
              </a:tr>
              <a:tr h="954566">
                <a:tc vMerge="1">
                  <a:txBody>
                    <a:bodyPr/>
                    <a:lstStyle/>
                    <a:p>
                      <a:pPr algn="l" fontAlgn="ctr"/>
                      <a:endParaRPr lang="zh-TW" altLang="en-US" sz="12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400" u="none" strike="noStrike" dirty="0">
                          <a:effectLst/>
                        </a:rPr>
                        <a:t>以成本衡量</a:t>
                      </a:r>
                      <a:endParaRPr lang="zh-TW" altLang="en-US" sz="24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ctr"/>
                      <a:endParaRPr lang="zh-TW" altLang="en-US" sz="12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val="2970459960"/>
      </p:ext>
    </p:extLst>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en-US" altLang="zh-TW" dirty="0" smtClean="0"/>
              <a:t>IFRS</a:t>
            </a:r>
            <a:r>
              <a:rPr lang="zh-TW" altLang="en-US" dirty="0" smtClean="0"/>
              <a:t>金融資產分類</a:t>
            </a:r>
            <a:endParaRPr lang="zh-TW" altLang="en-US" dirty="0"/>
          </a:p>
        </p:txBody>
      </p:sp>
      <p:sp>
        <p:nvSpPr>
          <p:cNvPr id="3" name="內容版面配置區 2"/>
          <p:cNvSpPr>
            <a:spLocks noGrp="1"/>
          </p:cNvSpPr>
          <p:nvPr>
            <p:ph idx="1"/>
          </p:nvPr>
        </p:nvSpPr>
        <p:spPr>
          <a:xfrm>
            <a:off x="228600" y="1447800"/>
            <a:ext cx="8705850" cy="5005388"/>
          </a:xfrm>
        </p:spPr>
        <p:txBody>
          <a:bodyPr>
            <a:normAutofit fontScale="85000" lnSpcReduction="20000"/>
          </a:bodyPr>
          <a:lstStyle/>
          <a:p>
            <a:pPr>
              <a:defRPr/>
            </a:pPr>
            <a:r>
              <a:rPr lang="zh-TW" altLang="en-US" dirty="0" smtClean="0">
                <a:solidFill>
                  <a:srgbClr val="FF0000"/>
                </a:solidFill>
              </a:rPr>
              <a:t>公允價值</a:t>
            </a:r>
            <a:endParaRPr lang="en-US" altLang="zh-TW" dirty="0" smtClean="0">
              <a:solidFill>
                <a:srgbClr val="FF0000"/>
              </a:solidFill>
            </a:endParaRPr>
          </a:p>
          <a:p>
            <a:pPr lvl="1">
              <a:defRPr/>
            </a:pPr>
            <a:r>
              <a:rPr lang="zh-TW" altLang="en-US" dirty="0" smtClean="0"/>
              <a:t>公允價值變動列入損益（</a:t>
            </a:r>
            <a:r>
              <a:rPr lang="en-US" altLang="zh-TW" dirty="0" smtClean="0"/>
              <a:t>Fair Value Through Profit or Loss, FVTPL</a:t>
            </a:r>
            <a:r>
              <a:rPr lang="zh-TW" altLang="en-US" dirty="0"/>
              <a:t>），正式科目</a:t>
            </a:r>
            <a:r>
              <a:rPr lang="en-US" altLang="zh-TW" dirty="0" smtClean="0"/>
              <a:t>｢</a:t>
            </a:r>
            <a:r>
              <a:rPr lang="zh-TW" altLang="en-US" dirty="0" smtClean="0">
                <a:solidFill>
                  <a:srgbClr val="7030A0"/>
                </a:solidFill>
              </a:rPr>
              <a:t>透過損益按公允價值衡量之金融資產</a:t>
            </a:r>
            <a:r>
              <a:rPr lang="en-US" altLang="zh-TW" dirty="0" smtClean="0"/>
              <a:t>｣</a:t>
            </a:r>
          </a:p>
          <a:p>
            <a:pPr lvl="1">
              <a:defRPr/>
            </a:pPr>
            <a:r>
              <a:rPr lang="zh-TW" altLang="en-US" dirty="0" smtClean="0"/>
              <a:t>公允價值變動列入綜合損益（</a:t>
            </a:r>
            <a:r>
              <a:rPr lang="en-US" altLang="zh-TW" dirty="0" smtClean="0"/>
              <a:t>Fair Value Through Other Comprehensive Income, FVTOCI</a:t>
            </a:r>
            <a:r>
              <a:rPr lang="zh-TW" altLang="en-US" dirty="0"/>
              <a:t>），正式科目</a:t>
            </a:r>
            <a:r>
              <a:rPr lang="en-US" altLang="zh-TW" dirty="0" smtClean="0"/>
              <a:t>｢</a:t>
            </a:r>
            <a:r>
              <a:rPr lang="zh-TW" altLang="en-US" dirty="0" smtClean="0"/>
              <a:t> </a:t>
            </a:r>
            <a:r>
              <a:rPr lang="zh-TW" altLang="en-US" dirty="0">
                <a:solidFill>
                  <a:srgbClr val="7030A0"/>
                </a:solidFill>
              </a:rPr>
              <a:t>透過其他綜合損益按公允價值衡量之金融</a:t>
            </a:r>
            <a:r>
              <a:rPr lang="zh-TW" altLang="en-US" dirty="0" smtClean="0">
                <a:solidFill>
                  <a:srgbClr val="7030A0"/>
                </a:solidFill>
              </a:rPr>
              <a:t>資產</a:t>
            </a:r>
            <a:r>
              <a:rPr lang="en-US" altLang="zh-TW" dirty="0" smtClean="0"/>
              <a:t>｣</a:t>
            </a:r>
            <a:r>
              <a:rPr lang="zh-TW" altLang="en-US" dirty="0" smtClean="0"/>
              <a:t>，如備</a:t>
            </a:r>
            <a:r>
              <a:rPr lang="zh-TW" altLang="en-US" dirty="0"/>
              <a:t>供出售之金融</a:t>
            </a:r>
            <a:r>
              <a:rPr lang="zh-TW" altLang="en-US" dirty="0" smtClean="0"/>
              <a:t>資產</a:t>
            </a:r>
            <a:r>
              <a:rPr lang="zh-TW" altLang="en-US" dirty="0"/>
              <a:t>。</a:t>
            </a:r>
            <a:endParaRPr lang="zh-TW" altLang="en-US" dirty="0" smtClean="0"/>
          </a:p>
          <a:p>
            <a:pPr>
              <a:defRPr/>
            </a:pPr>
            <a:r>
              <a:rPr lang="zh-TW" altLang="en-US" dirty="0">
                <a:solidFill>
                  <a:srgbClr val="FF0000"/>
                </a:solidFill>
              </a:rPr>
              <a:t>攤銷後成本</a:t>
            </a:r>
            <a:r>
              <a:rPr lang="en-US" altLang="zh-TW" dirty="0">
                <a:solidFill>
                  <a:srgbClr val="FF0000"/>
                </a:solidFill>
              </a:rPr>
              <a:t>-</a:t>
            </a:r>
            <a:r>
              <a:rPr lang="zh-TW" altLang="zh-TW" dirty="0">
                <a:solidFill>
                  <a:srgbClr val="7030A0"/>
                </a:solidFill>
              </a:rPr>
              <a:t>持有至到期日金融資產</a:t>
            </a:r>
            <a:endParaRPr lang="en-US" altLang="zh-TW" dirty="0">
              <a:solidFill>
                <a:srgbClr val="7030A0"/>
              </a:solidFill>
            </a:endParaRPr>
          </a:p>
          <a:p>
            <a:pPr lvl="1">
              <a:defRPr/>
            </a:pPr>
            <a:r>
              <a:rPr lang="zh-TW" altLang="en-US" dirty="0"/>
              <a:t>取得合約現金流量為目標而持有者（</a:t>
            </a:r>
            <a:r>
              <a:rPr lang="en-US" altLang="zh-TW" dirty="0"/>
              <a:t>holding assets in order to collect</a:t>
            </a:r>
            <a:r>
              <a:rPr lang="zh-TW" altLang="en-US" dirty="0"/>
              <a:t> </a:t>
            </a:r>
            <a:r>
              <a:rPr lang="en-US" altLang="zh-TW" dirty="0"/>
              <a:t>contractual cash flows, </a:t>
            </a:r>
            <a:r>
              <a:rPr lang="zh-TW" altLang="en-US" dirty="0"/>
              <a:t>簡稱</a:t>
            </a:r>
            <a:r>
              <a:rPr lang="en-US" altLang="zh-TW" dirty="0"/>
              <a:t>HTC</a:t>
            </a:r>
            <a:r>
              <a:rPr lang="zh-TW" altLang="en-US" dirty="0"/>
              <a:t>條件</a:t>
            </a:r>
            <a:r>
              <a:rPr lang="en-US" altLang="zh-TW" dirty="0"/>
              <a:t>)</a:t>
            </a:r>
          </a:p>
          <a:p>
            <a:pPr lvl="1">
              <a:defRPr/>
            </a:pPr>
            <a:r>
              <a:rPr lang="zh-TW" altLang="en-US" dirty="0"/>
              <a:t>特定日依合約條件其現金流量僅得支付本金或流通在外本金之利息（</a:t>
            </a:r>
            <a:r>
              <a:rPr lang="en-US" altLang="zh-TW" dirty="0" err="1"/>
              <a:t>soley</a:t>
            </a:r>
            <a:r>
              <a:rPr lang="en-US" altLang="zh-TW" dirty="0"/>
              <a:t> payments of principal and interest, </a:t>
            </a:r>
            <a:r>
              <a:rPr lang="zh-TW" altLang="en-US" dirty="0"/>
              <a:t>簡稱</a:t>
            </a:r>
            <a:r>
              <a:rPr lang="en-US" altLang="zh-TW" dirty="0"/>
              <a:t>SPPI</a:t>
            </a:r>
            <a:r>
              <a:rPr lang="zh-TW" altLang="en-US" dirty="0"/>
              <a:t>條件）</a:t>
            </a:r>
            <a:endParaRPr lang="en-US" altLang="zh-TW" dirty="0"/>
          </a:p>
          <a:p>
            <a:pPr lvl="2">
              <a:defRPr/>
            </a:pPr>
            <a:r>
              <a:rPr lang="zh-TW" altLang="en-US" dirty="0"/>
              <a:t>如具有固定到期日之公司債</a:t>
            </a:r>
            <a:endParaRPr lang="en-US" altLang="zh-TW" dirty="0"/>
          </a:p>
          <a:p>
            <a:pPr>
              <a:defRPr/>
            </a:pPr>
            <a:endParaRPr lang="zh-TW" altLang="en-US" dirty="0"/>
          </a:p>
        </p:txBody>
      </p:sp>
    </p:spTree>
    <p:extLst>
      <p:ext uri="{BB962C8B-B14F-4D97-AF65-F5344CB8AC3E}">
        <p14:creationId xmlns:p14="http://schemas.microsoft.com/office/powerpoint/2010/main" val="1931190267"/>
      </p:ext>
    </p:extLst>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zh-TW" altLang="zh-TW" dirty="0">
                <a:effectLst/>
              </a:rPr>
              <a:t>金融資產會計科目入帳判斷流程</a:t>
            </a:r>
            <a:endParaRPr lang="zh-TW" altLang="en-US" dirty="0"/>
          </a:p>
        </p:txBody>
      </p:sp>
      <p:pic>
        <p:nvPicPr>
          <p:cNvPr id="563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460195"/>
            <a:ext cx="7351205" cy="5359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5680573"/>
      </p:ext>
    </p:extLst>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90600" y="274638"/>
            <a:ext cx="7943850" cy="944562"/>
          </a:xfrm>
        </p:spPr>
        <p:txBody>
          <a:bodyPr/>
          <a:lstStyle/>
          <a:p>
            <a:r>
              <a:rPr lang="en-US" altLang="zh-TW" dirty="0" smtClean="0"/>
              <a:t>IAS</a:t>
            </a:r>
            <a:r>
              <a:rPr lang="zh-TW" altLang="en-US" dirty="0" smtClean="0"/>
              <a:t> </a:t>
            </a:r>
            <a:r>
              <a:rPr lang="en-US" altLang="zh-TW" dirty="0" smtClean="0"/>
              <a:t>39</a:t>
            </a:r>
            <a:r>
              <a:rPr lang="zh-TW" altLang="en-US" dirty="0" smtClean="0"/>
              <a:t>與</a:t>
            </a:r>
            <a:r>
              <a:rPr lang="en-US" altLang="zh-TW" dirty="0" smtClean="0"/>
              <a:t>IFRS</a:t>
            </a:r>
            <a:r>
              <a:rPr lang="zh-TW" altLang="en-US" dirty="0" smtClean="0"/>
              <a:t> </a:t>
            </a:r>
            <a:r>
              <a:rPr lang="en-US" altLang="zh-TW" dirty="0" smtClean="0"/>
              <a:t>9</a:t>
            </a:r>
            <a:endParaRPr lang="zh-TW" altLang="en-US" dirty="0"/>
          </a:p>
        </p:txBody>
      </p:sp>
      <p:sp>
        <p:nvSpPr>
          <p:cNvPr id="3" name="內容版面配置區 2"/>
          <p:cNvSpPr>
            <a:spLocks noGrp="1"/>
          </p:cNvSpPr>
          <p:nvPr>
            <p:ph idx="1"/>
          </p:nvPr>
        </p:nvSpPr>
        <p:spPr>
          <a:xfrm>
            <a:off x="457200" y="1371600"/>
            <a:ext cx="8477250" cy="4876800"/>
          </a:xfrm>
        </p:spPr>
        <p:txBody>
          <a:bodyPr/>
          <a:lstStyle/>
          <a:p>
            <a:r>
              <a:rPr lang="zh-TW" altLang="zh-TW" dirty="0"/>
              <a:t>其中</a:t>
            </a:r>
            <a:r>
              <a:rPr lang="en-US" altLang="zh-TW" dirty="0"/>
              <a:t>IFRS</a:t>
            </a:r>
            <a:r>
              <a:rPr lang="zh-TW" altLang="zh-TW" dirty="0"/>
              <a:t>在會計科目種類減少到只剩公允價值衡量與攤銷後成本衡量兩類，基本上無論投資意圖為何，均應以</a:t>
            </a:r>
            <a:r>
              <a:rPr lang="zh-TW" altLang="zh-TW" dirty="0">
                <a:solidFill>
                  <a:srgbClr val="FF0000"/>
                </a:solidFill>
              </a:rPr>
              <a:t>公允價值</a:t>
            </a:r>
            <a:r>
              <a:rPr lang="zh-TW" altLang="zh-TW" dirty="0"/>
              <a:t>衡量，若能通過合約現金流量測試</a:t>
            </a:r>
            <a:r>
              <a:rPr lang="en-US" altLang="zh-TW" dirty="0"/>
              <a:t>(SPPI test)</a:t>
            </a:r>
            <a:r>
              <a:rPr lang="zh-TW" altLang="zh-TW" dirty="0"/>
              <a:t>者，則可依該金融機構的投資意圖</a:t>
            </a:r>
            <a:r>
              <a:rPr lang="en-US" altLang="zh-TW" dirty="0"/>
              <a:t>(</a:t>
            </a:r>
            <a:r>
              <a:rPr lang="zh-TW" altLang="zh-TW" dirty="0"/>
              <a:t>交易目的或長期持有</a:t>
            </a:r>
            <a:r>
              <a:rPr lang="en-US" altLang="zh-TW" dirty="0"/>
              <a:t>)</a:t>
            </a:r>
            <a:r>
              <a:rPr lang="zh-TW" altLang="zh-TW" dirty="0"/>
              <a:t>選擇採取公允價值或攤銷後成本衡量</a:t>
            </a:r>
            <a:r>
              <a:rPr lang="zh-TW" altLang="zh-TW" dirty="0" smtClean="0"/>
              <a:t>。</a:t>
            </a:r>
            <a:endParaRPr lang="en-US" altLang="zh-TW" dirty="0" smtClean="0"/>
          </a:p>
          <a:p>
            <a:r>
              <a:rPr lang="zh-TW" altLang="zh-TW" dirty="0" smtClean="0"/>
              <a:t>如</a:t>
            </a:r>
            <a:r>
              <a:rPr lang="zh-TW" altLang="zh-TW" dirty="0"/>
              <a:t>股票、基金等非債務工具之投資均應以公允價值衡量，過去</a:t>
            </a:r>
            <a:r>
              <a:rPr lang="en-US" altLang="zh-TW" dirty="0"/>
              <a:t>IAS 39</a:t>
            </a:r>
            <a:r>
              <a:rPr lang="zh-TW" altLang="zh-TW" dirty="0"/>
              <a:t>的規範下，以無活絡市場為由而已成本入帳的金融資產投資，在</a:t>
            </a:r>
            <a:r>
              <a:rPr lang="en-US" altLang="zh-TW" dirty="0"/>
              <a:t>IFRS</a:t>
            </a:r>
            <a:r>
              <a:rPr lang="zh-TW" altLang="zh-TW" dirty="0"/>
              <a:t>規範下均應以公允價值衡量。</a:t>
            </a:r>
          </a:p>
          <a:p>
            <a:endParaRPr lang="zh-TW" altLang="en-US" dirty="0"/>
          </a:p>
        </p:txBody>
      </p:sp>
    </p:spTree>
    <p:extLst>
      <p:ext uri="{BB962C8B-B14F-4D97-AF65-F5344CB8AC3E}">
        <p14:creationId xmlns:p14="http://schemas.microsoft.com/office/powerpoint/2010/main" val="2013564850"/>
      </p:ext>
    </p:extLst>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66800" y="274638"/>
            <a:ext cx="7867650" cy="1143000"/>
          </a:xfrm>
        </p:spPr>
        <p:txBody>
          <a:bodyPr/>
          <a:lstStyle/>
          <a:p>
            <a:r>
              <a:rPr lang="en-US" altLang="zh-TW" dirty="0">
                <a:effectLst/>
              </a:rPr>
              <a:t>IFRS 9</a:t>
            </a:r>
            <a:r>
              <a:rPr lang="zh-TW" altLang="zh-TW" dirty="0">
                <a:effectLst/>
              </a:rPr>
              <a:t>在投資上的分類</a:t>
            </a:r>
            <a:endParaRPr lang="zh-TW" altLang="en-US" dirty="0"/>
          </a:p>
        </p:txBody>
      </p:sp>
      <p:sp>
        <p:nvSpPr>
          <p:cNvPr id="3" name="內容版面配置區 2"/>
          <p:cNvSpPr>
            <a:spLocks noGrp="1"/>
          </p:cNvSpPr>
          <p:nvPr>
            <p:ph idx="1"/>
          </p:nvPr>
        </p:nvSpPr>
        <p:spPr>
          <a:xfrm>
            <a:off x="457200" y="1417638"/>
            <a:ext cx="8477250" cy="5211762"/>
          </a:xfrm>
        </p:spPr>
        <p:txBody>
          <a:bodyPr/>
          <a:lstStyle/>
          <a:p>
            <a:pPr lvl="0"/>
            <a:r>
              <a:rPr lang="zh-TW" altLang="zh-TW" sz="2000" dirty="0"/>
              <a:t>符合</a:t>
            </a:r>
            <a:r>
              <a:rPr lang="en-US" altLang="zh-TW" sz="2000" dirty="0"/>
              <a:t>SPPI(</a:t>
            </a:r>
            <a:r>
              <a:rPr lang="zh-TW" altLang="zh-TW" sz="2000" dirty="0"/>
              <a:t>僅會產生本金及流通在外本金之利息</a:t>
            </a:r>
            <a:r>
              <a:rPr lang="en-US" altLang="zh-TW" sz="2000" dirty="0"/>
              <a:t>)</a:t>
            </a:r>
            <a:r>
              <a:rPr lang="zh-TW" altLang="zh-TW" sz="2000" dirty="0"/>
              <a:t>之債券工具，若企業持有金融資產之經營模式之目的係收取合約現金流量，則應</a:t>
            </a:r>
            <a:r>
              <a:rPr lang="zh-TW" altLang="zh-TW" sz="2000" dirty="0">
                <a:solidFill>
                  <a:srgbClr val="FF0000"/>
                </a:solidFill>
              </a:rPr>
              <a:t>按攤銷後成本衡量</a:t>
            </a:r>
            <a:r>
              <a:rPr lang="zh-TW" altLang="zh-TW" sz="2000" dirty="0"/>
              <a:t>。 </a:t>
            </a:r>
          </a:p>
          <a:p>
            <a:pPr lvl="0"/>
            <a:r>
              <a:rPr lang="zh-TW" altLang="zh-TW" sz="2000" dirty="0"/>
              <a:t>符合</a:t>
            </a:r>
            <a:r>
              <a:rPr lang="en-US" altLang="zh-TW" sz="2000" dirty="0"/>
              <a:t>SPPI</a:t>
            </a:r>
            <a:r>
              <a:rPr lang="zh-TW" altLang="zh-TW" sz="2000" dirty="0"/>
              <a:t>之債券工具，若企業持有金融資產之經營模式之目的係藉由收取合約現金流量及出售金融資產達成，則應</a:t>
            </a:r>
            <a:r>
              <a:rPr lang="zh-TW" altLang="zh-TW" sz="2000" dirty="0">
                <a:solidFill>
                  <a:srgbClr val="FF0000"/>
                </a:solidFill>
              </a:rPr>
              <a:t>透過其他綜合損益按公允價值衡量</a:t>
            </a:r>
            <a:r>
              <a:rPr lang="zh-TW" altLang="zh-TW" sz="2000" dirty="0"/>
              <a:t>。 </a:t>
            </a:r>
          </a:p>
          <a:p>
            <a:pPr lvl="0"/>
            <a:r>
              <a:rPr lang="zh-TW" altLang="zh-TW" sz="2000" dirty="0"/>
              <a:t>若債務工具之合約現金流量不符合</a:t>
            </a:r>
            <a:r>
              <a:rPr lang="en-US" altLang="zh-TW" sz="2000" dirty="0"/>
              <a:t>SPPI</a:t>
            </a:r>
            <a:r>
              <a:rPr lang="zh-TW" altLang="zh-TW" sz="2000" dirty="0"/>
              <a:t>，則應</a:t>
            </a:r>
            <a:r>
              <a:rPr lang="zh-TW" altLang="zh-TW" sz="2000" dirty="0">
                <a:solidFill>
                  <a:srgbClr val="FF0000"/>
                </a:solidFill>
              </a:rPr>
              <a:t>透過損益按公允價值衡量。 </a:t>
            </a:r>
          </a:p>
          <a:p>
            <a:r>
              <a:rPr lang="zh-TW" altLang="zh-TW" sz="2000" dirty="0"/>
              <a:t>所有權益工具及權益工具合約之投資均應</a:t>
            </a:r>
            <a:r>
              <a:rPr lang="zh-TW" altLang="zh-TW" sz="2000" dirty="0">
                <a:solidFill>
                  <a:srgbClr val="FF0000"/>
                </a:solidFill>
              </a:rPr>
              <a:t>透過損益按公允價值衡量</a:t>
            </a:r>
            <a:r>
              <a:rPr lang="zh-TW" altLang="zh-TW" sz="2000" dirty="0"/>
              <a:t>；惟企業對於非持有供交易之權益工具投資，可於原始認列時按逐項工具（即逐項股份）之基礎選擇將其</a:t>
            </a:r>
            <a:r>
              <a:rPr lang="zh-TW" altLang="zh-TW" sz="2000" dirty="0">
                <a:solidFill>
                  <a:srgbClr val="FF0000"/>
                </a:solidFill>
              </a:rPr>
              <a:t>公允價值變動列報於其他綜合損益中</a:t>
            </a:r>
            <a:r>
              <a:rPr lang="zh-TW" altLang="zh-TW" sz="2000" dirty="0"/>
              <a:t>，後續不得將列報於其他綜合損益之金額移轉至損益，但可於權益內移轉累積利益或損失。 </a:t>
            </a:r>
            <a:endParaRPr lang="zh-TW" altLang="en-US" sz="2000" dirty="0"/>
          </a:p>
        </p:txBody>
      </p:sp>
    </p:spTree>
    <p:extLst>
      <p:ext uri="{BB962C8B-B14F-4D97-AF65-F5344CB8AC3E}">
        <p14:creationId xmlns:p14="http://schemas.microsoft.com/office/powerpoint/2010/main" val="2880109358"/>
      </p:ext>
    </p:extLst>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3"/>
          <a:stretch>
            <a:fillRect/>
          </a:stretch>
        </p:blipFill>
        <p:spPr>
          <a:xfrm>
            <a:off x="0" y="812622"/>
            <a:ext cx="9144000" cy="5232755"/>
          </a:xfrm>
          <a:prstGeom prst="rect">
            <a:avLst/>
          </a:prstGeom>
        </p:spPr>
      </p:pic>
      <p:sp>
        <p:nvSpPr>
          <p:cNvPr id="3" name="矩形 2"/>
          <p:cNvSpPr/>
          <p:nvPr/>
        </p:nvSpPr>
        <p:spPr>
          <a:xfrm>
            <a:off x="1295400" y="6211669"/>
            <a:ext cx="4572000" cy="646331"/>
          </a:xfrm>
          <a:prstGeom prst="rect">
            <a:avLst/>
          </a:prstGeom>
        </p:spPr>
        <p:txBody>
          <a:bodyPr>
            <a:spAutoFit/>
          </a:bodyPr>
          <a:lstStyle/>
          <a:p>
            <a:r>
              <a:rPr lang="zh-TW" altLang="en-US" dirty="0"/>
              <a:t>資料來源：勤業眾信江美艷會計師：</a:t>
            </a:r>
            <a:r>
              <a:rPr lang="en-US" altLang="zh-TW" b="1" dirty="0">
                <a:latin typeface="Arial" charset="0"/>
              </a:rPr>
              <a:t>106</a:t>
            </a:r>
            <a:r>
              <a:rPr lang="zh-TW" altLang="en-US" b="1" dirty="0">
                <a:latin typeface="Arial" charset="0"/>
              </a:rPr>
              <a:t>年協助財報使用者閱讀</a:t>
            </a:r>
            <a:r>
              <a:rPr lang="en-US" altLang="zh-TW" b="1" dirty="0">
                <a:latin typeface="Arial" charset="0"/>
              </a:rPr>
              <a:t>IFRSs</a:t>
            </a:r>
            <a:r>
              <a:rPr lang="zh-TW" altLang="en-US" b="1" dirty="0">
                <a:latin typeface="Arial" charset="0"/>
              </a:rPr>
              <a:t>財務報告研討會</a:t>
            </a:r>
            <a:endParaRPr lang="zh-TW" altLang="en-US" dirty="0"/>
          </a:p>
        </p:txBody>
      </p:sp>
    </p:spTree>
    <p:extLst>
      <p:ext uri="{BB962C8B-B14F-4D97-AF65-F5344CB8AC3E}">
        <p14:creationId xmlns:p14="http://schemas.microsoft.com/office/powerpoint/2010/main" val="1794399942"/>
      </p:ext>
    </p:extLst>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0" y="1021345"/>
            <a:ext cx="9144000" cy="4815310"/>
          </a:xfrm>
          <a:prstGeom prst="rect">
            <a:avLst/>
          </a:prstGeom>
        </p:spPr>
      </p:pic>
      <p:sp>
        <p:nvSpPr>
          <p:cNvPr id="3" name="矩形 2"/>
          <p:cNvSpPr/>
          <p:nvPr/>
        </p:nvSpPr>
        <p:spPr>
          <a:xfrm>
            <a:off x="1828800" y="6019800"/>
            <a:ext cx="4572000" cy="646331"/>
          </a:xfrm>
          <a:prstGeom prst="rect">
            <a:avLst/>
          </a:prstGeom>
        </p:spPr>
        <p:txBody>
          <a:bodyPr>
            <a:spAutoFit/>
          </a:bodyPr>
          <a:lstStyle/>
          <a:p>
            <a:r>
              <a:rPr lang="zh-TW" altLang="en-US" dirty="0"/>
              <a:t>資料來源：勤業眾信江美艷會計師：</a:t>
            </a:r>
            <a:r>
              <a:rPr lang="en-US" altLang="zh-TW" b="1" dirty="0">
                <a:latin typeface="Arial" charset="0"/>
              </a:rPr>
              <a:t>106</a:t>
            </a:r>
            <a:r>
              <a:rPr lang="zh-TW" altLang="en-US" b="1" dirty="0">
                <a:latin typeface="Arial" charset="0"/>
              </a:rPr>
              <a:t>年協助財報使用者閱讀</a:t>
            </a:r>
            <a:r>
              <a:rPr lang="en-US" altLang="zh-TW" b="1" dirty="0">
                <a:latin typeface="Arial" charset="0"/>
              </a:rPr>
              <a:t>IFRSs</a:t>
            </a:r>
            <a:r>
              <a:rPr lang="zh-TW" altLang="en-US" b="1" dirty="0">
                <a:latin typeface="Arial" charset="0"/>
              </a:rPr>
              <a:t>財務報告研討會</a:t>
            </a:r>
            <a:endParaRPr lang="zh-TW" altLang="en-US" dirty="0"/>
          </a:p>
        </p:txBody>
      </p:sp>
    </p:spTree>
    <p:extLst>
      <p:ext uri="{BB962C8B-B14F-4D97-AF65-F5344CB8AC3E}">
        <p14:creationId xmlns:p14="http://schemas.microsoft.com/office/powerpoint/2010/main" val="1578454512"/>
      </p:ext>
    </p:extLst>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3"/>
          <a:stretch>
            <a:fillRect/>
          </a:stretch>
        </p:blipFill>
        <p:spPr>
          <a:xfrm>
            <a:off x="76200" y="457200"/>
            <a:ext cx="9144000" cy="5159193"/>
          </a:xfrm>
          <a:prstGeom prst="rect">
            <a:avLst/>
          </a:prstGeom>
        </p:spPr>
      </p:pic>
      <p:sp>
        <p:nvSpPr>
          <p:cNvPr id="3" name="矩形 2"/>
          <p:cNvSpPr/>
          <p:nvPr/>
        </p:nvSpPr>
        <p:spPr>
          <a:xfrm>
            <a:off x="990600" y="5791200"/>
            <a:ext cx="4572000" cy="646331"/>
          </a:xfrm>
          <a:prstGeom prst="rect">
            <a:avLst/>
          </a:prstGeom>
        </p:spPr>
        <p:txBody>
          <a:bodyPr>
            <a:spAutoFit/>
          </a:bodyPr>
          <a:lstStyle/>
          <a:p>
            <a:r>
              <a:rPr lang="zh-TW" altLang="en-US" dirty="0"/>
              <a:t>資料來源：勤業眾信江美艷會計師：</a:t>
            </a:r>
            <a:r>
              <a:rPr lang="en-US" altLang="zh-TW" b="1" dirty="0">
                <a:latin typeface="Arial" charset="0"/>
              </a:rPr>
              <a:t>106</a:t>
            </a:r>
            <a:r>
              <a:rPr lang="zh-TW" altLang="en-US" b="1" dirty="0">
                <a:latin typeface="Arial" charset="0"/>
              </a:rPr>
              <a:t>年協助財報使用者閱讀</a:t>
            </a:r>
            <a:r>
              <a:rPr lang="en-US" altLang="zh-TW" b="1" dirty="0">
                <a:latin typeface="Arial" charset="0"/>
              </a:rPr>
              <a:t>IFRSs</a:t>
            </a:r>
            <a:r>
              <a:rPr lang="zh-TW" altLang="en-US" b="1" dirty="0">
                <a:latin typeface="Arial" charset="0"/>
              </a:rPr>
              <a:t>財務報告研討會</a:t>
            </a:r>
            <a:endParaRPr lang="zh-TW" altLang="en-US" dirty="0"/>
          </a:p>
        </p:txBody>
      </p:sp>
    </p:spTree>
    <p:extLst>
      <p:ext uri="{BB962C8B-B14F-4D97-AF65-F5344CB8AC3E}">
        <p14:creationId xmlns:p14="http://schemas.microsoft.com/office/powerpoint/2010/main" val="502540092"/>
      </p:ext>
    </p:extLst>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3400" y="274638"/>
            <a:ext cx="8401050" cy="792162"/>
          </a:xfrm>
        </p:spPr>
        <p:txBody>
          <a:bodyPr/>
          <a:lstStyle/>
          <a:p>
            <a:pPr>
              <a:defRPr/>
            </a:pPr>
            <a:r>
              <a:rPr lang="zh-TW" altLang="en-US" dirty="0" smtClean="0"/>
              <a:t>允許金融資產重分類的弊病</a:t>
            </a:r>
            <a:endParaRPr lang="zh-TW" altLang="en-US" dirty="0"/>
          </a:p>
        </p:txBody>
      </p:sp>
      <p:sp>
        <p:nvSpPr>
          <p:cNvPr id="37891" name="內容版面配置區 2"/>
          <p:cNvSpPr>
            <a:spLocks noGrp="1"/>
          </p:cNvSpPr>
          <p:nvPr>
            <p:ph idx="1"/>
          </p:nvPr>
        </p:nvSpPr>
        <p:spPr>
          <a:xfrm>
            <a:off x="228600" y="1295400"/>
            <a:ext cx="8686800" cy="5334000"/>
          </a:xfrm>
        </p:spPr>
        <p:txBody>
          <a:bodyPr/>
          <a:lstStyle/>
          <a:p>
            <a:r>
              <a:rPr lang="zh-TW" altLang="en-US" sz="2800" dirty="0" smtClean="0"/>
              <a:t>由於</a:t>
            </a:r>
            <a:r>
              <a:rPr lang="en-US" altLang="zh-TW" sz="2800" dirty="0" smtClean="0"/>
              <a:t>39</a:t>
            </a:r>
            <a:r>
              <a:rPr lang="zh-TW" altLang="en-US" sz="2800" dirty="0" smtClean="0"/>
              <a:t>號公報允許公司將金融資產重分類以反映實際損益，有些金融機構為了美化帳面，會濫用此一規定。</a:t>
            </a:r>
            <a:endParaRPr lang="en-US" altLang="zh-TW" sz="2800" dirty="0" smtClean="0"/>
          </a:p>
          <a:p>
            <a:r>
              <a:rPr lang="zh-TW" altLang="en-US" sz="2800" dirty="0" smtClean="0"/>
              <a:t>以債券投資為例，若將投資放在「備供出售」和「無活絡市場」下可隨時買賣，差別是前者依市價計算、後者照成本計算，於是業者當債券價格下跌時，將該資產轉移至「無活絡市場</a:t>
            </a:r>
            <a:r>
              <a:rPr lang="en-US" altLang="zh-TW" sz="2800" dirty="0" smtClean="0"/>
              <a:t>-</a:t>
            </a:r>
            <a:r>
              <a:rPr lang="zh-TW" altLang="en-US" sz="2800" dirty="0" smtClean="0"/>
              <a:t>其他金融資產」隱藏損失，一旦價格上漲就移轉至「備供出售」取得帳面上的獲利。因此金管會為阻止業者的濫用</a:t>
            </a:r>
            <a:r>
              <a:rPr lang="en-US" altLang="zh-TW" sz="2800" dirty="0" smtClean="0"/>
              <a:t>39</a:t>
            </a:r>
            <a:r>
              <a:rPr lang="zh-TW" altLang="en-US" sz="2800" dirty="0" smtClean="0"/>
              <a:t>號公報，限制債券投資項目移轉，以維持財報的真實性，同時也提醒業者必須更慎重的選擇投資標的。</a:t>
            </a:r>
          </a:p>
          <a:p>
            <a:endParaRPr lang="zh-TW" altLang="en-US" sz="2800" dirty="0" smtClean="0"/>
          </a:p>
        </p:txBody>
      </p:sp>
    </p:spTree>
    <p:extLst>
      <p:ext uri="{BB962C8B-B14F-4D97-AF65-F5344CB8AC3E}">
        <p14:creationId xmlns:p14="http://schemas.microsoft.com/office/powerpoint/2010/main" val="3664585190"/>
      </p:ext>
    </p:extLst>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90600" y="274638"/>
            <a:ext cx="7943850" cy="1143000"/>
          </a:xfrm>
        </p:spPr>
        <p:txBody>
          <a:bodyPr>
            <a:normAutofit/>
          </a:bodyPr>
          <a:lstStyle/>
          <a:p>
            <a:pPr>
              <a:defRPr/>
            </a:pPr>
            <a:r>
              <a:rPr lang="zh-TW" altLang="en-US" dirty="0" smtClean="0"/>
              <a:t>三類資產不得進行重分類</a:t>
            </a:r>
            <a:r>
              <a:rPr lang="en-US" altLang="zh-TW" dirty="0" smtClean="0"/>
              <a:t>-IFRS9</a:t>
            </a:r>
            <a:endParaRPr lang="zh-TW" altLang="en-US" dirty="0"/>
          </a:p>
        </p:txBody>
      </p:sp>
      <p:sp>
        <p:nvSpPr>
          <p:cNvPr id="38915" name="內容版面配置區 2"/>
          <p:cNvSpPr>
            <a:spLocks noGrp="1"/>
          </p:cNvSpPr>
          <p:nvPr>
            <p:ph idx="1"/>
          </p:nvPr>
        </p:nvSpPr>
        <p:spPr>
          <a:xfrm>
            <a:off x="304800" y="1447800"/>
            <a:ext cx="8629650" cy="4800600"/>
          </a:xfrm>
        </p:spPr>
        <p:txBody>
          <a:bodyPr/>
          <a:lstStyle/>
          <a:p>
            <a:pPr lvl="0"/>
            <a:r>
              <a:rPr lang="zh-TW" altLang="zh-TW" dirty="0"/>
              <a:t>因合約條款並</a:t>
            </a:r>
            <a:r>
              <a:rPr lang="zh-TW" altLang="zh-TW" dirty="0">
                <a:solidFill>
                  <a:srgbClr val="FF0000"/>
                </a:solidFill>
              </a:rPr>
              <a:t>非</a:t>
            </a:r>
            <a:r>
              <a:rPr lang="zh-TW" altLang="zh-TW" dirty="0"/>
              <a:t>產生完全為支付本金及流通在外本金金額之利息之現金流量，而</a:t>
            </a:r>
            <a:r>
              <a:rPr lang="zh-TW" altLang="zh-TW" dirty="0">
                <a:solidFill>
                  <a:srgbClr val="FF0000"/>
                </a:solidFill>
              </a:rPr>
              <a:t>透過損益按公允價值衡量衡量之金融資產</a:t>
            </a:r>
            <a:r>
              <a:rPr lang="zh-TW" altLang="zh-TW" dirty="0"/>
              <a:t>（包括普通股、可轉換公司債及開放型基金投資等</a:t>
            </a:r>
            <a:r>
              <a:rPr lang="zh-TW" altLang="zh-TW" dirty="0" smtClean="0"/>
              <a:t>）</a:t>
            </a:r>
            <a:endParaRPr lang="zh-TW" altLang="zh-TW" dirty="0"/>
          </a:p>
          <a:p>
            <a:pPr lvl="0"/>
            <a:r>
              <a:rPr lang="zh-TW" altLang="zh-TW" dirty="0"/>
              <a:t>企業於原始認列時指定</a:t>
            </a:r>
            <a:r>
              <a:rPr lang="zh-TW" altLang="zh-TW" dirty="0">
                <a:solidFill>
                  <a:srgbClr val="FF0000"/>
                </a:solidFill>
              </a:rPr>
              <a:t>透過其他綜合損益按公允價值衡量之非持有供交易權益工具</a:t>
            </a:r>
            <a:r>
              <a:rPr lang="zh-TW" altLang="zh-TW" dirty="0" smtClean="0">
                <a:solidFill>
                  <a:srgbClr val="FF0000"/>
                </a:solidFill>
              </a:rPr>
              <a:t>投資</a:t>
            </a:r>
            <a:endParaRPr lang="zh-TW" altLang="zh-TW" dirty="0">
              <a:solidFill>
                <a:srgbClr val="FF0000"/>
              </a:solidFill>
            </a:endParaRPr>
          </a:p>
          <a:p>
            <a:pPr lvl="0"/>
            <a:r>
              <a:rPr lang="zh-TW" altLang="zh-TW" dirty="0"/>
              <a:t>為消除或重大減少會計配比不當，而於原始認列時指定為</a:t>
            </a:r>
            <a:r>
              <a:rPr lang="zh-TW" altLang="zh-TW" dirty="0">
                <a:solidFill>
                  <a:srgbClr val="FF0000"/>
                </a:solidFill>
              </a:rPr>
              <a:t>透過損益按公允價值衡量之金融資產</a:t>
            </a:r>
            <a:r>
              <a:rPr lang="zh-TW" altLang="zh-TW" dirty="0" smtClean="0"/>
              <a:t>。</a:t>
            </a:r>
            <a:endParaRPr lang="zh-TW" altLang="en-US" dirty="0" smtClean="0"/>
          </a:p>
        </p:txBody>
      </p:sp>
    </p:spTree>
    <p:extLst>
      <p:ext uri="{BB962C8B-B14F-4D97-AF65-F5344CB8AC3E}">
        <p14:creationId xmlns:p14="http://schemas.microsoft.com/office/powerpoint/2010/main" val="1903306332"/>
      </p:ext>
    </p:extLst>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152400" y="228600"/>
            <a:ext cx="8991600" cy="6313454"/>
          </a:xfrm>
          <a:prstGeom prst="rect">
            <a:avLst/>
          </a:prstGeom>
        </p:spPr>
      </p:pic>
    </p:spTree>
    <p:extLst>
      <p:ext uri="{BB962C8B-B14F-4D97-AF65-F5344CB8AC3E}">
        <p14:creationId xmlns:p14="http://schemas.microsoft.com/office/powerpoint/2010/main" val="2434732187"/>
      </p:ext>
    </p:extLst>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152400" y="10886"/>
            <a:ext cx="8762999" cy="6961314"/>
          </a:xfrm>
          <a:prstGeom prst="rect">
            <a:avLst/>
          </a:prstGeom>
        </p:spPr>
      </p:pic>
    </p:spTree>
    <p:extLst>
      <p:ext uri="{BB962C8B-B14F-4D97-AF65-F5344CB8AC3E}">
        <p14:creationId xmlns:p14="http://schemas.microsoft.com/office/powerpoint/2010/main" val="4123141580"/>
      </p:ext>
    </p:extLst>
  </p:cSld>
  <p:clrMapOvr>
    <a:masterClrMapping/>
  </p:clrMapOvr>
  <p:transition>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62000" y="274320"/>
            <a:ext cx="8171688" cy="868680"/>
          </a:xfrm>
        </p:spPr>
        <p:txBody>
          <a:bodyPr>
            <a:noAutofit/>
          </a:bodyPr>
          <a:lstStyle/>
          <a:p>
            <a:r>
              <a:rPr lang="zh-TW" altLang="zh-TW" sz="3200" dirty="0">
                <a:effectLst/>
              </a:rPr>
              <a:t>國內某銀行之透過損益按公允價值衡量之金融資產</a:t>
            </a:r>
            <a:endParaRPr lang="zh-TW" altLang="en-US" sz="3200" dirty="0"/>
          </a:p>
        </p:txBody>
      </p:sp>
      <p:graphicFrame>
        <p:nvGraphicFramePr>
          <p:cNvPr id="3" name="表格 2"/>
          <p:cNvGraphicFramePr>
            <a:graphicFrameLocks noGrp="1"/>
          </p:cNvGraphicFramePr>
          <p:nvPr>
            <p:extLst>
              <p:ext uri="{D42A27DB-BD31-4B8C-83A1-F6EECF244321}">
                <p14:modId xmlns:p14="http://schemas.microsoft.com/office/powerpoint/2010/main" val="3287084545"/>
              </p:ext>
            </p:extLst>
          </p:nvPr>
        </p:nvGraphicFramePr>
        <p:xfrm>
          <a:off x="762000" y="1295396"/>
          <a:ext cx="7924801" cy="5584194"/>
        </p:xfrm>
        <a:graphic>
          <a:graphicData uri="http://schemas.openxmlformats.org/drawingml/2006/table">
            <a:tbl>
              <a:tblPr firstRow="1" firstCol="1" bandRow="1">
                <a:tableStyleId>{5C22544A-7EE6-4342-B048-85BDC9FD1C3A}</a:tableStyleId>
              </a:tblPr>
              <a:tblGrid>
                <a:gridCol w="5626608">
                  <a:extLst>
                    <a:ext uri="{9D8B030D-6E8A-4147-A177-3AD203B41FA5}">
                      <a16:colId xmlns="" xmlns:a16="http://schemas.microsoft.com/office/drawing/2014/main" val="3869608738"/>
                    </a:ext>
                  </a:extLst>
                </a:gridCol>
                <a:gridCol w="2298193">
                  <a:extLst>
                    <a:ext uri="{9D8B030D-6E8A-4147-A177-3AD203B41FA5}">
                      <a16:colId xmlns="" xmlns:a16="http://schemas.microsoft.com/office/drawing/2014/main" val="2047822818"/>
                    </a:ext>
                  </a:extLst>
                </a:gridCol>
              </a:tblGrid>
              <a:tr h="253827">
                <a:tc>
                  <a:txBody>
                    <a:bodyPr/>
                    <a:lstStyle/>
                    <a:p>
                      <a:pPr>
                        <a:spcAft>
                          <a:spcPts val="0"/>
                        </a:spcAft>
                      </a:pPr>
                      <a:r>
                        <a:rPr lang="zh-TW" sz="1600" kern="0" dirty="0">
                          <a:effectLst/>
                        </a:rPr>
                        <a:t>指定透過損益按公允價值衡量之金融資產</a:t>
                      </a:r>
                      <a:endParaRPr lang="zh-TW" sz="1600" kern="100" dirty="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en-US" sz="1600" kern="0">
                          <a:effectLst/>
                        </a:rPr>
                        <a:t>107.12.31 </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231629260"/>
                  </a:ext>
                </a:extLst>
              </a:tr>
              <a:tr h="253827">
                <a:tc>
                  <a:txBody>
                    <a:bodyPr/>
                    <a:lstStyle/>
                    <a:p>
                      <a:pPr>
                        <a:spcAft>
                          <a:spcPts val="0"/>
                        </a:spcAft>
                      </a:pPr>
                      <a:r>
                        <a:rPr lang="zh-TW" sz="1600" kern="0">
                          <a:effectLst/>
                        </a:rPr>
                        <a:t>國外公債、公司債、金融債及其他債券</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$15,556,919</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698323870"/>
                  </a:ext>
                </a:extLst>
              </a:tr>
              <a:tr h="253827">
                <a:tc>
                  <a:txBody>
                    <a:bodyPr/>
                    <a:lstStyle/>
                    <a:p>
                      <a:pPr>
                        <a:spcAft>
                          <a:spcPts val="0"/>
                        </a:spcAft>
                      </a:pPr>
                      <a:r>
                        <a:rPr lang="zh-TW" sz="1600" kern="0">
                          <a:effectLst/>
                        </a:rPr>
                        <a:t>加：評價調整</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(91,199)</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395972242"/>
                  </a:ext>
                </a:extLst>
              </a:tr>
              <a:tr h="253827">
                <a:tc>
                  <a:txBody>
                    <a:bodyPr/>
                    <a:lstStyle/>
                    <a:p>
                      <a:pPr>
                        <a:spcAft>
                          <a:spcPts val="0"/>
                        </a:spcAft>
                      </a:pPr>
                      <a:r>
                        <a:rPr lang="zh-TW" sz="1600" kern="0">
                          <a:effectLst/>
                        </a:rPr>
                        <a:t>合　　計</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$15,465,720</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778030150"/>
                  </a:ext>
                </a:extLst>
              </a:tr>
              <a:tr h="253827">
                <a:tc>
                  <a:txBody>
                    <a:bodyPr/>
                    <a:lstStyle/>
                    <a:p>
                      <a:pPr>
                        <a:spcAft>
                          <a:spcPts val="0"/>
                        </a:spcAft>
                      </a:pPr>
                      <a:r>
                        <a:rPr lang="zh-TW" sz="1600" kern="0">
                          <a:effectLst/>
                        </a:rPr>
                        <a:t>強制透過損益按公允價值衡量之金融資產</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en-US" sz="1600" kern="0">
                          <a:effectLst/>
                        </a:rPr>
                        <a:t>107.12.31</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2066214890"/>
                  </a:ext>
                </a:extLst>
              </a:tr>
              <a:tr h="253827">
                <a:tc>
                  <a:txBody>
                    <a:bodyPr/>
                    <a:lstStyle/>
                    <a:p>
                      <a:pPr>
                        <a:spcAft>
                          <a:spcPts val="0"/>
                        </a:spcAft>
                      </a:pPr>
                      <a:r>
                        <a:rPr lang="zh-TW" sz="1600" kern="0">
                          <a:effectLst/>
                        </a:rPr>
                        <a:t>商業本票</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$38,969,252</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928344787"/>
                  </a:ext>
                </a:extLst>
              </a:tr>
              <a:tr h="253827">
                <a:tc>
                  <a:txBody>
                    <a:bodyPr/>
                    <a:lstStyle/>
                    <a:p>
                      <a:pPr>
                        <a:spcAft>
                          <a:spcPts val="0"/>
                        </a:spcAft>
                      </a:pPr>
                      <a:r>
                        <a:rPr lang="zh-TW" sz="1600" kern="0">
                          <a:effectLst/>
                        </a:rPr>
                        <a:t>外國政府債券</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59,999</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2605888773"/>
                  </a:ext>
                </a:extLst>
              </a:tr>
              <a:tr h="253827">
                <a:tc>
                  <a:txBody>
                    <a:bodyPr/>
                    <a:lstStyle/>
                    <a:p>
                      <a:pPr>
                        <a:spcAft>
                          <a:spcPts val="0"/>
                        </a:spcAft>
                      </a:pPr>
                      <a:r>
                        <a:rPr lang="zh-TW" sz="1600" kern="0">
                          <a:effectLst/>
                        </a:rPr>
                        <a:t>普通公司債</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517,928</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1817447881"/>
                  </a:ext>
                </a:extLst>
              </a:tr>
              <a:tr h="253827">
                <a:tc>
                  <a:txBody>
                    <a:bodyPr/>
                    <a:lstStyle/>
                    <a:p>
                      <a:pPr>
                        <a:spcAft>
                          <a:spcPts val="0"/>
                        </a:spcAft>
                      </a:pPr>
                      <a:r>
                        <a:rPr lang="zh-TW" sz="1600" kern="0">
                          <a:effectLst/>
                        </a:rPr>
                        <a:t>可轉換公司債</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dirty="0">
                          <a:effectLst/>
                        </a:rPr>
                        <a:t>3,969,775</a:t>
                      </a:r>
                      <a:endParaRPr lang="zh-TW" sz="1600" kern="100" dirty="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1099327766"/>
                  </a:ext>
                </a:extLst>
              </a:tr>
              <a:tr h="253827">
                <a:tc>
                  <a:txBody>
                    <a:bodyPr/>
                    <a:lstStyle/>
                    <a:p>
                      <a:pPr>
                        <a:spcAft>
                          <a:spcPts val="0"/>
                        </a:spcAft>
                      </a:pPr>
                      <a:r>
                        <a:rPr lang="zh-TW" sz="1600" kern="0">
                          <a:effectLst/>
                        </a:rPr>
                        <a:t>可轉讓定期存單</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15,502,549</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1726520077"/>
                  </a:ext>
                </a:extLst>
              </a:tr>
              <a:tr h="253827">
                <a:tc>
                  <a:txBody>
                    <a:bodyPr/>
                    <a:lstStyle/>
                    <a:p>
                      <a:pPr>
                        <a:spcAft>
                          <a:spcPts val="0"/>
                        </a:spcAft>
                      </a:pPr>
                      <a:r>
                        <a:rPr lang="zh-TW" sz="1600" kern="0">
                          <a:effectLst/>
                        </a:rPr>
                        <a:t>國內外股票及受益憑證</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dirty="0">
                          <a:effectLst/>
                        </a:rPr>
                        <a:t>144,121,620</a:t>
                      </a:r>
                      <a:endParaRPr lang="zh-TW" sz="1600" kern="100" dirty="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4135659473"/>
                  </a:ext>
                </a:extLst>
              </a:tr>
              <a:tr h="253827">
                <a:tc>
                  <a:txBody>
                    <a:bodyPr/>
                    <a:lstStyle/>
                    <a:p>
                      <a:pPr>
                        <a:spcAft>
                          <a:spcPts val="0"/>
                        </a:spcAft>
                      </a:pPr>
                      <a:r>
                        <a:rPr lang="zh-TW" sz="1600" kern="0" dirty="0">
                          <a:effectLst/>
                        </a:rPr>
                        <a:t>買入匯率選擇權</a:t>
                      </a:r>
                      <a:endParaRPr lang="zh-TW" sz="1600" kern="100" dirty="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1,843</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3114202009"/>
                  </a:ext>
                </a:extLst>
              </a:tr>
              <a:tr h="253827">
                <a:tc>
                  <a:txBody>
                    <a:bodyPr/>
                    <a:lstStyle/>
                    <a:p>
                      <a:pPr>
                        <a:spcAft>
                          <a:spcPts val="0"/>
                        </a:spcAft>
                      </a:pPr>
                      <a:r>
                        <a:rPr lang="zh-TW" sz="1600" kern="0">
                          <a:effectLst/>
                        </a:rPr>
                        <a:t>外匯期貨</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5,611</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3063168299"/>
                  </a:ext>
                </a:extLst>
              </a:tr>
              <a:tr h="253827">
                <a:tc>
                  <a:txBody>
                    <a:bodyPr/>
                    <a:lstStyle/>
                    <a:p>
                      <a:pPr>
                        <a:spcAft>
                          <a:spcPts val="0"/>
                        </a:spcAft>
                      </a:pPr>
                      <a:r>
                        <a:rPr lang="zh-TW" sz="1600" kern="0">
                          <a:effectLst/>
                        </a:rPr>
                        <a:t>商品期貨</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61,724</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2289401143"/>
                  </a:ext>
                </a:extLst>
              </a:tr>
              <a:tr h="253827">
                <a:tc>
                  <a:txBody>
                    <a:bodyPr/>
                    <a:lstStyle/>
                    <a:p>
                      <a:pPr>
                        <a:spcAft>
                          <a:spcPts val="0"/>
                        </a:spcAft>
                      </a:pPr>
                      <a:r>
                        <a:rPr lang="zh-TW" sz="1600" kern="0">
                          <a:effectLst/>
                        </a:rPr>
                        <a:t>加：評價調整－非衍生金融資產</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11,397,106</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1104432813"/>
                  </a:ext>
                </a:extLst>
              </a:tr>
              <a:tr h="253827">
                <a:tc>
                  <a:txBody>
                    <a:bodyPr/>
                    <a:lstStyle/>
                    <a:p>
                      <a:pPr>
                        <a:spcAft>
                          <a:spcPts val="0"/>
                        </a:spcAft>
                      </a:pPr>
                      <a:r>
                        <a:rPr lang="zh-TW" sz="1600" kern="0">
                          <a:effectLst/>
                        </a:rPr>
                        <a:t>評價調整－買入匯率選擇權</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537</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415117388"/>
                  </a:ext>
                </a:extLst>
              </a:tr>
              <a:tr h="253827">
                <a:tc>
                  <a:txBody>
                    <a:bodyPr/>
                    <a:lstStyle/>
                    <a:p>
                      <a:pPr>
                        <a:spcAft>
                          <a:spcPts val="0"/>
                        </a:spcAft>
                      </a:pPr>
                      <a:r>
                        <a:rPr lang="zh-TW" sz="1600" kern="0">
                          <a:effectLst/>
                        </a:rPr>
                        <a:t>評價調整－換匯</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5,866,915</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3119334831"/>
                  </a:ext>
                </a:extLst>
              </a:tr>
              <a:tr h="253827">
                <a:tc>
                  <a:txBody>
                    <a:bodyPr/>
                    <a:lstStyle/>
                    <a:p>
                      <a:pPr>
                        <a:spcAft>
                          <a:spcPts val="0"/>
                        </a:spcAft>
                      </a:pPr>
                      <a:r>
                        <a:rPr lang="zh-TW" sz="1600" kern="0">
                          <a:effectLst/>
                        </a:rPr>
                        <a:t>評價調整－資產交換</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25,483</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3461646643"/>
                  </a:ext>
                </a:extLst>
              </a:tr>
              <a:tr h="253827">
                <a:tc>
                  <a:txBody>
                    <a:bodyPr/>
                    <a:lstStyle/>
                    <a:p>
                      <a:pPr>
                        <a:spcAft>
                          <a:spcPts val="0"/>
                        </a:spcAft>
                      </a:pPr>
                      <a:r>
                        <a:rPr lang="zh-TW" sz="1600" kern="0">
                          <a:effectLst/>
                        </a:rPr>
                        <a:t>評價調整－利率交易</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384,341</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3240503749"/>
                  </a:ext>
                </a:extLst>
              </a:tr>
              <a:tr h="253827">
                <a:tc>
                  <a:txBody>
                    <a:bodyPr/>
                    <a:lstStyle/>
                    <a:p>
                      <a:pPr>
                        <a:spcAft>
                          <a:spcPts val="0"/>
                        </a:spcAft>
                      </a:pPr>
                      <a:r>
                        <a:rPr lang="zh-TW" sz="1600" kern="0">
                          <a:effectLst/>
                        </a:rPr>
                        <a:t>評價調整－遠匯交易</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58,387</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1815966"/>
                  </a:ext>
                </a:extLst>
              </a:tr>
              <a:tr h="253827">
                <a:tc>
                  <a:txBody>
                    <a:bodyPr/>
                    <a:lstStyle/>
                    <a:p>
                      <a:pPr>
                        <a:spcAft>
                          <a:spcPts val="0"/>
                        </a:spcAft>
                      </a:pPr>
                      <a:r>
                        <a:rPr lang="zh-TW" sz="1600" kern="0">
                          <a:effectLst/>
                        </a:rPr>
                        <a:t>評價調整－商品期貨</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(72)</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3238605873"/>
                  </a:ext>
                </a:extLst>
              </a:tr>
              <a:tr h="253827">
                <a:tc>
                  <a:txBody>
                    <a:bodyPr/>
                    <a:lstStyle/>
                    <a:p>
                      <a:pPr>
                        <a:spcAft>
                          <a:spcPts val="0"/>
                        </a:spcAft>
                      </a:pPr>
                      <a:r>
                        <a:rPr lang="zh-TW" sz="1600" kern="0">
                          <a:effectLst/>
                        </a:rPr>
                        <a:t>合　　計</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dirty="0">
                          <a:effectLst/>
                        </a:rPr>
                        <a:t>$220,942,998</a:t>
                      </a:r>
                      <a:endParaRPr lang="zh-TW" sz="1600" kern="100" dirty="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164933001"/>
                  </a:ext>
                </a:extLst>
              </a:tr>
            </a:tbl>
          </a:graphicData>
        </a:graphic>
      </p:graphicFrame>
    </p:spTree>
    <p:extLst>
      <p:ext uri="{BB962C8B-B14F-4D97-AF65-F5344CB8AC3E}">
        <p14:creationId xmlns:p14="http://schemas.microsoft.com/office/powerpoint/2010/main" val="1213351188"/>
      </p:ext>
    </p:extLst>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320"/>
            <a:ext cx="8324088" cy="944880"/>
          </a:xfrm>
        </p:spPr>
        <p:txBody>
          <a:bodyPr>
            <a:normAutofit fontScale="90000"/>
          </a:bodyPr>
          <a:lstStyle/>
          <a:p>
            <a:r>
              <a:rPr lang="zh-TW" altLang="zh-TW" dirty="0">
                <a:effectLst/>
              </a:rPr>
              <a:t>國內某銀行之透過其他綜合損益按公允價值衡量之金融資產</a:t>
            </a:r>
            <a:endParaRPr lang="zh-TW" altLang="en-US" dirty="0"/>
          </a:p>
        </p:txBody>
      </p:sp>
      <p:graphicFrame>
        <p:nvGraphicFramePr>
          <p:cNvPr id="3" name="表格 2"/>
          <p:cNvGraphicFramePr>
            <a:graphicFrameLocks noGrp="1"/>
          </p:cNvGraphicFramePr>
          <p:nvPr>
            <p:extLst>
              <p:ext uri="{D42A27DB-BD31-4B8C-83A1-F6EECF244321}">
                <p14:modId xmlns:p14="http://schemas.microsoft.com/office/powerpoint/2010/main" val="2264809588"/>
              </p:ext>
            </p:extLst>
          </p:nvPr>
        </p:nvGraphicFramePr>
        <p:xfrm>
          <a:off x="609600" y="1417317"/>
          <a:ext cx="8077200" cy="5135879"/>
        </p:xfrm>
        <a:graphic>
          <a:graphicData uri="http://schemas.openxmlformats.org/drawingml/2006/table">
            <a:tbl>
              <a:tblPr firstRow="1" firstCol="1" bandRow="1">
                <a:tableStyleId>{5C22544A-7EE6-4342-B048-85BDC9FD1C3A}</a:tableStyleId>
              </a:tblPr>
              <a:tblGrid>
                <a:gridCol w="5973366">
                  <a:extLst>
                    <a:ext uri="{9D8B030D-6E8A-4147-A177-3AD203B41FA5}">
                      <a16:colId xmlns="" xmlns:a16="http://schemas.microsoft.com/office/drawing/2014/main" val="4113975512"/>
                    </a:ext>
                  </a:extLst>
                </a:gridCol>
                <a:gridCol w="2103834">
                  <a:extLst>
                    <a:ext uri="{9D8B030D-6E8A-4147-A177-3AD203B41FA5}">
                      <a16:colId xmlns="" xmlns:a16="http://schemas.microsoft.com/office/drawing/2014/main" val="753586417"/>
                    </a:ext>
                  </a:extLst>
                </a:gridCol>
              </a:tblGrid>
              <a:tr h="342392">
                <a:tc>
                  <a:txBody>
                    <a:bodyPr/>
                    <a:lstStyle/>
                    <a:p>
                      <a:pPr>
                        <a:spcAft>
                          <a:spcPts val="0"/>
                        </a:spcAft>
                      </a:pPr>
                      <a:r>
                        <a:rPr lang="zh-TW" sz="1800" kern="0">
                          <a:effectLst/>
                        </a:rPr>
                        <a:t>透過其他綜合損益按公允價值衡量之債務工具</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en-US" sz="1800" kern="0">
                          <a:effectLst/>
                        </a:rPr>
                        <a:t>107.12.31</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1515750715"/>
                  </a:ext>
                </a:extLst>
              </a:tr>
              <a:tr h="342392">
                <a:tc>
                  <a:txBody>
                    <a:bodyPr/>
                    <a:lstStyle/>
                    <a:p>
                      <a:pPr>
                        <a:spcAft>
                          <a:spcPts val="0"/>
                        </a:spcAft>
                      </a:pPr>
                      <a:r>
                        <a:rPr lang="zh-TW" sz="1800" kern="0">
                          <a:effectLst/>
                        </a:rPr>
                        <a:t>國內可轉讓定期存單</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800" kern="0">
                          <a:effectLst/>
                        </a:rPr>
                        <a:t>$852,920,000</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471168795"/>
                  </a:ext>
                </a:extLst>
              </a:tr>
              <a:tr h="342392">
                <a:tc>
                  <a:txBody>
                    <a:bodyPr/>
                    <a:lstStyle/>
                    <a:p>
                      <a:pPr>
                        <a:spcAft>
                          <a:spcPts val="0"/>
                        </a:spcAft>
                      </a:pPr>
                      <a:r>
                        <a:rPr lang="zh-TW" sz="1800" kern="0" dirty="0">
                          <a:effectLst/>
                        </a:rPr>
                        <a:t>國內公債</a:t>
                      </a:r>
                      <a:endParaRPr lang="zh-TW" sz="1800" kern="100" dirty="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800" kern="0">
                          <a:effectLst/>
                        </a:rPr>
                        <a:t>57,276,878</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1938073588"/>
                  </a:ext>
                </a:extLst>
              </a:tr>
              <a:tr h="684783">
                <a:tc>
                  <a:txBody>
                    <a:bodyPr/>
                    <a:lstStyle/>
                    <a:p>
                      <a:pPr>
                        <a:spcAft>
                          <a:spcPts val="0"/>
                        </a:spcAft>
                      </a:pPr>
                      <a:r>
                        <a:rPr lang="zh-TW" sz="1800" kern="0">
                          <a:effectLst/>
                        </a:rPr>
                        <a:t>國外政府債券、公司債、金融債券及可轉讓定期存單</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800" kern="0">
                          <a:effectLst/>
                        </a:rPr>
                        <a:t>80,041,386</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1473662029"/>
                  </a:ext>
                </a:extLst>
              </a:tr>
              <a:tr h="342392">
                <a:tc>
                  <a:txBody>
                    <a:bodyPr/>
                    <a:lstStyle/>
                    <a:p>
                      <a:pPr>
                        <a:spcAft>
                          <a:spcPts val="0"/>
                        </a:spcAft>
                      </a:pPr>
                      <a:r>
                        <a:rPr lang="zh-TW" sz="1800" kern="0">
                          <a:effectLst/>
                        </a:rPr>
                        <a:t>國內金融債券</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800" kern="0">
                          <a:effectLst/>
                        </a:rPr>
                        <a:t>8,705,001</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1928007691"/>
                  </a:ext>
                </a:extLst>
              </a:tr>
              <a:tr h="342392">
                <a:tc>
                  <a:txBody>
                    <a:bodyPr/>
                    <a:lstStyle/>
                    <a:p>
                      <a:pPr>
                        <a:spcAft>
                          <a:spcPts val="0"/>
                        </a:spcAft>
                      </a:pPr>
                      <a:r>
                        <a:rPr lang="zh-TW" sz="1800" kern="0">
                          <a:effectLst/>
                        </a:rPr>
                        <a:t>國內公司債</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800" kern="0">
                          <a:effectLst/>
                        </a:rPr>
                        <a:t>40,835,988</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2225101757"/>
                  </a:ext>
                </a:extLst>
              </a:tr>
              <a:tr h="342392">
                <a:tc>
                  <a:txBody>
                    <a:bodyPr/>
                    <a:lstStyle/>
                    <a:p>
                      <a:pPr>
                        <a:spcAft>
                          <a:spcPts val="0"/>
                        </a:spcAft>
                      </a:pPr>
                      <a:r>
                        <a:rPr lang="zh-TW" sz="1800" kern="0">
                          <a:effectLst/>
                        </a:rPr>
                        <a:t>國內金融資產證券化受益證券</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800" kern="0">
                          <a:effectLst/>
                        </a:rPr>
                        <a:t>500,000</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2609928281"/>
                  </a:ext>
                </a:extLst>
              </a:tr>
              <a:tr h="342392">
                <a:tc>
                  <a:txBody>
                    <a:bodyPr/>
                    <a:lstStyle/>
                    <a:p>
                      <a:pPr>
                        <a:spcAft>
                          <a:spcPts val="0"/>
                        </a:spcAft>
                      </a:pPr>
                      <a:r>
                        <a:rPr lang="zh-TW" sz="1800" kern="0">
                          <a:effectLst/>
                        </a:rPr>
                        <a:t>加：評價調整</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800" kern="0">
                          <a:effectLst/>
                        </a:rPr>
                        <a:t>731,461</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3059207021"/>
                  </a:ext>
                </a:extLst>
              </a:tr>
              <a:tr h="342392">
                <a:tc>
                  <a:txBody>
                    <a:bodyPr/>
                    <a:lstStyle/>
                    <a:p>
                      <a:pPr>
                        <a:spcAft>
                          <a:spcPts val="0"/>
                        </a:spcAft>
                      </a:pPr>
                      <a:r>
                        <a:rPr lang="zh-TW" sz="1800" kern="0">
                          <a:effectLst/>
                        </a:rPr>
                        <a:t>小　　計</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800" kern="0">
                          <a:effectLst/>
                        </a:rPr>
                        <a:t>1,041,010,714</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3250210451"/>
                  </a:ext>
                </a:extLst>
              </a:tr>
              <a:tr h="342392">
                <a:tc gridSpan="2">
                  <a:txBody>
                    <a:bodyPr/>
                    <a:lstStyle/>
                    <a:p>
                      <a:pPr>
                        <a:spcAft>
                          <a:spcPts val="0"/>
                        </a:spcAft>
                      </a:pPr>
                      <a:r>
                        <a:rPr lang="zh-TW" sz="1800" kern="0">
                          <a:effectLst/>
                        </a:rPr>
                        <a:t>透過其他綜合損益按公允價值衡量之權益工具</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tc hMerge="1">
                  <a:txBody>
                    <a:bodyPr/>
                    <a:lstStyle/>
                    <a:p>
                      <a:endParaRPr lang="zh-TW" altLang="en-US"/>
                    </a:p>
                  </a:txBody>
                  <a:tcPr/>
                </a:tc>
                <a:extLst>
                  <a:ext uri="{0D108BD9-81ED-4DB2-BD59-A6C34878D82A}">
                    <a16:rowId xmlns="" xmlns:a16="http://schemas.microsoft.com/office/drawing/2014/main" val="1637066046"/>
                  </a:ext>
                </a:extLst>
              </a:tr>
              <a:tr h="342392">
                <a:tc>
                  <a:txBody>
                    <a:bodyPr/>
                    <a:lstStyle/>
                    <a:p>
                      <a:pPr>
                        <a:spcAft>
                          <a:spcPts val="0"/>
                        </a:spcAft>
                      </a:pPr>
                      <a:r>
                        <a:rPr lang="zh-TW" sz="1800" kern="0">
                          <a:effectLst/>
                        </a:rPr>
                        <a:t>國內股票</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800" kern="0">
                          <a:effectLst/>
                        </a:rPr>
                        <a:t>36,064,117</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2441893341"/>
                  </a:ext>
                </a:extLst>
              </a:tr>
              <a:tr h="342392">
                <a:tc>
                  <a:txBody>
                    <a:bodyPr/>
                    <a:lstStyle/>
                    <a:p>
                      <a:pPr>
                        <a:spcAft>
                          <a:spcPts val="0"/>
                        </a:spcAft>
                      </a:pPr>
                      <a:r>
                        <a:rPr lang="zh-TW" sz="1800" kern="0">
                          <a:effectLst/>
                        </a:rPr>
                        <a:t>加：評價調整</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800" kern="0">
                          <a:effectLst/>
                        </a:rPr>
                        <a:t>40,652,446</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2442865099"/>
                  </a:ext>
                </a:extLst>
              </a:tr>
              <a:tr h="342392">
                <a:tc>
                  <a:txBody>
                    <a:bodyPr/>
                    <a:lstStyle/>
                    <a:p>
                      <a:pPr>
                        <a:spcAft>
                          <a:spcPts val="0"/>
                        </a:spcAft>
                      </a:pPr>
                      <a:r>
                        <a:rPr lang="zh-TW" sz="1800" kern="0">
                          <a:effectLst/>
                        </a:rPr>
                        <a:t>小　　計</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800" kern="0">
                          <a:effectLst/>
                        </a:rPr>
                        <a:t>76,716,563</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10808351"/>
                  </a:ext>
                </a:extLst>
              </a:tr>
              <a:tr h="342392">
                <a:tc>
                  <a:txBody>
                    <a:bodyPr/>
                    <a:lstStyle/>
                    <a:p>
                      <a:pPr>
                        <a:spcAft>
                          <a:spcPts val="0"/>
                        </a:spcAft>
                      </a:pPr>
                      <a:r>
                        <a:rPr lang="zh-TW" sz="1800" kern="0">
                          <a:effectLst/>
                        </a:rPr>
                        <a:t>合 　　計</a:t>
                      </a:r>
                      <a:endParaRPr lang="zh-TW" sz="18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ctr">
                        <a:spcAft>
                          <a:spcPts val="0"/>
                        </a:spcAft>
                      </a:pPr>
                      <a:r>
                        <a:rPr lang="en-US" sz="1800" kern="100" dirty="0">
                          <a:effectLst/>
                        </a:rPr>
                        <a:t>$1,117,727,277</a:t>
                      </a:r>
                      <a:endParaRPr lang="zh-TW" sz="1800" kern="100" dirty="0">
                        <a:effectLst/>
                        <a:latin typeface="Times New Roman" panose="02020603050405020304" pitchFamily="18" charset="0"/>
                        <a:ea typeface="新細明體" panose="02020500000000000000" pitchFamily="18" charset="-120"/>
                      </a:endParaRPr>
                    </a:p>
                  </a:txBody>
                  <a:tcPr marL="17780" marR="17780" marT="0" marB="0" anchor="ctr"/>
                </a:tc>
                <a:extLst>
                  <a:ext uri="{0D108BD9-81ED-4DB2-BD59-A6C34878D82A}">
                    <a16:rowId xmlns="" xmlns:a16="http://schemas.microsoft.com/office/drawing/2014/main" val="3740023859"/>
                  </a:ext>
                </a:extLst>
              </a:tr>
            </a:tbl>
          </a:graphicData>
        </a:graphic>
      </p:graphicFrame>
    </p:spTree>
    <p:extLst>
      <p:ext uri="{BB962C8B-B14F-4D97-AF65-F5344CB8AC3E}">
        <p14:creationId xmlns:p14="http://schemas.microsoft.com/office/powerpoint/2010/main" val="2208830795"/>
      </p:ext>
    </p:extLst>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標題 1"/>
          <p:cNvSpPr>
            <a:spLocks noGrp="1"/>
          </p:cNvSpPr>
          <p:nvPr>
            <p:ph type="title"/>
          </p:nvPr>
        </p:nvSpPr>
        <p:spPr/>
        <p:txBody>
          <a:bodyPr/>
          <a:lstStyle/>
          <a:p>
            <a:pPr eaLnBrk="1" fontAlgn="auto" hangingPunct="1">
              <a:spcAft>
                <a:spcPts val="0"/>
              </a:spcAft>
              <a:defRPr/>
            </a:pPr>
            <a:r>
              <a:rPr lang="zh-TW" altLang="zh-TW" dirty="0" smtClean="0">
                <a:solidFill>
                  <a:schemeClr val="tx2">
                    <a:satMod val="130000"/>
                  </a:schemeClr>
                </a:solidFill>
              </a:rPr>
              <a:t>持有至到期日金融資產</a:t>
            </a:r>
            <a:endParaRPr lang="zh-TW" altLang="en-US" dirty="0" smtClean="0">
              <a:solidFill>
                <a:schemeClr val="tx2">
                  <a:satMod val="130000"/>
                </a:schemeClr>
              </a:solidFill>
            </a:endParaRPr>
          </a:p>
        </p:txBody>
      </p:sp>
      <p:sp>
        <p:nvSpPr>
          <p:cNvPr id="39939" name="內容版面配置區 2"/>
          <p:cNvSpPr>
            <a:spLocks noGrp="1"/>
          </p:cNvSpPr>
          <p:nvPr>
            <p:ph idx="1"/>
          </p:nvPr>
        </p:nvSpPr>
        <p:spPr>
          <a:xfrm>
            <a:off x="762000" y="1219200"/>
            <a:ext cx="7772400" cy="4800600"/>
          </a:xfrm>
        </p:spPr>
        <p:txBody>
          <a:bodyPr/>
          <a:lstStyle/>
          <a:p>
            <a:r>
              <a:rPr lang="zh-TW" altLang="en-US" sz="2800" smtClean="0"/>
              <a:t>有積極意圖及能力持有至到期日之債務證券。</a:t>
            </a:r>
            <a:endParaRPr lang="en-US" altLang="zh-TW" sz="2800" smtClean="0"/>
          </a:p>
          <a:p>
            <a:r>
              <a:rPr lang="zh-TW" altLang="en-US" sz="2800" smtClean="0"/>
              <a:t>原始認列時係按公允價值加計直接可歸屬之交易成本衡量；</a:t>
            </a:r>
            <a:endParaRPr lang="en-US" altLang="zh-TW" sz="2800" smtClean="0"/>
          </a:p>
          <a:p>
            <a:r>
              <a:rPr lang="zh-TW" altLang="en-US" sz="2800" smtClean="0"/>
              <a:t>後續評價採利息法以攤銷後成本減除減損損失衡量。利息收入係列報於綜合損益表下之利息收入項下</a:t>
            </a:r>
            <a:r>
              <a:rPr lang="zh-TW" altLang="zh-TW" sz="2800" smtClean="0"/>
              <a:t>基本上以債務憑證為主。</a:t>
            </a:r>
            <a:endParaRPr lang="en-US" altLang="zh-TW" sz="2800" smtClean="0"/>
          </a:p>
          <a:p>
            <a:pPr eaLnBrk="1" hangingPunct="1">
              <a:lnSpc>
                <a:spcPts val="4200"/>
              </a:lnSpc>
            </a:pPr>
            <a:r>
              <a:rPr lang="zh-TW" altLang="zh-TW" sz="2800" smtClean="0"/>
              <a:t>股權憑證由於沒有到期日，或股票選擇權、認股權證等無法確定可能收到之金額者，不得列為此項</a:t>
            </a:r>
            <a:r>
              <a:rPr lang="zh-TW" altLang="en-US" sz="2800" smtClean="0"/>
              <a:t>。</a:t>
            </a:r>
          </a:p>
        </p:txBody>
      </p:sp>
    </p:spTree>
  </p:cSld>
  <p:clrMapOvr>
    <a:masterClrMapping/>
  </p:clrMapOvr>
  <p:transition>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66800" y="274638"/>
            <a:ext cx="7867650" cy="1143000"/>
          </a:xfrm>
        </p:spPr>
        <p:txBody>
          <a:bodyPr/>
          <a:lstStyle/>
          <a:p>
            <a:pPr>
              <a:defRPr/>
            </a:pPr>
            <a:r>
              <a:rPr lang="zh-TW" altLang="zh-TW" dirty="0" smtClean="0">
                <a:solidFill>
                  <a:schemeClr val="tx2">
                    <a:satMod val="130000"/>
                  </a:schemeClr>
                </a:solidFill>
              </a:rPr>
              <a:t>持有至到期日金融資產</a:t>
            </a:r>
            <a:endParaRPr lang="zh-TW" altLang="en-US" dirty="0"/>
          </a:p>
        </p:txBody>
      </p:sp>
      <p:graphicFrame>
        <p:nvGraphicFramePr>
          <p:cNvPr id="3" name="表格 2"/>
          <p:cNvGraphicFramePr>
            <a:graphicFrameLocks noGrp="1"/>
          </p:cNvGraphicFramePr>
          <p:nvPr>
            <p:extLst>
              <p:ext uri="{D42A27DB-BD31-4B8C-83A1-F6EECF244321}">
                <p14:modId xmlns:p14="http://schemas.microsoft.com/office/powerpoint/2010/main" val="557806863"/>
              </p:ext>
            </p:extLst>
          </p:nvPr>
        </p:nvGraphicFramePr>
        <p:xfrm>
          <a:off x="914400" y="1676400"/>
          <a:ext cx="7696200" cy="4086225"/>
        </p:xfrm>
        <a:graphic>
          <a:graphicData uri="http://schemas.openxmlformats.org/drawingml/2006/table">
            <a:tbl>
              <a:tblPr/>
              <a:tblGrid>
                <a:gridCol w="2590800">
                  <a:extLst>
                    <a:ext uri="{9D8B030D-6E8A-4147-A177-3AD203B41FA5}">
                      <a16:colId xmlns="" xmlns:a16="http://schemas.microsoft.com/office/drawing/2014/main" val="20000"/>
                    </a:ext>
                  </a:extLst>
                </a:gridCol>
                <a:gridCol w="1655665">
                  <a:extLst>
                    <a:ext uri="{9D8B030D-6E8A-4147-A177-3AD203B41FA5}">
                      <a16:colId xmlns="" xmlns:a16="http://schemas.microsoft.com/office/drawing/2014/main" val="20001"/>
                    </a:ext>
                  </a:extLst>
                </a:gridCol>
                <a:gridCol w="1732306">
                  <a:extLst>
                    <a:ext uri="{9D8B030D-6E8A-4147-A177-3AD203B41FA5}">
                      <a16:colId xmlns="" xmlns:a16="http://schemas.microsoft.com/office/drawing/2014/main" val="20002"/>
                    </a:ext>
                  </a:extLst>
                </a:gridCol>
                <a:gridCol w="1717429">
                  <a:extLst>
                    <a:ext uri="{9D8B030D-6E8A-4147-A177-3AD203B41FA5}">
                      <a16:colId xmlns="" xmlns:a16="http://schemas.microsoft.com/office/drawing/2014/main" val="20003"/>
                    </a:ext>
                  </a:extLst>
                </a:gridCol>
              </a:tblGrid>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國    內</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102.12.31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101.12.31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101.1.1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金融債券</a:t>
                      </a: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6,406,850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6,103,408</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4,004,395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公司債</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7,770,770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6,027,979</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6,288,595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可轉讓定存單</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9,260,435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8,793,255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8,720,453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商業本票</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14,432,630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16,054,125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11,630,110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公  債</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8,015,510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6,854,386</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8,462,338</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不動產證券化受益證券</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30,381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小  計</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45,886,195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43,833,153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39,136,272</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國    外</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8"/>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公司債及組織債</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20,164,985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14,405,731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11,821,513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9"/>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金融債券</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6,993,548</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3,770,201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0"/>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小  計</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27,158,533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18,175,932</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11,821,513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1"/>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合   計</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73,044,728</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62,009,085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dirty="0" smtClean="0">
                          <a:ln>
                            <a:noFill/>
                          </a:ln>
                          <a:solidFill>
                            <a:srgbClr val="000000"/>
                          </a:solidFill>
                          <a:effectLst/>
                          <a:latin typeface="新細明體" charset="-120"/>
                          <a:ea typeface="微軟正黑體" pitchFamily="34" charset="-120"/>
                        </a:rPr>
                        <a:t>50,957,785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2"/>
                  </a:ext>
                </a:extLst>
              </a:tr>
            </a:tbl>
          </a:graphicData>
        </a:graphic>
      </p:graphicFrame>
    </p:spTree>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85800" y="274638"/>
            <a:ext cx="8248650" cy="1143000"/>
          </a:xfrm>
        </p:spPr>
        <p:txBody>
          <a:bodyPr>
            <a:normAutofit fontScale="90000"/>
          </a:bodyPr>
          <a:lstStyle/>
          <a:p>
            <a:pPr>
              <a:defRPr/>
            </a:pPr>
            <a:r>
              <a:rPr lang="zh-TW" altLang="en-US" sz="4400" dirty="0" smtClean="0">
                <a:solidFill>
                  <a:schemeClr val="tx2">
                    <a:satMod val="130000"/>
                  </a:schemeClr>
                </a:solidFill>
                <a:latin typeface="標楷體" pitchFamily="65" charset="-120"/>
                <a:ea typeface="標楷體" pitchFamily="65" charset="-120"/>
              </a:rPr>
              <a:t>利息法</a:t>
            </a:r>
            <a:r>
              <a:rPr lang="en-US" altLang="zh-TW" sz="4400" dirty="0" smtClean="0">
                <a:solidFill>
                  <a:schemeClr val="tx2">
                    <a:satMod val="130000"/>
                  </a:schemeClr>
                </a:solidFill>
                <a:latin typeface="標楷體" pitchFamily="65" charset="-120"/>
                <a:ea typeface="標楷體" pitchFamily="65" charset="-120"/>
              </a:rPr>
              <a:t/>
            </a:r>
            <a:br>
              <a:rPr lang="en-US" altLang="zh-TW" sz="4400" dirty="0" smtClean="0">
                <a:solidFill>
                  <a:schemeClr val="tx2">
                    <a:satMod val="130000"/>
                  </a:schemeClr>
                </a:solidFill>
                <a:latin typeface="標楷體" pitchFamily="65" charset="-120"/>
                <a:ea typeface="標楷體" pitchFamily="65" charset="-120"/>
              </a:rPr>
            </a:br>
            <a:r>
              <a:rPr lang="zh-TW" altLang="en-US" sz="4400" dirty="0" smtClean="0">
                <a:solidFill>
                  <a:schemeClr val="tx2">
                    <a:satMod val="130000"/>
                  </a:schemeClr>
                </a:solidFill>
                <a:latin typeface="標楷體" pitchFamily="65" charset="-120"/>
                <a:ea typeface="標楷體" pitchFamily="65" charset="-120"/>
              </a:rPr>
              <a:t>持有至到期日之金融資產－公司債</a:t>
            </a:r>
            <a:endParaRPr lang="zh-TW" altLang="en-US" dirty="0"/>
          </a:p>
        </p:txBody>
      </p:sp>
      <p:graphicFrame>
        <p:nvGraphicFramePr>
          <p:cNvPr id="4" name="內容版面配置區 3"/>
          <p:cNvGraphicFramePr>
            <a:graphicFrameLocks noGrp="1"/>
          </p:cNvGraphicFramePr>
          <p:nvPr>
            <p:ph idx="1"/>
          </p:nvPr>
        </p:nvGraphicFramePr>
        <p:xfrm>
          <a:off x="990600" y="2898775"/>
          <a:ext cx="7943850" cy="2532447"/>
        </p:xfrm>
        <a:graphic>
          <a:graphicData uri="http://schemas.openxmlformats.org/drawingml/2006/table">
            <a:tbl>
              <a:tblPr/>
              <a:tblGrid>
                <a:gridCol w="952500">
                  <a:extLst>
                    <a:ext uri="{9D8B030D-6E8A-4147-A177-3AD203B41FA5}">
                      <a16:colId xmlns="" xmlns:a16="http://schemas.microsoft.com/office/drawing/2014/main" val="20000"/>
                    </a:ext>
                  </a:extLst>
                </a:gridCol>
                <a:gridCol w="1552575">
                  <a:extLst>
                    <a:ext uri="{9D8B030D-6E8A-4147-A177-3AD203B41FA5}">
                      <a16:colId xmlns="" xmlns:a16="http://schemas.microsoft.com/office/drawing/2014/main" val="20001"/>
                    </a:ext>
                  </a:extLst>
                </a:gridCol>
                <a:gridCol w="1565275">
                  <a:extLst>
                    <a:ext uri="{9D8B030D-6E8A-4147-A177-3AD203B41FA5}">
                      <a16:colId xmlns="" xmlns:a16="http://schemas.microsoft.com/office/drawing/2014/main" val="20002"/>
                    </a:ext>
                  </a:extLst>
                </a:gridCol>
                <a:gridCol w="1230313">
                  <a:extLst>
                    <a:ext uri="{9D8B030D-6E8A-4147-A177-3AD203B41FA5}">
                      <a16:colId xmlns="" xmlns:a16="http://schemas.microsoft.com/office/drawing/2014/main" val="20003"/>
                    </a:ext>
                  </a:extLst>
                </a:gridCol>
                <a:gridCol w="1335087">
                  <a:extLst>
                    <a:ext uri="{9D8B030D-6E8A-4147-A177-3AD203B41FA5}">
                      <a16:colId xmlns="" xmlns:a16="http://schemas.microsoft.com/office/drawing/2014/main" val="20004"/>
                    </a:ext>
                  </a:extLst>
                </a:gridCol>
                <a:gridCol w="1308100">
                  <a:extLst>
                    <a:ext uri="{9D8B030D-6E8A-4147-A177-3AD203B41FA5}">
                      <a16:colId xmlns="" xmlns:a16="http://schemas.microsoft.com/office/drawing/2014/main" val="20005"/>
                    </a:ext>
                  </a:extLst>
                </a:gridCol>
              </a:tblGrid>
              <a:tr h="83191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標楷體" pitchFamily="65" charset="-120"/>
                          <a:ea typeface="微軟正黑體" pitchFamily="34" charset="-120"/>
                        </a:rPr>
                        <a:t>期數</a:t>
                      </a:r>
                      <a:r>
                        <a:rPr kumimoji="0" lang="zh-TW" altLang="en-US" sz="1800" b="0" i="0" u="none" strike="noStrike" cap="none" normalizeH="0" baseline="0" smtClean="0">
                          <a:ln>
                            <a:noFill/>
                          </a:ln>
                          <a:solidFill>
                            <a:srgbClr val="000000"/>
                          </a:solidFill>
                          <a:effectLst/>
                          <a:latin typeface="Gill Sans MT" pitchFamily="34" charset="0"/>
                          <a:ea typeface="微軟正黑體" pitchFamily="34" charset="-120"/>
                        </a:rPr>
                        <a:t> </a:t>
                      </a:r>
                      <a:endParaRPr kumimoji="0" lang="zh-TW" altLang="en-US" sz="1800" b="0" i="0" u="none" strike="noStrike" cap="none" normalizeH="0" baseline="0" smtClean="0">
                        <a:ln>
                          <a:noFill/>
                        </a:ln>
                        <a:solidFill>
                          <a:srgbClr val="000000"/>
                        </a:solidFill>
                        <a:effectLst/>
                        <a:latin typeface="標楷體" pitchFamily="65" charset="-120"/>
                        <a:ea typeface="微軟正黑體" pitchFamily="34" charset="-120"/>
                      </a:endParaRPr>
                    </a:p>
                  </a:txBody>
                  <a:tcPr marL="9086" marR="9086" marT="9081"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標楷體" pitchFamily="65" charset="-120"/>
                          <a:ea typeface="微軟正黑體" pitchFamily="34" charset="-120"/>
                        </a:rPr>
                        <a:t>期初帳面價值</a:t>
                      </a:r>
                      <a:r>
                        <a:rPr kumimoji="0" lang="zh-TW" altLang="en-US" sz="1800" b="0" i="0" u="none" strike="noStrike" cap="none" normalizeH="0" baseline="0" smtClean="0">
                          <a:ln>
                            <a:noFill/>
                          </a:ln>
                          <a:solidFill>
                            <a:srgbClr val="000000"/>
                          </a:solidFill>
                          <a:effectLst/>
                          <a:latin typeface="Gill Sans MT" pitchFamily="34" charset="0"/>
                          <a:ea typeface="微軟正黑體" pitchFamily="34" charset="-120"/>
                        </a:rPr>
                        <a:t> </a:t>
                      </a:r>
                      <a:r>
                        <a:rPr kumimoji="0" lang="en-US" altLang="zh-TW" sz="1800" b="0" i="0" u="none" strike="noStrike" cap="none" normalizeH="0" baseline="0" smtClean="0">
                          <a:ln>
                            <a:noFill/>
                          </a:ln>
                          <a:solidFill>
                            <a:srgbClr val="000000"/>
                          </a:solidFill>
                          <a:effectLst/>
                          <a:latin typeface="Gill Sans MT" pitchFamily="34" charset="0"/>
                          <a:ea typeface="微軟正黑體" pitchFamily="34" charset="-120"/>
                        </a:rPr>
                        <a:t>(</a:t>
                      </a:r>
                      <a:r>
                        <a:rPr kumimoji="0" lang="en-US" altLang="zh-TW" sz="1800" b="0" i="0" u="none" strike="noStrike" cap="none" normalizeH="0" baseline="0" smtClean="0">
                          <a:ln>
                            <a:noFill/>
                          </a:ln>
                          <a:solidFill>
                            <a:srgbClr val="000000"/>
                          </a:solidFill>
                          <a:effectLst/>
                          <a:latin typeface="Gill Sans MT" pitchFamily="34" charset="0"/>
                          <a:ea typeface="新細明體" charset="-120"/>
                        </a:rPr>
                        <a:t>A)</a:t>
                      </a:r>
                      <a:endParaRPr kumimoji="0" lang="en-US" altLang="zh-TW" sz="1800" b="0" i="0" u="none" strike="noStrike" cap="none" normalizeH="0" baseline="0" smtClean="0">
                        <a:ln>
                          <a:noFill/>
                        </a:ln>
                        <a:solidFill>
                          <a:srgbClr val="000000"/>
                        </a:solidFill>
                        <a:effectLst/>
                        <a:latin typeface="標楷體" pitchFamily="65" charset="-120"/>
                        <a:ea typeface="標楷體" pitchFamily="65" charset="-120"/>
                      </a:endParaRPr>
                    </a:p>
                  </a:txBody>
                  <a:tcPr marL="9086" marR="9086" marT="9081"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標楷體" pitchFamily="65" charset="-120"/>
                          <a:ea typeface="微軟正黑體" pitchFamily="34" charset="-120"/>
                        </a:rPr>
                        <a:t>利息收入</a:t>
                      </a:r>
                      <a:r>
                        <a:rPr kumimoji="0" lang="zh-TW" altLang="en-US" sz="1800" b="0" i="0" u="none" strike="noStrike" cap="none" normalizeH="0" baseline="0" smtClean="0">
                          <a:ln>
                            <a:noFill/>
                          </a:ln>
                          <a:solidFill>
                            <a:srgbClr val="000000"/>
                          </a:solidFill>
                          <a:effectLst/>
                          <a:latin typeface="Gill Sans MT" pitchFamily="34" charset="0"/>
                          <a:ea typeface="微軟正黑體" pitchFamily="34" charset="-120"/>
                        </a:rPr>
                        <a:t> </a:t>
                      </a:r>
                      <a:r>
                        <a:rPr kumimoji="0" lang="en-US" altLang="zh-TW" sz="1800" b="0" i="0" u="none" strike="noStrike" cap="none" normalizeH="0" baseline="0" smtClean="0">
                          <a:ln>
                            <a:noFill/>
                          </a:ln>
                          <a:solidFill>
                            <a:srgbClr val="000000"/>
                          </a:solidFill>
                          <a:effectLst/>
                          <a:latin typeface="Gill Sans MT" pitchFamily="34" charset="0"/>
                          <a:ea typeface="微軟正黑體" pitchFamily="34" charset="-120"/>
                        </a:rPr>
                        <a:t>(</a:t>
                      </a:r>
                      <a:r>
                        <a:rPr kumimoji="0" lang="en-US" altLang="zh-TW" sz="1800" b="0" i="0" u="none" strike="noStrike" cap="none" normalizeH="0" baseline="0" smtClean="0">
                          <a:ln>
                            <a:noFill/>
                          </a:ln>
                          <a:solidFill>
                            <a:srgbClr val="000000"/>
                          </a:solidFill>
                          <a:effectLst/>
                          <a:latin typeface="Gill Sans MT" pitchFamily="34" charset="0"/>
                          <a:ea typeface="新細明體" charset="-120"/>
                        </a:rPr>
                        <a:t>B=A*6%)</a:t>
                      </a:r>
                      <a:endParaRPr kumimoji="0" lang="en-US" altLang="zh-TW" sz="1800" b="0" i="0" u="none" strike="noStrike" cap="none" normalizeH="0" baseline="0" smtClean="0">
                        <a:ln>
                          <a:noFill/>
                        </a:ln>
                        <a:solidFill>
                          <a:srgbClr val="000000"/>
                        </a:solidFill>
                        <a:effectLst/>
                        <a:latin typeface="標楷體" pitchFamily="65" charset="-120"/>
                        <a:ea typeface="標楷體" pitchFamily="65" charset="-120"/>
                      </a:endParaRPr>
                    </a:p>
                  </a:txBody>
                  <a:tcPr marL="9086" marR="9086" marT="9081"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標楷體" pitchFamily="65" charset="-120"/>
                          <a:ea typeface="微軟正黑體" pitchFamily="34" charset="-120"/>
                        </a:rPr>
                        <a:t>利息收現</a:t>
                      </a:r>
                      <a:r>
                        <a:rPr kumimoji="0" lang="zh-TW" altLang="en-US" sz="1800" b="0" i="0" u="none" strike="noStrike" cap="none" normalizeH="0" baseline="0" smtClean="0">
                          <a:ln>
                            <a:noFill/>
                          </a:ln>
                          <a:solidFill>
                            <a:srgbClr val="000000"/>
                          </a:solidFill>
                          <a:effectLst/>
                          <a:latin typeface="Gill Sans MT" pitchFamily="34" charset="0"/>
                          <a:ea typeface="微軟正黑體" pitchFamily="34" charset="-120"/>
                        </a:rPr>
                        <a:t> </a:t>
                      </a:r>
                      <a:r>
                        <a:rPr kumimoji="0" lang="en-US" altLang="zh-TW" sz="1800" b="0" i="0" u="none" strike="noStrike" cap="none" normalizeH="0" baseline="0" smtClean="0">
                          <a:ln>
                            <a:noFill/>
                          </a:ln>
                          <a:solidFill>
                            <a:srgbClr val="000000"/>
                          </a:solidFill>
                          <a:effectLst/>
                          <a:latin typeface="Gill Sans MT" pitchFamily="34" charset="0"/>
                          <a:ea typeface="微軟正黑體" pitchFamily="34" charset="-120"/>
                        </a:rPr>
                        <a:t>(</a:t>
                      </a:r>
                      <a:r>
                        <a:rPr kumimoji="0" lang="en-US" altLang="zh-TW" sz="1800" b="0" i="0" u="none" strike="noStrike" cap="none" normalizeH="0" baseline="0" smtClean="0">
                          <a:ln>
                            <a:noFill/>
                          </a:ln>
                          <a:solidFill>
                            <a:srgbClr val="000000"/>
                          </a:solidFill>
                          <a:effectLst/>
                          <a:latin typeface="Gill Sans MT" pitchFamily="34" charset="0"/>
                          <a:ea typeface="新細明體" charset="-120"/>
                        </a:rPr>
                        <a:t>C=1000000*5%)</a:t>
                      </a:r>
                      <a:endParaRPr kumimoji="0" lang="en-US" altLang="zh-TW" sz="1800" b="0" i="0" u="none" strike="noStrike" cap="none" normalizeH="0" baseline="0" smtClean="0">
                        <a:ln>
                          <a:noFill/>
                        </a:ln>
                        <a:solidFill>
                          <a:srgbClr val="000000"/>
                        </a:solidFill>
                        <a:effectLst/>
                        <a:latin typeface="標楷體" pitchFamily="65" charset="-120"/>
                        <a:ea typeface="標楷體" pitchFamily="65" charset="-120"/>
                      </a:endParaRPr>
                    </a:p>
                  </a:txBody>
                  <a:tcPr marL="9086" marR="9086" marT="9081"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標楷體" pitchFamily="65" charset="-120"/>
                          <a:ea typeface="微軟正黑體" pitchFamily="34" charset="-120"/>
                        </a:rPr>
                        <a:t>折價攤銷</a:t>
                      </a:r>
                      <a:r>
                        <a:rPr kumimoji="0" lang="zh-TW" altLang="en-US" sz="1800" b="0" i="0" u="none" strike="noStrike" cap="none" normalizeH="0" baseline="0" smtClean="0">
                          <a:ln>
                            <a:noFill/>
                          </a:ln>
                          <a:solidFill>
                            <a:srgbClr val="000000"/>
                          </a:solidFill>
                          <a:effectLst/>
                          <a:latin typeface="Gill Sans MT" pitchFamily="34" charset="0"/>
                          <a:ea typeface="微軟正黑體" pitchFamily="34" charset="-120"/>
                        </a:rPr>
                        <a:t> </a:t>
                      </a:r>
                      <a:r>
                        <a:rPr kumimoji="0" lang="en-US" altLang="zh-TW" sz="1800" b="0" i="0" u="none" strike="noStrike" cap="none" normalizeH="0" baseline="0" smtClean="0">
                          <a:ln>
                            <a:noFill/>
                          </a:ln>
                          <a:solidFill>
                            <a:srgbClr val="000000"/>
                          </a:solidFill>
                          <a:effectLst/>
                          <a:latin typeface="Gill Sans MT" pitchFamily="34" charset="0"/>
                          <a:ea typeface="微軟正黑體" pitchFamily="34" charset="-120"/>
                        </a:rPr>
                        <a:t>(</a:t>
                      </a:r>
                      <a:r>
                        <a:rPr kumimoji="0" lang="en-US" altLang="zh-TW" sz="1800" b="0" i="0" u="none" strike="noStrike" cap="none" normalizeH="0" baseline="0" smtClean="0">
                          <a:ln>
                            <a:noFill/>
                          </a:ln>
                          <a:solidFill>
                            <a:srgbClr val="000000"/>
                          </a:solidFill>
                          <a:effectLst/>
                          <a:latin typeface="Gill Sans MT" pitchFamily="34" charset="0"/>
                          <a:ea typeface="新細明體" charset="-120"/>
                        </a:rPr>
                        <a:t>D=B-C)</a:t>
                      </a:r>
                      <a:endParaRPr kumimoji="0" lang="en-US" altLang="zh-TW" sz="1800" b="0" i="0" u="none" strike="noStrike" cap="none" normalizeH="0" baseline="0" smtClean="0">
                        <a:ln>
                          <a:noFill/>
                        </a:ln>
                        <a:solidFill>
                          <a:srgbClr val="000000"/>
                        </a:solidFill>
                        <a:effectLst/>
                        <a:latin typeface="標楷體" pitchFamily="65" charset="-120"/>
                        <a:ea typeface="標楷體" pitchFamily="65" charset="-120"/>
                      </a:endParaRPr>
                    </a:p>
                  </a:txBody>
                  <a:tcPr marL="9086" marR="9086" marT="9081"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標楷體" pitchFamily="65" charset="-120"/>
                          <a:ea typeface="微軟正黑體" pitchFamily="34" charset="-120"/>
                        </a:rPr>
                        <a:t>期末帳面價值</a:t>
                      </a:r>
                      <a:r>
                        <a:rPr kumimoji="0" lang="zh-TW" altLang="en-US" sz="1800" b="0" i="0" u="none" strike="noStrike" cap="none" normalizeH="0" baseline="0" smtClean="0">
                          <a:ln>
                            <a:noFill/>
                          </a:ln>
                          <a:solidFill>
                            <a:srgbClr val="000000"/>
                          </a:solidFill>
                          <a:effectLst/>
                          <a:latin typeface="Gill Sans MT" pitchFamily="34" charset="0"/>
                          <a:ea typeface="微軟正黑體" pitchFamily="34" charset="-120"/>
                        </a:rPr>
                        <a:t> </a:t>
                      </a:r>
                      <a:r>
                        <a:rPr kumimoji="0" lang="en-US" altLang="zh-TW" sz="1800" b="0" i="0" u="none" strike="noStrike" cap="none" normalizeH="0" baseline="0" smtClean="0">
                          <a:ln>
                            <a:noFill/>
                          </a:ln>
                          <a:solidFill>
                            <a:srgbClr val="000000"/>
                          </a:solidFill>
                          <a:effectLst/>
                          <a:latin typeface="Gill Sans MT" pitchFamily="34" charset="0"/>
                          <a:ea typeface="微軟正黑體" pitchFamily="34" charset="-120"/>
                        </a:rPr>
                        <a:t>(</a:t>
                      </a:r>
                      <a:r>
                        <a:rPr kumimoji="0" lang="en-US" altLang="zh-TW" sz="1800" b="0" i="0" u="none" strike="noStrike" cap="none" normalizeH="0" baseline="0" smtClean="0">
                          <a:ln>
                            <a:noFill/>
                          </a:ln>
                          <a:solidFill>
                            <a:srgbClr val="000000"/>
                          </a:solidFill>
                          <a:effectLst/>
                          <a:latin typeface="Gill Sans MT" pitchFamily="34" charset="0"/>
                          <a:ea typeface="新細明體" charset="-120"/>
                        </a:rPr>
                        <a:t>E=A+D)</a:t>
                      </a:r>
                      <a:endParaRPr kumimoji="0" lang="en-US" altLang="zh-TW" sz="1800" b="0" i="0" u="none" strike="noStrike" cap="none" normalizeH="0" baseline="0" smtClean="0">
                        <a:ln>
                          <a:noFill/>
                        </a:ln>
                        <a:solidFill>
                          <a:srgbClr val="000000"/>
                        </a:solidFill>
                        <a:effectLst/>
                        <a:latin typeface="標楷體" pitchFamily="65" charset="-120"/>
                        <a:ea typeface="標楷體" pitchFamily="65" charset="-120"/>
                      </a:endParaRPr>
                    </a:p>
                  </a:txBody>
                  <a:tcPr marL="9086" marR="9086" marT="9081"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28335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Gill Sans MT" pitchFamily="34" charset="0"/>
                          <a:ea typeface="微軟正黑體" pitchFamily="34" charset="-120"/>
                        </a:rPr>
                        <a:t>1</a:t>
                      </a:r>
                    </a:p>
                  </a:txBody>
                  <a:tcPr marL="9086" marR="9086" marT="9081"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Gill Sans MT" pitchFamily="34" charset="0"/>
                          <a:ea typeface="微軟正黑體" pitchFamily="34" charset="-120"/>
                        </a:rPr>
                        <a:t>950,827</a:t>
                      </a:r>
                    </a:p>
                  </a:txBody>
                  <a:tcPr marL="9086" marR="9086" marT="9081"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57050 </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50000</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7050 </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957,877</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28335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Gill Sans MT" pitchFamily="34" charset="0"/>
                          <a:ea typeface="微軟正黑體" pitchFamily="34" charset="-120"/>
                        </a:rPr>
                        <a:t>2</a:t>
                      </a:r>
                    </a:p>
                  </a:txBody>
                  <a:tcPr marL="9086" marR="9086" marT="9081"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957,877</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57473 </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50000</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7473 </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965,349</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28335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Gill Sans MT" pitchFamily="34" charset="0"/>
                          <a:ea typeface="微軟正黑體" pitchFamily="34" charset="-120"/>
                        </a:rPr>
                        <a:t>3</a:t>
                      </a:r>
                    </a:p>
                  </a:txBody>
                  <a:tcPr marL="9086" marR="9086" marT="9081"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965,349</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57921 </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50000</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7921 </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973,270</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28335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Gill Sans MT" pitchFamily="34" charset="0"/>
                          <a:ea typeface="微軟正黑體" pitchFamily="34" charset="-120"/>
                        </a:rPr>
                        <a:t>4</a:t>
                      </a:r>
                    </a:p>
                  </a:txBody>
                  <a:tcPr marL="9086" marR="9086" marT="9081"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973,270</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58396 </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50000</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8396 </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981,666</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28335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Gill Sans MT" pitchFamily="34" charset="0"/>
                          <a:ea typeface="微軟正黑體" pitchFamily="34" charset="-120"/>
                        </a:rPr>
                        <a:t>5</a:t>
                      </a:r>
                    </a:p>
                  </a:txBody>
                  <a:tcPr marL="9086" marR="9086" marT="9081"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981,666</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58900 </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50000</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8900 </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990,566</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28335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Gill Sans MT" pitchFamily="34" charset="0"/>
                          <a:ea typeface="微軟正黑體" pitchFamily="34" charset="-120"/>
                        </a:rPr>
                        <a:t>6</a:t>
                      </a:r>
                    </a:p>
                  </a:txBody>
                  <a:tcPr marL="9086" marR="9086" marT="9081"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990,566</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59434 </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50000</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9434 </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1,000,000</a:t>
                      </a:r>
                    </a:p>
                  </a:txBody>
                  <a:tcPr marL="9086" marR="9086" marT="908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bl>
          </a:graphicData>
        </a:graphic>
      </p:graphicFrame>
      <p:sp>
        <p:nvSpPr>
          <p:cNvPr id="42045" name="矩形 4"/>
          <p:cNvSpPr>
            <a:spLocks noChangeArrowheads="1"/>
          </p:cNvSpPr>
          <p:nvPr/>
        </p:nvSpPr>
        <p:spPr bwMode="auto">
          <a:xfrm>
            <a:off x="990600" y="1752600"/>
            <a:ext cx="6400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zh-TW" altLang="en-US" sz="2400">
                <a:latin typeface="Arial" pitchFamily="34" charset="0"/>
              </a:rPr>
              <a:t>一個</a:t>
            </a:r>
            <a:r>
              <a:rPr lang="en-US" altLang="zh-TW" sz="2400">
                <a:latin typeface="Arial" pitchFamily="34" charset="0"/>
              </a:rPr>
              <a:t>6</a:t>
            </a:r>
            <a:r>
              <a:rPr lang="zh-TW" altLang="en-US" sz="2400">
                <a:latin typeface="Arial" pitchFamily="34" charset="0"/>
              </a:rPr>
              <a:t>年期票面利率</a:t>
            </a:r>
            <a:r>
              <a:rPr lang="en-US" altLang="zh-TW" sz="2400">
                <a:latin typeface="Arial" pitchFamily="34" charset="0"/>
              </a:rPr>
              <a:t>5%</a:t>
            </a:r>
            <a:r>
              <a:rPr lang="zh-TW" altLang="en-US" sz="2400">
                <a:latin typeface="Arial" pitchFamily="34" charset="0"/>
              </a:rPr>
              <a:t>、面額</a:t>
            </a:r>
            <a:r>
              <a:rPr lang="en-US" altLang="zh-TW" sz="2400">
                <a:latin typeface="Arial" pitchFamily="34" charset="0"/>
              </a:rPr>
              <a:t>1000000</a:t>
            </a:r>
            <a:r>
              <a:rPr lang="zh-TW" altLang="en-US" sz="2400">
                <a:latin typeface="Arial" pitchFamily="34" charset="0"/>
              </a:rPr>
              <a:t>的債券，市場殖利率為</a:t>
            </a:r>
            <a:r>
              <a:rPr lang="en-US" altLang="zh-TW" sz="2400">
                <a:latin typeface="Arial" pitchFamily="34" charset="0"/>
              </a:rPr>
              <a:t>6%</a:t>
            </a:r>
            <a:r>
              <a:rPr lang="zh-TW" altLang="en-US" sz="2400">
                <a:latin typeface="Arial" pitchFamily="34" charset="0"/>
              </a:rPr>
              <a:t>，根據有效利率折價攤銷表</a:t>
            </a:r>
          </a:p>
        </p:txBody>
      </p:sp>
    </p:spTree>
  </p:cSld>
  <p:clrMapOvr>
    <a:masterClrMapping/>
  </p:clrMapOvr>
  <p:transition>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標題 1"/>
          <p:cNvSpPr>
            <a:spLocks noGrp="1"/>
          </p:cNvSpPr>
          <p:nvPr>
            <p:ph type="title"/>
          </p:nvPr>
        </p:nvSpPr>
        <p:spPr/>
        <p:txBody>
          <a:bodyPr/>
          <a:lstStyle/>
          <a:p>
            <a:pPr eaLnBrk="1" fontAlgn="auto" hangingPunct="1">
              <a:spcAft>
                <a:spcPts val="0"/>
              </a:spcAft>
              <a:defRPr/>
            </a:pPr>
            <a:r>
              <a:rPr lang="zh-TW" altLang="zh-TW" dirty="0" smtClean="0">
                <a:solidFill>
                  <a:schemeClr val="tx2">
                    <a:satMod val="130000"/>
                  </a:schemeClr>
                </a:solidFill>
              </a:rPr>
              <a:t>採權益法之長期股權投資</a:t>
            </a:r>
            <a:endParaRPr lang="zh-TW" altLang="en-US" dirty="0" smtClean="0">
              <a:solidFill>
                <a:schemeClr val="tx2">
                  <a:satMod val="130000"/>
                </a:schemeClr>
              </a:solidFill>
            </a:endParaRPr>
          </a:p>
        </p:txBody>
      </p:sp>
      <p:sp>
        <p:nvSpPr>
          <p:cNvPr id="43011" name="內容版面配置區 2"/>
          <p:cNvSpPr>
            <a:spLocks noGrp="1"/>
          </p:cNvSpPr>
          <p:nvPr>
            <p:ph idx="1"/>
          </p:nvPr>
        </p:nvSpPr>
        <p:spPr>
          <a:xfrm>
            <a:off x="457200" y="1219200"/>
            <a:ext cx="8229600" cy="5181600"/>
          </a:xfrm>
        </p:spPr>
        <p:txBody>
          <a:bodyPr/>
          <a:lstStyle/>
          <a:p>
            <a:pPr eaLnBrk="1" hangingPunct="1"/>
            <a:r>
              <a:rPr lang="zh-TW" altLang="en-US" dirty="0"/>
              <a:t>採用權益法之投資之評價及表達應依國際會計準則第二十八號</a:t>
            </a:r>
            <a:r>
              <a:rPr lang="zh-TW" altLang="en-US" dirty="0" smtClean="0"/>
              <a:t>規定</a:t>
            </a:r>
            <a:endParaRPr lang="en-US" altLang="zh-TW" dirty="0" smtClean="0"/>
          </a:p>
          <a:p>
            <a:pPr eaLnBrk="1" hangingPunct="1"/>
            <a:r>
              <a:rPr lang="zh-TW" altLang="zh-TW" dirty="0"/>
              <a:t>企業對被投資者具有重大影響或聯合控制時，應採用權益法處理其對關聯企業或合資之投資。</a:t>
            </a:r>
            <a:endParaRPr lang="en-US" altLang="zh-TW" dirty="0" smtClean="0"/>
          </a:p>
          <a:p>
            <a:pPr eaLnBrk="1" hangingPunct="1"/>
            <a:r>
              <a:rPr lang="zh-TW" altLang="en-US" dirty="0" smtClean="0"/>
              <a:t>關聯企業投資又稱</a:t>
            </a:r>
            <a:r>
              <a:rPr lang="zh-TW" altLang="zh-TW" dirty="0" smtClean="0"/>
              <a:t>轉投資，包括「金融相關事業」與「非金融相關事業」</a:t>
            </a:r>
            <a:r>
              <a:rPr lang="zh-TW" altLang="en-US" dirty="0" smtClean="0"/>
              <a:t>。</a:t>
            </a:r>
          </a:p>
        </p:txBody>
      </p:sp>
    </p:spTree>
  </p:cSld>
  <p:clrMapOvr>
    <a:masterClrMapping/>
  </p:clrMapOvr>
  <p:transition>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b="1" dirty="0" smtClean="0">
                <a:effectLst/>
              </a:rPr>
              <a:t>關聯</a:t>
            </a:r>
            <a:r>
              <a:rPr lang="zh-TW" altLang="zh-TW" b="1" dirty="0">
                <a:effectLst/>
              </a:rPr>
              <a:t>企業</a:t>
            </a:r>
            <a:endParaRPr lang="zh-TW" altLang="en-US" dirty="0"/>
          </a:p>
        </p:txBody>
      </p:sp>
      <p:sp>
        <p:nvSpPr>
          <p:cNvPr id="3" name="內容版面配置區 2"/>
          <p:cNvSpPr>
            <a:spLocks noGrp="1"/>
          </p:cNvSpPr>
          <p:nvPr>
            <p:ph idx="1"/>
          </p:nvPr>
        </p:nvSpPr>
        <p:spPr>
          <a:xfrm>
            <a:off x="1143000" y="1447800"/>
            <a:ext cx="7791450" cy="4953000"/>
          </a:xfrm>
        </p:spPr>
        <p:txBody>
          <a:bodyPr/>
          <a:lstStyle/>
          <a:p>
            <a:r>
              <a:rPr lang="zh-TW" altLang="zh-TW" dirty="0"/>
              <a:t>係指投資者對其具有</a:t>
            </a:r>
            <a:r>
              <a:rPr lang="zh-TW" altLang="zh-TW" b="1" dirty="0"/>
              <a:t>重大影響</a:t>
            </a:r>
            <a:r>
              <a:rPr lang="zh-TW" altLang="zh-TW" dirty="0"/>
              <a:t>之</a:t>
            </a:r>
            <a:r>
              <a:rPr lang="zh-TW" altLang="zh-TW" dirty="0" smtClean="0"/>
              <a:t>企業</a:t>
            </a:r>
            <a:endParaRPr lang="en-US" altLang="zh-TW" dirty="0" smtClean="0"/>
          </a:p>
          <a:p>
            <a:pPr eaLnBrk="1" hangingPunct="1"/>
            <a:r>
              <a:rPr lang="zh-TW" altLang="zh-TW" dirty="0"/>
              <a:t>有控制能力或有重大影響力</a:t>
            </a:r>
            <a:r>
              <a:rPr lang="zh-TW" altLang="en-US" dirty="0"/>
              <a:t> 之投資</a:t>
            </a:r>
            <a:endParaRPr lang="en-US" altLang="zh-TW" dirty="0"/>
          </a:p>
          <a:p>
            <a:pPr lvl="1" eaLnBrk="1" hangingPunct="1"/>
            <a:r>
              <a:rPr lang="en-US" altLang="zh-TW" dirty="0"/>
              <a:t>(1)</a:t>
            </a:r>
            <a:r>
              <a:rPr lang="zh-TW" altLang="zh-TW" dirty="0"/>
              <a:t>對被投資公司有控制能力者。</a:t>
            </a:r>
            <a:endParaRPr lang="en-US" altLang="zh-TW" dirty="0"/>
          </a:p>
          <a:p>
            <a:pPr lvl="1" eaLnBrk="1" hangingPunct="1"/>
            <a:r>
              <a:rPr lang="en-US" altLang="zh-TW" dirty="0"/>
              <a:t>(2)</a:t>
            </a:r>
            <a:r>
              <a:rPr lang="zh-TW" altLang="zh-TW" dirty="0"/>
              <a:t>持有被投資公司有表決權股份</a:t>
            </a:r>
            <a:r>
              <a:rPr lang="en-US" altLang="zh-TW" dirty="0"/>
              <a:t>20%</a:t>
            </a:r>
            <a:r>
              <a:rPr lang="zh-TW" altLang="zh-TW" dirty="0"/>
              <a:t>以上</a:t>
            </a:r>
            <a:r>
              <a:rPr lang="zh-TW" altLang="en-US" dirty="0"/>
              <a:t>， </a:t>
            </a:r>
            <a:r>
              <a:rPr lang="en-US" altLang="zh-TW" dirty="0"/>
              <a:t>50%</a:t>
            </a:r>
            <a:r>
              <a:rPr lang="zh-TW" altLang="zh-TW" dirty="0"/>
              <a:t>以下者。但有證據顯示投資公司對被投資公司無重大影響力者，不在此限。</a:t>
            </a:r>
            <a:endParaRPr lang="en-US" altLang="zh-TW" dirty="0"/>
          </a:p>
          <a:p>
            <a:pPr lvl="1" eaLnBrk="1" hangingPunct="1"/>
            <a:r>
              <a:rPr lang="en-US" altLang="zh-TW" dirty="0"/>
              <a:t>(3)</a:t>
            </a:r>
            <a:r>
              <a:rPr lang="zh-TW" altLang="zh-TW" dirty="0"/>
              <a:t>持有被投資公司有表決權股份雖未達</a:t>
            </a:r>
            <a:r>
              <a:rPr lang="en-US" altLang="zh-TW" dirty="0"/>
              <a:t>20%</a:t>
            </a:r>
            <a:r>
              <a:rPr lang="zh-TW" altLang="zh-TW" dirty="0"/>
              <a:t>，但對被投資公司有重大影響力者</a:t>
            </a:r>
            <a:endParaRPr lang="en-US" altLang="zh-TW" dirty="0"/>
          </a:p>
          <a:p>
            <a:pPr eaLnBrk="1" hangingPunct="1"/>
            <a:r>
              <a:rPr lang="zh-TW" altLang="en-US" dirty="0" smtClean="0"/>
              <a:t>關聯企業投資又稱</a:t>
            </a:r>
            <a:r>
              <a:rPr lang="zh-TW" altLang="zh-TW" dirty="0" smtClean="0"/>
              <a:t>轉投資</a:t>
            </a:r>
            <a:r>
              <a:rPr lang="zh-TW" altLang="zh-TW" dirty="0"/>
              <a:t>，包括「金融相關事業」與「非金融相關事業」</a:t>
            </a:r>
            <a:endParaRPr lang="zh-TW" altLang="en-US" dirty="0"/>
          </a:p>
        </p:txBody>
      </p:sp>
    </p:spTree>
    <p:extLst>
      <p:ext uri="{BB962C8B-B14F-4D97-AF65-F5344CB8AC3E}">
        <p14:creationId xmlns:p14="http://schemas.microsoft.com/office/powerpoint/2010/main" val="3011388815"/>
      </p:ext>
    </p:extLst>
  </p:cSld>
  <p:clrMapOvr>
    <a:masterClrMapping/>
  </p:clrMapOvr>
  <p:transition>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權益法</a:t>
            </a:r>
            <a:endParaRPr lang="zh-TW" altLang="en-US" dirty="0"/>
          </a:p>
        </p:txBody>
      </p:sp>
      <p:sp>
        <p:nvSpPr>
          <p:cNvPr id="3" name="內容版面配置區 2"/>
          <p:cNvSpPr>
            <a:spLocks noGrp="1"/>
          </p:cNvSpPr>
          <p:nvPr>
            <p:ph idx="1"/>
          </p:nvPr>
        </p:nvSpPr>
        <p:spPr/>
        <p:txBody>
          <a:bodyPr/>
          <a:lstStyle/>
          <a:p>
            <a:r>
              <a:rPr lang="zh-TW" altLang="zh-TW" dirty="0"/>
              <a:t>係指投資之原始認列依成本衡量，其後投資者依對被投資者淨資產份額之變動，而調整其投資帳面金額之會計方法</a:t>
            </a:r>
            <a:r>
              <a:rPr lang="zh-TW" altLang="zh-TW" dirty="0" smtClean="0"/>
              <a:t>。</a:t>
            </a:r>
            <a:endParaRPr lang="en-US" altLang="zh-TW" dirty="0" smtClean="0"/>
          </a:p>
          <a:p>
            <a:r>
              <a:rPr lang="zh-TW" altLang="zh-TW" dirty="0" smtClean="0"/>
              <a:t>投資者</a:t>
            </a:r>
            <a:r>
              <a:rPr lang="zh-TW" altLang="zh-TW" dirty="0"/>
              <a:t>之損益，包括其對被投資者損益之份額</a:t>
            </a:r>
            <a:r>
              <a:rPr lang="zh-TW" altLang="zh-TW" dirty="0" smtClean="0"/>
              <a:t>；</a:t>
            </a:r>
            <a:endParaRPr lang="en-US" altLang="zh-TW" dirty="0" smtClean="0"/>
          </a:p>
          <a:p>
            <a:r>
              <a:rPr lang="zh-TW" altLang="zh-TW" dirty="0" smtClean="0"/>
              <a:t>投資者</a:t>
            </a:r>
            <a:r>
              <a:rPr lang="zh-TW" altLang="zh-TW" dirty="0"/>
              <a:t>之其他綜合損益，包括其對被投資者其他綜合損益之份額</a:t>
            </a:r>
            <a:endParaRPr lang="zh-TW" altLang="en-US" dirty="0"/>
          </a:p>
        </p:txBody>
      </p:sp>
    </p:spTree>
    <p:extLst>
      <p:ext uri="{BB962C8B-B14F-4D97-AF65-F5344CB8AC3E}">
        <p14:creationId xmlns:p14="http://schemas.microsoft.com/office/powerpoint/2010/main" val="3205654701"/>
      </p:ext>
    </p:extLst>
  </p:cSld>
  <p:clrMapOvr>
    <a:masterClrMapping/>
  </p:clrMapOvr>
  <p:transition>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85800" y="274638"/>
            <a:ext cx="8248650" cy="1143000"/>
          </a:xfrm>
        </p:spPr>
        <p:txBody>
          <a:bodyPr/>
          <a:lstStyle/>
          <a:p>
            <a:pPr>
              <a:defRPr/>
            </a:pPr>
            <a:r>
              <a:rPr lang="zh-TW" altLang="en-US" dirty="0" smtClean="0"/>
              <a:t>採用權益法之投資－淨額</a:t>
            </a:r>
            <a:endParaRPr lang="zh-TW" altLang="en-US" dirty="0"/>
          </a:p>
        </p:txBody>
      </p:sp>
      <p:graphicFrame>
        <p:nvGraphicFramePr>
          <p:cNvPr id="3" name="表格 2"/>
          <p:cNvGraphicFramePr>
            <a:graphicFrameLocks noGrp="1"/>
          </p:cNvGraphicFramePr>
          <p:nvPr/>
        </p:nvGraphicFramePr>
        <p:xfrm>
          <a:off x="0" y="2133600"/>
          <a:ext cx="8991601" cy="3621087"/>
        </p:xfrm>
        <a:graphic>
          <a:graphicData uri="http://schemas.openxmlformats.org/drawingml/2006/table">
            <a:tbl>
              <a:tblPr/>
              <a:tblGrid>
                <a:gridCol w="1906727">
                  <a:extLst>
                    <a:ext uri="{9D8B030D-6E8A-4147-A177-3AD203B41FA5}">
                      <a16:colId xmlns="" xmlns:a16="http://schemas.microsoft.com/office/drawing/2014/main" val="20000"/>
                    </a:ext>
                  </a:extLst>
                </a:gridCol>
                <a:gridCol w="1372382">
                  <a:extLst>
                    <a:ext uri="{9D8B030D-6E8A-4147-A177-3AD203B41FA5}">
                      <a16:colId xmlns="" xmlns:a16="http://schemas.microsoft.com/office/drawing/2014/main" val="20001"/>
                    </a:ext>
                  </a:extLst>
                </a:gridCol>
                <a:gridCol w="1337785">
                  <a:extLst>
                    <a:ext uri="{9D8B030D-6E8A-4147-A177-3AD203B41FA5}">
                      <a16:colId xmlns="" xmlns:a16="http://schemas.microsoft.com/office/drawing/2014/main" val="20002"/>
                    </a:ext>
                  </a:extLst>
                </a:gridCol>
                <a:gridCol w="1326251">
                  <a:extLst>
                    <a:ext uri="{9D8B030D-6E8A-4147-A177-3AD203B41FA5}">
                      <a16:colId xmlns="" xmlns:a16="http://schemas.microsoft.com/office/drawing/2014/main" val="20003"/>
                    </a:ext>
                  </a:extLst>
                </a:gridCol>
                <a:gridCol w="1003339">
                  <a:extLst>
                    <a:ext uri="{9D8B030D-6E8A-4147-A177-3AD203B41FA5}">
                      <a16:colId xmlns="" xmlns:a16="http://schemas.microsoft.com/office/drawing/2014/main" val="20004"/>
                    </a:ext>
                  </a:extLst>
                </a:gridCol>
                <a:gridCol w="937985">
                  <a:extLst>
                    <a:ext uri="{9D8B030D-6E8A-4147-A177-3AD203B41FA5}">
                      <a16:colId xmlns="" xmlns:a16="http://schemas.microsoft.com/office/drawing/2014/main" val="20005"/>
                    </a:ext>
                  </a:extLst>
                </a:gridCol>
                <a:gridCol w="1107132">
                  <a:extLst>
                    <a:ext uri="{9D8B030D-6E8A-4147-A177-3AD203B41FA5}">
                      <a16:colId xmlns="" xmlns:a16="http://schemas.microsoft.com/office/drawing/2014/main" val="20006"/>
                    </a:ext>
                  </a:extLst>
                </a:gridCol>
              </a:tblGrid>
              <a:tr h="556488">
                <a:tc>
                  <a:txBody>
                    <a:bodyPr/>
                    <a:lstStyle/>
                    <a:p>
                      <a:pPr algn="l" fontAlgn="ctr"/>
                      <a:endParaRPr lang="zh-TW" altLang="en-US" sz="1800" b="0" i="0" u="none" strike="noStrike" dirty="0">
                        <a:solidFill>
                          <a:srgbClr val="000000"/>
                        </a:solidFill>
                        <a:latin typeface="新細明體"/>
                      </a:endParaRP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持股比例％</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金 額</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持股比例％</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金 額</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持股比例％</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800" b="0" i="0" u="none" strike="noStrike">
                          <a:solidFill>
                            <a:srgbClr val="000000"/>
                          </a:solidFill>
                          <a:latin typeface="新細明體"/>
                        </a:rPr>
                        <a:t>金 額</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556488">
                <a:tc>
                  <a:txBody>
                    <a:bodyPr/>
                    <a:lstStyle/>
                    <a:p>
                      <a:pPr algn="l" fontAlgn="ctr"/>
                      <a:r>
                        <a:rPr lang="zh-TW" altLang="en-US" sz="1800" b="0" i="0" u="none" strike="noStrike">
                          <a:solidFill>
                            <a:srgbClr val="000000"/>
                          </a:solidFill>
                          <a:latin typeface="新細明體"/>
                        </a:rPr>
                        <a:t>華南金融控股</a:t>
                      </a:r>
                      <a:r>
                        <a:rPr lang="en-US" altLang="zh-TW" sz="1800" b="0" i="0" u="none" strike="noStrike">
                          <a:solidFill>
                            <a:srgbClr val="000000"/>
                          </a:solidFill>
                          <a:latin typeface="新細明體"/>
                        </a:rPr>
                        <a:t>(</a:t>
                      </a:r>
                      <a:r>
                        <a:rPr lang="zh-TW" altLang="en-US" sz="1800" b="0" i="0" u="none" strike="noStrike">
                          <a:solidFill>
                            <a:srgbClr val="000000"/>
                          </a:solidFill>
                          <a:latin typeface="新細明體"/>
                        </a:rPr>
                        <a:t>股</a:t>
                      </a:r>
                      <a:r>
                        <a:rPr lang="en-US" altLang="zh-TW" sz="1800" b="0" i="0" u="none" strike="noStrike">
                          <a:solidFill>
                            <a:srgbClr val="000000"/>
                          </a:solidFill>
                          <a:latin typeface="新細明體"/>
                        </a:rPr>
                        <a:t>)</a:t>
                      </a:r>
                      <a:r>
                        <a:rPr lang="zh-TW" altLang="en-US" sz="1800" b="0" i="0" u="none" strike="noStrike">
                          <a:solidFill>
                            <a:srgbClr val="000000"/>
                          </a:solidFill>
                          <a:latin typeface="新細明體"/>
                        </a:rPr>
                        <a:t>公司</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21.23</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28,800,466</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21.23</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27,516,431</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21.23</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26,172,592</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556488">
                <a:tc>
                  <a:txBody>
                    <a:bodyPr/>
                    <a:lstStyle/>
                    <a:p>
                      <a:pPr algn="l" fontAlgn="ctr"/>
                      <a:r>
                        <a:rPr lang="zh-TW" altLang="en-US" sz="1800" b="0" i="0" u="none" strike="noStrike" dirty="0">
                          <a:solidFill>
                            <a:srgbClr val="000000"/>
                          </a:solidFill>
                          <a:latin typeface="新細明體"/>
                        </a:rPr>
                        <a:t>臺灣人壽保險</a:t>
                      </a:r>
                      <a:r>
                        <a:rPr lang="en-US" altLang="zh-TW" sz="1800" b="0" i="0" u="none" strike="noStrike" dirty="0">
                          <a:solidFill>
                            <a:srgbClr val="000000"/>
                          </a:solidFill>
                          <a:latin typeface="新細明體"/>
                        </a:rPr>
                        <a:t>(</a:t>
                      </a:r>
                      <a:r>
                        <a:rPr lang="zh-TW" altLang="en-US" sz="1800" b="0" i="0" u="none" strike="noStrike" dirty="0">
                          <a:solidFill>
                            <a:srgbClr val="000000"/>
                          </a:solidFill>
                          <a:latin typeface="新細明體"/>
                        </a:rPr>
                        <a:t>股</a:t>
                      </a:r>
                      <a:r>
                        <a:rPr lang="en-US" altLang="zh-TW" sz="1800" b="0" i="0" u="none" strike="noStrike" dirty="0">
                          <a:solidFill>
                            <a:srgbClr val="000000"/>
                          </a:solidFill>
                          <a:latin typeface="新細明體"/>
                        </a:rPr>
                        <a:t>)</a:t>
                      </a:r>
                      <a:r>
                        <a:rPr lang="zh-TW" altLang="en-US" sz="1800" b="0" i="0" u="none" strike="noStrike" dirty="0">
                          <a:solidFill>
                            <a:srgbClr val="000000"/>
                          </a:solidFill>
                          <a:latin typeface="新細明體"/>
                        </a:rPr>
                        <a:t>公司</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17.96</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2,311,109</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18.94</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3,197,546</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18.94</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1,829,596</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556488">
                <a:tc>
                  <a:txBody>
                    <a:bodyPr/>
                    <a:lstStyle/>
                    <a:p>
                      <a:pPr algn="l" fontAlgn="ctr"/>
                      <a:r>
                        <a:rPr lang="zh-TW" altLang="en-US" sz="1800" b="0" i="0" u="none" strike="noStrike">
                          <a:solidFill>
                            <a:srgbClr val="000000"/>
                          </a:solidFill>
                          <a:latin typeface="新細明體"/>
                        </a:rPr>
                        <a:t>高雄硫酸錏</a:t>
                      </a:r>
                      <a:r>
                        <a:rPr lang="en-US" altLang="zh-TW" sz="1800" b="0" i="0" u="none" strike="noStrike">
                          <a:solidFill>
                            <a:srgbClr val="000000"/>
                          </a:solidFill>
                          <a:latin typeface="新細明體"/>
                        </a:rPr>
                        <a:t>(</a:t>
                      </a:r>
                      <a:r>
                        <a:rPr lang="zh-TW" altLang="en-US" sz="1800" b="0" i="0" u="none" strike="noStrike">
                          <a:solidFill>
                            <a:srgbClr val="000000"/>
                          </a:solidFill>
                          <a:latin typeface="新細明體"/>
                        </a:rPr>
                        <a:t>股</a:t>
                      </a:r>
                      <a:r>
                        <a:rPr lang="en-US" altLang="zh-TW" sz="1800" b="0" i="0" u="none" strike="noStrike">
                          <a:solidFill>
                            <a:srgbClr val="000000"/>
                          </a:solidFill>
                          <a:latin typeface="新細明體"/>
                        </a:rPr>
                        <a:t>)</a:t>
                      </a:r>
                      <a:r>
                        <a:rPr lang="zh-TW" altLang="en-US" sz="1800" b="0" i="0" u="none" strike="noStrike">
                          <a:solidFill>
                            <a:srgbClr val="000000"/>
                          </a:solidFill>
                          <a:latin typeface="新細明體"/>
                        </a:rPr>
                        <a:t>公司</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91.86</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2,328,632</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91.86</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2,393,485</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91.86</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2,420,898</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556488">
                <a:tc>
                  <a:txBody>
                    <a:bodyPr/>
                    <a:lstStyle/>
                    <a:p>
                      <a:pPr algn="l" fontAlgn="ctr"/>
                      <a:r>
                        <a:rPr lang="zh-TW" altLang="en-US" sz="1800" b="0" i="0" u="none" strike="noStrike">
                          <a:solidFill>
                            <a:srgbClr val="000000"/>
                          </a:solidFill>
                          <a:latin typeface="新細明體"/>
                        </a:rPr>
                        <a:t>唐榮鐵工廠</a:t>
                      </a:r>
                      <a:r>
                        <a:rPr lang="en-US" altLang="zh-TW" sz="1800" b="0" i="0" u="none" strike="noStrike">
                          <a:solidFill>
                            <a:srgbClr val="000000"/>
                          </a:solidFill>
                          <a:latin typeface="新細明體"/>
                        </a:rPr>
                        <a:t>(</a:t>
                      </a:r>
                      <a:r>
                        <a:rPr lang="zh-TW" altLang="en-US" sz="1800" b="0" i="0" u="none" strike="noStrike">
                          <a:solidFill>
                            <a:srgbClr val="000000"/>
                          </a:solidFill>
                          <a:latin typeface="新細明體"/>
                        </a:rPr>
                        <a:t>股</a:t>
                      </a:r>
                      <a:r>
                        <a:rPr lang="en-US" altLang="zh-TW" sz="1800" b="0" i="0" u="none" strike="noStrike">
                          <a:solidFill>
                            <a:srgbClr val="000000"/>
                          </a:solidFill>
                          <a:latin typeface="新細明體"/>
                        </a:rPr>
                        <a:t>)</a:t>
                      </a:r>
                      <a:r>
                        <a:rPr lang="zh-TW" altLang="en-US" sz="1800" b="0" i="0" u="none" strike="noStrike">
                          <a:solidFill>
                            <a:srgbClr val="000000"/>
                          </a:solidFill>
                          <a:latin typeface="新細明體"/>
                        </a:rPr>
                        <a:t>公司</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21.37</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1,334,645</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21.37</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1,526,962</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21.37</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1,636,741</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556488">
                <a:tc>
                  <a:txBody>
                    <a:bodyPr/>
                    <a:lstStyle/>
                    <a:p>
                      <a:pPr algn="l" fontAlgn="ctr"/>
                      <a:r>
                        <a:rPr lang="zh-TW" altLang="en-US" sz="1800" b="0" i="0" u="none" strike="noStrike">
                          <a:solidFill>
                            <a:srgbClr val="000000"/>
                          </a:solidFill>
                          <a:latin typeface="新細明體"/>
                        </a:rPr>
                        <a:t>臺億建築經理</a:t>
                      </a:r>
                      <a:r>
                        <a:rPr lang="en-US" altLang="zh-TW" sz="1800" b="0" i="0" u="none" strike="noStrike">
                          <a:solidFill>
                            <a:srgbClr val="000000"/>
                          </a:solidFill>
                          <a:latin typeface="新細明體"/>
                        </a:rPr>
                        <a:t>(</a:t>
                      </a:r>
                      <a:r>
                        <a:rPr lang="zh-TW" altLang="en-US" sz="1800" b="0" i="0" u="none" strike="noStrike">
                          <a:solidFill>
                            <a:srgbClr val="000000"/>
                          </a:solidFill>
                          <a:latin typeface="新細明體"/>
                        </a:rPr>
                        <a:t>股</a:t>
                      </a:r>
                      <a:r>
                        <a:rPr lang="en-US" altLang="zh-TW" sz="1800" b="0" i="0" u="none" strike="noStrike">
                          <a:solidFill>
                            <a:srgbClr val="000000"/>
                          </a:solidFill>
                          <a:latin typeface="新細明體"/>
                        </a:rPr>
                        <a:t>)</a:t>
                      </a:r>
                      <a:r>
                        <a:rPr lang="zh-TW" altLang="en-US" sz="1800" b="0" i="0" u="none" strike="noStrike">
                          <a:solidFill>
                            <a:srgbClr val="000000"/>
                          </a:solidFill>
                          <a:latin typeface="新細明體"/>
                        </a:rPr>
                        <a:t>公司</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30</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17,189</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30</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17,685</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30</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15,223</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r h="282159">
                <a:tc>
                  <a:txBody>
                    <a:bodyPr/>
                    <a:lstStyle/>
                    <a:p>
                      <a:pPr algn="l" fontAlgn="ctr"/>
                      <a:r>
                        <a:rPr lang="zh-TW" altLang="en-US" sz="1800" b="0" i="0" u="none" strike="noStrike">
                          <a:solidFill>
                            <a:srgbClr val="000000"/>
                          </a:solidFill>
                          <a:latin typeface="新細明體"/>
                        </a:rPr>
                        <a:t>總   計</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800" b="0" i="0" u="none" strike="noStrike">
                        <a:solidFill>
                          <a:srgbClr val="000000"/>
                        </a:solidFill>
                        <a:latin typeface="新細明體"/>
                      </a:endParaRP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34,792,041</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800" b="0" i="0" u="none" strike="noStrike">
                        <a:solidFill>
                          <a:srgbClr val="000000"/>
                        </a:solidFill>
                        <a:latin typeface="新細明體"/>
                      </a:endParaRP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34,652,109</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800" b="0" i="0" u="none" strike="noStrike">
                        <a:solidFill>
                          <a:srgbClr val="000000"/>
                        </a:solidFill>
                        <a:latin typeface="新細明體"/>
                      </a:endParaRP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dirty="0">
                          <a:solidFill>
                            <a:srgbClr val="000000"/>
                          </a:solidFill>
                          <a:latin typeface="新細明體"/>
                        </a:rPr>
                        <a:t>32,075,050</a:t>
                      </a:r>
                    </a:p>
                  </a:txBody>
                  <a:tcPr marL="7829" marR="7829" marT="78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6"/>
                  </a:ext>
                </a:extLst>
              </a:tr>
            </a:tbl>
          </a:graphicData>
        </a:graphic>
      </p:graphicFrame>
      <p:sp>
        <p:nvSpPr>
          <p:cNvPr id="44101" name="矩形 3"/>
          <p:cNvSpPr>
            <a:spLocks noChangeArrowheads="1"/>
          </p:cNvSpPr>
          <p:nvPr/>
        </p:nvSpPr>
        <p:spPr bwMode="auto">
          <a:xfrm>
            <a:off x="457200" y="6096000"/>
            <a:ext cx="3340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zh-TW" altLang="en-US" sz="1800">
                <a:latin typeface="Arial" pitchFamily="34" charset="0"/>
              </a:rPr>
              <a:t>資料來源：台灣銀行</a:t>
            </a:r>
            <a:r>
              <a:rPr lang="en-US" altLang="zh-TW" sz="1800">
                <a:latin typeface="Arial" pitchFamily="34" charset="0"/>
              </a:rPr>
              <a:t>102</a:t>
            </a:r>
            <a:r>
              <a:rPr lang="zh-TW" altLang="en-US" sz="1800">
                <a:latin typeface="Arial" pitchFamily="34" charset="0"/>
              </a:rPr>
              <a:t>年年報</a:t>
            </a:r>
            <a:endParaRPr lang="en-US" altLang="zh-TW" sz="1800">
              <a:latin typeface="Arial" pitchFamily="34" charset="0"/>
            </a:endParaRPr>
          </a:p>
        </p:txBody>
      </p:sp>
    </p:spTree>
  </p:cSld>
  <p:clrMapOvr>
    <a:masterClrMapping/>
  </p:clrMapOvr>
  <p:transition>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標題 1"/>
          <p:cNvSpPr>
            <a:spLocks noGrp="1"/>
          </p:cNvSpPr>
          <p:nvPr>
            <p:ph type="title"/>
          </p:nvPr>
        </p:nvSpPr>
        <p:spPr/>
        <p:txBody>
          <a:bodyPr/>
          <a:lstStyle/>
          <a:p>
            <a:pPr eaLnBrk="1" fontAlgn="auto" hangingPunct="1">
              <a:spcAft>
                <a:spcPts val="0"/>
              </a:spcAft>
              <a:defRPr/>
            </a:pPr>
            <a:r>
              <a:rPr lang="zh-TW" altLang="zh-TW" smtClean="0">
                <a:solidFill>
                  <a:schemeClr val="tx2">
                    <a:satMod val="130000"/>
                  </a:schemeClr>
                </a:solidFill>
              </a:rPr>
              <a:t>放款及貼現</a:t>
            </a:r>
            <a:endParaRPr lang="zh-TW" altLang="en-US" smtClean="0">
              <a:solidFill>
                <a:schemeClr val="tx2">
                  <a:satMod val="130000"/>
                </a:schemeClr>
              </a:solidFill>
            </a:endParaRPr>
          </a:p>
        </p:txBody>
      </p:sp>
      <p:sp>
        <p:nvSpPr>
          <p:cNvPr id="48131" name="內容版面配置區 2"/>
          <p:cNvSpPr>
            <a:spLocks noGrp="1"/>
          </p:cNvSpPr>
          <p:nvPr>
            <p:ph idx="1"/>
          </p:nvPr>
        </p:nvSpPr>
        <p:spPr>
          <a:xfrm>
            <a:off x="990600" y="1600200"/>
            <a:ext cx="7696200" cy="4525963"/>
          </a:xfrm>
        </p:spPr>
        <p:txBody>
          <a:bodyPr/>
          <a:lstStyle/>
          <a:p>
            <a:pPr eaLnBrk="1" hangingPunct="1"/>
            <a:r>
              <a:rPr lang="zh-TW" altLang="zh-TW" smtClean="0"/>
              <a:t>「貼現」、</a:t>
            </a:r>
            <a:endParaRPr lang="en-US" altLang="zh-TW" smtClean="0"/>
          </a:p>
          <a:p>
            <a:pPr eaLnBrk="1" hangingPunct="1"/>
            <a:r>
              <a:rPr lang="zh-TW" altLang="zh-TW" smtClean="0"/>
              <a:t>「進出口押匯」、</a:t>
            </a:r>
            <a:endParaRPr lang="en-US" altLang="zh-TW" smtClean="0"/>
          </a:p>
          <a:p>
            <a:pPr eaLnBrk="1" hangingPunct="1"/>
            <a:r>
              <a:rPr lang="zh-TW" altLang="zh-TW" smtClean="0"/>
              <a:t>「透支」、</a:t>
            </a:r>
            <a:endParaRPr lang="en-US" altLang="zh-TW" smtClean="0"/>
          </a:p>
          <a:p>
            <a:pPr eaLnBrk="1" hangingPunct="1"/>
            <a:r>
              <a:rPr lang="zh-TW" altLang="zh-TW" smtClean="0"/>
              <a:t>「短期（擔保）放款」、</a:t>
            </a:r>
            <a:endParaRPr lang="en-US" altLang="zh-TW" smtClean="0"/>
          </a:p>
          <a:p>
            <a:pPr eaLnBrk="1" hangingPunct="1"/>
            <a:r>
              <a:rPr lang="zh-TW" altLang="zh-TW" smtClean="0"/>
              <a:t>「中長期（擔保）放款」</a:t>
            </a:r>
            <a:endParaRPr lang="en-US" altLang="zh-TW" smtClean="0"/>
          </a:p>
          <a:p>
            <a:pPr eaLnBrk="1" hangingPunct="1"/>
            <a:r>
              <a:rPr lang="zh-TW" altLang="zh-TW" smtClean="0"/>
              <a:t>「</a:t>
            </a:r>
            <a:r>
              <a:rPr lang="zh-TW" altLang="en-US" smtClean="0"/>
              <a:t>放款轉列</a:t>
            </a:r>
            <a:r>
              <a:rPr lang="zh-TW" altLang="zh-TW" smtClean="0"/>
              <a:t>催收款</a:t>
            </a:r>
            <a:r>
              <a:rPr lang="zh-TW" altLang="en-US" smtClean="0"/>
              <a:t>項</a:t>
            </a:r>
            <a:r>
              <a:rPr lang="zh-TW" altLang="zh-TW" smtClean="0"/>
              <a:t>」</a:t>
            </a:r>
            <a:endParaRPr lang="zh-TW" altLang="en-US" smtClean="0"/>
          </a:p>
        </p:txBody>
      </p:sp>
    </p:spTree>
  </p:cSld>
  <p:clrMapOvr>
    <a:masterClrMapping/>
  </p:clrMapOvr>
  <p:transition>
    <p:rand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435100" y="274638"/>
            <a:ext cx="7499350" cy="1143000"/>
          </a:xfrm>
        </p:spPr>
        <p:txBody>
          <a:bodyPr/>
          <a:lstStyle/>
          <a:p>
            <a:pPr>
              <a:defRPr/>
            </a:pPr>
            <a:r>
              <a:rPr lang="zh-TW" altLang="en-US" dirty="0" smtClean="0"/>
              <a:t>貼現及放款－淨額</a:t>
            </a:r>
            <a:endParaRPr lang="zh-TW" altLang="en-US" dirty="0"/>
          </a:p>
        </p:txBody>
      </p:sp>
      <p:graphicFrame>
        <p:nvGraphicFramePr>
          <p:cNvPr id="3" name="表格 2"/>
          <p:cNvGraphicFramePr>
            <a:graphicFrameLocks noGrp="1"/>
          </p:cNvGraphicFramePr>
          <p:nvPr/>
        </p:nvGraphicFramePr>
        <p:xfrm>
          <a:off x="1066800" y="1676400"/>
          <a:ext cx="7467600" cy="4714875"/>
        </p:xfrm>
        <a:graphic>
          <a:graphicData uri="http://schemas.openxmlformats.org/drawingml/2006/table">
            <a:tbl>
              <a:tblPr/>
              <a:tblGrid>
                <a:gridCol w="2395538">
                  <a:extLst>
                    <a:ext uri="{9D8B030D-6E8A-4147-A177-3AD203B41FA5}">
                      <a16:colId xmlns="" xmlns:a16="http://schemas.microsoft.com/office/drawing/2014/main" val="20000"/>
                    </a:ext>
                  </a:extLst>
                </a:gridCol>
                <a:gridCol w="1724025">
                  <a:extLst>
                    <a:ext uri="{9D8B030D-6E8A-4147-A177-3AD203B41FA5}">
                      <a16:colId xmlns="" xmlns:a16="http://schemas.microsoft.com/office/drawing/2014/main" val="20001"/>
                    </a:ext>
                  </a:extLst>
                </a:gridCol>
                <a:gridCol w="1681162">
                  <a:extLst>
                    <a:ext uri="{9D8B030D-6E8A-4147-A177-3AD203B41FA5}">
                      <a16:colId xmlns="" xmlns:a16="http://schemas.microsoft.com/office/drawing/2014/main" val="20002"/>
                    </a:ext>
                  </a:extLst>
                </a:gridCol>
                <a:gridCol w="1666875">
                  <a:extLst>
                    <a:ext uri="{9D8B030D-6E8A-4147-A177-3AD203B41FA5}">
                      <a16:colId xmlns="" xmlns:a16="http://schemas.microsoft.com/office/drawing/2014/main" val="20003"/>
                    </a:ext>
                  </a:extLst>
                </a:gridCol>
              </a:tblGrid>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貼現及進出口押匯</a:t>
                      </a: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6,814,447</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5,490,786</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4,415,954</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透支</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44,915,167</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52,156,253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74,323,818</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擔保透支</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1,887,538</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870,934</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1,498,174</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短期放款</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274,175,162</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218,095,577</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300,646,862</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應收帳款融資</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370,777</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265,346</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142,685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短期擔保放款</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104,559,769</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87,428,462</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87,252,408</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應收帳款擔保融資</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3,560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中期放款</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603,294,444</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688,781,695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600,661,125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中期擔保放款</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287,920,787</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277,284,341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287,299,276</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8"/>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長期放款</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178,717,832</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185,874,999</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182,011,233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9"/>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長期擔保放款</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749,066,075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668,724,259</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625,024,761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0"/>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放款轉列之催收款</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8,742,986</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10,026,590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8,263,174</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1"/>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小計</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2,260,468,544</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2,194,999,242</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2,171,539,470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2"/>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減：備抵呆帳</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19,816,086</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17,865,982</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17,948,351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3"/>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合計</a:t>
                      </a: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2,240,652,458</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2,177,133,260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2,153,591,119</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4"/>
                  </a:ext>
                </a:extLst>
              </a:tr>
            </a:tbl>
          </a:graphicData>
        </a:graphic>
      </p:graphicFrame>
    </p:spTree>
  </p:cSld>
  <p:clrMapOvr>
    <a:masterClrMapping/>
  </p:clrMapOvr>
  <p:transition>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標題 1"/>
          <p:cNvSpPr>
            <a:spLocks noGrp="1"/>
          </p:cNvSpPr>
          <p:nvPr>
            <p:ph type="title"/>
          </p:nvPr>
        </p:nvSpPr>
        <p:spPr/>
        <p:txBody>
          <a:bodyPr/>
          <a:lstStyle/>
          <a:p>
            <a:pPr eaLnBrk="1" fontAlgn="auto" hangingPunct="1">
              <a:spcAft>
                <a:spcPts val="0"/>
              </a:spcAft>
              <a:defRPr/>
            </a:pPr>
            <a:r>
              <a:rPr lang="zh-TW" altLang="en-US" smtClean="0">
                <a:solidFill>
                  <a:schemeClr val="tx2">
                    <a:satMod val="130000"/>
                  </a:schemeClr>
                </a:solidFill>
              </a:rPr>
              <a:t>放款及貼現之調整項</a:t>
            </a:r>
          </a:p>
        </p:txBody>
      </p:sp>
      <p:sp>
        <p:nvSpPr>
          <p:cNvPr id="50179" name="內容版面配置區 2"/>
          <p:cNvSpPr>
            <a:spLocks noGrp="1"/>
          </p:cNvSpPr>
          <p:nvPr>
            <p:ph idx="1"/>
          </p:nvPr>
        </p:nvSpPr>
        <p:spPr>
          <a:xfrm>
            <a:off x="457200" y="1981200"/>
            <a:ext cx="8229600" cy="4144963"/>
          </a:xfrm>
        </p:spPr>
        <p:txBody>
          <a:bodyPr/>
          <a:lstStyle/>
          <a:p>
            <a:pPr eaLnBrk="1" hangingPunct="1"/>
            <a:r>
              <a:rPr lang="zh-TW" altLang="en-US" smtClean="0"/>
              <a:t>備抵呆帳</a:t>
            </a:r>
            <a:r>
              <a:rPr lang="en-US" altLang="zh-TW" smtClean="0"/>
              <a:t>(loan-loss reserve)</a:t>
            </a:r>
          </a:p>
          <a:p>
            <a:pPr eaLnBrk="1" hangingPunct="1"/>
            <a:r>
              <a:rPr lang="zh-TW" altLang="zh-TW" smtClean="0"/>
              <a:t>放款損失提存（</a:t>
            </a:r>
            <a:r>
              <a:rPr lang="en-US" altLang="zh-TW" smtClean="0"/>
              <a:t>provision for loan losses, PLL</a:t>
            </a:r>
            <a:r>
              <a:rPr lang="zh-TW" altLang="zh-TW" smtClean="0"/>
              <a:t>）</a:t>
            </a:r>
            <a:endParaRPr lang="en-US" altLang="zh-TW" smtClean="0"/>
          </a:p>
          <a:p>
            <a:pPr eaLnBrk="1" hangingPunct="1"/>
            <a:r>
              <a:rPr lang="zh-TW" altLang="zh-TW" smtClean="0"/>
              <a:t>呆帳損失（</a:t>
            </a:r>
            <a:r>
              <a:rPr lang="en-US" altLang="zh-TW" smtClean="0"/>
              <a:t>charge offs)</a:t>
            </a:r>
          </a:p>
          <a:p>
            <a:pPr eaLnBrk="1" hangingPunct="1"/>
            <a:r>
              <a:rPr lang="zh-TW" altLang="zh-TW" smtClean="0"/>
              <a:t>呆帳收回（</a:t>
            </a:r>
            <a:r>
              <a:rPr lang="en-US" altLang="zh-TW" smtClean="0"/>
              <a:t>recoveries</a:t>
            </a:r>
            <a:r>
              <a:rPr lang="zh-TW" altLang="zh-TW" smtClean="0"/>
              <a:t>）</a:t>
            </a:r>
            <a:endParaRPr lang="en-US" altLang="zh-TW" smtClean="0"/>
          </a:p>
          <a:p>
            <a:pPr eaLnBrk="1" hangingPunct="1"/>
            <a:r>
              <a:rPr lang="zh-TW" altLang="zh-TW" smtClean="0"/>
              <a:t>呆帳損失淨額（</a:t>
            </a:r>
            <a:r>
              <a:rPr lang="en-US" altLang="zh-TW" smtClean="0"/>
              <a:t>net charge-offs</a:t>
            </a:r>
            <a:r>
              <a:rPr lang="zh-TW" altLang="zh-TW" smtClean="0"/>
              <a:t>）</a:t>
            </a:r>
            <a:endParaRPr lang="en-US" altLang="zh-TW" smtClean="0"/>
          </a:p>
        </p:txBody>
      </p:sp>
    </p:spTree>
  </p:cSld>
  <p:clrMapOvr>
    <a:masterClrMapping/>
  </p:clrMapOvr>
  <p:transition>
    <p:rand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Rectangle 2"/>
          <p:cNvSpPr>
            <a:spLocks noGrp="1" noChangeArrowheads="1"/>
          </p:cNvSpPr>
          <p:nvPr>
            <p:ph type="title"/>
          </p:nvPr>
        </p:nvSpPr>
        <p:spPr>
          <a:xfrm>
            <a:off x="685800" y="457200"/>
            <a:ext cx="8153400" cy="636588"/>
          </a:xfrm>
        </p:spPr>
        <p:txBody>
          <a:bodyPr rtlCol="0">
            <a:normAutofit fontScale="90000"/>
          </a:bodyPr>
          <a:lstStyle/>
          <a:p>
            <a:pPr eaLnBrk="1" fontAlgn="auto" hangingPunct="1">
              <a:spcAft>
                <a:spcPts val="0"/>
              </a:spcAft>
              <a:defRPr/>
            </a:pPr>
            <a:r>
              <a:rPr lang="zh-TW" altLang="en-US" dirty="0" smtClean="0">
                <a:solidFill>
                  <a:schemeClr val="tx2">
                    <a:satMod val="130000"/>
                  </a:schemeClr>
                </a:solidFill>
                <a:latin typeface="新細明體" pitchFamily="18" charset="-120"/>
              </a:rPr>
              <a:t>備抵呆帳</a:t>
            </a:r>
            <a:r>
              <a:rPr lang="en-US" altLang="zh-TW" dirty="0" smtClean="0">
                <a:solidFill>
                  <a:schemeClr val="tx2">
                    <a:satMod val="130000"/>
                  </a:schemeClr>
                </a:solidFill>
                <a:latin typeface="新細明體" pitchFamily="18" charset="-120"/>
              </a:rPr>
              <a:t>(</a:t>
            </a:r>
            <a:r>
              <a:rPr lang="en-US" altLang="zh-TW" dirty="0" smtClean="0">
                <a:solidFill>
                  <a:schemeClr val="tx2">
                    <a:satMod val="130000"/>
                  </a:schemeClr>
                </a:solidFill>
              </a:rPr>
              <a:t>loan-loss reserve)</a:t>
            </a:r>
          </a:p>
        </p:txBody>
      </p:sp>
      <p:sp>
        <p:nvSpPr>
          <p:cNvPr id="51203" name="Line 3"/>
          <p:cNvSpPr>
            <a:spLocks noChangeShapeType="1"/>
          </p:cNvSpPr>
          <p:nvPr/>
        </p:nvSpPr>
        <p:spPr bwMode="auto">
          <a:xfrm>
            <a:off x="1143000" y="4419600"/>
            <a:ext cx="0" cy="1828800"/>
          </a:xfrm>
          <a:prstGeom prst="line">
            <a:avLst/>
          </a:prstGeom>
          <a:noFill/>
          <a:ln w="127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04" name="Line 4"/>
          <p:cNvSpPr>
            <a:spLocks noChangeShapeType="1"/>
          </p:cNvSpPr>
          <p:nvPr/>
        </p:nvSpPr>
        <p:spPr bwMode="auto">
          <a:xfrm>
            <a:off x="1143000" y="6248400"/>
            <a:ext cx="6248400" cy="0"/>
          </a:xfrm>
          <a:prstGeom prst="line">
            <a:avLst/>
          </a:prstGeom>
          <a:noFill/>
          <a:ln w="127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05" name="Freeform 5"/>
          <p:cNvSpPr>
            <a:spLocks/>
          </p:cNvSpPr>
          <p:nvPr/>
        </p:nvSpPr>
        <p:spPr bwMode="auto">
          <a:xfrm>
            <a:off x="1143000" y="4786313"/>
            <a:ext cx="6216650" cy="273050"/>
          </a:xfrm>
          <a:custGeom>
            <a:avLst/>
            <a:gdLst>
              <a:gd name="T0" fmla="*/ 2147483647 w 3916"/>
              <a:gd name="T1" fmla="*/ 2147483647 h 183"/>
              <a:gd name="T2" fmla="*/ 2147483647 w 3916"/>
              <a:gd name="T3" fmla="*/ 0 h 183"/>
              <a:gd name="T4" fmla="*/ 2147483647 w 3916"/>
              <a:gd name="T5" fmla="*/ 2147483647 h 183"/>
              <a:gd name="T6" fmla="*/ 2147483647 w 3916"/>
              <a:gd name="T7" fmla="*/ 2147483647 h 183"/>
              <a:gd name="T8" fmla="*/ 2147483647 w 3916"/>
              <a:gd name="T9" fmla="*/ 2147483647 h 183"/>
              <a:gd name="T10" fmla="*/ 2147483647 w 3916"/>
              <a:gd name="T11" fmla="*/ 2147483647 h 183"/>
              <a:gd name="T12" fmla="*/ 2147483647 w 3916"/>
              <a:gd name="T13" fmla="*/ 2147483647 h 183"/>
              <a:gd name="T14" fmla="*/ 2147483647 w 3916"/>
              <a:gd name="T15" fmla="*/ 2147483647 h 183"/>
              <a:gd name="T16" fmla="*/ 2147483647 w 3916"/>
              <a:gd name="T17" fmla="*/ 2147483647 h 183"/>
              <a:gd name="T18" fmla="*/ 2147483647 w 3916"/>
              <a:gd name="T19" fmla="*/ 2147483647 h 183"/>
              <a:gd name="T20" fmla="*/ 2147483647 w 3916"/>
              <a:gd name="T21" fmla="*/ 2147483647 h 183"/>
              <a:gd name="T22" fmla="*/ 2147483647 w 3916"/>
              <a:gd name="T23" fmla="*/ 2147483647 h 183"/>
              <a:gd name="T24" fmla="*/ 2147483647 w 3916"/>
              <a:gd name="T25" fmla="*/ 2147483647 h 183"/>
              <a:gd name="T26" fmla="*/ 2147483647 w 3916"/>
              <a:gd name="T27" fmla="*/ 2147483647 h 183"/>
              <a:gd name="T28" fmla="*/ 2147483647 w 3916"/>
              <a:gd name="T29" fmla="*/ 2147483647 h 183"/>
              <a:gd name="T30" fmla="*/ 2147483647 w 3916"/>
              <a:gd name="T31" fmla="*/ 2147483647 h 183"/>
              <a:gd name="T32" fmla="*/ 2147483647 w 3916"/>
              <a:gd name="T33" fmla="*/ 2147483647 h 183"/>
              <a:gd name="T34" fmla="*/ 2147483647 w 3916"/>
              <a:gd name="T35" fmla="*/ 2147483647 h 183"/>
              <a:gd name="T36" fmla="*/ 2147483647 w 3916"/>
              <a:gd name="T37" fmla="*/ 2147483647 h 183"/>
              <a:gd name="T38" fmla="*/ 2147483647 w 3916"/>
              <a:gd name="T39" fmla="*/ 2147483647 h 183"/>
              <a:gd name="T40" fmla="*/ 2147483647 w 3916"/>
              <a:gd name="T41" fmla="*/ 2147483647 h 183"/>
              <a:gd name="T42" fmla="*/ 2147483647 w 3916"/>
              <a:gd name="T43" fmla="*/ 2147483647 h 183"/>
              <a:gd name="T44" fmla="*/ 2147483647 w 3916"/>
              <a:gd name="T45" fmla="*/ 2147483647 h 183"/>
              <a:gd name="T46" fmla="*/ 2147483647 w 3916"/>
              <a:gd name="T47" fmla="*/ 2147483647 h 183"/>
              <a:gd name="T48" fmla="*/ 2147483647 w 3916"/>
              <a:gd name="T49" fmla="*/ 2147483647 h 183"/>
              <a:gd name="T50" fmla="*/ 2147483647 w 3916"/>
              <a:gd name="T51" fmla="*/ 2147483647 h 183"/>
              <a:gd name="T52" fmla="*/ 2147483647 w 3916"/>
              <a:gd name="T53" fmla="*/ 2147483647 h 183"/>
              <a:gd name="T54" fmla="*/ 2147483647 w 3916"/>
              <a:gd name="T55" fmla="*/ 2147483647 h 183"/>
              <a:gd name="T56" fmla="*/ 2147483647 w 3916"/>
              <a:gd name="T57" fmla="*/ 2147483647 h 183"/>
              <a:gd name="T58" fmla="*/ 2147483647 w 3916"/>
              <a:gd name="T59" fmla="*/ 2147483647 h 183"/>
              <a:gd name="T60" fmla="*/ 2147483647 w 3916"/>
              <a:gd name="T61" fmla="*/ 2147483647 h 183"/>
              <a:gd name="T62" fmla="*/ 2147483647 w 3916"/>
              <a:gd name="T63" fmla="*/ 2147483647 h 183"/>
              <a:gd name="T64" fmla="*/ 2147483647 w 3916"/>
              <a:gd name="T65" fmla="*/ 2147483647 h 183"/>
              <a:gd name="T66" fmla="*/ 2147483647 w 3916"/>
              <a:gd name="T67" fmla="*/ 2147483647 h 183"/>
              <a:gd name="T68" fmla="*/ 2147483647 w 3916"/>
              <a:gd name="T69" fmla="*/ 2147483647 h 183"/>
              <a:gd name="T70" fmla="*/ 2147483647 w 3916"/>
              <a:gd name="T71" fmla="*/ 2147483647 h 183"/>
              <a:gd name="T72" fmla="*/ 2147483647 w 3916"/>
              <a:gd name="T73" fmla="*/ 2147483647 h 183"/>
              <a:gd name="T74" fmla="*/ 2147483647 w 3916"/>
              <a:gd name="T75" fmla="*/ 2147483647 h 183"/>
              <a:gd name="T76" fmla="*/ 2147483647 w 3916"/>
              <a:gd name="T77" fmla="*/ 2147483647 h 183"/>
              <a:gd name="T78" fmla="*/ 2147483647 w 3916"/>
              <a:gd name="T79" fmla="*/ 2147483647 h 183"/>
              <a:gd name="T80" fmla="*/ 2147483647 w 3916"/>
              <a:gd name="T81" fmla="*/ 2147483647 h 183"/>
              <a:gd name="T82" fmla="*/ 2147483647 w 3916"/>
              <a:gd name="T83" fmla="*/ 2147483647 h 183"/>
              <a:gd name="T84" fmla="*/ 2147483647 w 3916"/>
              <a:gd name="T85" fmla="*/ 2147483647 h 183"/>
              <a:gd name="T86" fmla="*/ 2147483647 w 3916"/>
              <a:gd name="T87" fmla="*/ 2147483647 h 183"/>
              <a:gd name="T88" fmla="*/ 2147483647 w 3916"/>
              <a:gd name="T89" fmla="*/ 2147483647 h 183"/>
              <a:gd name="T90" fmla="*/ 2147483647 w 3916"/>
              <a:gd name="T91" fmla="*/ 2147483647 h 183"/>
              <a:gd name="T92" fmla="*/ 2147483647 w 3916"/>
              <a:gd name="T93" fmla="*/ 2147483647 h 183"/>
              <a:gd name="T94" fmla="*/ 2147483647 w 3916"/>
              <a:gd name="T95" fmla="*/ 2147483647 h 183"/>
              <a:gd name="T96" fmla="*/ 2147483647 w 3916"/>
              <a:gd name="T97" fmla="*/ 2147483647 h 183"/>
              <a:gd name="T98" fmla="*/ 2147483647 w 3916"/>
              <a:gd name="T99" fmla="*/ 2147483647 h 183"/>
              <a:gd name="T100" fmla="*/ 2147483647 w 3916"/>
              <a:gd name="T101" fmla="*/ 2147483647 h 183"/>
              <a:gd name="T102" fmla="*/ 2147483647 w 3916"/>
              <a:gd name="T103" fmla="*/ 2147483647 h 18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916"/>
              <a:gd name="T157" fmla="*/ 0 h 183"/>
              <a:gd name="T158" fmla="*/ 3916 w 3916"/>
              <a:gd name="T159" fmla="*/ 183 h 18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916" h="183">
                <a:moveTo>
                  <a:pt x="0" y="61"/>
                </a:moveTo>
                <a:lnTo>
                  <a:pt x="36" y="29"/>
                </a:lnTo>
                <a:lnTo>
                  <a:pt x="63" y="19"/>
                </a:lnTo>
                <a:lnTo>
                  <a:pt x="99" y="0"/>
                </a:lnTo>
                <a:lnTo>
                  <a:pt x="135" y="19"/>
                </a:lnTo>
                <a:lnTo>
                  <a:pt x="171" y="38"/>
                </a:lnTo>
                <a:lnTo>
                  <a:pt x="198" y="67"/>
                </a:lnTo>
                <a:lnTo>
                  <a:pt x="234" y="67"/>
                </a:lnTo>
                <a:lnTo>
                  <a:pt x="270" y="67"/>
                </a:lnTo>
                <a:lnTo>
                  <a:pt x="306" y="67"/>
                </a:lnTo>
                <a:lnTo>
                  <a:pt x="333" y="57"/>
                </a:lnTo>
                <a:lnTo>
                  <a:pt x="369" y="38"/>
                </a:lnTo>
                <a:lnTo>
                  <a:pt x="414" y="29"/>
                </a:lnTo>
                <a:lnTo>
                  <a:pt x="450" y="48"/>
                </a:lnTo>
                <a:lnTo>
                  <a:pt x="486" y="86"/>
                </a:lnTo>
                <a:lnTo>
                  <a:pt x="522" y="86"/>
                </a:lnTo>
                <a:lnTo>
                  <a:pt x="549" y="86"/>
                </a:lnTo>
                <a:lnTo>
                  <a:pt x="585" y="67"/>
                </a:lnTo>
                <a:lnTo>
                  <a:pt x="612" y="48"/>
                </a:lnTo>
                <a:lnTo>
                  <a:pt x="648" y="38"/>
                </a:lnTo>
                <a:lnTo>
                  <a:pt x="684" y="38"/>
                </a:lnTo>
                <a:lnTo>
                  <a:pt x="702" y="77"/>
                </a:lnTo>
                <a:lnTo>
                  <a:pt x="738" y="77"/>
                </a:lnTo>
                <a:lnTo>
                  <a:pt x="783" y="77"/>
                </a:lnTo>
                <a:lnTo>
                  <a:pt x="819" y="67"/>
                </a:lnTo>
                <a:lnTo>
                  <a:pt x="855" y="57"/>
                </a:lnTo>
                <a:lnTo>
                  <a:pt x="891" y="48"/>
                </a:lnTo>
                <a:lnTo>
                  <a:pt x="918" y="38"/>
                </a:lnTo>
                <a:lnTo>
                  <a:pt x="954" y="38"/>
                </a:lnTo>
                <a:lnTo>
                  <a:pt x="981" y="57"/>
                </a:lnTo>
                <a:lnTo>
                  <a:pt x="1017" y="96"/>
                </a:lnTo>
                <a:lnTo>
                  <a:pt x="1053" y="115"/>
                </a:lnTo>
                <a:lnTo>
                  <a:pt x="1098" y="115"/>
                </a:lnTo>
                <a:lnTo>
                  <a:pt x="1125" y="115"/>
                </a:lnTo>
                <a:lnTo>
                  <a:pt x="1152" y="115"/>
                </a:lnTo>
                <a:lnTo>
                  <a:pt x="1197" y="105"/>
                </a:lnTo>
                <a:lnTo>
                  <a:pt x="1224" y="96"/>
                </a:lnTo>
                <a:lnTo>
                  <a:pt x="1260" y="77"/>
                </a:lnTo>
                <a:lnTo>
                  <a:pt x="1296" y="67"/>
                </a:lnTo>
                <a:lnTo>
                  <a:pt x="1332" y="67"/>
                </a:lnTo>
                <a:lnTo>
                  <a:pt x="1368" y="57"/>
                </a:lnTo>
                <a:lnTo>
                  <a:pt x="1404" y="57"/>
                </a:lnTo>
                <a:lnTo>
                  <a:pt x="1440" y="77"/>
                </a:lnTo>
                <a:lnTo>
                  <a:pt x="1485" y="96"/>
                </a:lnTo>
                <a:lnTo>
                  <a:pt x="1512" y="96"/>
                </a:lnTo>
                <a:lnTo>
                  <a:pt x="1548" y="86"/>
                </a:lnTo>
                <a:lnTo>
                  <a:pt x="1584" y="67"/>
                </a:lnTo>
                <a:lnTo>
                  <a:pt x="1611" y="67"/>
                </a:lnTo>
                <a:lnTo>
                  <a:pt x="1638" y="57"/>
                </a:lnTo>
                <a:lnTo>
                  <a:pt x="1674" y="48"/>
                </a:lnTo>
                <a:lnTo>
                  <a:pt x="1710" y="48"/>
                </a:lnTo>
                <a:lnTo>
                  <a:pt x="1755" y="86"/>
                </a:lnTo>
                <a:lnTo>
                  <a:pt x="1791" y="105"/>
                </a:lnTo>
                <a:lnTo>
                  <a:pt x="1836" y="125"/>
                </a:lnTo>
                <a:lnTo>
                  <a:pt x="1863" y="125"/>
                </a:lnTo>
                <a:lnTo>
                  <a:pt x="1890" y="115"/>
                </a:lnTo>
                <a:lnTo>
                  <a:pt x="1926" y="105"/>
                </a:lnTo>
                <a:lnTo>
                  <a:pt x="1971" y="86"/>
                </a:lnTo>
                <a:lnTo>
                  <a:pt x="2007" y="77"/>
                </a:lnTo>
                <a:lnTo>
                  <a:pt x="2043" y="67"/>
                </a:lnTo>
                <a:lnTo>
                  <a:pt x="2079" y="57"/>
                </a:lnTo>
                <a:lnTo>
                  <a:pt x="2115" y="48"/>
                </a:lnTo>
                <a:lnTo>
                  <a:pt x="2151" y="48"/>
                </a:lnTo>
                <a:lnTo>
                  <a:pt x="2178" y="48"/>
                </a:lnTo>
                <a:lnTo>
                  <a:pt x="2205" y="67"/>
                </a:lnTo>
                <a:lnTo>
                  <a:pt x="2250" y="67"/>
                </a:lnTo>
                <a:lnTo>
                  <a:pt x="2295" y="86"/>
                </a:lnTo>
                <a:lnTo>
                  <a:pt x="2331" y="86"/>
                </a:lnTo>
                <a:lnTo>
                  <a:pt x="2376" y="86"/>
                </a:lnTo>
                <a:lnTo>
                  <a:pt x="2412" y="67"/>
                </a:lnTo>
                <a:lnTo>
                  <a:pt x="2439" y="67"/>
                </a:lnTo>
                <a:lnTo>
                  <a:pt x="2466" y="86"/>
                </a:lnTo>
                <a:lnTo>
                  <a:pt x="2502" y="105"/>
                </a:lnTo>
                <a:lnTo>
                  <a:pt x="2538" y="105"/>
                </a:lnTo>
                <a:lnTo>
                  <a:pt x="2583" y="105"/>
                </a:lnTo>
                <a:lnTo>
                  <a:pt x="2619" y="96"/>
                </a:lnTo>
                <a:lnTo>
                  <a:pt x="2655" y="86"/>
                </a:lnTo>
                <a:lnTo>
                  <a:pt x="2691" y="67"/>
                </a:lnTo>
                <a:lnTo>
                  <a:pt x="2727" y="57"/>
                </a:lnTo>
                <a:lnTo>
                  <a:pt x="2763" y="77"/>
                </a:lnTo>
                <a:lnTo>
                  <a:pt x="2808" y="77"/>
                </a:lnTo>
                <a:lnTo>
                  <a:pt x="2853" y="67"/>
                </a:lnTo>
                <a:lnTo>
                  <a:pt x="2961" y="86"/>
                </a:lnTo>
                <a:lnTo>
                  <a:pt x="2997" y="105"/>
                </a:lnTo>
                <a:lnTo>
                  <a:pt x="3033" y="96"/>
                </a:lnTo>
                <a:lnTo>
                  <a:pt x="3069" y="96"/>
                </a:lnTo>
                <a:lnTo>
                  <a:pt x="3105" y="96"/>
                </a:lnTo>
                <a:lnTo>
                  <a:pt x="3159" y="115"/>
                </a:lnTo>
                <a:lnTo>
                  <a:pt x="3285" y="144"/>
                </a:lnTo>
                <a:lnTo>
                  <a:pt x="3393" y="163"/>
                </a:lnTo>
                <a:lnTo>
                  <a:pt x="3483" y="163"/>
                </a:lnTo>
                <a:lnTo>
                  <a:pt x="3519" y="182"/>
                </a:lnTo>
                <a:lnTo>
                  <a:pt x="3555" y="172"/>
                </a:lnTo>
                <a:lnTo>
                  <a:pt x="3573" y="144"/>
                </a:lnTo>
                <a:lnTo>
                  <a:pt x="3591" y="115"/>
                </a:lnTo>
                <a:lnTo>
                  <a:pt x="3627" y="115"/>
                </a:lnTo>
                <a:lnTo>
                  <a:pt x="3663" y="115"/>
                </a:lnTo>
                <a:lnTo>
                  <a:pt x="3699" y="105"/>
                </a:lnTo>
                <a:lnTo>
                  <a:pt x="3726" y="105"/>
                </a:lnTo>
                <a:lnTo>
                  <a:pt x="3771" y="105"/>
                </a:lnTo>
                <a:lnTo>
                  <a:pt x="3816" y="96"/>
                </a:lnTo>
                <a:lnTo>
                  <a:pt x="3843" y="96"/>
                </a:lnTo>
                <a:lnTo>
                  <a:pt x="3879" y="86"/>
                </a:lnTo>
                <a:lnTo>
                  <a:pt x="3915" y="86"/>
                </a:lnTo>
              </a:path>
            </a:pathLst>
          </a:custGeom>
          <a:noFill/>
          <a:ln w="12700" cap="rnd">
            <a:solidFill>
              <a:srgbClr val="000099"/>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51206" name="Line 6"/>
          <p:cNvSpPr>
            <a:spLocks noChangeShapeType="1"/>
          </p:cNvSpPr>
          <p:nvPr/>
        </p:nvSpPr>
        <p:spPr bwMode="auto">
          <a:xfrm>
            <a:off x="609600" y="3124200"/>
            <a:ext cx="2438400" cy="0"/>
          </a:xfrm>
          <a:prstGeom prst="line">
            <a:avLst/>
          </a:prstGeom>
          <a:noFill/>
          <a:ln w="127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07" name="Line 7"/>
          <p:cNvSpPr>
            <a:spLocks noChangeShapeType="1"/>
          </p:cNvSpPr>
          <p:nvPr/>
        </p:nvSpPr>
        <p:spPr bwMode="auto">
          <a:xfrm>
            <a:off x="609600" y="3657600"/>
            <a:ext cx="2438400" cy="0"/>
          </a:xfrm>
          <a:prstGeom prst="line">
            <a:avLst/>
          </a:prstGeom>
          <a:noFill/>
          <a:ln w="127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08" name="Line 8"/>
          <p:cNvSpPr>
            <a:spLocks noChangeShapeType="1"/>
          </p:cNvSpPr>
          <p:nvPr/>
        </p:nvSpPr>
        <p:spPr bwMode="auto">
          <a:xfrm>
            <a:off x="3048000" y="3124200"/>
            <a:ext cx="1068388" cy="0"/>
          </a:xfrm>
          <a:prstGeom prst="line">
            <a:avLst/>
          </a:prstGeom>
          <a:noFill/>
          <a:ln w="127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09" name="Line 9"/>
          <p:cNvSpPr>
            <a:spLocks noChangeShapeType="1"/>
          </p:cNvSpPr>
          <p:nvPr/>
        </p:nvSpPr>
        <p:spPr bwMode="auto">
          <a:xfrm>
            <a:off x="4116388" y="3124200"/>
            <a:ext cx="0" cy="1143000"/>
          </a:xfrm>
          <a:prstGeom prst="line">
            <a:avLst/>
          </a:prstGeom>
          <a:noFill/>
          <a:ln w="127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10" name="Line 10"/>
          <p:cNvSpPr>
            <a:spLocks noChangeShapeType="1"/>
          </p:cNvSpPr>
          <p:nvPr/>
        </p:nvSpPr>
        <p:spPr bwMode="auto">
          <a:xfrm>
            <a:off x="3048000" y="3657600"/>
            <a:ext cx="0" cy="609600"/>
          </a:xfrm>
          <a:prstGeom prst="line">
            <a:avLst/>
          </a:prstGeom>
          <a:noFill/>
          <a:ln w="127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11" name="Rectangle 11"/>
          <p:cNvSpPr>
            <a:spLocks noChangeArrowheads="1"/>
          </p:cNvSpPr>
          <p:nvPr/>
        </p:nvSpPr>
        <p:spPr bwMode="auto">
          <a:xfrm>
            <a:off x="595313" y="3108325"/>
            <a:ext cx="33432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en-US" altLang="zh-TW" sz="2000" b="1">
                <a:solidFill>
                  <a:srgbClr val="000099"/>
                </a:solidFill>
                <a:latin typeface="Arial" pitchFamily="34" charset="0"/>
              </a:rPr>
              <a:t>Provisions for loan losses</a:t>
            </a:r>
          </a:p>
        </p:txBody>
      </p:sp>
      <p:sp>
        <p:nvSpPr>
          <p:cNvPr id="51212" name="Line 12"/>
          <p:cNvSpPr>
            <a:spLocks noChangeShapeType="1"/>
          </p:cNvSpPr>
          <p:nvPr/>
        </p:nvSpPr>
        <p:spPr bwMode="auto">
          <a:xfrm>
            <a:off x="3505200" y="3429000"/>
            <a:ext cx="230188" cy="0"/>
          </a:xfrm>
          <a:prstGeom prst="line">
            <a:avLst/>
          </a:prstGeom>
          <a:noFill/>
          <a:ln w="127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13" name="Line 13"/>
          <p:cNvSpPr>
            <a:spLocks noChangeShapeType="1"/>
          </p:cNvSpPr>
          <p:nvPr/>
        </p:nvSpPr>
        <p:spPr bwMode="auto">
          <a:xfrm>
            <a:off x="3735388" y="3429000"/>
            <a:ext cx="0" cy="1219200"/>
          </a:xfrm>
          <a:prstGeom prst="line">
            <a:avLst/>
          </a:prstGeom>
          <a:noFill/>
          <a:ln w="50800">
            <a:solidFill>
              <a:srgbClr val="000099"/>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14" name="Rectangle 14"/>
          <p:cNvSpPr>
            <a:spLocks noChangeArrowheads="1"/>
          </p:cNvSpPr>
          <p:nvPr/>
        </p:nvSpPr>
        <p:spPr bwMode="auto">
          <a:xfrm>
            <a:off x="2112963" y="5408613"/>
            <a:ext cx="4579937" cy="469900"/>
          </a:xfrm>
          <a:prstGeom prst="rect">
            <a:avLst/>
          </a:prstGeom>
          <a:noFill/>
          <a:ln w="1270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zh-TW" altLang="en-US" sz="2400" b="1">
                <a:solidFill>
                  <a:srgbClr val="000099"/>
                </a:solidFill>
                <a:latin typeface="Arial" pitchFamily="34" charset="0"/>
              </a:rPr>
              <a:t>         </a:t>
            </a:r>
            <a:r>
              <a:rPr lang="en-US" altLang="zh-TW" sz="2400" b="1">
                <a:solidFill>
                  <a:srgbClr val="000099"/>
                </a:solidFill>
                <a:latin typeface="Arial" pitchFamily="34" charset="0"/>
              </a:rPr>
              <a:t>Reserve for Loan Losses</a:t>
            </a:r>
          </a:p>
        </p:txBody>
      </p:sp>
      <p:sp>
        <p:nvSpPr>
          <p:cNvPr id="51215" name="Line 15"/>
          <p:cNvSpPr>
            <a:spLocks noChangeShapeType="1"/>
          </p:cNvSpPr>
          <p:nvPr/>
        </p:nvSpPr>
        <p:spPr bwMode="auto">
          <a:xfrm flipV="1">
            <a:off x="5105400" y="1905000"/>
            <a:ext cx="0" cy="2286000"/>
          </a:xfrm>
          <a:prstGeom prst="line">
            <a:avLst/>
          </a:prstGeom>
          <a:noFill/>
          <a:ln w="127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16" name="Line 16"/>
          <p:cNvSpPr>
            <a:spLocks noChangeShapeType="1"/>
          </p:cNvSpPr>
          <p:nvPr/>
        </p:nvSpPr>
        <p:spPr bwMode="auto">
          <a:xfrm>
            <a:off x="5105400" y="1905000"/>
            <a:ext cx="3657600" cy="0"/>
          </a:xfrm>
          <a:prstGeom prst="line">
            <a:avLst/>
          </a:prstGeom>
          <a:noFill/>
          <a:ln w="127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17" name="Line 17"/>
          <p:cNvSpPr>
            <a:spLocks noChangeShapeType="1"/>
          </p:cNvSpPr>
          <p:nvPr/>
        </p:nvSpPr>
        <p:spPr bwMode="auto">
          <a:xfrm flipH="1">
            <a:off x="5867400" y="2438400"/>
            <a:ext cx="2895600" cy="0"/>
          </a:xfrm>
          <a:prstGeom prst="line">
            <a:avLst/>
          </a:prstGeom>
          <a:noFill/>
          <a:ln w="127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18" name="Line 18"/>
          <p:cNvSpPr>
            <a:spLocks noChangeShapeType="1"/>
          </p:cNvSpPr>
          <p:nvPr/>
        </p:nvSpPr>
        <p:spPr bwMode="auto">
          <a:xfrm>
            <a:off x="5867400" y="2438400"/>
            <a:ext cx="0" cy="1752600"/>
          </a:xfrm>
          <a:prstGeom prst="line">
            <a:avLst/>
          </a:prstGeom>
          <a:noFill/>
          <a:ln w="127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19" name="Line 19"/>
          <p:cNvSpPr>
            <a:spLocks noChangeShapeType="1"/>
          </p:cNvSpPr>
          <p:nvPr/>
        </p:nvSpPr>
        <p:spPr bwMode="auto">
          <a:xfrm>
            <a:off x="7391400" y="5257800"/>
            <a:ext cx="1600200" cy="0"/>
          </a:xfrm>
          <a:prstGeom prst="line">
            <a:avLst/>
          </a:prstGeom>
          <a:noFill/>
          <a:ln w="127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20" name="Line 20"/>
          <p:cNvSpPr>
            <a:spLocks noChangeShapeType="1"/>
          </p:cNvSpPr>
          <p:nvPr/>
        </p:nvSpPr>
        <p:spPr bwMode="auto">
          <a:xfrm>
            <a:off x="7391400" y="5867400"/>
            <a:ext cx="1677988" cy="0"/>
          </a:xfrm>
          <a:prstGeom prst="line">
            <a:avLst/>
          </a:prstGeom>
          <a:noFill/>
          <a:ln w="127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21" name="Line 21"/>
          <p:cNvSpPr>
            <a:spLocks noChangeShapeType="1"/>
          </p:cNvSpPr>
          <p:nvPr/>
        </p:nvSpPr>
        <p:spPr bwMode="auto">
          <a:xfrm flipV="1">
            <a:off x="7391400" y="4495800"/>
            <a:ext cx="0" cy="762000"/>
          </a:xfrm>
          <a:prstGeom prst="line">
            <a:avLst/>
          </a:prstGeom>
          <a:noFill/>
          <a:ln w="127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22" name="Line 22"/>
          <p:cNvSpPr>
            <a:spLocks noChangeShapeType="1"/>
          </p:cNvSpPr>
          <p:nvPr/>
        </p:nvSpPr>
        <p:spPr bwMode="auto">
          <a:xfrm>
            <a:off x="7391400" y="5867400"/>
            <a:ext cx="0" cy="381000"/>
          </a:xfrm>
          <a:prstGeom prst="line">
            <a:avLst/>
          </a:prstGeom>
          <a:noFill/>
          <a:ln w="127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23" name="Rectangle 23"/>
          <p:cNvSpPr>
            <a:spLocks noChangeArrowheads="1"/>
          </p:cNvSpPr>
          <p:nvPr/>
        </p:nvSpPr>
        <p:spPr bwMode="auto">
          <a:xfrm>
            <a:off x="5775325" y="1952625"/>
            <a:ext cx="1539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en-US" altLang="zh-TW" sz="2000" b="1">
                <a:solidFill>
                  <a:srgbClr val="000099"/>
                </a:solidFill>
                <a:latin typeface="Arial" pitchFamily="34" charset="0"/>
              </a:rPr>
              <a:t>Recoveries</a:t>
            </a:r>
          </a:p>
        </p:txBody>
      </p:sp>
      <p:sp>
        <p:nvSpPr>
          <p:cNvPr id="51224" name="Rectangle 24"/>
          <p:cNvSpPr>
            <a:spLocks noChangeArrowheads="1"/>
          </p:cNvSpPr>
          <p:nvPr/>
        </p:nvSpPr>
        <p:spPr bwMode="auto">
          <a:xfrm>
            <a:off x="7680325" y="5381625"/>
            <a:ext cx="1595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a:spcBef>
                <a:spcPct val="0"/>
              </a:spcBef>
              <a:buClrTx/>
              <a:buSzTx/>
              <a:buFontTx/>
              <a:buNone/>
            </a:pPr>
            <a:r>
              <a:rPr lang="en-US" altLang="zh-TW" sz="2000" b="1">
                <a:solidFill>
                  <a:srgbClr val="000099"/>
                </a:solidFill>
                <a:latin typeface="Arial" pitchFamily="34" charset="0"/>
              </a:rPr>
              <a:t>Charge offs</a:t>
            </a:r>
          </a:p>
        </p:txBody>
      </p:sp>
      <p:sp>
        <p:nvSpPr>
          <p:cNvPr id="51225" name="Line 25"/>
          <p:cNvSpPr>
            <a:spLocks noChangeShapeType="1"/>
          </p:cNvSpPr>
          <p:nvPr/>
        </p:nvSpPr>
        <p:spPr bwMode="auto">
          <a:xfrm>
            <a:off x="6858000" y="4114800"/>
            <a:ext cx="1676400" cy="0"/>
          </a:xfrm>
          <a:prstGeom prst="line">
            <a:avLst/>
          </a:prstGeom>
          <a:noFill/>
          <a:ln w="1270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26" name="Line 26"/>
          <p:cNvSpPr>
            <a:spLocks noChangeShapeType="1"/>
          </p:cNvSpPr>
          <p:nvPr/>
        </p:nvSpPr>
        <p:spPr bwMode="auto">
          <a:xfrm flipH="1">
            <a:off x="0" y="4419600"/>
            <a:ext cx="1143000" cy="0"/>
          </a:xfrm>
          <a:prstGeom prst="line">
            <a:avLst/>
          </a:prstGeom>
          <a:noFill/>
          <a:ln w="762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27" name="Line 27"/>
          <p:cNvSpPr>
            <a:spLocks noChangeShapeType="1"/>
          </p:cNvSpPr>
          <p:nvPr/>
        </p:nvSpPr>
        <p:spPr bwMode="auto">
          <a:xfrm>
            <a:off x="7391400" y="4495800"/>
            <a:ext cx="1677988" cy="0"/>
          </a:xfrm>
          <a:prstGeom prst="line">
            <a:avLst/>
          </a:prstGeom>
          <a:noFill/>
          <a:ln w="762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28" name="Freeform 28"/>
          <p:cNvSpPr>
            <a:spLocks/>
          </p:cNvSpPr>
          <p:nvPr/>
        </p:nvSpPr>
        <p:spPr bwMode="auto">
          <a:xfrm>
            <a:off x="8001000" y="4191000"/>
            <a:ext cx="153988" cy="296863"/>
          </a:xfrm>
          <a:custGeom>
            <a:avLst/>
            <a:gdLst>
              <a:gd name="T0" fmla="*/ 2147483647 w 97"/>
              <a:gd name="T1" fmla="*/ 0 h 199"/>
              <a:gd name="T2" fmla="*/ 2147483647 w 97"/>
              <a:gd name="T3" fmla="*/ 2147483647 h 199"/>
              <a:gd name="T4" fmla="*/ 2147483647 w 97"/>
              <a:gd name="T5" fmla="*/ 2147483647 h 199"/>
              <a:gd name="T6" fmla="*/ 2147483647 w 97"/>
              <a:gd name="T7" fmla="*/ 2147483647 h 199"/>
              <a:gd name="T8" fmla="*/ 2147483647 w 97"/>
              <a:gd name="T9" fmla="*/ 2147483647 h 199"/>
              <a:gd name="T10" fmla="*/ 0 w 97"/>
              <a:gd name="T11" fmla="*/ 2147483647 h 199"/>
              <a:gd name="T12" fmla="*/ 2147483647 w 97"/>
              <a:gd name="T13" fmla="*/ 0 h 199"/>
              <a:gd name="T14" fmla="*/ 0 60000 65536"/>
              <a:gd name="T15" fmla="*/ 0 60000 65536"/>
              <a:gd name="T16" fmla="*/ 0 60000 65536"/>
              <a:gd name="T17" fmla="*/ 0 60000 65536"/>
              <a:gd name="T18" fmla="*/ 0 60000 65536"/>
              <a:gd name="T19" fmla="*/ 0 60000 65536"/>
              <a:gd name="T20" fmla="*/ 0 60000 65536"/>
              <a:gd name="T21" fmla="*/ 0 w 97"/>
              <a:gd name="T22" fmla="*/ 0 h 199"/>
              <a:gd name="T23" fmla="*/ 97 w 97"/>
              <a:gd name="T24" fmla="*/ 199 h 19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7" h="199">
                <a:moveTo>
                  <a:pt x="96" y="0"/>
                </a:moveTo>
                <a:lnTo>
                  <a:pt x="81" y="45"/>
                </a:lnTo>
                <a:lnTo>
                  <a:pt x="54" y="83"/>
                </a:lnTo>
                <a:lnTo>
                  <a:pt x="36" y="121"/>
                </a:lnTo>
                <a:lnTo>
                  <a:pt x="18" y="160"/>
                </a:lnTo>
                <a:lnTo>
                  <a:pt x="0" y="198"/>
                </a:lnTo>
                <a:lnTo>
                  <a:pt x="96" y="0"/>
                </a:lnTo>
              </a:path>
            </a:pathLst>
          </a:custGeom>
          <a:solidFill>
            <a:schemeClr val="bg1"/>
          </a:solidFill>
          <a:ln w="76200" cap="rnd">
            <a:solidFill>
              <a:srgbClr val="000099"/>
            </a:solidFill>
            <a:round/>
            <a:headEnd/>
            <a:tailEnd/>
          </a:ln>
        </p:spPr>
        <p:txBody>
          <a:bodyPr/>
          <a:lstStyle/>
          <a:p>
            <a:endParaRPr lang="zh-TW" altLang="en-US"/>
          </a:p>
        </p:txBody>
      </p:sp>
      <p:sp>
        <p:nvSpPr>
          <p:cNvPr id="51229" name="Line 29"/>
          <p:cNvSpPr>
            <a:spLocks noChangeShapeType="1"/>
          </p:cNvSpPr>
          <p:nvPr/>
        </p:nvSpPr>
        <p:spPr bwMode="auto">
          <a:xfrm>
            <a:off x="8153400" y="4191000"/>
            <a:ext cx="304800" cy="304800"/>
          </a:xfrm>
          <a:prstGeom prst="line">
            <a:avLst/>
          </a:prstGeom>
          <a:noFill/>
          <a:ln w="762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30" name="Line 30"/>
          <p:cNvSpPr>
            <a:spLocks noChangeShapeType="1"/>
          </p:cNvSpPr>
          <p:nvPr/>
        </p:nvSpPr>
        <p:spPr bwMode="auto">
          <a:xfrm>
            <a:off x="5486400" y="2286000"/>
            <a:ext cx="0" cy="2286000"/>
          </a:xfrm>
          <a:prstGeom prst="line">
            <a:avLst/>
          </a:prstGeom>
          <a:noFill/>
          <a:ln w="25400">
            <a:solidFill>
              <a:srgbClr val="000099"/>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31" name="Line 31"/>
          <p:cNvSpPr>
            <a:spLocks noChangeShapeType="1"/>
          </p:cNvSpPr>
          <p:nvPr/>
        </p:nvSpPr>
        <p:spPr bwMode="auto">
          <a:xfrm>
            <a:off x="7164388" y="5562600"/>
            <a:ext cx="531812" cy="0"/>
          </a:xfrm>
          <a:prstGeom prst="line">
            <a:avLst/>
          </a:prstGeom>
          <a:noFill/>
          <a:ln w="25400">
            <a:solidFill>
              <a:srgbClr val="000099"/>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32" name="Line 32"/>
          <p:cNvSpPr>
            <a:spLocks noChangeShapeType="1"/>
          </p:cNvSpPr>
          <p:nvPr/>
        </p:nvSpPr>
        <p:spPr bwMode="auto">
          <a:xfrm flipH="1">
            <a:off x="5486400" y="2133600"/>
            <a:ext cx="304800" cy="0"/>
          </a:xfrm>
          <a:prstGeom prst="line">
            <a:avLst/>
          </a:prstGeom>
          <a:noFill/>
          <a:ln w="254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
        <p:nvSpPr>
          <p:cNvPr id="51233" name="Line 33"/>
          <p:cNvSpPr>
            <a:spLocks noChangeShapeType="1"/>
          </p:cNvSpPr>
          <p:nvPr/>
        </p:nvSpPr>
        <p:spPr bwMode="auto">
          <a:xfrm>
            <a:off x="5486400" y="2133600"/>
            <a:ext cx="0" cy="152400"/>
          </a:xfrm>
          <a:prstGeom prst="line">
            <a:avLst/>
          </a:prstGeom>
          <a:noFill/>
          <a:ln w="25400">
            <a:solidFill>
              <a:srgbClr val="00009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TW" altLang="en-US"/>
          </a:p>
        </p:txBody>
      </p:sp>
    </p:spTree>
  </p:cSld>
  <p:clrMapOvr>
    <a:masterClrMapping/>
  </p:clrMapOvr>
  <p:transition>
    <p:rand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435100" y="274638"/>
            <a:ext cx="7499350" cy="1143000"/>
          </a:xfrm>
        </p:spPr>
        <p:txBody>
          <a:bodyPr/>
          <a:lstStyle/>
          <a:p>
            <a:pPr>
              <a:defRPr/>
            </a:pPr>
            <a:r>
              <a:rPr lang="zh-TW" altLang="en-US" dirty="0" smtClean="0">
                <a:solidFill>
                  <a:schemeClr val="tx2">
                    <a:satMod val="130000"/>
                  </a:schemeClr>
                </a:solidFill>
                <a:latin typeface="新細明體" pitchFamily="18" charset="-120"/>
              </a:rPr>
              <a:t>備抵呆帳變動明細表</a:t>
            </a:r>
            <a:r>
              <a:rPr lang="zh-TW" altLang="en-US" dirty="0" smtClean="0">
                <a:solidFill>
                  <a:schemeClr val="tx2">
                    <a:satMod val="130000"/>
                  </a:schemeClr>
                </a:solidFill>
              </a:rPr>
              <a:t> </a:t>
            </a:r>
            <a:r>
              <a:rPr lang="en-US" altLang="zh-TW" dirty="0" smtClean="0">
                <a:solidFill>
                  <a:schemeClr val="tx2">
                    <a:satMod val="130000"/>
                  </a:schemeClr>
                </a:solidFill>
              </a:rPr>
              <a:t>–</a:t>
            </a:r>
            <a:r>
              <a:rPr lang="zh-TW" altLang="en-US" dirty="0" smtClean="0">
                <a:solidFill>
                  <a:schemeClr val="tx2">
                    <a:satMod val="130000"/>
                  </a:schemeClr>
                </a:solidFill>
              </a:rPr>
              <a:t>放款</a:t>
            </a:r>
            <a:endParaRPr lang="zh-TW" altLang="en-US" dirty="0"/>
          </a:p>
        </p:txBody>
      </p:sp>
      <p:graphicFrame>
        <p:nvGraphicFramePr>
          <p:cNvPr id="3" name="表格 2"/>
          <p:cNvGraphicFramePr>
            <a:graphicFrameLocks noGrp="1"/>
          </p:cNvGraphicFramePr>
          <p:nvPr/>
        </p:nvGraphicFramePr>
        <p:xfrm>
          <a:off x="1295400" y="2133600"/>
          <a:ext cx="6400800" cy="2627310"/>
        </p:xfrm>
        <a:graphic>
          <a:graphicData uri="http://schemas.openxmlformats.org/drawingml/2006/table">
            <a:tbl>
              <a:tblPr/>
              <a:tblGrid>
                <a:gridCol w="2643462">
                  <a:extLst>
                    <a:ext uri="{9D8B030D-6E8A-4147-A177-3AD203B41FA5}">
                      <a16:colId xmlns="" xmlns:a16="http://schemas.microsoft.com/office/drawing/2014/main" val="20000"/>
                    </a:ext>
                  </a:extLst>
                </a:gridCol>
                <a:gridCol w="1902652">
                  <a:extLst>
                    <a:ext uri="{9D8B030D-6E8A-4147-A177-3AD203B41FA5}">
                      <a16:colId xmlns="" xmlns:a16="http://schemas.microsoft.com/office/drawing/2014/main" val="20001"/>
                    </a:ext>
                  </a:extLst>
                </a:gridCol>
                <a:gridCol w="1854686">
                  <a:extLst>
                    <a:ext uri="{9D8B030D-6E8A-4147-A177-3AD203B41FA5}">
                      <a16:colId xmlns="" xmlns:a16="http://schemas.microsoft.com/office/drawing/2014/main" val="20002"/>
                    </a:ext>
                  </a:extLst>
                </a:gridCol>
              </a:tblGrid>
              <a:tr h="375330">
                <a:tc>
                  <a:txBody>
                    <a:bodyPr/>
                    <a:lstStyle/>
                    <a:p>
                      <a:pPr algn="l" fontAlgn="ctr"/>
                      <a:endParaRPr lang="zh-TW" altLang="en-US" sz="2400" b="0" i="0" u="none" strike="noStrike" dirty="0">
                        <a:solidFill>
                          <a:srgbClr val="000000"/>
                        </a:solidFill>
                        <a:latin typeface="新細明體"/>
                      </a:endParaRP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400" b="0" i="0" u="none" strike="noStrike">
                          <a:solidFill>
                            <a:srgbClr val="000000"/>
                          </a:solidFill>
                          <a:latin typeface="新細明體"/>
                        </a:rPr>
                        <a:t>102.12.31</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400" b="0" i="0" u="none" strike="noStrike">
                          <a:solidFill>
                            <a:srgbClr val="000000"/>
                          </a:solidFill>
                          <a:latin typeface="新細明體"/>
                        </a:rPr>
                        <a:t>101.12.31</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375330">
                <a:tc>
                  <a:txBody>
                    <a:bodyPr/>
                    <a:lstStyle/>
                    <a:p>
                      <a:pPr algn="l" fontAlgn="ctr"/>
                      <a:r>
                        <a:rPr lang="zh-TW" altLang="en-US" sz="2400" b="0" i="0" u="none" strike="noStrike">
                          <a:solidFill>
                            <a:srgbClr val="000000"/>
                          </a:solidFill>
                          <a:latin typeface="新細明體"/>
                        </a:rPr>
                        <a:t>期初餘額</a:t>
                      </a:r>
                      <a:r>
                        <a:rPr lang="en-US" altLang="zh-TW" sz="2400" b="0" i="0" u="none" strike="noStrike">
                          <a:solidFill>
                            <a:srgbClr val="000000"/>
                          </a:solidFill>
                          <a:latin typeface="新細明體"/>
                        </a:rPr>
                        <a:t>$</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17,865,982</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17,948,351</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375330">
                <a:tc>
                  <a:txBody>
                    <a:bodyPr/>
                    <a:lstStyle/>
                    <a:p>
                      <a:pPr algn="l" fontAlgn="ctr"/>
                      <a:r>
                        <a:rPr lang="zh-TW" altLang="en-US" sz="2400" b="0" i="0" u="none" strike="noStrike" dirty="0">
                          <a:solidFill>
                            <a:srgbClr val="000000"/>
                          </a:solidFill>
                          <a:latin typeface="新細明體"/>
                        </a:rPr>
                        <a:t>本期提</a:t>
                      </a:r>
                      <a:r>
                        <a:rPr lang="zh-TW" altLang="en-US" sz="2400" b="0" i="0" u="none" strike="noStrike" dirty="0" smtClean="0">
                          <a:solidFill>
                            <a:srgbClr val="000000"/>
                          </a:solidFill>
                          <a:latin typeface="新細明體"/>
                        </a:rPr>
                        <a:t>列</a:t>
                      </a:r>
                      <a:r>
                        <a:rPr lang="en-US" altLang="zh-TW" sz="2400" b="0" i="0" u="none" strike="noStrike" dirty="0" smtClean="0">
                          <a:solidFill>
                            <a:srgbClr val="000000"/>
                          </a:solidFill>
                          <a:latin typeface="新細明體"/>
                        </a:rPr>
                        <a:t>(PLL)</a:t>
                      </a:r>
                      <a:endParaRPr lang="zh-TW" altLang="en-US" sz="2400" b="0" i="0" u="none" strike="noStrike" dirty="0">
                        <a:solidFill>
                          <a:srgbClr val="000000"/>
                        </a:solidFill>
                        <a:latin typeface="新細明體"/>
                      </a:endParaRP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2,790,397</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2,827,167</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375330">
                <a:tc>
                  <a:txBody>
                    <a:bodyPr/>
                    <a:lstStyle/>
                    <a:p>
                      <a:pPr algn="l" fontAlgn="ctr"/>
                      <a:r>
                        <a:rPr lang="zh-TW" altLang="en-US" sz="2400" b="0" i="0" u="none" strike="noStrike">
                          <a:solidFill>
                            <a:srgbClr val="000000"/>
                          </a:solidFill>
                          <a:latin typeface="新細明體"/>
                        </a:rPr>
                        <a:t>轉銷呆帳</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-2,662,128</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-5,949,262</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375330">
                <a:tc>
                  <a:txBody>
                    <a:bodyPr/>
                    <a:lstStyle/>
                    <a:p>
                      <a:pPr algn="l" fontAlgn="ctr"/>
                      <a:r>
                        <a:rPr lang="zh-TW" altLang="en-US" sz="2400" b="0" i="0" u="none" strike="noStrike">
                          <a:solidFill>
                            <a:srgbClr val="000000"/>
                          </a:solidFill>
                          <a:latin typeface="新細明體"/>
                        </a:rPr>
                        <a:t>轉銷呆帳後收回數</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1,905,887</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3,192,635</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375330">
                <a:tc>
                  <a:txBody>
                    <a:bodyPr/>
                    <a:lstStyle/>
                    <a:p>
                      <a:pPr algn="l" fontAlgn="ctr"/>
                      <a:r>
                        <a:rPr lang="zh-TW" altLang="en-US" sz="2400" b="0" i="0" u="none" strike="noStrike">
                          <a:solidFill>
                            <a:srgbClr val="000000"/>
                          </a:solidFill>
                          <a:latin typeface="新細明體"/>
                        </a:rPr>
                        <a:t>匯兌及其他變動</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-84,052</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-152,909</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r h="375330">
                <a:tc>
                  <a:txBody>
                    <a:bodyPr/>
                    <a:lstStyle/>
                    <a:p>
                      <a:pPr algn="l" fontAlgn="ctr"/>
                      <a:r>
                        <a:rPr lang="zh-TW" altLang="en-US" sz="2400" b="0" i="0" u="none" strike="noStrike">
                          <a:solidFill>
                            <a:srgbClr val="000000"/>
                          </a:solidFill>
                          <a:latin typeface="新細明體"/>
                        </a:rPr>
                        <a:t>期末餘額</a:t>
                      </a:r>
                      <a:r>
                        <a:rPr lang="en-US" altLang="zh-TW" sz="2400" b="0" i="0" u="none" strike="noStrike">
                          <a:solidFill>
                            <a:srgbClr val="000000"/>
                          </a:solidFill>
                          <a:latin typeface="新細明體"/>
                        </a:rPr>
                        <a:t>$</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a:solidFill>
                            <a:srgbClr val="000000"/>
                          </a:solidFill>
                          <a:latin typeface="新細明體"/>
                        </a:rPr>
                        <a:t>19,816,086</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400" b="0" i="0" u="none" strike="noStrike" dirty="0">
                          <a:solidFill>
                            <a:srgbClr val="000000"/>
                          </a:solidFill>
                          <a:latin typeface="新細明體"/>
                        </a:rPr>
                        <a:t>17,865,982</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6"/>
                  </a:ext>
                </a:extLst>
              </a:tr>
            </a:tbl>
          </a:graphicData>
        </a:graphic>
      </p:graphicFrame>
    </p:spTree>
  </p:cSld>
  <p:clrMapOvr>
    <a:masterClrMapping/>
  </p:clrMapOvr>
  <p:transition>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放款及應收款之資產減損</a:t>
            </a:r>
            <a:endParaRPr lang="zh-TW" altLang="en-US" dirty="0"/>
          </a:p>
        </p:txBody>
      </p:sp>
      <p:sp>
        <p:nvSpPr>
          <p:cNvPr id="3" name="內容版面配置區 2"/>
          <p:cNvSpPr>
            <a:spLocks noGrp="1"/>
          </p:cNvSpPr>
          <p:nvPr>
            <p:ph idx="1"/>
          </p:nvPr>
        </p:nvSpPr>
        <p:spPr>
          <a:xfrm>
            <a:off x="685800" y="1447800"/>
            <a:ext cx="8248650" cy="5181600"/>
          </a:xfrm>
        </p:spPr>
        <p:txBody>
          <a:bodyPr>
            <a:normAutofit fontScale="85000" lnSpcReduction="20000"/>
          </a:bodyPr>
          <a:lstStyle/>
          <a:p>
            <a:pPr>
              <a:defRPr/>
            </a:pPr>
            <a:r>
              <a:rPr lang="zh-TW" altLang="en-US" dirty="0" smtClean="0"/>
              <a:t> 現行作法下，銀行針對放款及應收款的評價方式係依照銀行局發布之</a:t>
            </a:r>
            <a:r>
              <a:rPr lang="zh-TW" altLang="en-US" dirty="0" smtClean="0">
                <a:solidFill>
                  <a:srgbClr val="FF0000"/>
                </a:solidFill>
              </a:rPr>
              <a:t>「銀行資產評估損失準備提列及逾期放款催收款呆帳處理辦法」</a:t>
            </a:r>
            <a:r>
              <a:rPr lang="zh-TW" altLang="en-US" dirty="0" smtClean="0"/>
              <a:t>評估並提列備抵呆帳，</a:t>
            </a:r>
            <a:endParaRPr lang="en-US" altLang="zh-TW" dirty="0" smtClean="0"/>
          </a:p>
          <a:p>
            <a:pPr>
              <a:defRPr/>
            </a:pPr>
            <a:r>
              <a:rPr lang="zh-TW" altLang="en-US" dirty="0" smtClean="0">
                <a:solidFill>
                  <a:srgbClr val="FF0000"/>
                </a:solidFill>
              </a:rPr>
              <a:t>第三十四號公報第三次修正案</a:t>
            </a:r>
            <a:r>
              <a:rPr lang="zh-TW" altLang="en-US" dirty="0" smtClean="0"/>
              <a:t>：「放款及應收款」之備抵呆帳評估改按公平價值，預定於</a:t>
            </a:r>
            <a:r>
              <a:rPr lang="en-US" altLang="zh-TW" dirty="0" smtClean="0"/>
              <a:t>2011</a:t>
            </a:r>
            <a:r>
              <a:rPr lang="zh-TW" altLang="en-US" dirty="0" smtClean="0"/>
              <a:t>年上路。並且對「放款及應收款」之備抵呆帳評估係採用「</a:t>
            </a:r>
            <a:r>
              <a:rPr lang="zh-TW" altLang="en-US" dirty="0" smtClean="0">
                <a:solidFill>
                  <a:srgbClr val="FF0000"/>
                </a:solidFill>
              </a:rPr>
              <a:t>歷史損失率</a:t>
            </a:r>
            <a:r>
              <a:rPr lang="zh-TW" altLang="en-US" dirty="0" smtClean="0"/>
              <a:t>」</a:t>
            </a:r>
            <a:endParaRPr lang="en-US" altLang="zh-TW" dirty="0" smtClean="0"/>
          </a:p>
          <a:p>
            <a:pPr>
              <a:defRPr/>
            </a:pPr>
            <a:r>
              <a:rPr lang="en-US" altLang="zh-TW" dirty="0" smtClean="0"/>
              <a:t>IASB</a:t>
            </a:r>
            <a:r>
              <a:rPr lang="zh-TW" altLang="en-US" dirty="0" smtClean="0"/>
              <a:t>於</a:t>
            </a:r>
            <a:r>
              <a:rPr lang="en-US" altLang="zh-TW" dirty="0" smtClean="0"/>
              <a:t>2014</a:t>
            </a:r>
            <a:r>
              <a:rPr lang="zh-TW" altLang="en-US" dirty="0" smtClean="0"/>
              <a:t>年</a:t>
            </a:r>
            <a:r>
              <a:rPr lang="en-US" altLang="zh-TW" dirty="0" smtClean="0"/>
              <a:t>7</a:t>
            </a:r>
            <a:r>
              <a:rPr lang="zh-TW" altLang="en-US" dirty="0" smtClean="0"/>
              <a:t>月發佈的</a:t>
            </a:r>
            <a:r>
              <a:rPr lang="en-US" altLang="zh-TW" dirty="0" smtClean="0"/>
              <a:t>IFRS</a:t>
            </a:r>
            <a:r>
              <a:rPr lang="zh-TW" altLang="en-US" dirty="0"/>
              <a:t>第</a:t>
            </a:r>
            <a:r>
              <a:rPr lang="en-US" altLang="zh-TW" dirty="0" smtClean="0"/>
              <a:t>9</a:t>
            </a:r>
            <a:r>
              <a:rPr lang="zh-TW" altLang="en-US" dirty="0"/>
              <a:t>號「金融工具」 ，</a:t>
            </a:r>
            <a:r>
              <a:rPr lang="en-US" altLang="zh-TW" dirty="0" smtClean="0"/>
              <a:t>2018</a:t>
            </a:r>
            <a:r>
              <a:rPr lang="zh-TW" altLang="en-US" dirty="0" smtClean="0"/>
              <a:t>年已開</a:t>
            </a:r>
            <a:r>
              <a:rPr lang="zh-TW" altLang="en-US" dirty="0"/>
              <a:t>始</a:t>
            </a:r>
            <a:r>
              <a:rPr lang="zh-TW" altLang="en-US" dirty="0" smtClean="0"/>
              <a:t>實施，未來銀行</a:t>
            </a:r>
            <a:r>
              <a:rPr lang="zh-TW" altLang="en-US" dirty="0"/>
              <a:t>必須以</a:t>
            </a:r>
            <a:r>
              <a:rPr lang="en-US" altLang="zh-TW" dirty="0"/>
              <a:t>『</a:t>
            </a:r>
            <a:r>
              <a:rPr lang="zh-TW" altLang="en-US" dirty="0">
                <a:solidFill>
                  <a:srgbClr val="FF0000"/>
                </a:solidFill>
              </a:rPr>
              <a:t>預期損失模式</a:t>
            </a:r>
            <a:r>
              <a:rPr lang="en-US" altLang="zh-TW" dirty="0"/>
              <a:t>』</a:t>
            </a:r>
            <a:r>
              <a:rPr lang="zh-TW" altLang="en-US" dirty="0"/>
              <a:t>替代</a:t>
            </a:r>
            <a:r>
              <a:rPr lang="en-US" altLang="zh-TW" dirty="0"/>
              <a:t>『</a:t>
            </a:r>
            <a:r>
              <a:rPr lang="zh-TW" altLang="en-US" dirty="0"/>
              <a:t>已發生損失模式</a:t>
            </a:r>
            <a:r>
              <a:rPr lang="en-US" altLang="zh-TW" dirty="0" smtClean="0"/>
              <a:t>』</a:t>
            </a:r>
            <a:r>
              <a:rPr lang="zh-TW" altLang="en-US" dirty="0" smtClean="0"/>
              <a:t>，企業過去的違約率</a:t>
            </a:r>
            <a:r>
              <a:rPr lang="en-US" altLang="zh-TW" dirty="0" smtClean="0"/>
              <a:t>(PD)</a:t>
            </a:r>
            <a:r>
              <a:rPr lang="zh-TW" altLang="en-US" dirty="0" smtClean="0"/>
              <a:t>、損失率</a:t>
            </a:r>
            <a:r>
              <a:rPr lang="en-US" altLang="zh-TW" dirty="0" smtClean="0"/>
              <a:t>(LGD)</a:t>
            </a:r>
            <a:r>
              <a:rPr lang="zh-TW" altLang="en-US" dirty="0" smtClean="0"/>
              <a:t>、曝險額</a:t>
            </a:r>
            <a:r>
              <a:rPr lang="en-US" altLang="zh-TW" dirty="0" smtClean="0"/>
              <a:t>(EAD)</a:t>
            </a:r>
            <a:r>
              <a:rPr lang="zh-TW" altLang="en-US" dirty="0" smtClean="0"/>
              <a:t>估計未來</a:t>
            </a:r>
            <a:r>
              <a:rPr lang="en-US" altLang="zh-TW" dirty="0" smtClean="0"/>
              <a:t>12</a:t>
            </a:r>
            <a:r>
              <a:rPr lang="zh-TW" altLang="en-US" dirty="0" smtClean="0"/>
              <a:t>個月的預期損失</a:t>
            </a:r>
            <a:r>
              <a:rPr lang="en-US" altLang="zh-TW" dirty="0" smtClean="0"/>
              <a:t>(PD</a:t>
            </a:r>
            <a:r>
              <a:rPr lang="zh-TW" altLang="en-US" dirty="0" smtClean="0"/>
              <a:t>*</a:t>
            </a:r>
            <a:r>
              <a:rPr lang="en-US" altLang="zh-TW" dirty="0" smtClean="0"/>
              <a:t>LGD</a:t>
            </a:r>
            <a:r>
              <a:rPr lang="zh-TW" altLang="en-US" dirty="0" smtClean="0"/>
              <a:t>*</a:t>
            </a:r>
            <a:r>
              <a:rPr lang="en-US" altLang="zh-TW" dirty="0" smtClean="0"/>
              <a:t>EAD)</a:t>
            </a:r>
            <a:r>
              <a:rPr lang="zh-TW" altLang="en-US" dirty="0" smtClean="0"/>
              <a:t>，一旦放款品質惡化，就要改為預提合約期間的所有可能損失。</a:t>
            </a:r>
            <a:endParaRPr lang="zh-TW" altLang="en-US" dirty="0"/>
          </a:p>
        </p:txBody>
      </p:sp>
    </p:spTree>
  </p:cSld>
  <p:clrMapOvr>
    <a:masterClrMapping/>
  </p:clrMapOvr>
  <p:transition>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914400" y="274638"/>
            <a:ext cx="8020050" cy="1143000"/>
          </a:xfrm>
        </p:spPr>
        <p:txBody>
          <a:bodyPr>
            <a:normAutofit fontScale="90000"/>
          </a:bodyPr>
          <a:lstStyle/>
          <a:p>
            <a:pPr eaLnBrk="1" fontAlgn="auto" hangingPunct="1">
              <a:spcAft>
                <a:spcPts val="0"/>
              </a:spcAft>
              <a:defRPr/>
            </a:pPr>
            <a:r>
              <a:rPr lang="zh-TW" altLang="en-US" dirty="0" smtClean="0">
                <a:solidFill>
                  <a:schemeClr val="tx2">
                    <a:satMod val="130000"/>
                  </a:schemeClr>
                </a:solidFill>
                <a:latin typeface="新細明體" pitchFamily="18" charset="-120"/>
              </a:rPr>
              <a:t>呆帳損失提存</a:t>
            </a:r>
            <a:r>
              <a:rPr lang="en-US" altLang="zh-TW" dirty="0" smtClean="0">
                <a:solidFill>
                  <a:schemeClr val="tx2">
                    <a:satMod val="130000"/>
                  </a:schemeClr>
                </a:solidFill>
                <a:latin typeface="新細明體" pitchFamily="18" charset="-120"/>
              </a:rPr>
              <a:t>(PLL)</a:t>
            </a:r>
            <a:r>
              <a:rPr lang="zh-TW" altLang="en-US" dirty="0" smtClean="0">
                <a:solidFill>
                  <a:schemeClr val="tx2">
                    <a:satMod val="130000"/>
                  </a:schemeClr>
                </a:solidFill>
                <a:latin typeface="新細明體" pitchFamily="18" charset="-120"/>
              </a:rPr>
              <a:t>之最低金額規定</a:t>
            </a:r>
            <a:endParaRPr lang="en-US" altLang="zh-TW" dirty="0" smtClean="0">
              <a:solidFill>
                <a:schemeClr val="tx2">
                  <a:satMod val="130000"/>
                </a:schemeClr>
              </a:solidFill>
            </a:endParaRPr>
          </a:p>
        </p:txBody>
      </p:sp>
      <p:graphicFrame>
        <p:nvGraphicFramePr>
          <p:cNvPr id="54275" name="Object 4"/>
          <p:cNvGraphicFramePr>
            <a:graphicFrameLocks noChangeAspect="1"/>
          </p:cNvGraphicFramePr>
          <p:nvPr/>
        </p:nvGraphicFramePr>
        <p:xfrm>
          <a:off x="1066800" y="1371600"/>
          <a:ext cx="7543800" cy="4724400"/>
        </p:xfrm>
        <a:graphic>
          <a:graphicData uri="http://schemas.openxmlformats.org/presentationml/2006/ole">
            <mc:AlternateContent xmlns:mc="http://schemas.openxmlformats.org/markup-compatibility/2006">
              <mc:Choice xmlns:v="urn:schemas-microsoft-com:vml" Requires="v">
                <p:oleObj spid="_x0000_s54318" name="Worksheet" r:id="rId4" imgW="5124640" imgH="3571732" progId="Excel.Sheet.8">
                  <p:embed/>
                </p:oleObj>
              </mc:Choice>
              <mc:Fallback>
                <p:oleObj name="Worksheet" r:id="rId4" imgW="5124640" imgH="3571732" progId="Excel.Shee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371600"/>
                        <a:ext cx="75438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4276" name="矩形 3"/>
          <p:cNvSpPr>
            <a:spLocks noChangeArrowheads="1"/>
          </p:cNvSpPr>
          <p:nvPr/>
        </p:nvSpPr>
        <p:spPr bwMode="auto">
          <a:xfrm>
            <a:off x="1143000" y="6324600"/>
            <a:ext cx="6858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zh-TW" altLang="en-US" sz="1800">
                <a:latin typeface="Arial" pitchFamily="34" charset="0"/>
              </a:rPr>
              <a:t>註：根據</a:t>
            </a:r>
            <a:r>
              <a:rPr lang="en-US" altLang="zh-TW" sz="1800">
                <a:latin typeface="Arial" pitchFamily="34" charset="0"/>
              </a:rPr>
              <a:t>｢</a:t>
            </a:r>
            <a:r>
              <a:rPr lang="zh-TW" altLang="en-US" sz="1800">
                <a:latin typeface="Arial" pitchFamily="34" charset="0"/>
              </a:rPr>
              <a:t>銀行資產評估損失提列及逾期放款催收款呆帳處理辦法</a:t>
            </a:r>
            <a:r>
              <a:rPr lang="en-US" altLang="zh-TW" sz="1800">
                <a:latin typeface="Arial" pitchFamily="34" charset="0"/>
              </a:rPr>
              <a:t>｣</a:t>
            </a:r>
            <a:endParaRPr lang="zh-TW" altLang="en-US" sz="1800">
              <a:latin typeface="Arial" pitchFamily="34" charset="0"/>
            </a:endParaRPr>
          </a:p>
        </p:txBody>
      </p:sp>
    </p:spTree>
  </p:cSld>
  <p:clrMapOvr>
    <a:masterClrMapping/>
  </p:clrMapOvr>
  <p:transition>
    <p:rand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一些尚待釐清的問題</a:t>
            </a:r>
            <a:endParaRPr lang="zh-TW" altLang="en-US" dirty="0"/>
          </a:p>
        </p:txBody>
      </p:sp>
      <p:sp>
        <p:nvSpPr>
          <p:cNvPr id="56323" name="內容版面配置區 2"/>
          <p:cNvSpPr>
            <a:spLocks noGrp="1"/>
          </p:cNvSpPr>
          <p:nvPr>
            <p:ph idx="1"/>
          </p:nvPr>
        </p:nvSpPr>
        <p:spPr>
          <a:xfrm>
            <a:off x="685800" y="1447800"/>
            <a:ext cx="8248650" cy="4800600"/>
          </a:xfrm>
        </p:spPr>
        <p:txBody>
          <a:bodyPr/>
          <a:lstStyle/>
          <a:p>
            <a:r>
              <a:rPr lang="zh-TW" altLang="en-US" dirty="0" smtClean="0"/>
              <a:t>針對放款及應收款資產減損評價是否一定要用預期損失法</a:t>
            </a:r>
            <a:r>
              <a:rPr lang="en-US" altLang="zh-TW" dirty="0" smtClean="0"/>
              <a:t>, </a:t>
            </a:r>
            <a:r>
              <a:rPr lang="zh-TW" altLang="en-US" dirty="0" smtClean="0"/>
              <a:t>若是</a:t>
            </a:r>
            <a:r>
              <a:rPr lang="en-US" altLang="zh-TW" dirty="0" smtClean="0"/>
              <a:t>, </a:t>
            </a:r>
            <a:r>
              <a:rPr lang="zh-TW" altLang="en-US" dirty="0" smtClean="0"/>
              <a:t>未採用內部評等法的金融機構無</a:t>
            </a:r>
            <a:r>
              <a:rPr lang="en-US" altLang="zh-TW" dirty="0" smtClean="0"/>
              <a:t>PD, </a:t>
            </a:r>
            <a:r>
              <a:rPr lang="zh-TW" altLang="en-US" dirty="0" smtClean="0"/>
              <a:t>如何計算預期損失</a:t>
            </a:r>
            <a:r>
              <a:rPr lang="en-US" altLang="zh-TW" dirty="0" smtClean="0"/>
              <a:t>?</a:t>
            </a:r>
            <a:r>
              <a:rPr lang="zh-TW" altLang="en-US" dirty="0" smtClean="0"/>
              <a:t>並影響呆帳提列辦法</a:t>
            </a:r>
            <a:r>
              <a:rPr lang="en-US" altLang="zh-TW" dirty="0" smtClean="0"/>
              <a:t>, </a:t>
            </a:r>
            <a:r>
              <a:rPr lang="zh-TW" altLang="en-US" dirty="0" smtClean="0"/>
              <a:t>是否過去的五分類法就會不用</a:t>
            </a:r>
            <a:r>
              <a:rPr lang="en-US" altLang="zh-TW" dirty="0" smtClean="0"/>
              <a:t>?</a:t>
            </a:r>
          </a:p>
          <a:p>
            <a:r>
              <a:rPr lang="zh-TW" altLang="en-US" dirty="0" smtClean="0"/>
              <a:t>利用銀行自有</a:t>
            </a:r>
            <a:r>
              <a:rPr lang="en-US" altLang="zh-TW" dirty="0" smtClean="0"/>
              <a:t>PD</a:t>
            </a:r>
            <a:r>
              <a:rPr lang="zh-TW" altLang="en-US" dirty="0" smtClean="0"/>
              <a:t>計算之預期損失恐過高</a:t>
            </a:r>
            <a:r>
              <a:rPr lang="en-US" altLang="zh-TW" dirty="0" smtClean="0"/>
              <a:t>, </a:t>
            </a:r>
            <a:r>
              <a:rPr lang="zh-TW" altLang="en-US" dirty="0" smtClean="0"/>
              <a:t>提列備呆明顯增加</a:t>
            </a:r>
            <a:r>
              <a:rPr lang="en-US" altLang="zh-TW" dirty="0" smtClean="0"/>
              <a:t>, </a:t>
            </a:r>
            <a:r>
              <a:rPr lang="zh-TW" altLang="en-US" dirty="0" smtClean="0"/>
              <a:t>影響金融機構獲利狀況。</a:t>
            </a:r>
          </a:p>
          <a:p>
            <a:r>
              <a:rPr lang="zh-TW" altLang="en-US" dirty="0" smtClean="0"/>
              <a:t>未成為</a:t>
            </a:r>
            <a:r>
              <a:rPr lang="en-US" altLang="zh-TW" dirty="0" smtClean="0"/>
              <a:t>IRB</a:t>
            </a:r>
            <a:r>
              <a:rPr lang="zh-TW" altLang="en-US" dirty="0" smtClean="0"/>
              <a:t>銀行</a:t>
            </a:r>
            <a:r>
              <a:rPr lang="en-US" altLang="zh-TW" dirty="0" smtClean="0"/>
              <a:t>, </a:t>
            </a:r>
            <a:r>
              <a:rPr lang="zh-TW" altLang="en-US" dirty="0" smtClean="0"/>
              <a:t>銀行如何使用自有</a:t>
            </a:r>
            <a:r>
              <a:rPr lang="en-US" altLang="zh-TW" dirty="0" smtClean="0"/>
              <a:t>PD?</a:t>
            </a:r>
          </a:p>
        </p:txBody>
      </p:sp>
    </p:spTree>
  </p:cSld>
  <p:clrMapOvr>
    <a:masterClrMapping/>
  </p:clrMapOvr>
  <p:transition>
    <p:rand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274638"/>
            <a:ext cx="8096250" cy="1143000"/>
          </a:xfrm>
        </p:spPr>
        <p:txBody>
          <a:bodyPr/>
          <a:lstStyle/>
          <a:p>
            <a:pPr>
              <a:defRPr/>
            </a:pPr>
            <a:r>
              <a:rPr lang="zh-TW" altLang="en-US" dirty="0" smtClean="0"/>
              <a:t>本國銀行放款品質分類統計表</a:t>
            </a:r>
            <a:endParaRPr lang="zh-TW" altLang="en-US" dirty="0"/>
          </a:p>
        </p:txBody>
      </p:sp>
      <p:graphicFrame>
        <p:nvGraphicFramePr>
          <p:cNvPr id="3" name="表格 2"/>
          <p:cNvGraphicFramePr>
            <a:graphicFrameLocks noGrp="1"/>
          </p:cNvGraphicFramePr>
          <p:nvPr/>
        </p:nvGraphicFramePr>
        <p:xfrm>
          <a:off x="228600" y="1676400"/>
          <a:ext cx="8610601" cy="4976811"/>
        </p:xfrm>
        <a:graphic>
          <a:graphicData uri="http://schemas.openxmlformats.org/drawingml/2006/table">
            <a:tbl>
              <a:tblPr/>
              <a:tblGrid>
                <a:gridCol w="1039771">
                  <a:extLst>
                    <a:ext uri="{9D8B030D-6E8A-4147-A177-3AD203B41FA5}">
                      <a16:colId xmlns="" xmlns:a16="http://schemas.microsoft.com/office/drawing/2014/main" val="20000"/>
                    </a:ext>
                  </a:extLst>
                </a:gridCol>
                <a:gridCol w="621425">
                  <a:extLst>
                    <a:ext uri="{9D8B030D-6E8A-4147-A177-3AD203B41FA5}">
                      <a16:colId xmlns="" xmlns:a16="http://schemas.microsoft.com/office/drawing/2014/main" val="20001"/>
                    </a:ext>
                  </a:extLst>
                </a:gridCol>
                <a:gridCol w="1181927">
                  <a:extLst>
                    <a:ext uri="{9D8B030D-6E8A-4147-A177-3AD203B41FA5}">
                      <a16:colId xmlns="" xmlns:a16="http://schemas.microsoft.com/office/drawing/2014/main" val="20002"/>
                    </a:ext>
                  </a:extLst>
                </a:gridCol>
                <a:gridCol w="1608394">
                  <a:extLst>
                    <a:ext uri="{9D8B030D-6E8A-4147-A177-3AD203B41FA5}">
                      <a16:colId xmlns="" xmlns:a16="http://schemas.microsoft.com/office/drawing/2014/main" val="20003"/>
                    </a:ext>
                  </a:extLst>
                </a:gridCol>
                <a:gridCol w="1039771">
                  <a:extLst>
                    <a:ext uri="{9D8B030D-6E8A-4147-A177-3AD203B41FA5}">
                      <a16:colId xmlns="" xmlns:a16="http://schemas.microsoft.com/office/drawing/2014/main" val="20004"/>
                    </a:ext>
                  </a:extLst>
                </a:gridCol>
                <a:gridCol w="1039771">
                  <a:extLst>
                    <a:ext uri="{9D8B030D-6E8A-4147-A177-3AD203B41FA5}">
                      <a16:colId xmlns="" xmlns:a16="http://schemas.microsoft.com/office/drawing/2014/main" val="20005"/>
                    </a:ext>
                  </a:extLst>
                </a:gridCol>
                <a:gridCol w="1039771">
                  <a:extLst>
                    <a:ext uri="{9D8B030D-6E8A-4147-A177-3AD203B41FA5}">
                      <a16:colId xmlns="" xmlns:a16="http://schemas.microsoft.com/office/drawing/2014/main" val="20006"/>
                    </a:ext>
                  </a:extLst>
                </a:gridCol>
                <a:gridCol w="1039771">
                  <a:extLst>
                    <a:ext uri="{9D8B030D-6E8A-4147-A177-3AD203B41FA5}">
                      <a16:colId xmlns="" xmlns:a16="http://schemas.microsoft.com/office/drawing/2014/main" val="20007"/>
                    </a:ext>
                  </a:extLst>
                </a:gridCol>
              </a:tblGrid>
              <a:tr h="313880">
                <a:tc gridSpan="3">
                  <a:txBody>
                    <a:bodyPr/>
                    <a:lstStyle/>
                    <a:p>
                      <a:pPr algn="l" fontAlgn="b"/>
                      <a:r>
                        <a:rPr lang="zh-TW" altLang="en-US" sz="2000" b="0" i="0" u="none" strike="noStrike">
                          <a:latin typeface="標楷體"/>
                        </a:rPr>
                        <a:t>金額單位：新臺幣百萬元</a:t>
                      </a:r>
                    </a:p>
                  </a:txBody>
                  <a:tcPr marL="9053" marR="9053" marT="9054"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a:txBody>
                    <a:bodyPr/>
                    <a:lstStyle/>
                    <a:p>
                      <a:pPr algn="l" fontAlgn="ctr"/>
                      <a:r>
                        <a:rPr lang="zh-TW" altLang="en-US" sz="2000" b="0" i="0" u="none" strike="noStrike">
                          <a:latin typeface="Times New Roman"/>
                        </a:rPr>
                        <a:t>　</a:t>
                      </a:r>
                    </a:p>
                  </a:txBody>
                  <a:tcPr marL="9053" marR="9053" marT="905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TW" altLang="en-US" sz="2000" b="0" i="0" u="none" strike="noStrike">
                          <a:latin typeface="Times New Roman"/>
                        </a:rPr>
                        <a:t>　</a:t>
                      </a:r>
                    </a:p>
                  </a:txBody>
                  <a:tcPr marL="9053" marR="9053" marT="905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TW" altLang="en-US" sz="2000" b="0" i="0" u="none" strike="noStrike">
                          <a:latin typeface="Times New Roman"/>
                        </a:rPr>
                        <a:t>　</a:t>
                      </a:r>
                    </a:p>
                  </a:txBody>
                  <a:tcPr marL="9053" marR="9053" marT="905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TW" altLang="en-US" sz="2000" b="0" i="0" u="none" strike="noStrike">
                          <a:latin typeface="Times New Roman"/>
                        </a:rPr>
                        <a:t>　</a:t>
                      </a:r>
                    </a:p>
                  </a:txBody>
                  <a:tcPr marL="9053" marR="9053" marT="905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TW" altLang="en-US" sz="2000" b="0" i="0" u="none" strike="noStrike">
                          <a:latin typeface="Times New Roman"/>
                        </a:rPr>
                        <a:t>　</a:t>
                      </a:r>
                    </a:p>
                  </a:txBody>
                  <a:tcPr marL="9053" marR="9053" marT="9054"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313880">
                <a:tc rowSpan="2" gridSpan="2">
                  <a:txBody>
                    <a:bodyPr/>
                    <a:lstStyle/>
                    <a:p>
                      <a:pPr algn="ctr" fontAlgn="ctr"/>
                      <a:r>
                        <a:rPr lang="zh-TW" altLang="en-US" sz="2000" b="0" i="0" u="none" strike="noStrike">
                          <a:latin typeface="標楷體"/>
                        </a:rPr>
                        <a:t>基準日</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rowSpan="2" hMerge="1">
                  <a:txBody>
                    <a:bodyPr/>
                    <a:lstStyle/>
                    <a:p>
                      <a:endParaRPr lang="zh-TW" altLang="en-US"/>
                    </a:p>
                  </a:txBody>
                  <a:tcPr/>
                </a:tc>
                <a:tc rowSpan="2">
                  <a:txBody>
                    <a:bodyPr/>
                    <a:lstStyle/>
                    <a:p>
                      <a:pPr algn="ctr" fontAlgn="ctr"/>
                      <a:r>
                        <a:rPr lang="zh-TW" altLang="en-US" sz="2000" b="0" i="0" u="none" strike="noStrike">
                          <a:latin typeface="標楷體"/>
                        </a:rPr>
                        <a:t>放款總額</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rowSpan="2">
                  <a:txBody>
                    <a:bodyPr/>
                    <a:lstStyle/>
                    <a:p>
                      <a:pPr algn="ctr" fontAlgn="ctr"/>
                      <a:r>
                        <a:rPr lang="zh-TW" altLang="en-US" sz="2000" b="0" i="0" u="none" strike="noStrike">
                          <a:latin typeface="標楷體"/>
                        </a:rPr>
                        <a:t>第一類</a:t>
                      </a:r>
                      <a:r>
                        <a:rPr lang="en-US" altLang="zh-TW" sz="2000" b="0" i="0" u="none" strike="noStrike">
                          <a:latin typeface="Times New Roman"/>
                        </a:rPr>
                        <a:t>(</a:t>
                      </a:r>
                      <a:r>
                        <a:rPr lang="zh-TW" altLang="en-US" sz="2000" b="0" i="0" u="none" strike="noStrike">
                          <a:latin typeface="標楷體"/>
                        </a:rPr>
                        <a:t>正常放款</a:t>
                      </a:r>
                      <a:r>
                        <a:rPr lang="en-US" altLang="zh-TW" sz="2000" b="0" i="0" u="none" strike="noStrike">
                          <a:latin typeface="Times New Roman"/>
                        </a:rPr>
                        <a:t>)</a:t>
                      </a:r>
                      <a:r>
                        <a:rPr lang="zh-TW" altLang="en-US" sz="2000" b="0" i="0" u="none" strike="noStrike">
                          <a:latin typeface="標楷體"/>
                        </a:rPr>
                        <a:t/>
                      </a:r>
                      <a:br>
                        <a:rPr lang="zh-TW" altLang="en-US" sz="2000" b="0" i="0" u="none" strike="noStrike">
                          <a:latin typeface="標楷體"/>
                        </a:rPr>
                      </a:br>
                      <a:r>
                        <a:rPr lang="zh-TW" altLang="en-US" sz="2000" b="0" i="0" u="none" strike="noStrike">
                          <a:latin typeface="標楷體"/>
                        </a:rPr>
                        <a:t>占放款總額</a:t>
                      </a:r>
                      <a:br>
                        <a:rPr lang="zh-TW" altLang="en-US" sz="2000" b="0" i="0" u="none" strike="noStrike">
                          <a:latin typeface="標楷體"/>
                        </a:rPr>
                      </a:br>
                      <a:r>
                        <a:rPr lang="zh-TW" altLang="en-US" sz="2000" b="0" i="0" u="none" strike="noStrike">
                          <a:latin typeface="標楷體"/>
                        </a:rPr>
                        <a:t>之比率</a:t>
                      </a:r>
                      <a:r>
                        <a:rPr lang="en-US" altLang="zh-TW" sz="2000" b="0" i="0" u="none" strike="noStrike">
                          <a:latin typeface="Times New Roman"/>
                        </a:rPr>
                        <a:t>(%)</a:t>
                      </a:r>
                      <a:endParaRPr lang="zh-TW" altLang="en-US" sz="2000" b="0" i="0" u="none" strike="noStrike">
                        <a:latin typeface="標楷體"/>
                      </a:endParaRP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gridSpan="4">
                  <a:txBody>
                    <a:bodyPr/>
                    <a:lstStyle/>
                    <a:p>
                      <a:pPr algn="ctr" fontAlgn="ctr"/>
                      <a:r>
                        <a:rPr lang="zh-TW" altLang="en-US" sz="2000" b="0" i="0" u="none" strike="noStrike">
                          <a:latin typeface="標楷體"/>
                        </a:rPr>
                        <a:t>應予評估放款占放款總額之比率</a:t>
                      </a:r>
                      <a:r>
                        <a:rPr lang="en-US" altLang="zh-TW" sz="2000" b="0" i="0" u="none" strike="noStrike">
                          <a:latin typeface="Times New Roman"/>
                        </a:rPr>
                        <a:t>(%)</a:t>
                      </a:r>
                      <a:endParaRPr lang="zh-TW" altLang="en-US" sz="2000" b="0" i="0" u="none" strike="noStrike">
                        <a:latin typeface="標楷體"/>
                      </a:endParaRP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 xmlns:a16="http://schemas.microsoft.com/office/drawing/2014/main" val="10001"/>
                  </a:ext>
                </a:extLst>
              </a:tr>
              <a:tr h="923533">
                <a:tc gridSpan="2" vMerge="1">
                  <a:txBody>
                    <a:bodyPr/>
                    <a:lstStyle/>
                    <a:p>
                      <a:endParaRPr lang="zh-TW" altLang="en-US"/>
                    </a:p>
                  </a:txBody>
                  <a:tcPr/>
                </a:tc>
                <a:tc hMerge="1"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algn="ctr" fontAlgn="ctr"/>
                      <a:r>
                        <a:rPr lang="zh-TW" altLang="en-US" sz="2000" b="0" i="0" u="none" strike="noStrike">
                          <a:latin typeface="標楷體"/>
                        </a:rPr>
                        <a:t>第二類</a:t>
                      </a:r>
                      <a:br>
                        <a:rPr lang="zh-TW" altLang="en-US" sz="2000" b="0" i="0" u="none" strike="noStrike">
                          <a:latin typeface="標楷體"/>
                        </a:rPr>
                      </a:br>
                      <a:r>
                        <a:rPr lang="en-US" altLang="zh-TW" sz="2000" b="0" i="0" u="none" strike="noStrike">
                          <a:latin typeface="Times New Roman"/>
                        </a:rPr>
                        <a:t>(</a:t>
                      </a:r>
                      <a:r>
                        <a:rPr lang="zh-TW" altLang="en-US" sz="2000" b="0" i="0" u="none" strike="noStrike">
                          <a:latin typeface="標楷體"/>
                        </a:rPr>
                        <a:t>應予注意</a:t>
                      </a:r>
                      <a:r>
                        <a:rPr lang="en-US" altLang="zh-TW" sz="2000" b="0" i="0" u="none" strike="noStrike">
                          <a:latin typeface="Times New Roman"/>
                        </a:rPr>
                        <a:t>)</a:t>
                      </a:r>
                      <a:endParaRPr lang="zh-TW" altLang="en-US" sz="2000" b="0" i="0" u="none" strike="noStrike">
                        <a:latin typeface="標楷體"/>
                      </a:endParaRP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zh-TW" altLang="en-US" sz="2000" b="0" i="0" u="none" strike="noStrike">
                          <a:latin typeface="標楷體"/>
                        </a:rPr>
                        <a:t>第三類</a:t>
                      </a:r>
                      <a:br>
                        <a:rPr lang="zh-TW" altLang="en-US" sz="2000" b="0" i="0" u="none" strike="noStrike">
                          <a:latin typeface="標楷體"/>
                        </a:rPr>
                      </a:br>
                      <a:r>
                        <a:rPr lang="en-US" altLang="zh-TW" sz="2000" b="0" i="0" u="none" strike="noStrike">
                          <a:latin typeface="Times New Roman"/>
                        </a:rPr>
                        <a:t>(</a:t>
                      </a:r>
                      <a:r>
                        <a:rPr lang="zh-TW" altLang="en-US" sz="2000" b="0" i="0" u="none" strike="noStrike">
                          <a:latin typeface="標楷體"/>
                        </a:rPr>
                        <a:t>可望收回</a:t>
                      </a:r>
                      <a:r>
                        <a:rPr lang="en-US" altLang="zh-TW" sz="2000" b="0" i="0" u="none" strike="noStrike">
                          <a:latin typeface="Times New Roman"/>
                        </a:rPr>
                        <a:t>)</a:t>
                      </a:r>
                      <a:endParaRPr lang="zh-TW" altLang="en-US" sz="2000" b="0" i="0" u="none" strike="noStrike">
                        <a:latin typeface="標楷體"/>
                      </a:endParaRP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zh-TW" altLang="en-US" sz="2000" b="0" i="0" u="none" strike="noStrike">
                          <a:latin typeface="標楷體"/>
                        </a:rPr>
                        <a:t>第四類</a:t>
                      </a:r>
                      <a:br>
                        <a:rPr lang="zh-TW" altLang="en-US" sz="2000" b="0" i="0" u="none" strike="noStrike">
                          <a:latin typeface="標楷體"/>
                        </a:rPr>
                      </a:br>
                      <a:r>
                        <a:rPr lang="en-US" altLang="zh-TW" sz="2000" b="0" i="0" u="none" strike="noStrike">
                          <a:latin typeface="Times New Roman"/>
                        </a:rPr>
                        <a:t>(</a:t>
                      </a:r>
                      <a:r>
                        <a:rPr lang="zh-TW" altLang="en-US" sz="2000" b="0" i="0" u="none" strike="noStrike">
                          <a:latin typeface="標楷體"/>
                        </a:rPr>
                        <a:t>收回困難</a:t>
                      </a:r>
                      <a:r>
                        <a:rPr lang="en-US" altLang="zh-TW" sz="2000" b="0" i="0" u="none" strike="noStrike">
                          <a:latin typeface="Times New Roman"/>
                        </a:rPr>
                        <a:t>)</a:t>
                      </a:r>
                      <a:endParaRPr lang="zh-TW" altLang="en-US" sz="2000" b="0" i="0" u="none" strike="noStrike">
                        <a:latin typeface="標楷體"/>
                      </a:endParaRP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zh-TW" altLang="en-US" sz="2000" b="0" i="0" u="none" strike="noStrike">
                          <a:latin typeface="標楷體"/>
                        </a:rPr>
                        <a:t>第五類</a:t>
                      </a:r>
                      <a:br>
                        <a:rPr lang="zh-TW" altLang="en-US" sz="2000" b="0" i="0" u="none" strike="noStrike">
                          <a:latin typeface="標楷體"/>
                        </a:rPr>
                      </a:br>
                      <a:r>
                        <a:rPr lang="en-US" altLang="zh-TW" sz="2000" b="0" i="0" u="none" strike="noStrike">
                          <a:latin typeface="Times New Roman"/>
                        </a:rPr>
                        <a:t>(</a:t>
                      </a:r>
                      <a:r>
                        <a:rPr lang="zh-TW" altLang="en-US" sz="2000" b="0" i="0" u="none" strike="noStrike">
                          <a:latin typeface="標楷體"/>
                        </a:rPr>
                        <a:t>收回無望</a:t>
                      </a:r>
                      <a:r>
                        <a:rPr lang="en-US" altLang="zh-TW" sz="2000" b="0" i="0" u="none" strike="noStrike">
                          <a:latin typeface="Times New Roman"/>
                        </a:rPr>
                        <a:t>)</a:t>
                      </a:r>
                      <a:endParaRPr lang="zh-TW" altLang="en-US" sz="2000" b="0" i="0" u="none" strike="noStrike">
                        <a:latin typeface="標楷體"/>
                      </a:endParaRP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 xmlns:a16="http://schemas.microsoft.com/office/drawing/2014/main" val="10002"/>
                  </a:ext>
                </a:extLst>
              </a:tr>
              <a:tr h="618706">
                <a:tc rowSpan="4">
                  <a:txBody>
                    <a:bodyPr/>
                    <a:lstStyle/>
                    <a:p>
                      <a:pPr algn="l" fontAlgn="t"/>
                      <a:r>
                        <a:rPr lang="en-US" altLang="zh-TW" sz="2000" b="0" i="0" u="none" strike="noStrike">
                          <a:latin typeface="Times New Roman"/>
                        </a:rPr>
                        <a:t>102</a:t>
                      </a:r>
                      <a:r>
                        <a:rPr lang="zh-TW" altLang="en-US" sz="2000" b="0" i="0" u="none" strike="noStrike">
                          <a:latin typeface="標楷體"/>
                        </a:rPr>
                        <a:t>年</a:t>
                      </a:r>
                      <a:endParaRPr lang="zh-TW" altLang="en-US" sz="2000" b="0" i="0" u="none" strike="noStrike">
                        <a:latin typeface="Times New Roman"/>
                      </a:endParaRPr>
                    </a:p>
                  </a:txBody>
                  <a:tcPr marL="9053" marR="9053" marT="9054"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en-US" altLang="zh-TW" sz="2000" b="0" i="0" u="none" strike="noStrike">
                          <a:latin typeface="Times New Roman"/>
                        </a:rPr>
                        <a:t>3</a:t>
                      </a:r>
                      <a:r>
                        <a:rPr lang="zh-TW" altLang="en-US" sz="2000" b="0" i="0" u="none" strike="noStrike">
                          <a:latin typeface="標楷體"/>
                        </a:rPr>
                        <a:t>月</a:t>
                      </a:r>
                      <a:endParaRPr lang="zh-TW" altLang="en-US" sz="2000" b="0" i="0" u="none" strike="noStrike">
                        <a:latin typeface="Times New Roman"/>
                      </a:endParaRPr>
                    </a:p>
                  </a:txBody>
                  <a:tcPr marL="9053" marR="9053" marT="9054"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en-US" altLang="zh-TW" sz="2000" b="0" i="0" u="none" strike="noStrike">
                          <a:latin typeface="Times New Roman"/>
                        </a:rPr>
                        <a:t>22,665,682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zh-TW" altLang="en-US" sz="2000" b="0" i="0" u="none" strike="noStrike">
                          <a:latin typeface="Times New Roman"/>
                        </a:rPr>
                        <a:t>                      </a:t>
                      </a:r>
                      <a:r>
                        <a:rPr lang="en-US" altLang="zh-TW" sz="2000" b="0" i="0" u="none" strike="noStrike">
                          <a:latin typeface="Times New Roman"/>
                        </a:rPr>
                        <a:t>97.35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zh-TW" altLang="en-US" sz="2000" b="0" i="0" u="none" strike="noStrike">
                          <a:latin typeface="Times New Roman"/>
                        </a:rPr>
                        <a:t>            </a:t>
                      </a:r>
                      <a:r>
                        <a:rPr lang="en-US" altLang="zh-TW" sz="2000" b="0" i="0" u="none" strike="noStrike">
                          <a:latin typeface="Times New Roman"/>
                        </a:rPr>
                        <a:t>2.19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zh-TW" altLang="en-US" sz="2000" b="0" i="0" u="none" strike="noStrike">
                          <a:latin typeface="Times New Roman"/>
                        </a:rPr>
                        <a:t>            </a:t>
                      </a:r>
                      <a:r>
                        <a:rPr lang="en-US" altLang="zh-TW" sz="2000" b="0" i="0" u="none" strike="noStrike">
                          <a:latin typeface="Times New Roman"/>
                        </a:rPr>
                        <a:t>0.21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zh-TW" altLang="en-US" sz="2000" b="0" i="0" u="none" strike="noStrike">
                          <a:latin typeface="Times New Roman"/>
                        </a:rPr>
                        <a:t>            </a:t>
                      </a:r>
                      <a:r>
                        <a:rPr lang="en-US" altLang="zh-TW" sz="2000" b="0" i="0" u="none" strike="noStrike">
                          <a:latin typeface="Times New Roman"/>
                        </a:rPr>
                        <a:t>0.11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zh-TW" altLang="en-US" sz="2000" b="0" i="0" u="none" strike="noStrike">
                          <a:latin typeface="Times New Roman"/>
                        </a:rPr>
                        <a:t>            </a:t>
                      </a:r>
                      <a:r>
                        <a:rPr lang="en-US" altLang="zh-TW" sz="2000" b="0" i="0" u="none" strike="noStrike">
                          <a:latin typeface="Times New Roman"/>
                        </a:rPr>
                        <a:t>0.14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10003"/>
                  </a:ext>
                </a:extLst>
              </a:tr>
              <a:tr h="618706">
                <a:tc vMerge="1">
                  <a:txBody>
                    <a:bodyPr/>
                    <a:lstStyle/>
                    <a:p>
                      <a:endParaRPr lang="zh-TW" altLang="en-US"/>
                    </a:p>
                  </a:txBody>
                  <a:tcPr/>
                </a:tc>
                <a:tc>
                  <a:txBody>
                    <a:bodyPr/>
                    <a:lstStyle/>
                    <a:p>
                      <a:pPr algn="l" fontAlgn="ctr"/>
                      <a:r>
                        <a:rPr lang="en-US" altLang="zh-TW" sz="2000" b="0" i="0" u="none" strike="noStrike">
                          <a:latin typeface="Times New Roman"/>
                        </a:rPr>
                        <a:t>6</a:t>
                      </a:r>
                      <a:r>
                        <a:rPr lang="zh-TW" altLang="en-US" sz="2000" b="0" i="0" u="none" strike="noStrike">
                          <a:latin typeface="標楷體"/>
                        </a:rPr>
                        <a:t>月</a:t>
                      </a:r>
                      <a:endParaRPr lang="zh-TW" altLang="en-US" sz="2000" b="0" i="0" u="none" strike="noStrike">
                        <a:latin typeface="Times New Roman"/>
                      </a:endParaRPr>
                    </a:p>
                  </a:txBody>
                  <a:tcPr marL="9053" marR="9053" marT="905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altLang="zh-TW" sz="2000" b="0" i="0" u="none" strike="noStrike">
                          <a:latin typeface="Times New Roman"/>
                        </a:rPr>
                        <a:t>22,932,926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zh-TW" altLang="en-US" sz="2000" b="0" i="0" u="none" strike="noStrike">
                          <a:latin typeface="Times New Roman"/>
                        </a:rPr>
                        <a:t>                      </a:t>
                      </a:r>
                      <a:r>
                        <a:rPr lang="en-US" altLang="zh-TW" sz="2000" b="0" i="0" u="none" strike="noStrike">
                          <a:latin typeface="Times New Roman"/>
                        </a:rPr>
                        <a:t>97.53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zh-TW" altLang="en-US" sz="2000" b="0" i="0" u="none" strike="noStrike">
                          <a:latin typeface="Times New Roman"/>
                        </a:rPr>
                        <a:t>            </a:t>
                      </a:r>
                      <a:r>
                        <a:rPr lang="en-US" altLang="zh-TW" sz="2000" b="0" i="0" u="none" strike="noStrike">
                          <a:latin typeface="Times New Roman"/>
                        </a:rPr>
                        <a:t>2.00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zh-TW" altLang="en-US" sz="2000" b="0" i="0" u="none" strike="noStrike">
                          <a:latin typeface="Times New Roman"/>
                        </a:rPr>
                        <a:t>            </a:t>
                      </a:r>
                      <a:r>
                        <a:rPr lang="en-US" altLang="zh-TW" sz="2000" b="0" i="0" u="none" strike="noStrike">
                          <a:latin typeface="Times New Roman"/>
                        </a:rPr>
                        <a:t>0.25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zh-TW" altLang="en-US" sz="2000" b="0" i="0" u="none" strike="noStrike">
                          <a:latin typeface="Times New Roman"/>
                        </a:rPr>
                        <a:t>            </a:t>
                      </a:r>
                      <a:r>
                        <a:rPr lang="en-US" altLang="zh-TW" sz="2000" b="0" i="0" u="none" strike="noStrike">
                          <a:latin typeface="Times New Roman"/>
                        </a:rPr>
                        <a:t>0.10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zh-TW" altLang="en-US" sz="2000" b="0" i="0" u="none" strike="noStrike">
                          <a:latin typeface="Times New Roman"/>
                        </a:rPr>
                        <a:t>            </a:t>
                      </a:r>
                      <a:r>
                        <a:rPr lang="en-US" altLang="zh-TW" sz="2000" b="0" i="0" u="none" strike="noStrike">
                          <a:latin typeface="Times New Roman"/>
                        </a:rPr>
                        <a:t>0.12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10004"/>
                  </a:ext>
                </a:extLst>
              </a:tr>
              <a:tr h="618706">
                <a:tc vMerge="1">
                  <a:txBody>
                    <a:bodyPr/>
                    <a:lstStyle/>
                    <a:p>
                      <a:endParaRPr lang="zh-TW" altLang="en-US"/>
                    </a:p>
                  </a:txBody>
                  <a:tcPr/>
                </a:tc>
                <a:tc>
                  <a:txBody>
                    <a:bodyPr/>
                    <a:lstStyle/>
                    <a:p>
                      <a:pPr algn="l" fontAlgn="ctr"/>
                      <a:r>
                        <a:rPr lang="en-US" altLang="zh-TW" sz="2000" b="0" i="0" u="none" strike="noStrike">
                          <a:latin typeface="Times New Roman"/>
                        </a:rPr>
                        <a:t>9</a:t>
                      </a:r>
                      <a:r>
                        <a:rPr lang="zh-TW" altLang="en-US" sz="2000" b="0" i="0" u="none" strike="noStrike">
                          <a:latin typeface="標楷體"/>
                        </a:rPr>
                        <a:t>月</a:t>
                      </a:r>
                      <a:endParaRPr lang="zh-TW" altLang="en-US" sz="2000" b="0" i="0" u="none" strike="noStrike">
                        <a:latin typeface="Times New Roman"/>
                      </a:endParaRPr>
                    </a:p>
                  </a:txBody>
                  <a:tcPr marL="9053" marR="9053" marT="905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altLang="zh-TW" sz="2000" b="0" i="0" u="none" strike="noStrike">
                          <a:latin typeface="Times New Roman"/>
                        </a:rPr>
                        <a:t>23,303,010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zh-TW" altLang="en-US" sz="2000" b="0" i="0" u="none" strike="noStrike">
                          <a:latin typeface="Times New Roman"/>
                        </a:rPr>
                        <a:t>                      </a:t>
                      </a:r>
                      <a:r>
                        <a:rPr lang="en-US" altLang="zh-TW" sz="2000" b="0" i="0" u="none" strike="noStrike">
                          <a:latin typeface="Times New Roman"/>
                        </a:rPr>
                        <a:t>97.56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zh-TW" altLang="en-US" sz="2000" b="0" i="0" u="none" strike="noStrike">
                          <a:latin typeface="Times New Roman"/>
                        </a:rPr>
                        <a:t>            </a:t>
                      </a:r>
                      <a:r>
                        <a:rPr lang="en-US" altLang="zh-TW" sz="2000" b="0" i="0" u="none" strike="noStrike">
                          <a:latin typeface="Times New Roman"/>
                        </a:rPr>
                        <a:t>1.97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zh-TW" altLang="en-US" sz="2000" b="0" i="0" u="none" strike="noStrike">
                          <a:latin typeface="Times New Roman"/>
                        </a:rPr>
                        <a:t>            </a:t>
                      </a:r>
                      <a:r>
                        <a:rPr lang="en-US" altLang="zh-TW" sz="2000" b="0" i="0" u="none" strike="noStrike">
                          <a:latin typeface="Times New Roman"/>
                        </a:rPr>
                        <a:t>0.25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zh-TW" altLang="en-US" sz="2000" b="0" i="0" u="none" strike="noStrike">
                          <a:latin typeface="Times New Roman"/>
                        </a:rPr>
                        <a:t>            </a:t>
                      </a:r>
                      <a:r>
                        <a:rPr lang="en-US" altLang="zh-TW" sz="2000" b="0" i="0" u="none" strike="noStrike">
                          <a:latin typeface="Times New Roman"/>
                        </a:rPr>
                        <a:t>0.10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zh-TW" altLang="en-US" sz="2000" b="0" i="0" u="none" strike="noStrike">
                          <a:latin typeface="Times New Roman"/>
                        </a:rPr>
                        <a:t>            </a:t>
                      </a:r>
                      <a:r>
                        <a:rPr lang="en-US" altLang="zh-TW" sz="2000" b="0" i="0" u="none" strike="noStrike">
                          <a:latin typeface="Times New Roman"/>
                        </a:rPr>
                        <a:t>0.11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10005"/>
                  </a:ext>
                </a:extLst>
              </a:tr>
              <a:tr h="313880">
                <a:tc vMerge="1">
                  <a:txBody>
                    <a:bodyPr/>
                    <a:lstStyle/>
                    <a:p>
                      <a:endParaRPr lang="zh-TW" altLang="en-US"/>
                    </a:p>
                  </a:txBody>
                  <a:tcPr/>
                </a:tc>
                <a:tc>
                  <a:txBody>
                    <a:bodyPr/>
                    <a:lstStyle/>
                    <a:p>
                      <a:pPr algn="l" fontAlgn="ctr"/>
                      <a:r>
                        <a:rPr lang="en-US" altLang="zh-TW" sz="2000" b="0" i="0" u="none" strike="noStrike">
                          <a:latin typeface="Times New Roman"/>
                        </a:rPr>
                        <a:t>12</a:t>
                      </a:r>
                      <a:r>
                        <a:rPr lang="zh-TW" altLang="en-US" sz="2000" b="0" i="0" u="none" strike="noStrike">
                          <a:latin typeface="標楷體"/>
                        </a:rPr>
                        <a:t>月</a:t>
                      </a:r>
                      <a:endParaRPr lang="zh-TW" altLang="en-US" sz="2000" b="0" i="0" u="none" strike="noStrike">
                        <a:latin typeface="Times New Roman"/>
                      </a:endParaRPr>
                    </a:p>
                  </a:txBody>
                  <a:tcPr marL="9053" marR="9053" marT="905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endParaRPr lang="zh-TW" altLang="en-US" sz="2000" b="0" i="0" u="none" strike="noStrike">
                        <a:latin typeface="Times New Roman"/>
                      </a:endParaRP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10006"/>
                  </a:ext>
                </a:extLst>
              </a:tr>
              <a:tr h="313880">
                <a:tc rowSpan="4">
                  <a:txBody>
                    <a:bodyPr/>
                    <a:lstStyle/>
                    <a:p>
                      <a:pPr algn="l" fontAlgn="t"/>
                      <a:r>
                        <a:rPr lang="en-US" altLang="zh-TW" sz="2000" b="0" i="0" u="none" strike="noStrike">
                          <a:latin typeface="Times New Roman"/>
                        </a:rPr>
                        <a:t>103</a:t>
                      </a:r>
                      <a:r>
                        <a:rPr lang="zh-TW" altLang="en-US" sz="2000" b="0" i="0" u="none" strike="noStrike">
                          <a:latin typeface="標楷體"/>
                        </a:rPr>
                        <a:t>年</a:t>
                      </a:r>
                      <a:endParaRPr lang="zh-TW" altLang="en-US" sz="2000" b="0" i="0" u="none" strike="noStrike">
                        <a:latin typeface="Times New Roman"/>
                      </a:endParaRPr>
                    </a:p>
                  </a:txBody>
                  <a:tcPr marL="9053" marR="9053" marT="9054"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en-US" altLang="zh-TW" sz="2000" b="0" i="0" u="none" strike="noStrike">
                          <a:latin typeface="Times New Roman"/>
                        </a:rPr>
                        <a:t>3</a:t>
                      </a:r>
                      <a:r>
                        <a:rPr lang="zh-TW" altLang="en-US" sz="2000" b="0" i="0" u="none" strike="noStrike">
                          <a:latin typeface="標楷體"/>
                        </a:rPr>
                        <a:t>月</a:t>
                      </a:r>
                      <a:endParaRPr lang="zh-TW" altLang="en-US" sz="2000" b="0" i="0" u="none" strike="noStrike">
                        <a:latin typeface="Times New Roman"/>
                      </a:endParaRPr>
                    </a:p>
                  </a:txBody>
                  <a:tcPr marL="9053" marR="9053" marT="905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endParaRPr lang="zh-TW" altLang="en-US" sz="2000" b="0" i="0" u="none" strike="noStrike">
                        <a:latin typeface="Times New Roman"/>
                      </a:endParaRP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10007"/>
                  </a:ext>
                </a:extLst>
              </a:tr>
              <a:tr h="313880">
                <a:tc vMerge="1">
                  <a:txBody>
                    <a:bodyPr/>
                    <a:lstStyle/>
                    <a:p>
                      <a:endParaRPr lang="zh-TW" altLang="en-US"/>
                    </a:p>
                  </a:txBody>
                  <a:tcPr/>
                </a:tc>
                <a:tc>
                  <a:txBody>
                    <a:bodyPr/>
                    <a:lstStyle/>
                    <a:p>
                      <a:pPr algn="l" fontAlgn="ctr"/>
                      <a:r>
                        <a:rPr lang="en-US" altLang="zh-TW" sz="2000" b="0" i="0" u="none" strike="noStrike">
                          <a:latin typeface="Times New Roman"/>
                        </a:rPr>
                        <a:t>6</a:t>
                      </a:r>
                      <a:r>
                        <a:rPr lang="zh-TW" altLang="en-US" sz="2000" b="0" i="0" u="none" strike="noStrike">
                          <a:latin typeface="標楷體"/>
                        </a:rPr>
                        <a:t>月</a:t>
                      </a:r>
                      <a:endParaRPr lang="zh-TW" altLang="en-US" sz="2000" b="0" i="0" u="none" strike="noStrike">
                        <a:latin typeface="Times New Roman"/>
                      </a:endParaRPr>
                    </a:p>
                  </a:txBody>
                  <a:tcPr marL="9053" marR="9053" marT="905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endParaRPr lang="zh-TW" altLang="en-US" sz="2000" b="0" i="0" u="none" strike="noStrike">
                        <a:latin typeface="Times New Roman"/>
                      </a:endParaRP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10008"/>
                  </a:ext>
                </a:extLst>
              </a:tr>
              <a:tr h="313880">
                <a:tc vMerge="1">
                  <a:txBody>
                    <a:bodyPr/>
                    <a:lstStyle/>
                    <a:p>
                      <a:endParaRPr lang="zh-TW" altLang="en-US"/>
                    </a:p>
                  </a:txBody>
                  <a:tcPr/>
                </a:tc>
                <a:tc>
                  <a:txBody>
                    <a:bodyPr/>
                    <a:lstStyle/>
                    <a:p>
                      <a:pPr algn="l" fontAlgn="ctr"/>
                      <a:r>
                        <a:rPr lang="en-US" altLang="zh-TW" sz="2000" b="0" i="0" u="none" strike="noStrike">
                          <a:latin typeface="Times New Roman"/>
                        </a:rPr>
                        <a:t>9</a:t>
                      </a:r>
                      <a:r>
                        <a:rPr lang="zh-TW" altLang="en-US" sz="2000" b="0" i="0" u="none" strike="noStrike">
                          <a:latin typeface="標楷體"/>
                        </a:rPr>
                        <a:t>月</a:t>
                      </a:r>
                      <a:endParaRPr lang="zh-TW" altLang="en-US" sz="2000" b="0" i="0" u="none" strike="noStrike">
                        <a:latin typeface="Times New Roman"/>
                      </a:endParaRPr>
                    </a:p>
                  </a:txBody>
                  <a:tcPr marL="9053" marR="9053" marT="905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endParaRPr lang="zh-TW" altLang="en-US" sz="2000" b="0" i="0" u="none" strike="noStrike">
                        <a:latin typeface="Times New Roman"/>
                      </a:endParaRP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10009"/>
                  </a:ext>
                </a:extLst>
              </a:tr>
              <a:tr h="313880">
                <a:tc vMerge="1">
                  <a:txBody>
                    <a:bodyPr/>
                    <a:lstStyle/>
                    <a:p>
                      <a:endParaRPr lang="zh-TW" altLang="en-US"/>
                    </a:p>
                  </a:txBody>
                  <a:tcPr/>
                </a:tc>
                <a:tc>
                  <a:txBody>
                    <a:bodyPr/>
                    <a:lstStyle/>
                    <a:p>
                      <a:pPr algn="l" fontAlgn="ctr"/>
                      <a:r>
                        <a:rPr lang="en-US" altLang="zh-TW" sz="2000" b="0" i="0" u="none" strike="noStrike">
                          <a:latin typeface="Times New Roman"/>
                        </a:rPr>
                        <a:t>12</a:t>
                      </a:r>
                      <a:r>
                        <a:rPr lang="zh-TW" altLang="en-US" sz="2000" b="0" i="0" u="none" strike="noStrike">
                          <a:latin typeface="標楷體"/>
                        </a:rPr>
                        <a:t>月</a:t>
                      </a:r>
                      <a:endParaRPr lang="zh-TW" altLang="en-US" sz="2000" b="0" i="0" u="none" strike="noStrike">
                        <a:latin typeface="Times New Roman"/>
                      </a:endParaRPr>
                    </a:p>
                  </a:txBody>
                  <a:tcPr marL="9053" marR="9053" marT="9054"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zh-TW" altLang="en-US" sz="2000" b="0" i="0" u="none" strike="noStrike">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zh-TW" altLang="en-US" sz="2000" b="0" i="0" u="none" strike="noStrike" dirty="0">
                          <a:latin typeface="Times New Roman"/>
                        </a:rPr>
                        <a:t>　</a:t>
                      </a:r>
                    </a:p>
                  </a:txBody>
                  <a:tcPr marL="9053" marR="9053" marT="9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0"/>
                  </a:ext>
                </a:extLst>
              </a:tr>
            </a:tbl>
          </a:graphicData>
        </a:graphic>
      </p:graphicFrame>
    </p:spTree>
  </p:cSld>
  <p:clrMapOvr>
    <a:masterClrMapping/>
  </p:clrMapOvr>
  <p:transition>
    <p:rand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85800" y="228600"/>
            <a:ext cx="8229600" cy="914400"/>
          </a:xfrm>
        </p:spPr>
        <p:txBody>
          <a:bodyPr/>
          <a:lstStyle/>
          <a:p>
            <a:pPr eaLnBrk="1" fontAlgn="auto" hangingPunct="1">
              <a:spcAft>
                <a:spcPts val="0"/>
              </a:spcAft>
              <a:defRPr/>
            </a:pPr>
            <a:r>
              <a:rPr lang="zh-TW" altLang="en-US" dirty="0" smtClean="0">
                <a:solidFill>
                  <a:schemeClr val="tx2">
                    <a:satMod val="130000"/>
                  </a:schemeClr>
                </a:solidFill>
              </a:rPr>
              <a:t>逾期放款</a:t>
            </a:r>
          </a:p>
        </p:txBody>
      </p:sp>
      <p:sp>
        <p:nvSpPr>
          <p:cNvPr id="58371" name="Rectangle 3"/>
          <p:cNvSpPr>
            <a:spLocks noGrp="1" noChangeArrowheads="1"/>
          </p:cNvSpPr>
          <p:nvPr>
            <p:ph idx="1"/>
          </p:nvPr>
        </p:nvSpPr>
        <p:spPr>
          <a:xfrm>
            <a:off x="304800" y="914400"/>
            <a:ext cx="8534400" cy="5715000"/>
          </a:xfrm>
        </p:spPr>
        <p:txBody>
          <a:bodyPr/>
          <a:lstStyle/>
          <a:p>
            <a:pPr eaLnBrk="1" hangingPunct="1">
              <a:lnSpc>
                <a:spcPct val="130000"/>
              </a:lnSpc>
            </a:pPr>
            <a:r>
              <a:rPr lang="en-US" altLang="zh-TW" sz="2800" smtClean="0"/>
              <a:t>｢</a:t>
            </a:r>
            <a:r>
              <a:rPr lang="zh-TW" altLang="en-US" sz="2800" smtClean="0"/>
              <a:t>銀</a:t>
            </a:r>
            <a:r>
              <a:rPr lang="zh-TW" altLang="zh-TW" sz="2800" smtClean="0"/>
              <a:t>行資產評估資本損失提列及逾期放款催收款及呆帳處理辦法」中第七條</a:t>
            </a:r>
            <a:r>
              <a:rPr lang="zh-TW" altLang="en-US" sz="2800" smtClean="0"/>
              <a:t>：</a:t>
            </a:r>
            <a:endParaRPr lang="en-US" altLang="zh-TW" sz="2800" smtClean="0"/>
          </a:p>
          <a:p>
            <a:pPr eaLnBrk="1" hangingPunct="1">
              <a:lnSpc>
                <a:spcPct val="130000"/>
              </a:lnSpc>
            </a:pPr>
            <a:r>
              <a:rPr lang="zh-TW" altLang="zh-TW" sz="2800" smtClean="0"/>
              <a:t>積欠本金或利息超過</a:t>
            </a:r>
            <a:r>
              <a:rPr lang="zh-TW" altLang="zh-TW" sz="2800" smtClean="0">
                <a:solidFill>
                  <a:srgbClr val="FF0000"/>
                </a:solidFill>
              </a:rPr>
              <a:t>清償期</a:t>
            </a:r>
            <a:r>
              <a:rPr lang="zh-TW" altLang="zh-TW" sz="2800" smtClean="0"/>
              <a:t>三個月，或雖未超過三個月，但已向主、從債務人訴追或處分擔保品者。</a:t>
            </a:r>
            <a:endParaRPr lang="en-US" altLang="zh-TW" sz="2800" smtClean="0"/>
          </a:p>
          <a:p>
            <a:pPr eaLnBrk="1" hangingPunct="1">
              <a:lnSpc>
                <a:spcPct val="130000"/>
              </a:lnSpc>
            </a:pPr>
            <a:r>
              <a:rPr lang="zh-TW" altLang="zh-TW" sz="2800" smtClean="0"/>
              <a:t>清償期，係對於分期償還之各項放款及其他授信款項，以約定日期定其清償期。</a:t>
            </a:r>
            <a:endParaRPr lang="en-US" altLang="zh-TW" sz="2800" smtClean="0"/>
          </a:p>
          <a:p>
            <a:pPr eaLnBrk="1" hangingPunct="1">
              <a:lnSpc>
                <a:spcPct val="130000"/>
              </a:lnSpc>
            </a:pPr>
            <a:r>
              <a:rPr lang="zh-TW" altLang="zh-TW" sz="2800" smtClean="0"/>
              <a:t>協議分期償還放款符合一定條件，並依協議條件履行達六個月以上，且協議利率不低於原承作利率或銀行新承作同類風險放款之利率者，得免予列報逾期放款</a:t>
            </a:r>
            <a:r>
              <a:rPr lang="zh-TW" altLang="en-US" sz="2800" smtClean="0"/>
              <a:t>。</a:t>
            </a:r>
            <a:endParaRPr lang="en-US" altLang="zh-TW" sz="2800" smtClean="0">
              <a:latin typeface="新細明體" pitchFamily="18" charset="-120"/>
            </a:endParaRPr>
          </a:p>
        </p:txBody>
      </p:sp>
    </p:spTree>
  </p:cSld>
  <p:clrMapOvr>
    <a:masterClrMapping/>
  </p:clrMapOvr>
  <p:transition>
    <p:rand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fontAlgn="auto" hangingPunct="1">
              <a:spcAft>
                <a:spcPts val="0"/>
              </a:spcAft>
              <a:defRPr/>
            </a:pPr>
            <a:r>
              <a:rPr lang="zh-TW" altLang="en-US" smtClean="0">
                <a:solidFill>
                  <a:schemeClr val="tx2">
                    <a:satMod val="130000"/>
                  </a:schemeClr>
                </a:solidFill>
              </a:rPr>
              <a:t>催收款</a:t>
            </a:r>
          </a:p>
        </p:txBody>
      </p:sp>
      <p:sp>
        <p:nvSpPr>
          <p:cNvPr id="59395" name="Rectangle 3"/>
          <p:cNvSpPr>
            <a:spLocks noGrp="1" noChangeArrowheads="1"/>
          </p:cNvSpPr>
          <p:nvPr>
            <p:ph idx="1"/>
          </p:nvPr>
        </p:nvSpPr>
        <p:spPr>
          <a:xfrm>
            <a:off x="609600" y="1417638"/>
            <a:ext cx="8153400" cy="4830762"/>
          </a:xfrm>
        </p:spPr>
        <p:txBody>
          <a:bodyPr/>
          <a:lstStyle/>
          <a:p>
            <a:pPr eaLnBrk="1" hangingPunct="1">
              <a:lnSpc>
                <a:spcPct val="140000"/>
              </a:lnSpc>
            </a:pPr>
            <a:r>
              <a:rPr lang="zh-TW" altLang="en-US" sz="2400" dirty="0" smtClean="0">
                <a:latin typeface="標楷體" pitchFamily="65" charset="-120"/>
                <a:ea typeface="標楷體" pitchFamily="65" charset="-120"/>
              </a:rPr>
              <a:t>根據</a:t>
            </a:r>
            <a:r>
              <a:rPr lang="en-US" altLang="zh-TW" sz="2400" dirty="0" smtClean="0">
                <a:latin typeface="標楷體" pitchFamily="65" charset="-120"/>
                <a:ea typeface="標楷體" pitchFamily="65" charset="-120"/>
              </a:rPr>
              <a:t>《</a:t>
            </a:r>
            <a:r>
              <a:rPr lang="zh-TW" altLang="en-US" sz="2400" dirty="0" smtClean="0">
                <a:latin typeface="標楷體" pitchFamily="65" charset="-120"/>
                <a:ea typeface="標楷體" pitchFamily="65" charset="-120"/>
              </a:rPr>
              <a:t>銀行資產評估損失準備提列及預期放款催收單帳處理辦法</a:t>
            </a:r>
            <a:r>
              <a:rPr lang="en-US" altLang="zh-TW" sz="2400" dirty="0" smtClean="0">
                <a:latin typeface="標楷體" pitchFamily="65" charset="-120"/>
                <a:ea typeface="標楷體" pitchFamily="65" charset="-120"/>
              </a:rPr>
              <a:t>》</a:t>
            </a:r>
            <a:r>
              <a:rPr lang="zh-TW" altLang="en-US" sz="2400" dirty="0" smtClean="0"/>
              <a:t>第七條　</a:t>
            </a:r>
          </a:p>
          <a:p>
            <a:pPr eaLnBrk="1" hangingPunct="1">
              <a:lnSpc>
                <a:spcPct val="140000"/>
              </a:lnSpc>
              <a:buFont typeface="Wingdings" pitchFamily="2" charset="2"/>
              <a:buNone/>
            </a:pPr>
            <a:r>
              <a:rPr lang="zh-TW" altLang="en-US" sz="2400" dirty="0" smtClean="0"/>
              <a:t>  本辦法稱催收款，指經轉入催收款科目之各項放款及其他授信款項。 </a:t>
            </a:r>
            <a:r>
              <a:rPr lang="zh-TW" altLang="en-US" sz="2400" dirty="0" smtClean="0">
                <a:solidFill>
                  <a:srgbClr val="FF0000"/>
                </a:solidFill>
              </a:rPr>
              <a:t>凡逾期放款應於清償期屆滿六個月內轉入催收款科目。</a:t>
            </a:r>
            <a:r>
              <a:rPr lang="zh-TW" altLang="zh-TW" sz="2400" dirty="0" smtClean="0"/>
              <a:t>但經協議分期償還放款並依約履行者，不在此限。</a:t>
            </a:r>
            <a:endParaRPr lang="en-US" altLang="zh-TW" sz="2400" dirty="0" smtClean="0"/>
          </a:p>
          <a:p>
            <a:r>
              <a:rPr lang="zh-TW" altLang="en-US" sz="2400" dirty="0" smtClean="0"/>
              <a:t>逾期放款經轉入「催收款項」科目者，對內應停止計息。但對外仍應依契約之約定繼續催理，並在「催收款項」科目之各分戶帳內利息欄註明應計利息，或作備忘紀錄</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3400" y="0"/>
            <a:ext cx="8324850" cy="715963"/>
          </a:xfrm>
        </p:spPr>
        <p:txBody>
          <a:bodyPr>
            <a:normAutofit fontScale="90000"/>
          </a:bodyPr>
          <a:lstStyle/>
          <a:p>
            <a:pPr>
              <a:defRPr/>
            </a:pPr>
            <a:r>
              <a:rPr lang="zh-TW" altLang="en-US" dirty="0" smtClean="0"/>
              <a:t>本國銀行民國</a:t>
            </a:r>
            <a:r>
              <a:rPr lang="en-US" altLang="zh-TW" dirty="0" smtClean="0"/>
              <a:t>102</a:t>
            </a:r>
            <a:r>
              <a:rPr lang="zh-TW" altLang="en-US" dirty="0" smtClean="0"/>
              <a:t>年 </a:t>
            </a:r>
            <a:r>
              <a:rPr lang="en-US" altLang="zh-TW" dirty="0" smtClean="0"/>
              <a:t>9</a:t>
            </a:r>
            <a:r>
              <a:rPr lang="zh-TW" altLang="en-US" dirty="0" smtClean="0"/>
              <a:t>月底的不良債權</a:t>
            </a:r>
            <a:endParaRPr lang="zh-TW" altLang="en-US" dirty="0"/>
          </a:p>
        </p:txBody>
      </p:sp>
      <p:graphicFrame>
        <p:nvGraphicFramePr>
          <p:cNvPr id="3" name="表格 2"/>
          <p:cNvGraphicFramePr>
            <a:graphicFrameLocks noGrp="1"/>
          </p:cNvGraphicFramePr>
          <p:nvPr/>
        </p:nvGraphicFramePr>
        <p:xfrm>
          <a:off x="228600" y="762000"/>
          <a:ext cx="8534400" cy="6132519"/>
        </p:xfrm>
        <a:graphic>
          <a:graphicData uri="http://schemas.openxmlformats.org/drawingml/2006/table">
            <a:tbl>
              <a:tblPr/>
              <a:tblGrid>
                <a:gridCol w="1846263">
                  <a:extLst>
                    <a:ext uri="{9D8B030D-6E8A-4147-A177-3AD203B41FA5}">
                      <a16:colId xmlns="" xmlns:a16="http://schemas.microsoft.com/office/drawing/2014/main" val="20000"/>
                    </a:ext>
                  </a:extLst>
                </a:gridCol>
                <a:gridCol w="836612">
                  <a:extLst>
                    <a:ext uri="{9D8B030D-6E8A-4147-A177-3AD203B41FA5}">
                      <a16:colId xmlns="" xmlns:a16="http://schemas.microsoft.com/office/drawing/2014/main" val="20001"/>
                    </a:ext>
                  </a:extLst>
                </a:gridCol>
                <a:gridCol w="835025">
                  <a:extLst>
                    <a:ext uri="{9D8B030D-6E8A-4147-A177-3AD203B41FA5}">
                      <a16:colId xmlns="" xmlns:a16="http://schemas.microsoft.com/office/drawing/2014/main" val="20002"/>
                    </a:ext>
                  </a:extLst>
                </a:gridCol>
                <a:gridCol w="836613">
                  <a:extLst>
                    <a:ext uri="{9D8B030D-6E8A-4147-A177-3AD203B41FA5}">
                      <a16:colId xmlns="" xmlns:a16="http://schemas.microsoft.com/office/drawing/2014/main" val="20003"/>
                    </a:ext>
                  </a:extLst>
                </a:gridCol>
                <a:gridCol w="835025">
                  <a:extLst>
                    <a:ext uri="{9D8B030D-6E8A-4147-A177-3AD203B41FA5}">
                      <a16:colId xmlns="" xmlns:a16="http://schemas.microsoft.com/office/drawing/2014/main" val="20004"/>
                    </a:ext>
                  </a:extLst>
                </a:gridCol>
                <a:gridCol w="836612">
                  <a:extLst>
                    <a:ext uri="{9D8B030D-6E8A-4147-A177-3AD203B41FA5}">
                      <a16:colId xmlns="" xmlns:a16="http://schemas.microsoft.com/office/drawing/2014/main" val="20005"/>
                    </a:ext>
                  </a:extLst>
                </a:gridCol>
                <a:gridCol w="836613">
                  <a:extLst>
                    <a:ext uri="{9D8B030D-6E8A-4147-A177-3AD203B41FA5}">
                      <a16:colId xmlns="" xmlns:a16="http://schemas.microsoft.com/office/drawing/2014/main" val="20006"/>
                    </a:ext>
                  </a:extLst>
                </a:gridCol>
                <a:gridCol w="835025">
                  <a:extLst>
                    <a:ext uri="{9D8B030D-6E8A-4147-A177-3AD203B41FA5}">
                      <a16:colId xmlns="" xmlns:a16="http://schemas.microsoft.com/office/drawing/2014/main" val="20007"/>
                    </a:ext>
                  </a:extLst>
                </a:gridCol>
                <a:gridCol w="836612">
                  <a:extLst>
                    <a:ext uri="{9D8B030D-6E8A-4147-A177-3AD203B41FA5}">
                      <a16:colId xmlns="" xmlns:a16="http://schemas.microsoft.com/office/drawing/2014/main" val="20008"/>
                    </a:ext>
                  </a:extLst>
                </a:gridCol>
              </a:tblGrid>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標楷體" pitchFamily="65" charset="-120"/>
                          <a:ea typeface="微軟正黑體" pitchFamily="34" charset="-120"/>
                        </a:rPr>
                        <a:t>　</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標楷體" pitchFamily="65" charset="-120"/>
                          <a:ea typeface="微軟正黑體" pitchFamily="34" charset="-120"/>
                        </a:rPr>
                        <a:t>放款</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標楷體" pitchFamily="65" charset="-120"/>
                          <a:ea typeface="微軟正黑體" pitchFamily="34" charset="-120"/>
                        </a:rPr>
                        <a:t>放款轉列</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標楷體" pitchFamily="65" charset="-120"/>
                          <a:ea typeface="微軟正黑體" pitchFamily="34" charset="-120"/>
                        </a:rPr>
                        <a:t>逾期放款</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標楷體" pitchFamily="65" charset="-120"/>
                          <a:ea typeface="微軟正黑體" pitchFamily="34" charset="-120"/>
                        </a:rPr>
                        <a:t>放款（含</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標楷體" pitchFamily="65" charset="-120"/>
                          <a:ea typeface="微軟正黑體" pitchFamily="34" charset="-120"/>
                        </a:rPr>
                        <a:t>逾放</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4">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標楷體" pitchFamily="65" charset="-120"/>
                          <a:ea typeface="微軟正黑體" pitchFamily="34" charset="-120"/>
                        </a:rPr>
                        <a:t>放款及放款轉列催收款之備抵呆帳</a:t>
                      </a:r>
                    </a:p>
                  </a:txBody>
                  <a:tcPr marL="5618" marR="5618" marT="56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標楷體" pitchFamily="65" charset="-120"/>
                          <a:ea typeface="微軟正黑體" pitchFamily="34" charset="-120"/>
                        </a:rPr>
                        <a:t>　</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標楷體" pitchFamily="65" charset="-120"/>
                          <a:ea typeface="微軟正黑體" pitchFamily="34" charset="-120"/>
                        </a:rPr>
                        <a:t>　</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標楷體" pitchFamily="65" charset="-120"/>
                          <a:ea typeface="微軟正黑體" pitchFamily="34" charset="-120"/>
                        </a:rPr>
                        <a:t>之催收款</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rgbClr val="000000"/>
                          </a:solidFill>
                          <a:effectLst/>
                          <a:latin typeface="Times New Roman" pitchFamily="18" charset="0"/>
                          <a:ea typeface="新細明體" charset="-120"/>
                        </a:rPr>
                        <a:t>Non-performing loans</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標楷體" pitchFamily="65" charset="-120"/>
                          <a:ea typeface="微軟正黑體" pitchFamily="34" charset="-120"/>
                        </a:rPr>
                        <a:t>催收款）</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標楷體" pitchFamily="65" charset="-120"/>
                          <a:ea typeface="微軟正黑體" pitchFamily="34" charset="-120"/>
                        </a:rPr>
                        <a:t>比率％</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TW" altLang="en-US"/>
                    </a:p>
                  </a:txBody>
                  <a:tcPr/>
                </a:tc>
                <a:extLst>
                  <a:ext uri="{0D108BD9-81ED-4DB2-BD59-A6C34878D82A}">
                    <a16:rowId xmlns="" xmlns:a16="http://schemas.microsoft.com/office/drawing/2014/main" val="10001"/>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標楷體" pitchFamily="65" charset="-120"/>
                          <a:ea typeface="微軟正黑體" pitchFamily="34" charset="-120"/>
                        </a:rPr>
                        <a:t>銀　　　行　　　別</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新細明體" charset="-120"/>
                          <a:ea typeface="微軟正黑體" pitchFamily="34" charset="-120"/>
                        </a:rPr>
                        <a:t>　</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rgbClr val="000000"/>
                          </a:solidFill>
                          <a:effectLst/>
                          <a:latin typeface="Times New Roman" pitchFamily="18" charset="0"/>
                          <a:ea typeface="新細明體" charset="-120"/>
                        </a:rPr>
                        <a:t>Overdue </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標楷體" pitchFamily="65" charset="-120"/>
                          <a:ea typeface="微軟正黑體" pitchFamily="34" charset="-120"/>
                        </a:rPr>
                        <a:t>計</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標楷體" pitchFamily="65" charset="-120"/>
                          <a:ea typeface="微軟正黑體" pitchFamily="34" charset="-120"/>
                        </a:rPr>
                        <a:t>甲類</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標楷體" pitchFamily="65" charset="-120"/>
                          <a:ea typeface="微軟正黑體" pitchFamily="34" charset="-120"/>
                        </a:rPr>
                        <a:t>乙類</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rgbClr val="000000"/>
                          </a:solidFill>
                          <a:effectLst/>
                          <a:latin typeface="Times New Roman" pitchFamily="18" charset="0"/>
                          <a:ea typeface="新細明體" charset="-120"/>
                        </a:rPr>
                        <a:t>Loans </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rgbClr val="000000"/>
                          </a:solidFill>
                          <a:effectLst/>
                          <a:latin typeface="Times New Roman" pitchFamily="18" charset="0"/>
                          <a:ea typeface="新細明體" charset="-120"/>
                        </a:rPr>
                        <a:t>Non-</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TW" altLang="en-US"/>
                    </a:p>
                  </a:txBody>
                  <a:tcPr/>
                </a:tc>
                <a:extLst>
                  <a:ext uri="{0D108BD9-81ED-4DB2-BD59-A6C34878D82A}">
                    <a16:rowId xmlns="" xmlns:a16="http://schemas.microsoft.com/office/drawing/2014/main" val="10002"/>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rgbClr val="000000"/>
                          </a:solidFill>
                          <a:effectLst/>
                          <a:latin typeface="Times New Roman" pitchFamily="18" charset="0"/>
                          <a:ea typeface="新細明體" charset="-120"/>
                        </a:rPr>
                        <a:t>by Bank</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rgbClr val="000000"/>
                          </a:solidFill>
                          <a:effectLst/>
                          <a:latin typeface="Times New Roman" pitchFamily="18" charset="0"/>
                          <a:ea typeface="新細明體" charset="-120"/>
                        </a:rPr>
                        <a:t>Loans</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rgbClr val="000000"/>
                          </a:solidFill>
                          <a:effectLst/>
                          <a:latin typeface="Times New Roman" pitchFamily="18" charset="0"/>
                          <a:ea typeface="新細明體" charset="-120"/>
                        </a:rPr>
                        <a:t>Receivable</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rgbClr val="000000"/>
                          </a:solidFill>
                          <a:effectLst/>
                          <a:latin typeface="Times New Roman" pitchFamily="18" charset="0"/>
                          <a:ea typeface="新細明體" charset="-120"/>
                        </a:rPr>
                        <a:t>Subtotal</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rgbClr val="000000"/>
                          </a:solidFill>
                          <a:effectLst/>
                          <a:latin typeface="Times New Roman" pitchFamily="18" charset="0"/>
                          <a:ea typeface="新細明體" charset="-120"/>
                        </a:rPr>
                        <a:t>Tier I</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rgbClr val="000000"/>
                          </a:solidFill>
                          <a:effectLst/>
                          <a:latin typeface="Times New Roman" pitchFamily="18" charset="0"/>
                          <a:ea typeface="新細明體" charset="-120"/>
                        </a:rPr>
                        <a:t>Tier II</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rgbClr val="000000"/>
                          </a:solidFill>
                          <a:effectLst/>
                          <a:latin typeface="Times New Roman" pitchFamily="18" charset="0"/>
                          <a:ea typeface="新細明體" charset="-120"/>
                        </a:rPr>
                        <a:t>(overdue </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rgbClr val="000000"/>
                          </a:solidFill>
                          <a:effectLst/>
                          <a:latin typeface="Times New Roman" pitchFamily="18" charset="0"/>
                          <a:ea typeface="新細明體" charset="-120"/>
                        </a:rPr>
                        <a:t>performing</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TW" altLang="en-US"/>
                    </a:p>
                  </a:txBody>
                  <a:tcPr/>
                </a:tc>
                <a:extLst>
                  <a:ext uri="{0D108BD9-81ED-4DB2-BD59-A6C34878D82A}">
                    <a16:rowId xmlns="" xmlns:a16="http://schemas.microsoft.com/office/drawing/2014/main" val="10003"/>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新細明體" charset="-120"/>
                          <a:ea typeface="微軟正黑體" pitchFamily="34" charset="-120"/>
                        </a:rPr>
                        <a:t> </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TW" altLang="en-US"/>
                    </a:p>
                  </a:txBody>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rgbClr val="000000"/>
                          </a:solidFill>
                          <a:effectLst/>
                          <a:latin typeface="Times New Roman" pitchFamily="18" charset="0"/>
                          <a:ea typeface="新細明體" charset="-120"/>
                        </a:rPr>
                        <a:t> Replaced</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rgbClr val="000000"/>
                          </a:solidFill>
                          <a:effectLst/>
                          <a:latin typeface="Times New Roman" pitchFamily="18" charset="0"/>
                          <a:ea typeface="新細明體" charset="-120"/>
                        </a:rPr>
                        <a:t>receivable</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rgbClr val="000000"/>
                          </a:solidFill>
                          <a:effectLst/>
                          <a:latin typeface="Times New Roman" pitchFamily="18" charset="0"/>
                          <a:ea typeface="新細明體" charset="-120"/>
                        </a:rPr>
                        <a:t>Loan Ratio</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rgbClr val="000000"/>
                          </a:solidFill>
                          <a:effectLst/>
                          <a:latin typeface="Times New Roman" pitchFamily="18" charset="0"/>
                          <a:ea typeface="新細明體" charset="-120"/>
                        </a:rPr>
                        <a:t>Bad Debt</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新細明體" charset="-120"/>
                          <a:ea typeface="微軟正黑體" pitchFamily="34" charset="-120"/>
                        </a:rPr>
                        <a:t> </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Times New Roman" pitchFamily="18" charset="0"/>
                          <a:ea typeface="微軟正黑體" pitchFamily="34" charset="-120"/>
                        </a:rPr>
                        <a:t> </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rgbClr val="000000"/>
                          </a:solidFill>
                          <a:effectLst/>
                          <a:latin typeface="Times New Roman" pitchFamily="18" charset="0"/>
                          <a:ea typeface="新細明體" charset="-120"/>
                        </a:rPr>
                        <a:t> by Loans</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Times New Roman" pitchFamily="18" charset="0"/>
                          <a:ea typeface="微軟正黑體" pitchFamily="34" charset="-120"/>
                        </a:rPr>
                        <a:t> </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Times New Roman" pitchFamily="18" charset="0"/>
                          <a:ea typeface="微軟正黑體" pitchFamily="34" charset="-120"/>
                        </a:rPr>
                        <a:t> </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Times New Roman" pitchFamily="18" charset="0"/>
                          <a:ea typeface="微軟正黑體" pitchFamily="34" charset="-120"/>
                        </a:rPr>
                        <a:t> </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rgbClr val="000000"/>
                          </a:solidFill>
                          <a:effectLst/>
                          <a:latin typeface="Times New Roman" pitchFamily="18" charset="0"/>
                          <a:ea typeface="新細明體" charset="-120"/>
                        </a:rPr>
                        <a:t> included)</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rgbClr val="000000"/>
                          </a:solidFill>
                          <a:effectLst/>
                          <a:latin typeface="細明體" pitchFamily="49" charset="-120"/>
                          <a:ea typeface="微軟正黑體" pitchFamily="34" charset="-120"/>
                        </a:rPr>
                        <a:t>％</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rgbClr val="000000"/>
                          </a:solidFill>
                          <a:effectLst/>
                          <a:latin typeface="Times New Roman" pitchFamily="18" charset="0"/>
                          <a:ea typeface="新細明體" charset="-120"/>
                        </a:rPr>
                        <a:t> Reserve</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zh-TW" altLang="en-US" sz="1200" b="1" i="0" u="none" strike="noStrike" cap="none" normalizeH="0" baseline="0" smtClean="0">
                          <a:ln>
                            <a:noFill/>
                          </a:ln>
                          <a:solidFill>
                            <a:srgbClr val="000000"/>
                          </a:solidFill>
                          <a:effectLst/>
                          <a:latin typeface="標楷體" pitchFamily="65" charset="-120"/>
                          <a:ea typeface="微軟正黑體" pitchFamily="34" charset="-120"/>
                        </a:rPr>
                        <a:t>總　　　　　計</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1" i="0" u="none" strike="noStrike" cap="none" normalizeH="0" baseline="0" smtClean="0">
                          <a:ln>
                            <a:noFill/>
                          </a:ln>
                          <a:solidFill>
                            <a:srgbClr val="000000"/>
                          </a:solidFill>
                          <a:effectLst/>
                          <a:latin typeface="Times New Roman" pitchFamily="18" charset="0"/>
                          <a:ea typeface="微軟正黑體" pitchFamily="34" charset="-120"/>
                        </a:rPr>
                        <a:t>23,209,818</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1" i="0" u="none" strike="noStrike" cap="none" normalizeH="0" baseline="0" smtClean="0">
                          <a:ln>
                            <a:noFill/>
                          </a:ln>
                          <a:solidFill>
                            <a:srgbClr val="000000"/>
                          </a:solidFill>
                          <a:effectLst/>
                          <a:latin typeface="Times New Roman" pitchFamily="18" charset="0"/>
                          <a:ea typeface="微軟正黑體" pitchFamily="34" charset="-120"/>
                        </a:rPr>
                        <a:t>93,192</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1" i="0" u="none" strike="noStrike" cap="none" normalizeH="0" baseline="0" smtClean="0">
                          <a:ln>
                            <a:noFill/>
                          </a:ln>
                          <a:solidFill>
                            <a:srgbClr val="000000"/>
                          </a:solidFill>
                          <a:effectLst/>
                          <a:latin typeface="Times New Roman" pitchFamily="18" charset="0"/>
                          <a:ea typeface="微軟正黑體" pitchFamily="34" charset="-120"/>
                        </a:rPr>
                        <a:t>103,727</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1" i="0" u="none" strike="noStrike" cap="none" normalizeH="0" baseline="0" smtClean="0">
                          <a:ln>
                            <a:noFill/>
                          </a:ln>
                          <a:solidFill>
                            <a:srgbClr val="000000"/>
                          </a:solidFill>
                          <a:effectLst/>
                          <a:latin typeface="Times New Roman" pitchFamily="18" charset="0"/>
                          <a:ea typeface="微軟正黑體" pitchFamily="34" charset="-120"/>
                        </a:rPr>
                        <a:t>88,538</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1" i="0" u="none" strike="noStrike" cap="none" normalizeH="0" baseline="0" smtClean="0">
                          <a:ln>
                            <a:noFill/>
                          </a:ln>
                          <a:solidFill>
                            <a:srgbClr val="000000"/>
                          </a:solidFill>
                          <a:effectLst/>
                          <a:latin typeface="Times New Roman" pitchFamily="18" charset="0"/>
                          <a:ea typeface="微軟正黑體" pitchFamily="34" charset="-120"/>
                        </a:rPr>
                        <a:t>15,189</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1" i="0" u="none" strike="noStrike" cap="none" normalizeH="0" baseline="0" smtClean="0">
                          <a:ln>
                            <a:noFill/>
                          </a:ln>
                          <a:solidFill>
                            <a:srgbClr val="000000"/>
                          </a:solidFill>
                          <a:effectLst/>
                          <a:latin typeface="Times New Roman" pitchFamily="18" charset="0"/>
                          <a:ea typeface="微軟正黑體" pitchFamily="34" charset="-120"/>
                        </a:rPr>
                        <a:t>23,303,010</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1" i="0" u="none" strike="noStrike" cap="none" normalizeH="0" baseline="0" smtClean="0">
                          <a:ln>
                            <a:noFill/>
                          </a:ln>
                          <a:solidFill>
                            <a:srgbClr val="000000"/>
                          </a:solidFill>
                          <a:effectLst/>
                          <a:latin typeface="Times New Roman" pitchFamily="18" charset="0"/>
                          <a:ea typeface="微軟正黑體" pitchFamily="34" charset="-120"/>
                        </a:rPr>
                        <a:t>0.45</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1" i="0" u="none" strike="noStrike" cap="none" normalizeH="0" baseline="0" smtClean="0">
                          <a:ln>
                            <a:noFill/>
                          </a:ln>
                          <a:solidFill>
                            <a:srgbClr val="000000"/>
                          </a:solidFill>
                          <a:effectLst/>
                          <a:latin typeface="Times New Roman" pitchFamily="18" charset="0"/>
                          <a:ea typeface="微軟正黑體" pitchFamily="34" charset="-120"/>
                        </a:rPr>
                        <a:t>274,094</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zh-TW" sz="1200" b="1" i="0" u="none" strike="noStrike" cap="none" normalizeH="0" baseline="0" smtClean="0">
                          <a:ln>
                            <a:noFill/>
                          </a:ln>
                          <a:solidFill>
                            <a:schemeClr val="tx1"/>
                          </a:solidFill>
                          <a:effectLst/>
                          <a:latin typeface="Times New Roman" pitchFamily="18" charset="0"/>
                          <a:ea typeface="新細明體" charset="-120"/>
                        </a:rPr>
                        <a:t>Total</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 xmlns:a16="http://schemas.microsoft.com/office/drawing/2014/main" val="10007"/>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臺灣銀行　　　　　　</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2,199,121</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10,060</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11,513</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9,688</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1,825</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2,209,180</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0.52</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20,642</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8"/>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新細明體" charset="-120"/>
                        </a:rPr>
                        <a:t>Bank Of Taiwan</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 xmlns:a16="http://schemas.microsoft.com/office/drawing/2014/main" val="10009"/>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臺灣土地銀行</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1,844,063</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4,267</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5,249</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4,309</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941</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1,848,330</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0.28</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25,763</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0"/>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新細明體" charset="-120"/>
                        </a:rPr>
                        <a:t>Land Bank Of Taiwan</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 xmlns:a16="http://schemas.microsoft.com/office/drawing/2014/main" val="10011"/>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合作金庫銀行　　　　</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1,850,806</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13,258</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13,580</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12,357</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1,223</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1,864,064</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0.73</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19,231</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2"/>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新細明體" charset="-120"/>
                        </a:rPr>
                        <a:t>Taiwan Cooperative Bank</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 xmlns:a16="http://schemas.microsoft.com/office/drawing/2014/main" val="10013"/>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第一商業銀行　　　　</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1,438,182</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9,480</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9,286</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6,342</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2,944</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1,447,662</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0.64</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17,778</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4"/>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新細明體" charset="-120"/>
                        </a:rPr>
                        <a:t>First Commercial Bank</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 xmlns:a16="http://schemas.microsoft.com/office/drawing/2014/main" val="10015"/>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華南商業銀行　　　　</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1,407,842</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5,698</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5,932</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5,643</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289</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1,413,539</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0.42</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16,187</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6"/>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新細明體" charset="-120"/>
                        </a:rPr>
                        <a:t>Hua Nan Commercial, Ltd.</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 xmlns:a16="http://schemas.microsoft.com/office/drawing/2014/main" val="10017"/>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彰化商業銀行　　　　</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1,138,690</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4,744</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4,857</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4,547</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310</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1,143,434</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0.42</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14,129</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8"/>
                  </a:ext>
                </a:extLst>
              </a:tr>
              <a:tr h="3905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新細明體" charset="-120"/>
                        </a:rPr>
                        <a:t>Chang Hwa Commercial Bank</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 xmlns:a16="http://schemas.microsoft.com/office/drawing/2014/main" val="10019"/>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上海商業儲蓄銀行</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518,282</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2,482</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2,551</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2,465</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86</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520,764</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0.49</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7,159</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20"/>
                  </a:ext>
                </a:extLst>
              </a:tr>
              <a:tr h="3905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新細明體" charset="-120"/>
                        </a:rPr>
                        <a:t>The Shanghai Commercial &amp; Savings Bank, Ltd.</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 xmlns:a16="http://schemas.microsoft.com/office/drawing/2014/main" val="10021"/>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台北富邦銀行　　　　</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1,121,000</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1,003</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1,253</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1,040</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213</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1,122,004</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0.11</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13,385</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22"/>
                  </a:ext>
                </a:extLst>
              </a:tr>
              <a:tr h="3905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it-IT" altLang="zh-TW" sz="1200" b="0" i="0" u="none" strike="noStrike" cap="none" normalizeH="0" baseline="0" smtClean="0">
                          <a:ln>
                            <a:noFill/>
                          </a:ln>
                          <a:solidFill>
                            <a:schemeClr val="tx1"/>
                          </a:solidFill>
                          <a:effectLst/>
                          <a:latin typeface="Times New Roman" pitchFamily="18" charset="0"/>
                          <a:ea typeface="新細明體" charset="-120"/>
                        </a:rPr>
                        <a:t>Taipei Fubon Commercial Bank Co., Ltd</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 xmlns:a16="http://schemas.microsoft.com/office/drawing/2014/main" val="10023"/>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國泰世華商業銀行　　</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965,241</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3,533</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3,666</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3,534</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132</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968,773</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0.38</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14,494</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24"/>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新細明體" charset="-120"/>
                        </a:rPr>
                        <a:t>Cathay United Bank</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 xmlns:a16="http://schemas.microsoft.com/office/drawing/2014/main" val="10025"/>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高雄銀行</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171,523</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1,287</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1,411</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1,287</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124</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172,809</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0.82</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微軟正黑體" pitchFamily="34" charset="-120"/>
                        </a:rPr>
                        <a:t>1,376</a:t>
                      </a:r>
                    </a:p>
                  </a:txBody>
                  <a:tcPr marL="5618" marR="5618" marT="5618"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26"/>
                  </a:ext>
                </a:extLst>
              </a:tr>
              <a:tr h="1984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新細明體" charset="-120"/>
                        </a:rPr>
                        <a:t>Bank Of Kaohsiung</a:t>
                      </a:r>
                    </a:p>
                  </a:txBody>
                  <a:tcPr marL="5618" marR="5618" marT="5618"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 xmlns:a16="http://schemas.microsoft.com/office/drawing/2014/main" val="10027"/>
                  </a:ext>
                </a:extLst>
              </a:tr>
            </a:tbl>
          </a:graphicData>
        </a:graphic>
      </p:graphicFrame>
    </p:spTree>
  </p:cSld>
  <p:clrMapOvr>
    <a:masterClrMapping/>
  </p:clrMapOvr>
  <p:transition>
    <p:rand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68313" y="0"/>
            <a:ext cx="8229600" cy="1258888"/>
          </a:xfrm>
        </p:spPr>
        <p:txBody>
          <a:bodyPr/>
          <a:lstStyle/>
          <a:p>
            <a:pPr eaLnBrk="1" fontAlgn="auto" hangingPunct="1">
              <a:spcAft>
                <a:spcPts val="0"/>
              </a:spcAft>
              <a:defRPr/>
            </a:pPr>
            <a:r>
              <a:rPr lang="zh-TW" altLang="en-US" smtClean="0">
                <a:solidFill>
                  <a:schemeClr val="tx2">
                    <a:satMod val="130000"/>
                  </a:schemeClr>
                </a:solidFill>
              </a:rPr>
              <a:t>呆帳</a:t>
            </a:r>
          </a:p>
        </p:txBody>
      </p:sp>
      <p:sp>
        <p:nvSpPr>
          <p:cNvPr id="47107" name="Rectangle 3"/>
          <p:cNvSpPr>
            <a:spLocks noGrp="1" noChangeArrowheads="1"/>
          </p:cNvSpPr>
          <p:nvPr>
            <p:ph idx="1"/>
          </p:nvPr>
        </p:nvSpPr>
        <p:spPr>
          <a:xfrm>
            <a:off x="468313" y="990600"/>
            <a:ext cx="8229600" cy="5635625"/>
          </a:xfrm>
        </p:spPr>
        <p:txBody>
          <a:bodyPr>
            <a:normAutofit fontScale="92500"/>
          </a:bodyPr>
          <a:lstStyle/>
          <a:p>
            <a:pPr marL="365760" indent="-283464" eaLnBrk="1" fontAlgn="auto" hangingPunct="1">
              <a:lnSpc>
                <a:spcPct val="130000"/>
              </a:lnSpc>
              <a:spcAft>
                <a:spcPts val="0"/>
              </a:spcAft>
              <a:buFont typeface="Wingdings" pitchFamily="2" charset="2"/>
              <a:buNone/>
              <a:defRPr/>
            </a:pPr>
            <a:r>
              <a:rPr lang="zh-TW" altLang="en-US" sz="2000" dirty="0" smtClean="0">
                <a:latin typeface="標楷體" pitchFamily="65" charset="-120"/>
                <a:ea typeface="標楷體" pitchFamily="65" charset="-120"/>
              </a:rPr>
              <a:t>根據</a:t>
            </a:r>
            <a:r>
              <a:rPr lang="en-US" altLang="zh-TW" sz="2000" dirty="0" smtClean="0">
                <a:latin typeface="標楷體" pitchFamily="65" charset="-120"/>
                <a:ea typeface="標楷體" pitchFamily="65" charset="-120"/>
              </a:rPr>
              <a:t>《</a:t>
            </a:r>
            <a:r>
              <a:rPr lang="zh-TW" altLang="en-US" sz="2000" dirty="0" smtClean="0">
                <a:latin typeface="標楷體" pitchFamily="65" charset="-120"/>
                <a:ea typeface="標楷體" pitchFamily="65" charset="-120"/>
              </a:rPr>
              <a:t>銀行資產評估損失準備提列及預期放款催收單帳處理辦法</a:t>
            </a:r>
            <a:r>
              <a:rPr lang="en-US" altLang="zh-TW" sz="2000" dirty="0" smtClean="0">
                <a:latin typeface="標楷體" pitchFamily="65" charset="-120"/>
                <a:ea typeface="標楷體" pitchFamily="65" charset="-120"/>
              </a:rPr>
              <a:t>》</a:t>
            </a:r>
            <a:r>
              <a:rPr lang="zh-TW" altLang="en-US" sz="2000" dirty="0" smtClean="0"/>
              <a:t>第十條　</a:t>
            </a:r>
          </a:p>
          <a:p>
            <a:pPr marL="365760" indent="-283464" eaLnBrk="1" fontAlgn="auto" hangingPunct="1">
              <a:lnSpc>
                <a:spcPct val="130000"/>
              </a:lnSpc>
              <a:spcAft>
                <a:spcPts val="0"/>
              </a:spcAft>
              <a:buFont typeface="Wingdings" pitchFamily="2" charset="2"/>
              <a:buNone/>
              <a:defRPr/>
            </a:pPr>
            <a:r>
              <a:rPr lang="zh-TW" altLang="en-US" sz="2000" dirty="0" smtClean="0"/>
              <a:t>    逾期放款及催收款項，具有下列情事之一者，應扣除估計可收回部分後轉銷為呆帳。</a:t>
            </a:r>
          </a:p>
          <a:p>
            <a:pPr marL="365760" indent="-283464" eaLnBrk="1" fontAlgn="auto" hangingPunct="1">
              <a:lnSpc>
                <a:spcPct val="130000"/>
              </a:lnSpc>
              <a:spcAft>
                <a:spcPts val="0"/>
              </a:spcAft>
              <a:buFont typeface="Wingdings" pitchFamily="2" charset="2"/>
              <a:buNone/>
              <a:defRPr/>
            </a:pPr>
            <a:r>
              <a:rPr lang="zh-TW" altLang="en-US" sz="2000" dirty="0" smtClean="0"/>
              <a:t>一、債務人因解散、逃匿、和解、破產之宣告或其他原因，致債權之全部或一部不能收回者。</a:t>
            </a:r>
          </a:p>
          <a:p>
            <a:pPr marL="365760" indent="-283464" eaLnBrk="1" fontAlgn="auto" hangingPunct="1">
              <a:lnSpc>
                <a:spcPct val="130000"/>
              </a:lnSpc>
              <a:spcAft>
                <a:spcPts val="0"/>
              </a:spcAft>
              <a:buFont typeface="Wingdings" pitchFamily="2" charset="2"/>
              <a:buNone/>
              <a:defRPr/>
            </a:pPr>
            <a:r>
              <a:rPr lang="zh-TW" altLang="en-US" sz="2000" dirty="0" smtClean="0"/>
              <a:t>二、擔保品及主、從債務人之財產經鑑價甚低或扣除先順位抵押權後，已無法受償，或執行費用接近或可能超過銀行可受償金額，執行無實益者。</a:t>
            </a:r>
          </a:p>
          <a:p>
            <a:pPr marL="365760" indent="-283464" eaLnBrk="1" fontAlgn="auto" hangingPunct="1">
              <a:lnSpc>
                <a:spcPct val="130000"/>
              </a:lnSpc>
              <a:spcAft>
                <a:spcPts val="0"/>
              </a:spcAft>
              <a:buFont typeface="Wingdings" pitchFamily="2" charset="2"/>
              <a:buNone/>
              <a:defRPr/>
            </a:pPr>
            <a:r>
              <a:rPr lang="zh-TW" altLang="en-US" sz="2000" dirty="0" smtClean="0"/>
              <a:t>三、擔保品及主、從債務人之財產經多次減價拍賣無人應買，而銀行亦無承受實益者。</a:t>
            </a:r>
          </a:p>
          <a:p>
            <a:pPr marL="365760" indent="-283464" eaLnBrk="1" fontAlgn="auto" hangingPunct="1">
              <a:lnSpc>
                <a:spcPct val="130000"/>
              </a:lnSpc>
              <a:spcAft>
                <a:spcPts val="0"/>
              </a:spcAft>
              <a:buFont typeface="Wingdings" pitchFamily="2" charset="2"/>
              <a:buNone/>
              <a:defRPr/>
            </a:pPr>
            <a:r>
              <a:rPr lang="zh-TW" altLang="en-US" sz="2000" dirty="0" smtClean="0"/>
              <a:t>四、逾期放款及催收款逾清償期二年，經催收仍未收回者。</a:t>
            </a:r>
          </a:p>
          <a:p>
            <a:pPr marL="365760" indent="-283464" eaLnBrk="1" fontAlgn="auto" hangingPunct="1">
              <a:lnSpc>
                <a:spcPct val="130000"/>
              </a:lnSpc>
              <a:spcAft>
                <a:spcPts val="0"/>
              </a:spcAft>
              <a:buFont typeface="Wingdings" pitchFamily="2" charset="2"/>
              <a:buNone/>
              <a:defRPr/>
            </a:pPr>
            <a:r>
              <a:rPr lang="zh-TW" altLang="en-US" sz="2000" dirty="0" smtClean="0"/>
              <a:t>逾期放款及催收款逾清償期六個月以上二年以下，經催收仍未收回者，得扣除可收回部分後，轉銷為呆帳。</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呆帳之沖銷</a:t>
            </a:r>
            <a:endParaRPr lang="zh-TW" altLang="en-US" dirty="0"/>
          </a:p>
        </p:txBody>
      </p:sp>
      <p:sp>
        <p:nvSpPr>
          <p:cNvPr id="62467" name="內容版面配置區 2"/>
          <p:cNvSpPr>
            <a:spLocks noGrp="1"/>
          </p:cNvSpPr>
          <p:nvPr>
            <p:ph idx="1"/>
          </p:nvPr>
        </p:nvSpPr>
        <p:spPr>
          <a:xfrm>
            <a:off x="152400" y="1295400"/>
            <a:ext cx="8782050" cy="5334000"/>
          </a:xfrm>
        </p:spPr>
        <p:txBody>
          <a:bodyPr/>
          <a:lstStyle/>
          <a:p>
            <a:r>
              <a:rPr lang="zh-TW" altLang="zh-TW" dirty="0" smtClean="0"/>
              <a:t>銀行之問題放款轉銷為呆帳之前，常列為逾期放款與催收款。當逾期放款及催收款之轉銷呆帳，</a:t>
            </a:r>
            <a:r>
              <a:rPr lang="zh-TW" altLang="en-US" dirty="0" smtClean="0"/>
              <a:t>一般而言，</a:t>
            </a:r>
            <a:r>
              <a:rPr lang="zh-TW" altLang="en-US" dirty="0" smtClean="0">
                <a:latin typeface="Arial" pitchFamily="34" charset="0"/>
              </a:rPr>
              <a:t>應由逾期放款催收款及呆帳處理審議委員會討論後，經總經理核轉董事會或常務董事會通過，並通知審計委員會後辦理。</a:t>
            </a:r>
            <a:endParaRPr lang="en-US" altLang="zh-TW" dirty="0" smtClean="0">
              <a:latin typeface="Arial" pitchFamily="34" charset="0"/>
            </a:endParaRPr>
          </a:p>
          <a:p>
            <a:r>
              <a:rPr lang="zh-TW" altLang="en-US" dirty="0" smtClean="0"/>
              <a:t>在沖銷方面</a:t>
            </a:r>
            <a:r>
              <a:rPr lang="zh-TW" altLang="zh-TW" dirty="0" smtClean="0"/>
              <a:t>，應先就提列之備抵呆帳項下沖抵，如有不足，才得列為當年度損失</a:t>
            </a:r>
            <a:endParaRPr lang="en-US" altLang="zh-TW" dirty="0" smtClean="0"/>
          </a:p>
          <a:p>
            <a:r>
              <a:rPr lang="zh-TW" altLang="en-US" dirty="0" smtClean="0">
                <a:solidFill>
                  <a:srgbClr val="FF0000"/>
                </a:solidFill>
              </a:rPr>
              <a:t>有些銀行在放款上發生嚴重虧損，</a:t>
            </a:r>
            <a:r>
              <a:rPr lang="zh-TW" altLang="en-US" dirty="0">
                <a:solidFill>
                  <a:srgbClr val="FF0000"/>
                </a:solidFill>
              </a:rPr>
              <a:t>應</a:t>
            </a:r>
            <a:r>
              <a:rPr lang="zh-TW" altLang="en-US" dirty="0" smtClean="0">
                <a:solidFill>
                  <a:srgbClr val="FF0000"/>
                </a:solidFill>
              </a:rPr>
              <a:t>轉銷呆帳而不轉銷呆帳，隱匿虧損，一旦累積到無法藏匿時，就會爆發擠兌潮</a:t>
            </a:r>
            <a:r>
              <a:rPr lang="en-US" altLang="zh-TW" dirty="0" smtClean="0">
                <a:solidFill>
                  <a:srgbClr val="FF0000"/>
                </a:solidFill>
              </a:rPr>
              <a:t>(</a:t>
            </a:r>
            <a:r>
              <a:rPr lang="zh-TW" altLang="en-US" dirty="0" smtClean="0">
                <a:solidFill>
                  <a:srgbClr val="FF0000"/>
                </a:solidFill>
              </a:rPr>
              <a:t>如中興銀行</a:t>
            </a:r>
            <a:r>
              <a:rPr lang="en-US" altLang="zh-TW" dirty="0" smtClean="0">
                <a:solidFill>
                  <a:srgbClr val="FF0000"/>
                </a:solidFill>
              </a:rPr>
              <a:t>)</a:t>
            </a:r>
            <a:r>
              <a:rPr lang="zh-TW" altLang="en-US" dirty="0" smtClean="0">
                <a:solidFill>
                  <a:srgbClr val="FF0000"/>
                </a:solidFill>
              </a:rPr>
              <a:t>。</a:t>
            </a:r>
          </a:p>
        </p:txBody>
      </p:sp>
    </p:spTree>
  </p:cSld>
  <p:clrMapOvr>
    <a:masterClrMapping/>
  </p:clrMapOvr>
  <p:transition>
    <p:rand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219200" y="274638"/>
            <a:ext cx="7715250" cy="792162"/>
          </a:xfrm>
        </p:spPr>
        <p:txBody>
          <a:bodyPr/>
          <a:lstStyle/>
          <a:p>
            <a:pPr>
              <a:defRPr/>
            </a:pPr>
            <a:r>
              <a:rPr lang="zh-TW" altLang="en-US" dirty="0" smtClean="0"/>
              <a:t>本國銀行轉銷呆帳金額彙總表</a:t>
            </a:r>
            <a:endParaRPr lang="zh-TW" altLang="en-US" dirty="0"/>
          </a:p>
        </p:txBody>
      </p:sp>
      <p:graphicFrame>
        <p:nvGraphicFramePr>
          <p:cNvPr id="3" name="表格 2"/>
          <p:cNvGraphicFramePr>
            <a:graphicFrameLocks noGrp="1"/>
          </p:cNvGraphicFramePr>
          <p:nvPr/>
        </p:nvGraphicFramePr>
        <p:xfrm>
          <a:off x="1600200" y="1138238"/>
          <a:ext cx="6172200" cy="5368924"/>
        </p:xfrm>
        <a:graphic>
          <a:graphicData uri="http://schemas.openxmlformats.org/drawingml/2006/table">
            <a:tbl>
              <a:tblPr/>
              <a:tblGrid>
                <a:gridCol w="3196318">
                  <a:extLst>
                    <a:ext uri="{9D8B030D-6E8A-4147-A177-3AD203B41FA5}">
                      <a16:colId xmlns="" xmlns:a16="http://schemas.microsoft.com/office/drawing/2014/main" val="20000"/>
                    </a:ext>
                  </a:extLst>
                </a:gridCol>
                <a:gridCol w="1487941">
                  <a:extLst>
                    <a:ext uri="{9D8B030D-6E8A-4147-A177-3AD203B41FA5}">
                      <a16:colId xmlns="" xmlns:a16="http://schemas.microsoft.com/office/drawing/2014/main" val="20001"/>
                    </a:ext>
                  </a:extLst>
                </a:gridCol>
                <a:gridCol w="1487941">
                  <a:extLst>
                    <a:ext uri="{9D8B030D-6E8A-4147-A177-3AD203B41FA5}">
                      <a16:colId xmlns="" xmlns:a16="http://schemas.microsoft.com/office/drawing/2014/main" val="20002"/>
                    </a:ext>
                  </a:extLst>
                </a:gridCol>
              </a:tblGrid>
              <a:tr h="832204">
                <a:tc>
                  <a:txBody>
                    <a:bodyPr/>
                    <a:lstStyle/>
                    <a:p>
                      <a:pPr algn="ctr" fontAlgn="ctr"/>
                      <a:r>
                        <a:rPr lang="zh-TW" altLang="en-US" sz="1800" b="0" i="0" u="none" strike="noStrike" dirty="0">
                          <a:latin typeface="標楷體"/>
                        </a:rPr>
                        <a:t>期間</a:t>
                      </a:r>
                      <a:r>
                        <a:rPr lang="en-US" altLang="zh-TW" sz="1800" b="0" i="0" u="none" strike="noStrike" dirty="0">
                          <a:latin typeface="Times New Roman"/>
                        </a:rPr>
                        <a:t>/</a:t>
                      </a:r>
                      <a:r>
                        <a:rPr lang="zh-TW" altLang="en-US" sz="1800" b="0" i="0" u="none" strike="noStrike" dirty="0">
                          <a:latin typeface="標楷體"/>
                        </a:rPr>
                        <a:t>項目名稱</a:t>
                      </a:r>
                    </a:p>
                  </a:txBody>
                  <a:tcPr marL="9215" marR="9215" marT="92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zh-TW" altLang="en-US" sz="1800" b="0" i="0" u="none" strike="noStrike">
                          <a:latin typeface="標楷體"/>
                        </a:rPr>
                        <a:t>實際轉銷呆帳累計金額</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zh-TW" altLang="en-US" sz="1800" b="0" i="0" u="none" strike="noStrike">
                          <a:latin typeface="標楷體"/>
                        </a:rPr>
                        <a:t>銀行以自身盈餘轉銷呆帳累計金額</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 xmlns:a16="http://schemas.microsoft.com/office/drawing/2014/main" val="10000"/>
                  </a:ext>
                </a:extLst>
              </a:tr>
              <a:tr h="283545">
                <a:tc>
                  <a:txBody>
                    <a:bodyPr/>
                    <a:lstStyle/>
                    <a:p>
                      <a:pPr algn="l" fontAlgn="ctr"/>
                      <a:r>
                        <a:rPr lang="en-US" altLang="zh-TW" sz="1800" b="0" i="0" u="none" strike="noStrike">
                          <a:latin typeface="Times New Roman"/>
                        </a:rPr>
                        <a:t>88</a:t>
                      </a:r>
                      <a:r>
                        <a:rPr lang="zh-TW" altLang="en-US" sz="1800" b="0" i="0" u="none" strike="noStrike">
                          <a:latin typeface="標楷體"/>
                        </a:rPr>
                        <a:t>年</a:t>
                      </a:r>
                      <a:r>
                        <a:rPr lang="en-US" altLang="zh-TW" sz="1800" b="0" i="0" u="none" strike="noStrike">
                          <a:latin typeface="Times New Roman"/>
                        </a:rPr>
                        <a:t>1</a:t>
                      </a:r>
                      <a:r>
                        <a:rPr lang="zh-TW" altLang="en-US" sz="1800" b="0" i="0" u="none" strike="noStrike">
                          <a:latin typeface="標楷體"/>
                        </a:rPr>
                        <a:t>月至</a:t>
                      </a:r>
                      <a:r>
                        <a:rPr lang="en-US" altLang="zh-TW" sz="1800" b="0" i="0" u="none" strike="noStrike">
                          <a:latin typeface="Times New Roman"/>
                        </a:rPr>
                        <a:t>88</a:t>
                      </a:r>
                      <a:r>
                        <a:rPr lang="zh-TW" altLang="en-US" sz="1800" b="0" i="0" u="none" strike="noStrike">
                          <a:latin typeface="標楷體"/>
                        </a:rPr>
                        <a:t>年</a:t>
                      </a:r>
                      <a:r>
                        <a:rPr lang="en-US" altLang="zh-TW" sz="1800" b="0" i="0" u="none" strike="noStrike">
                          <a:latin typeface="Times New Roman"/>
                        </a:rPr>
                        <a:t>12</a:t>
                      </a:r>
                      <a:r>
                        <a:rPr lang="zh-TW" altLang="en-US" sz="1800" b="0" i="0" u="none" strike="noStrike">
                          <a:latin typeface="標楷體"/>
                        </a:rPr>
                        <a:t>月</a:t>
                      </a:r>
                      <a:endParaRPr lang="zh-TW" altLang="en-US" sz="1800" b="0" i="0" u="none" strike="noStrike">
                        <a:latin typeface="Times New Roman"/>
                      </a:endParaRPr>
                    </a:p>
                  </a:txBody>
                  <a:tcPr marL="9215" marR="9215" marT="92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140,176</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119,490</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283545">
                <a:tc>
                  <a:txBody>
                    <a:bodyPr/>
                    <a:lstStyle/>
                    <a:p>
                      <a:pPr algn="l" fontAlgn="ctr"/>
                      <a:r>
                        <a:rPr lang="en-US" altLang="zh-TW" sz="1800" b="0" i="0" u="none" strike="noStrike">
                          <a:latin typeface="Times New Roman"/>
                        </a:rPr>
                        <a:t>89</a:t>
                      </a:r>
                      <a:r>
                        <a:rPr lang="zh-TW" altLang="en-US" sz="1800" b="0" i="0" u="none" strike="noStrike">
                          <a:latin typeface="標楷體"/>
                        </a:rPr>
                        <a:t>年</a:t>
                      </a:r>
                      <a:r>
                        <a:rPr lang="en-US" altLang="zh-TW" sz="1800" b="0" i="0" u="none" strike="noStrike">
                          <a:latin typeface="Times New Roman"/>
                        </a:rPr>
                        <a:t>1</a:t>
                      </a:r>
                      <a:r>
                        <a:rPr lang="zh-TW" altLang="en-US" sz="1800" b="0" i="0" u="none" strike="noStrike">
                          <a:latin typeface="標楷體"/>
                        </a:rPr>
                        <a:t>月至</a:t>
                      </a:r>
                      <a:r>
                        <a:rPr lang="en-US" altLang="zh-TW" sz="1800" b="0" i="0" u="none" strike="noStrike">
                          <a:latin typeface="Times New Roman"/>
                        </a:rPr>
                        <a:t>89</a:t>
                      </a:r>
                      <a:r>
                        <a:rPr lang="zh-TW" altLang="en-US" sz="1800" b="0" i="0" u="none" strike="noStrike">
                          <a:latin typeface="標楷體"/>
                        </a:rPr>
                        <a:t>年</a:t>
                      </a:r>
                      <a:r>
                        <a:rPr lang="en-US" altLang="zh-TW" sz="1800" b="0" i="0" u="none" strike="noStrike">
                          <a:latin typeface="Times New Roman"/>
                        </a:rPr>
                        <a:t>12</a:t>
                      </a:r>
                      <a:r>
                        <a:rPr lang="zh-TW" altLang="en-US" sz="1800" b="0" i="0" u="none" strike="noStrike">
                          <a:latin typeface="標楷體"/>
                        </a:rPr>
                        <a:t>月</a:t>
                      </a:r>
                      <a:endParaRPr lang="zh-TW" altLang="en-US" sz="1800" b="0" i="0" u="none" strike="noStrike">
                        <a:latin typeface="Times New Roman"/>
                      </a:endParaRPr>
                    </a:p>
                  </a:txBody>
                  <a:tcPr marL="9215" marR="9215" marT="92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163,501</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125,157</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283545">
                <a:tc>
                  <a:txBody>
                    <a:bodyPr/>
                    <a:lstStyle/>
                    <a:p>
                      <a:pPr algn="l" fontAlgn="ctr"/>
                      <a:r>
                        <a:rPr lang="en-US" altLang="zh-TW" sz="1800" b="0" i="0" u="none" strike="noStrike">
                          <a:latin typeface="Times New Roman"/>
                        </a:rPr>
                        <a:t>90</a:t>
                      </a:r>
                      <a:r>
                        <a:rPr lang="zh-TW" altLang="en-US" sz="1800" b="0" i="0" u="none" strike="noStrike">
                          <a:latin typeface="標楷體"/>
                        </a:rPr>
                        <a:t>年</a:t>
                      </a:r>
                      <a:r>
                        <a:rPr lang="en-US" altLang="zh-TW" sz="1800" b="0" i="0" u="none" strike="noStrike">
                          <a:latin typeface="Times New Roman"/>
                        </a:rPr>
                        <a:t>1</a:t>
                      </a:r>
                      <a:r>
                        <a:rPr lang="zh-TW" altLang="en-US" sz="1800" b="0" i="0" u="none" strike="noStrike">
                          <a:latin typeface="標楷體"/>
                        </a:rPr>
                        <a:t>月至</a:t>
                      </a:r>
                      <a:r>
                        <a:rPr lang="en-US" altLang="zh-TW" sz="1800" b="0" i="0" u="none" strike="noStrike">
                          <a:latin typeface="Times New Roman"/>
                        </a:rPr>
                        <a:t>90</a:t>
                      </a:r>
                      <a:r>
                        <a:rPr lang="zh-TW" altLang="en-US" sz="1800" b="0" i="0" u="none" strike="noStrike">
                          <a:latin typeface="標楷體"/>
                        </a:rPr>
                        <a:t>年</a:t>
                      </a:r>
                      <a:r>
                        <a:rPr lang="en-US" altLang="zh-TW" sz="1800" b="0" i="0" u="none" strike="noStrike">
                          <a:latin typeface="Times New Roman"/>
                        </a:rPr>
                        <a:t>12</a:t>
                      </a:r>
                      <a:r>
                        <a:rPr lang="zh-TW" altLang="en-US" sz="1800" b="0" i="0" u="none" strike="noStrike">
                          <a:latin typeface="標楷體"/>
                        </a:rPr>
                        <a:t>月</a:t>
                      </a:r>
                      <a:endParaRPr lang="zh-TW" altLang="en-US" sz="1800" b="0" i="0" u="none" strike="noStrike">
                        <a:latin typeface="Times New Roman"/>
                      </a:endParaRPr>
                    </a:p>
                  </a:txBody>
                  <a:tcPr marL="9215" marR="9215" marT="92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256,891</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222,696</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283545">
                <a:tc>
                  <a:txBody>
                    <a:bodyPr/>
                    <a:lstStyle/>
                    <a:p>
                      <a:pPr algn="l" fontAlgn="ctr"/>
                      <a:r>
                        <a:rPr lang="en-US" altLang="zh-TW" sz="1800" b="0" i="0" u="none" strike="noStrike">
                          <a:latin typeface="Times New Roman"/>
                        </a:rPr>
                        <a:t>91</a:t>
                      </a:r>
                      <a:r>
                        <a:rPr lang="zh-TW" altLang="en-US" sz="1800" b="0" i="0" u="none" strike="noStrike">
                          <a:latin typeface="標楷體"/>
                        </a:rPr>
                        <a:t>年</a:t>
                      </a:r>
                      <a:r>
                        <a:rPr lang="en-US" altLang="zh-TW" sz="1800" b="0" i="0" u="none" strike="noStrike">
                          <a:latin typeface="Times New Roman"/>
                        </a:rPr>
                        <a:t>1</a:t>
                      </a:r>
                      <a:r>
                        <a:rPr lang="zh-TW" altLang="en-US" sz="1800" b="0" i="0" u="none" strike="noStrike">
                          <a:latin typeface="標楷體"/>
                        </a:rPr>
                        <a:t>月至</a:t>
                      </a:r>
                      <a:r>
                        <a:rPr lang="en-US" altLang="zh-TW" sz="1800" b="0" i="0" u="none" strike="noStrike">
                          <a:latin typeface="Times New Roman"/>
                        </a:rPr>
                        <a:t>91</a:t>
                      </a:r>
                      <a:r>
                        <a:rPr lang="zh-TW" altLang="en-US" sz="1800" b="0" i="0" u="none" strike="noStrike">
                          <a:latin typeface="標楷體"/>
                        </a:rPr>
                        <a:t>年</a:t>
                      </a:r>
                      <a:r>
                        <a:rPr lang="en-US" altLang="zh-TW" sz="1800" b="0" i="0" u="none" strike="noStrike">
                          <a:latin typeface="Times New Roman"/>
                        </a:rPr>
                        <a:t>12</a:t>
                      </a:r>
                      <a:r>
                        <a:rPr lang="zh-TW" altLang="en-US" sz="1800" b="0" i="0" u="none" strike="noStrike">
                          <a:latin typeface="標楷體"/>
                        </a:rPr>
                        <a:t>月</a:t>
                      </a:r>
                      <a:endParaRPr lang="zh-TW" altLang="en-US" sz="1800" b="0" i="0" u="none" strike="noStrike">
                        <a:latin typeface="Times New Roman"/>
                      </a:endParaRPr>
                    </a:p>
                  </a:txBody>
                  <a:tcPr marL="9215" marR="9215" marT="92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413,853</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387,031</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283545">
                <a:tc>
                  <a:txBody>
                    <a:bodyPr/>
                    <a:lstStyle/>
                    <a:p>
                      <a:pPr algn="l" fontAlgn="ctr"/>
                      <a:r>
                        <a:rPr lang="en-US" altLang="zh-TW" sz="1800" b="0" i="0" u="none" strike="noStrike">
                          <a:latin typeface="Times New Roman"/>
                        </a:rPr>
                        <a:t>92</a:t>
                      </a:r>
                      <a:r>
                        <a:rPr lang="zh-TW" altLang="en-US" sz="1800" b="0" i="0" u="none" strike="noStrike">
                          <a:latin typeface="標楷體"/>
                        </a:rPr>
                        <a:t>年</a:t>
                      </a:r>
                      <a:r>
                        <a:rPr lang="en-US" altLang="zh-TW" sz="1800" b="0" i="0" u="none" strike="noStrike">
                          <a:latin typeface="Times New Roman"/>
                        </a:rPr>
                        <a:t>1</a:t>
                      </a:r>
                      <a:r>
                        <a:rPr lang="zh-TW" altLang="en-US" sz="1800" b="0" i="0" u="none" strike="noStrike">
                          <a:latin typeface="標楷體"/>
                        </a:rPr>
                        <a:t>月至</a:t>
                      </a:r>
                      <a:r>
                        <a:rPr lang="en-US" altLang="zh-TW" sz="1800" b="0" i="0" u="none" strike="noStrike">
                          <a:latin typeface="Times New Roman"/>
                        </a:rPr>
                        <a:t>92</a:t>
                      </a:r>
                      <a:r>
                        <a:rPr lang="zh-TW" altLang="en-US" sz="1800" b="0" i="0" u="none" strike="noStrike">
                          <a:latin typeface="標楷體"/>
                        </a:rPr>
                        <a:t>年</a:t>
                      </a:r>
                      <a:r>
                        <a:rPr lang="en-US" altLang="zh-TW" sz="1800" b="0" i="0" u="none" strike="noStrike">
                          <a:latin typeface="Times New Roman"/>
                        </a:rPr>
                        <a:t>12</a:t>
                      </a:r>
                      <a:r>
                        <a:rPr lang="zh-TW" altLang="en-US" sz="1800" b="0" i="0" u="none" strike="noStrike">
                          <a:latin typeface="標楷體"/>
                        </a:rPr>
                        <a:t>月</a:t>
                      </a:r>
                      <a:endParaRPr lang="zh-TW" altLang="en-US" sz="1800" b="0" i="0" u="none" strike="noStrike">
                        <a:latin typeface="Times New Roman"/>
                      </a:endParaRPr>
                    </a:p>
                  </a:txBody>
                  <a:tcPr marL="9215" marR="9215" marT="92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236,848</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216,665</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283545">
                <a:tc>
                  <a:txBody>
                    <a:bodyPr/>
                    <a:lstStyle/>
                    <a:p>
                      <a:pPr algn="l" fontAlgn="ctr"/>
                      <a:r>
                        <a:rPr lang="en-US" altLang="zh-TW" sz="1800" b="0" i="0" u="none" strike="noStrike">
                          <a:latin typeface="Times New Roman"/>
                        </a:rPr>
                        <a:t>93</a:t>
                      </a:r>
                      <a:r>
                        <a:rPr lang="zh-TW" altLang="en-US" sz="1800" b="0" i="0" u="none" strike="noStrike">
                          <a:latin typeface="標楷體"/>
                        </a:rPr>
                        <a:t>年</a:t>
                      </a:r>
                      <a:r>
                        <a:rPr lang="en-US" altLang="zh-TW" sz="1800" b="0" i="0" u="none" strike="noStrike">
                          <a:latin typeface="Times New Roman"/>
                        </a:rPr>
                        <a:t>1</a:t>
                      </a:r>
                      <a:r>
                        <a:rPr lang="zh-TW" altLang="en-US" sz="1800" b="0" i="0" u="none" strike="noStrike">
                          <a:latin typeface="標楷體"/>
                        </a:rPr>
                        <a:t>月至</a:t>
                      </a:r>
                      <a:r>
                        <a:rPr lang="en-US" altLang="zh-TW" sz="1800" b="0" i="0" u="none" strike="noStrike">
                          <a:latin typeface="Times New Roman"/>
                        </a:rPr>
                        <a:t>93</a:t>
                      </a:r>
                      <a:r>
                        <a:rPr lang="zh-TW" altLang="en-US" sz="1800" b="0" i="0" u="none" strike="noStrike">
                          <a:latin typeface="標楷體"/>
                        </a:rPr>
                        <a:t>年</a:t>
                      </a:r>
                      <a:r>
                        <a:rPr lang="en-US" altLang="zh-TW" sz="1800" b="0" i="0" u="none" strike="noStrike">
                          <a:latin typeface="Times New Roman"/>
                        </a:rPr>
                        <a:t>12</a:t>
                      </a:r>
                      <a:r>
                        <a:rPr lang="zh-TW" altLang="en-US" sz="1800" b="0" i="0" u="none" strike="noStrike">
                          <a:latin typeface="標楷體"/>
                        </a:rPr>
                        <a:t>月</a:t>
                      </a:r>
                      <a:endParaRPr lang="zh-TW" altLang="en-US" sz="1800" b="0" i="0" u="none" strike="noStrike">
                        <a:latin typeface="Times New Roman"/>
                      </a:endParaRPr>
                    </a:p>
                  </a:txBody>
                  <a:tcPr marL="9215" marR="9215" marT="92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162,235</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141,827</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283545">
                <a:tc>
                  <a:txBody>
                    <a:bodyPr/>
                    <a:lstStyle/>
                    <a:p>
                      <a:pPr algn="l" fontAlgn="ctr"/>
                      <a:r>
                        <a:rPr lang="en-US" altLang="zh-TW" sz="1800" b="0" i="0" u="none" strike="noStrike">
                          <a:latin typeface="Times New Roman"/>
                        </a:rPr>
                        <a:t>94</a:t>
                      </a:r>
                      <a:r>
                        <a:rPr lang="zh-TW" altLang="en-US" sz="1800" b="0" i="0" u="none" strike="noStrike">
                          <a:latin typeface="標楷體"/>
                        </a:rPr>
                        <a:t>年</a:t>
                      </a:r>
                      <a:r>
                        <a:rPr lang="en-US" altLang="zh-TW" sz="1800" b="0" i="0" u="none" strike="noStrike">
                          <a:latin typeface="Times New Roman"/>
                        </a:rPr>
                        <a:t>1</a:t>
                      </a:r>
                      <a:r>
                        <a:rPr lang="zh-TW" altLang="en-US" sz="1800" b="0" i="0" u="none" strike="noStrike">
                          <a:latin typeface="標楷體"/>
                        </a:rPr>
                        <a:t>月至</a:t>
                      </a:r>
                      <a:r>
                        <a:rPr lang="en-US" altLang="zh-TW" sz="1800" b="0" i="0" u="none" strike="noStrike">
                          <a:latin typeface="Times New Roman"/>
                        </a:rPr>
                        <a:t>94</a:t>
                      </a:r>
                      <a:r>
                        <a:rPr lang="zh-TW" altLang="en-US" sz="1800" b="0" i="0" u="none" strike="noStrike">
                          <a:latin typeface="標楷體"/>
                        </a:rPr>
                        <a:t>年</a:t>
                      </a:r>
                      <a:r>
                        <a:rPr lang="en-US" altLang="zh-TW" sz="1800" b="0" i="0" u="none" strike="noStrike">
                          <a:latin typeface="Times New Roman"/>
                        </a:rPr>
                        <a:t>12</a:t>
                      </a:r>
                      <a:r>
                        <a:rPr lang="zh-TW" altLang="en-US" sz="1800" b="0" i="0" u="none" strike="noStrike">
                          <a:latin typeface="標楷體"/>
                        </a:rPr>
                        <a:t>月</a:t>
                      </a:r>
                      <a:endParaRPr lang="zh-TW" altLang="en-US" sz="1800" b="0" i="0" u="none" strike="noStrike">
                        <a:latin typeface="Times New Roman"/>
                      </a:endParaRPr>
                    </a:p>
                  </a:txBody>
                  <a:tcPr marL="9215" marR="9215" marT="92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210,816</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188,163</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r h="283545">
                <a:tc>
                  <a:txBody>
                    <a:bodyPr/>
                    <a:lstStyle/>
                    <a:p>
                      <a:pPr algn="l" fontAlgn="ctr"/>
                      <a:r>
                        <a:rPr lang="en-US" altLang="zh-TW" sz="1800" b="0" i="0" u="none" strike="noStrike">
                          <a:latin typeface="Times New Roman"/>
                        </a:rPr>
                        <a:t>95</a:t>
                      </a:r>
                      <a:r>
                        <a:rPr lang="zh-TW" altLang="en-US" sz="1800" b="0" i="0" u="none" strike="noStrike">
                          <a:latin typeface="標楷體"/>
                        </a:rPr>
                        <a:t>年</a:t>
                      </a:r>
                      <a:r>
                        <a:rPr lang="en-US" altLang="zh-TW" sz="1800" b="0" i="0" u="none" strike="noStrike">
                          <a:latin typeface="Times New Roman"/>
                        </a:rPr>
                        <a:t>1</a:t>
                      </a:r>
                      <a:r>
                        <a:rPr lang="zh-TW" altLang="en-US" sz="1800" b="0" i="0" u="none" strike="noStrike">
                          <a:latin typeface="標楷體"/>
                        </a:rPr>
                        <a:t>月至</a:t>
                      </a:r>
                      <a:r>
                        <a:rPr lang="en-US" altLang="zh-TW" sz="1800" b="0" i="0" u="none" strike="noStrike">
                          <a:latin typeface="Times New Roman"/>
                        </a:rPr>
                        <a:t>95</a:t>
                      </a:r>
                      <a:r>
                        <a:rPr lang="zh-TW" altLang="en-US" sz="1800" b="0" i="0" u="none" strike="noStrike">
                          <a:latin typeface="標楷體"/>
                        </a:rPr>
                        <a:t>年</a:t>
                      </a:r>
                      <a:r>
                        <a:rPr lang="en-US" altLang="zh-TW" sz="1800" b="0" i="0" u="none" strike="noStrike">
                          <a:latin typeface="Times New Roman"/>
                        </a:rPr>
                        <a:t>12</a:t>
                      </a:r>
                      <a:r>
                        <a:rPr lang="zh-TW" altLang="en-US" sz="1800" b="0" i="0" u="none" strike="noStrike">
                          <a:latin typeface="標楷體"/>
                        </a:rPr>
                        <a:t>月</a:t>
                      </a:r>
                      <a:endParaRPr lang="zh-TW" altLang="en-US" sz="1800" b="0" i="0" u="none" strike="noStrike">
                        <a:latin typeface="Times New Roman"/>
                      </a:endParaRPr>
                    </a:p>
                  </a:txBody>
                  <a:tcPr marL="9215" marR="9215" marT="92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dirty="0">
                          <a:latin typeface="Times New Roman"/>
                        </a:rPr>
                        <a:t>204,039</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181,102</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r h="283545">
                <a:tc>
                  <a:txBody>
                    <a:bodyPr/>
                    <a:lstStyle/>
                    <a:p>
                      <a:pPr algn="l" fontAlgn="ctr"/>
                      <a:r>
                        <a:rPr lang="en-US" altLang="zh-TW" sz="1800" b="0" i="0" u="none" strike="noStrike">
                          <a:latin typeface="Times New Roman"/>
                        </a:rPr>
                        <a:t>96</a:t>
                      </a:r>
                      <a:r>
                        <a:rPr lang="zh-TW" altLang="en-US" sz="1800" b="0" i="0" u="none" strike="noStrike">
                          <a:latin typeface="標楷體"/>
                        </a:rPr>
                        <a:t>年</a:t>
                      </a:r>
                      <a:r>
                        <a:rPr lang="en-US" altLang="zh-TW" sz="1800" b="0" i="0" u="none" strike="noStrike">
                          <a:latin typeface="Times New Roman"/>
                        </a:rPr>
                        <a:t>1</a:t>
                      </a:r>
                      <a:r>
                        <a:rPr lang="zh-TW" altLang="en-US" sz="1800" b="0" i="0" u="none" strike="noStrike">
                          <a:latin typeface="標楷體"/>
                        </a:rPr>
                        <a:t>月至</a:t>
                      </a:r>
                      <a:r>
                        <a:rPr lang="en-US" altLang="zh-TW" sz="1800" b="0" i="0" u="none" strike="noStrike">
                          <a:latin typeface="Times New Roman"/>
                        </a:rPr>
                        <a:t>96</a:t>
                      </a:r>
                      <a:r>
                        <a:rPr lang="zh-TW" altLang="en-US" sz="1800" b="0" i="0" u="none" strike="noStrike">
                          <a:latin typeface="標楷體"/>
                        </a:rPr>
                        <a:t>年</a:t>
                      </a:r>
                      <a:r>
                        <a:rPr lang="en-US" altLang="zh-TW" sz="1800" b="0" i="0" u="none" strike="noStrike">
                          <a:latin typeface="Times New Roman"/>
                        </a:rPr>
                        <a:t>12</a:t>
                      </a:r>
                      <a:r>
                        <a:rPr lang="zh-TW" altLang="en-US" sz="1800" b="0" i="0" u="none" strike="noStrike">
                          <a:latin typeface="標楷體"/>
                        </a:rPr>
                        <a:t>月</a:t>
                      </a:r>
                      <a:endParaRPr lang="zh-TW" altLang="en-US" sz="1800" b="0" i="0" u="none" strike="noStrike">
                        <a:latin typeface="Times New Roman"/>
                      </a:endParaRPr>
                    </a:p>
                  </a:txBody>
                  <a:tcPr marL="9215" marR="9215" marT="92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209,524</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185,685</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9"/>
                  </a:ext>
                </a:extLst>
              </a:tr>
              <a:tr h="283545">
                <a:tc>
                  <a:txBody>
                    <a:bodyPr/>
                    <a:lstStyle/>
                    <a:p>
                      <a:pPr algn="l" fontAlgn="ctr"/>
                      <a:r>
                        <a:rPr lang="en-US" altLang="zh-TW" sz="1800" b="0" i="0" u="none" strike="noStrike">
                          <a:latin typeface="Times New Roman"/>
                        </a:rPr>
                        <a:t>97</a:t>
                      </a:r>
                      <a:r>
                        <a:rPr lang="zh-TW" altLang="en-US" sz="1800" b="0" i="0" u="none" strike="noStrike">
                          <a:latin typeface="標楷體"/>
                        </a:rPr>
                        <a:t>年</a:t>
                      </a:r>
                      <a:r>
                        <a:rPr lang="en-US" altLang="zh-TW" sz="1800" b="0" i="0" u="none" strike="noStrike">
                          <a:latin typeface="Times New Roman"/>
                        </a:rPr>
                        <a:t>1</a:t>
                      </a:r>
                      <a:r>
                        <a:rPr lang="zh-TW" altLang="en-US" sz="1800" b="0" i="0" u="none" strike="noStrike">
                          <a:latin typeface="標楷體"/>
                        </a:rPr>
                        <a:t>月至</a:t>
                      </a:r>
                      <a:r>
                        <a:rPr lang="en-US" altLang="zh-TW" sz="1800" b="0" i="0" u="none" strike="noStrike">
                          <a:latin typeface="Times New Roman"/>
                        </a:rPr>
                        <a:t>97</a:t>
                      </a:r>
                      <a:r>
                        <a:rPr lang="zh-TW" altLang="en-US" sz="1800" b="0" i="0" u="none" strike="noStrike">
                          <a:latin typeface="標楷體"/>
                        </a:rPr>
                        <a:t>年</a:t>
                      </a:r>
                      <a:r>
                        <a:rPr lang="en-US" altLang="zh-TW" sz="1800" b="0" i="0" u="none" strike="noStrike">
                          <a:latin typeface="Times New Roman"/>
                        </a:rPr>
                        <a:t>12</a:t>
                      </a:r>
                      <a:r>
                        <a:rPr lang="zh-TW" altLang="en-US" sz="1800" b="0" i="0" u="none" strike="noStrike">
                          <a:latin typeface="標楷體"/>
                        </a:rPr>
                        <a:t>月</a:t>
                      </a:r>
                      <a:endParaRPr lang="zh-TW" altLang="en-US" sz="1800" b="0" i="0" u="none" strike="noStrike">
                        <a:latin typeface="Times New Roman"/>
                      </a:endParaRPr>
                    </a:p>
                  </a:txBody>
                  <a:tcPr marL="9215" marR="9215" marT="92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132,778</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108,095</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0"/>
                  </a:ext>
                </a:extLst>
              </a:tr>
              <a:tr h="283545">
                <a:tc>
                  <a:txBody>
                    <a:bodyPr/>
                    <a:lstStyle/>
                    <a:p>
                      <a:pPr algn="l" fontAlgn="ctr"/>
                      <a:r>
                        <a:rPr lang="en-US" altLang="zh-TW" sz="1800" b="0" i="0" u="none" strike="noStrike">
                          <a:latin typeface="Times New Roman"/>
                        </a:rPr>
                        <a:t>98</a:t>
                      </a:r>
                      <a:r>
                        <a:rPr lang="zh-TW" altLang="en-US" sz="1800" b="0" i="0" u="none" strike="noStrike">
                          <a:latin typeface="標楷體"/>
                        </a:rPr>
                        <a:t>年</a:t>
                      </a:r>
                      <a:r>
                        <a:rPr lang="en-US" altLang="zh-TW" sz="1800" b="0" i="0" u="none" strike="noStrike">
                          <a:latin typeface="Times New Roman"/>
                        </a:rPr>
                        <a:t>1</a:t>
                      </a:r>
                      <a:r>
                        <a:rPr lang="zh-TW" altLang="en-US" sz="1800" b="0" i="0" u="none" strike="noStrike">
                          <a:latin typeface="標楷體"/>
                        </a:rPr>
                        <a:t>月至</a:t>
                      </a:r>
                      <a:r>
                        <a:rPr lang="en-US" altLang="zh-TW" sz="1800" b="0" i="0" u="none" strike="noStrike">
                          <a:latin typeface="Times New Roman"/>
                        </a:rPr>
                        <a:t>98</a:t>
                      </a:r>
                      <a:r>
                        <a:rPr lang="zh-TW" altLang="en-US" sz="1800" b="0" i="0" u="none" strike="noStrike">
                          <a:latin typeface="標楷體"/>
                        </a:rPr>
                        <a:t>年</a:t>
                      </a:r>
                      <a:r>
                        <a:rPr lang="en-US" altLang="zh-TW" sz="1800" b="0" i="0" u="none" strike="noStrike">
                          <a:latin typeface="Times New Roman"/>
                        </a:rPr>
                        <a:t>12</a:t>
                      </a:r>
                      <a:r>
                        <a:rPr lang="zh-TW" altLang="en-US" sz="1800" b="0" i="0" u="none" strike="noStrike">
                          <a:latin typeface="標楷體"/>
                        </a:rPr>
                        <a:t>月</a:t>
                      </a:r>
                      <a:endParaRPr lang="zh-TW" altLang="en-US" sz="1800" b="0" i="0" u="none" strike="noStrike">
                        <a:latin typeface="Times New Roman"/>
                      </a:endParaRPr>
                    </a:p>
                  </a:txBody>
                  <a:tcPr marL="9215" marR="9215" marT="92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112,126</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97,018</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1"/>
                  </a:ext>
                </a:extLst>
              </a:tr>
              <a:tr h="283545">
                <a:tc>
                  <a:txBody>
                    <a:bodyPr/>
                    <a:lstStyle/>
                    <a:p>
                      <a:pPr algn="l" fontAlgn="ctr"/>
                      <a:r>
                        <a:rPr lang="en-US" altLang="zh-TW" sz="1800" b="0" i="0" u="none" strike="noStrike">
                          <a:latin typeface="Times New Roman"/>
                        </a:rPr>
                        <a:t>99</a:t>
                      </a:r>
                      <a:r>
                        <a:rPr lang="zh-TW" altLang="en-US" sz="1800" b="0" i="0" u="none" strike="noStrike">
                          <a:latin typeface="標楷體"/>
                        </a:rPr>
                        <a:t>年</a:t>
                      </a:r>
                      <a:r>
                        <a:rPr lang="en-US" altLang="zh-TW" sz="1800" b="0" i="0" u="none" strike="noStrike">
                          <a:latin typeface="Times New Roman"/>
                        </a:rPr>
                        <a:t>1</a:t>
                      </a:r>
                      <a:r>
                        <a:rPr lang="zh-TW" altLang="en-US" sz="1800" b="0" i="0" u="none" strike="noStrike">
                          <a:latin typeface="標楷體"/>
                        </a:rPr>
                        <a:t>月至</a:t>
                      </a:r>
                      <a:r>
                        <a:rPr lang="en-US" altLang="zh-TW" sz="1800" b="0" i="0" u="none" strike="noStrike">
                          <a:latin typeface="Times New Roman"/>
                        </a:rPr>
                        <a:t>99</a:t>
                      </a:r>
                      <a:r>
                        <a:rPr lang="zh-TW" altLang="en-US" sz="1800" b="0" i="0" u="none" strike="noStrike">
                          <a:latin typeface="標楷體"/>
                        </a:rPr>
                        <a:t>年</a:t>
                      </a:r>
                      <a:r>
                        <a:rPr lang="en-US" altLang="zh-TW" sz="1800" b="0" i="0" u="none" strike="noStrike">
                          <a:latin typeface="Times New Roman"/>
                        </a:rPr>
                        <a:t>12</a:t>
                      </a:r>
                      <a:r>
                        <a:rPr lang="zh-TW" altLang="en-US" sz="1800" b="0" i="0" u="none" strike="noStrike">
                          <a:latin typeface="標楷體"/>
                        </a:rPr>
                        <a:t>月</a:t>
                      </a:r>
                      <a:endParaRPr lang="zh-TW" altLang="en-US" sz="1800" b="0" i="0" u="none" strike="noStrike">
                        <a:latin typeface="Times New Roman"/>
                      </a:endParaRPr>
                    </a:p>
                  </a:txBody>
                  <a:tcPr marL="9215" marR="9215" marT="92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70,135</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54,054</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2"/>
                  </a:ext>
                </a:extLst>
              </a:tr>
              <a:tr h="283545">
                <a:tc>
                  <a:txBody>
                    <a:bodyPr/>
                    <a:lstStyle/>
                    <a:p>
                      <a:pPr algn="l" fontAlgn="ctr"/>
                      <a:r>
                        <a:rPr lang="en-US" altLang="zh-TW" sz="1800" b="0" i="0" u="none" strike="noStrike">
                          <a:latin typeface="Times New Roman"/>
                        </a:rPr>
                        <a:t>100</a:t>
                      </a:r>
                      <a:r>
                        <a:rPr lang="zh-TW" altLang="en-US" sz="1800" b="0" i="0" u="none" strike="noStrike">
                          <a:latin typeface="標楷體"/>
                        </a:rPr>
                        <a:t>年</a:t>
                      </a:r>
                      <a:r>
                        <a:rPr lang="en-US" altLang="zh-TW" sz="1800" b="0" i="0" u="none" strike="noStrike">
                          <a:latin typeface="Times New Roman"/>
                        </a:rPr>
                        <a:t>1</a:t>
                      </a:r>
                      <a:r>
                        <a:rPr lang="zh-TW" altLang="en-US" sz="1800" b="0" i="0" u="none" strike="noStrike">
                          <a:latin typeface="標楷體"/>
                        </a:rPr>
                        <a:t>月至</a:t>
                      </a:r>
                      <a:r>
                        <a:rPr lang="en-US" altLang="zh-TW" sz="1800" b="0" i="0" u="none" strike="noStrike">
                          <a:latin typeface="Times New Roman"/>
                        </a:rPr>
                        <a:t>100</a:t>
                      </a:r>
                      <a:r>
                        <a:rPr lang="zh-TW" altLang="en-US" sz="1800" b="0" i="0" u="none" strike="noStrike">
                          <a:latin typeface="標楷體"/>
                        </a:rPr>
                        <a:t>年</a:t>
                      </a:r>
                      <a:r>
                        <a:rPr lang="en-US" altLang="zh-TW" sz="1800" b="0" i="0" u="none" strike="noStrike">
                          <a:latin typeface="Times New Roman"/>
                        </a:rPr>
                        <a:t>12</a:t>
                      </a:r>
                      <a:r>
                        <a:rPr lang="zh-TW" altLang="en-US" sz="1800" b="0" i="0" u="none" strike="noStrike">
                          <a:latin typeface="標楷體"/>
                        </a:rPr>
                        <a:t>月</a:t>
                      </a:r>
                      <a:endParaRPr lang="zh-TW" altLang="en-US" sz="1800" b="0" i="0" u="none" strike="noStrike">
                        <a:latin typeface="Times New Roman"/>
                      </a:endParaRPr>
                    </a:p>
                  </a:txBody>
                  <a:tcPr marL="9215" marR="9215" marT="92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36,370</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22,256</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3"/>
                  </a:ext>
                </a:extLst>
              </a:tr>
              <a:tr h="283545">
                <a:tc>
                  <a:txBody>
                    <a:bodyPr/>
                    <a:lstStyle/>
                    <a:p>
                      <a:pPr algn="l" fontAlgn="ctr"/>
                      <a:r>
                        <a:rPr lang="en-US" altLang="zh-TW" sz="1800" b="0" i="0" u="none" strike="noStrike">
                          <a:latin typeface="Times New Roman"/>
                        </a:rPr>
                        <a:t>101</a:t>
                      </a:r>
                      <a:r>
                        <a:rPr lang="zh-TW" altLang="en-US" sz="1800" b="0" i="0" u="none" strike="noStrike">
                          <a:latin typeface="標楷體"/>
                        </a:rPr>
                        <a:t>年</a:t>
                      </a:r>
                      <a:r>
                        <a:rPr lang="en-US" altLang="zh-TW" sz="1800" b="0" i="0" u="none" strike="noStrike">
                          <a:latin typeface="Times New Roman"/>
                        </a:rPr>
                        <a:t>1</a:t>
                      </a:r>
                      <a:r>
                        <a:rPr lang="zh-TW" altLang="en-US" sz="1800" b="0" i="0" u="none" strike="noStrike">
                          <a:latin typeface="標楷體"/>
                        </a:rPr>
                        <a:t>月至</a:t>
                      </a:r>
                      <a:r>
                        <a:rPr lang="en-US" altLang="zh-TW" sz="1800" b="0" i="0" u="none" strike="noStrike">
                          <a:latin typeface="Times New Roman"/>
                        </a:rPr>
                        <a:t>101</a:t>
                      </a:r>
                      <a:r>
                        <a:rPr lang="zh-TW" altLang="en-US" sz="1800" b="0" i="0" u="none" strike="noStrike">
                          <a:latin typeface="標楷體"/>
                        </a:rPr>
                        <a:t>年</a:t>
                      </a:r>
                      <a:r>
                        <a:rPr lang="en-US" altLang="zh-TW" sz="1800" b="0" i="0" u="none" strike="noStrike">
                          <a:latin typeface="Times New Roman"/>
                        </a:rPr>
                        <a:t>12</a:t>
                      </a:r>
                      <a:r>
                        <a:rPr lang="zh-TW" altLang="en-US" sz="1800" b="0" i="0" u="none" strike="noStrike">
                          <a:latin typeface="標楷體"/>
                        </a:rPr>
                        <a:t>月</a:t>
                      </a:r>
                      <a:endParaRPr lang="zh-TW" altLang="en-US" sz="1800" b="0" i="0" u="none" strike="noStrike">
                        <a:latin typeface="Times New Roman"/>
                      </a:endParaRPr>
                    </a:p>
                  </a:txBody>
                  <a:tcPr marL="9215" marR="9215" marT="92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56,145</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37,262</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4"/>
                  </a:ext>
                </a:extLst>
              </a:tr>
              <a:tr h="283545">
                <a:tc>
                  <a:txBody>
                    <a:bodyPr/>
                    <a:lstStyle/>
                    <a:p>
                      <a:pPr algn="l" fontAlgn="ctr"/>
                      <a:r>
                        <a:rPr lang="en-US" altLang="zh-TW" sz="1800" b="0" i="0" u="none" strike="noStrike">
                          <a:latin typeface="Times New Roman"/>
                        </a:rPr>
                        <a:t>102</a:t>
                      </a:r>
                      <a:r>
                        <a:rPr lang="zh-TW" altLang="en-US" sz="1800" b="0" i="0" u="none" strike="noStrike">
                          <a:latin typeface="標楷體"/>
                        </a:rPr>
                        <a:t>年</a:t>
                      </a:r>
                      <a:r>
                        <a:rPr lang="en-US" altLang="zh-TW" sz="1800" b="0" i="0" u="none" strike="noStrike">
                          <a:latin typeface="Times New Roman"/>
                        </a:rPr>
                        <a:t>1</a:t>
                      </a:r>
                      <a:r>
                        <a:rPr lang="zh-TW" altLang="en-US" sz="1800" b="0" i="0" u="none" strike="noStrike">
                          <a:latin typeface="標楷體"/>
                        </a:rPr>
                        <a:t>月至</a:t>
                      </a:r>
                      <a:r>
                        <a:rPr lang="en-US" altLang="zh-TW" sz="1800" b="0" i="0" u="none" strike="noStrike">
                          <a:latin typeface="Times New Roman"/>
                        </a:rPr>
                        <a:t>102</a:t>
                      </a:r>
                      <a:r>
                        <a:rPr lang="zh-TW" altLang="en-US" sz="1800" b="0" i="0" u="none" strike="noStrike">
                          <a:latin typeface="標楷體"/>
                        </a:rPr>
                        <a:t>年</a:t>
                      </a:r>
                      <a:r>
                        <a:rPr lang="en-US" altLang="zh-TW" sz="1800" b="0" i="0" u="none" strike="noStrike">
                          <a:latin typeface="Times New Roman"/>
                        </a:rPr>
                        <a:t>10</a:t>
                      </a:r>
                      <a:r>
                        <a:rPr lang="zh-TW" altLang="en-US" sz="1800" b="0" i="0" u="none" strike="noStrike">
                          <a:latin typeface="標楷體"/>
                        </a:rPr>
                        <a:t>月</a:t>
                      </a:r>
                      <a:endParaRPr lang="zh-TW" altLang="en-US" sz="1800" b="0" i="0" u="none" strike="noStrike">
                        <a:latin typeface="Times New Roman"/>
                      </a:endParaRPr>
                    </a:p>
                  </a:txBody>
                  <a:tcPr marL="9215" marR="9215" marT="92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36,687</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20,472</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5"/>
                  </a:ext>
                </a:extLst>
              </a:tr>
              <a:tr h="283545">
                <a:tc>
                  <a:txBody>
                    <a:bodyPr/>
                    <a:lstStyle/>
                    <a:p>
                      <a:pPr algn="l" fontAlgn="ctr"/>
                      <a:r>
                        <a:rPr lang="zh-TW" altLang="en-US" sz="1800" b="0" i="0" u="none" strike="noStrike">
                          <a:latin typeface="Times New Roman"/>
                        </a:rPr>
                        <a:t>     </a:t>
                      </a:r>
                      <a:r>
                        <a:rPr lang="zh-TW" altLang="en-US" sz="1800" b="0" i="0" u="none" strike="noStrike">
                          <a:latin typeface="標楷體"/>
                        </a:rPr>
                        <a:t>合</a:t>
                      </a:r>
                      <a:r>
                        <a:rPr lang="zh-TW" altLang="en-US" sz="1800" b="0" i="0" u="none" strike="noStrike">
                          <a:latin typeface="Times New Roman"/>
                        </a:rPr>
                        <a:t>             </a:t>
                      </a:r>
                      <a:r>
                        <a:rPr lang="zh-TW" altLang="en-US" sz="1800" b="0" i="0" u="none" strike="noStrike">
                          <a:latin typeface="標楷體"/>
                        </a:rPr>
                        <a:t>計</a:t>
                      </a:r>
                      <a:endParaRPr lang="zh-TW" altLang="en-US" sz="1800" b="0" i="0" u="none" strike="noStrike">
                        <a:latin typeface="Times New Roman"/>
                      </a:endParaRPr>
                    </a:p>
                  </a:txBody>
                  <a:tcPr marL="9215" marR="9215" marT="92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a:latin typeface="Times New Roman"/>
                        </a:rPr>
                        <a:t>2,442,124</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zh-TW" sz="1800" b="0" i="0" u="none" strike="noStrike" dirty="0">
                          <a:latin typeface="Times New Roman"/>
                        </a:rPr>
                        <a:t>2,106,974</a:t>
                      </a:r>
                    </a:p>
                  </a:txBody>
                  <a:tcPr marL="9215" marR="9215" marT="92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6"/>
                  </a:ext>
                </a:extLst>
              </a:tr>
            </a:tbl>
          </a:graphicData>
        </a:graphic>
      </p:graphicFrame>
      <p:sp>
        <p:nvSpPr>
          <p:cNvPr id="63565" name="矩形 3"/>
          <p:cNvSpPr>
            <a:spLocks noChangeArrowheads="1"/>
          </p:cNvSpPr>
          <p:nvPr/>
        </p:nvSpPr>
        <p:spPr bwMode="auto">
          <a:xfrm>
            <a:off x="0" y="6488113"/>
            <a:ext cx="2262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zh-TW" altLang="en-US" sz="1800">
                <a:latin typeface="Arial" pitchFamily="34" charset="0"/>
              </a:rPr>
              <a:t>單位：新台幣百萬元</a:t>
            </a:r>
          </a:p>
        </p:txBody>
      </p:sp>
    </p:spTree>
  </p:cSld>
  <p:clrMapOvr>
    <a:masterClrMapping/>
  </p:clrMapOvr>
  <p:transition>
    <p:random/>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zh-TW" dirty="0" smtClean="0"/>
              <a:t>其他金融資產</a:t>
            </a:r>
            <a:endParaRPr lang="zh-TW" altLang="en-US" dirty="0"/>
          </a:p>
        </p:txBody>
      </p:sp>
      <p:sp>
        <p:nvSpPr>
          <p:cNvPr id="45059" name="內容版面配置區 2"/>
          <p:cNvSpPr>
            <a:spLocks noGrp="1"/>
          </p:cNvSpPr>
          <p:nvPr>
            <p:ph idx="1"/>
          </p:nvPr>
        </p:nvSpPr>
        <p:spPr>
          <a:xfrm>
            <a:off x="609600" y="1295400"/>
            <a:ext cx="8324850" cy="5257800"/>
          </a:xfrm>
        </p:spPr>
        <p:txBody>
          <a:bodyPr/>
          <a:lstStyle/>
          <a:p>
            <a:r>
              <a:rPr lang="zh-TW" altLang="zh-TW" strike="sngStrike" dirty="0" smtClean="0">
                <a:solidFill>
                  <a:srgbClr val="FF0000"/>
                </a:solidFill>
              </a:rPr>
              <a:t>以成本衡量之金融資產</a:t>
            </a:r>
            <a:endParaRPr lang="en-US" altLang="zh-TW" strike="sngStrike" dirty="0" smtClean="0">
              <a:solidFill>
                <a:srgbClr val="FF0000"/>
              </a:solidFill>
            </a:endParaRPr>
          </a:p>
          <a:p>
            <a:r>
              <a:rPr lang="zh-TW" altLang="zh-TW" dirty="0" smtClean="0"/>
              <a:t>待處分股權投資</a:t>
            </a:r>
            <a:r>
              <a:rPr lang="en-US" altLang="zh-TW" dirty="0" smtClean="0"/>
              <a:t>(</a:t>
            </a:r>
            <a:r>
              <a:rPr lang="zh-TW" altLang="zh-TW" dirty="0" smtClean="0"/>
              <a:t>預計於資產負債表日後十二個月內出售對子公司之股權投資</a:t>
            </a:r>
            <a:r>
              <a:rPr lang="en-US" altLang="zh-TW" dirty="0" smtClean="0"/>
              <a:t>)</a:t>
            </a:r>
          </a:p>
          <a:p>
            <a:r>
              <a:rPr lang="zh-TW" altLang="zh-TW" strike="sngStrike" dirty="0" smtClean="0">
                <a:solidFill>
                  <a:srgbClr val="FF0000"/>
                </a:solidFill>
              </a:rPr>
              <a:t>無活絡市場之債務商品投資</a:t>
            </a:r>
            <a:endParaRPr lang="en-US" altLang="zh-TW" strike="sngStrike" dirty="0" smtClean="0">
              <a:solidFill>
                <a:srgbClr val="FF0000"/>
              </a:solidFill>
            </a:endParaRPr>
          </a:p>
          <a:p>
            <a:r>
              <a:rPr lang="zh-TW" altLang="zh-TW" dirty="0" smtClean="0"/>
              <a:t>其他催收款項係非屬放款轉列之其他催收款項</a:t>
            </a:r>
            <a:r>
              <a:rPr lang="en-US" altLang="zh-TW" dirty="0" smtClean="0"/>
              <a:t>(</a:t>
            </a:r>
            <a:r>
              <a:rPr lang="zh-TW" altLang="zh-TW" dirty="0" smtClean="0"/>
              <a:t>如由保證、承兌、應收承購帳款及信用卡轉列部分</a:t>
            </a:r>
            <a:r>
              <a:rPr lang="en-US" altLang="zh-TW" dirty="0" smtClean="0"/>
              <a:t>)</a:t>
            </a:r>
          </a:p>
          <a:p>
            <a:r>
              <a:rPr lang="zh-TW" altLang="zh-TW" dirty="0" smtClean="0"/>
              <a:t>其他什項金融資產係指不能歸屬以上各款之其他金融資產者</a:t>
            </a:r>
            <a:endParaRPr lang="zh-TW" altLang="en-US" dirty="0" smtClean="0"/>
          </a:p>
        </p:txBody>
      </p:sp>
    </p:spTree>
    <p:extLst>
      <p:ext uri="{BB962C8B-B14F-4D97-AF65-F5344CB8AC3E}">
        <p14:creationId xmlns:p14="http://schemas.microsoft.com/office/powerpoint/2010/main" val="1709375628"/>
      </p:ext>
    </p:extLst>
  </p:cSld>
  <p:clrMapOvr>
    <a:masterClrMapping/>
  </p:clrMapOvr>
  <p:transition>
    <p:rand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0" y="866267"/>
            <a:ext cx="9144000" cy="5125465"/>
          </a:xfrm>
          <a:prstGeom prst="rect">
            <a:avLst/>
          </a:prstGeom>
        </p:spPr>
      </p:pic>
      <p:sp>
        <p:nvSpPr>
          <p:cNvPr id="3" name="標題 1"/>
          <p:cNvSpPr txBox="1">
            <a:spLocks/>
          </p:cNvSpPr>
          <p:nvPr/>
        </p:nvSpPr>
        <p:spPr>
          <a:xfrm>
            <a:off x="1066800" y="0"/>
            <a:ext cx="7497763" cy="685800"/>
          </a:xfrm>
          <a:prstGeom prst="rect">
            <a:avLst/>
          </a:prstGeom>
        </p:spPr>
        <p:txBody>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defRPr/>
            </a:pPr>
            <a:r>
              <a:rPr lang="zh-TW" altLang="zh-TW" dirty="0" smtClean="0"/>
              <a:t>其他金融資產</a:t>
            </a:r>
            <a:endParaRPr lang="zh-TW" altLang="en-US" dirty="0"/>
          </a:p>
        </p:txBody>
      </p:sp>
    </p:spTree>
    <p:extLst>
      <p:ext uri="{BB962C8B-B14F-4D97-AF65-F5344CB8AC3E}">
        <p14:creationId xmlns:p14="http://schemas.microsoft.com/office/powerpoint/2010/main" val="2769408175"/>
      </p:ext>
    </p:extLst>
  </p:cSld>
  <p:clrMapOvr>
    <a:masterClrMapping/>
  </p:clrMapOvr>
  <p:transition>
    <p:rand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435100" y="274638"/>
            <a:ext cx="7499350" cy="563562"/>
          </a:xfrm>
        </p:spPr>
        <p:txBody>
          <a:bodyPr>
            <a:normAutofit fontScale="90000"/>
          </a:bodyPr>
          <a:lstStyle/>
          <a:p>
            <a:pPr>
              <a:defRPr/>
            </a:pPr>
            <a:r>
              <a:rPr lang="zh-TW" altLang="en-US" dirty="0" smtClean="0"/>
              <a:t>投資性不動產</a:t>
            </a:r>
            <a:endParaRPr lang="zh-TW" altLang="en-US" dirty="0"/>
          </a:p>
        </p:txBody>
      </p:sp>
      <p:sp>
        <p:nvSpPr>
          <p:cNvPr id="47107" name="內容版面配置區 2"/>
          <p:cNvSpPr>
            <a:spLocks noGrp="1"/>
          </p:cNvSpPr>
          <p:nvPr>
            <p:ph idx="1"/>
          </p:nvPr>
        </p:nvSpPr>
        <p:spPr>
          <a:xfrm>
            <a:off x="895350" y="990600"/>
            <a:ext cx="8248650" cy="2209800"/>
          </a:xfrm>
        </p:spPr>
        <p:txBody>
          <a:bodyPr/>
          <a:lstStyle/>
          <a:p>
            <a:r>
              <a:rPr lang="zh-TW" altLang="en-US" smtClean="0"/>
              <a:t>投資性不動產係為賺取租金或資本增值或兩者兼具而持有之不動產。</a:t>
            </a:r>
            <a:endParaRPr lang="en-US" altLang="zh-TW" smtClean="0"/>
          </a:p>
          <a:p>
            <a:r>
              <a:rPr lang="zh-TW" altLang="en-US" smtClean="0"/>
              <a:t>投資性不動產原始以成本（ 包括交易成本） 衡量， 後續以成本減除累計折舊及累計減損損失後之金額衡量。</a:t>
            </a:r>
          </a:p>
        </p:txBody>
      </p:sp>
      <p:graphicFrame>
        <p:nvGraphicFramePr>
          <p:cNvPr id="4" name="表格 3"/>
          <p:cNvGraphicFramePr>
            <a:graphicFrameLocks noGrp="1"/>
          </p:cNvGraphicFramePr>
          <p:nvPr/>
        </p:nvGraphicFramePr>
        <p:xfrm>
          <a:off x="1066800" y="4038600"/>
          <a:ext cx="7620000" cy="2554569"/>
        </p:xfrm>
        <a:graphic>
          <a:graphicData uri="http://schemas.openxmlformats.org/drawingml/2006/table">
            <a:tbl>
              <a:tblPr/>
              <a:tblGrid>
                <a:gridCol w="1387475">
                  <a:extLst>
                    <a:ext uri="{9D8B030D-6E8A-4147-A177-3AD203B41FA5}">
                      <a16:colId xmlns="" xmlns:a16="http://schemas.microsoft.com/office/drawing/2014/main" val="20000"/>
                    </a:ext>
                  </a:extLst>
                </a:gridCol>
                <a:gridCol w="1631950">
                  <a:extLst>
                    <a:ext uri="{9D8B030D-6E8A-4147-A177-3AD203B41FA5}">
                      <a16:colId xmlns="" xmlns:a16="http://schemas.microsoft.com/office/drawing/2014/main" val="20001"/>
                    </a:ext>
                  </a:extLst>
                </a:gridCol>
                <a:gridCol w="1627188">
                  <a:extLst>
                    <a:ext uri="{9D8B030D-6E8A-4147-A177-3AD203B41FA5}">
                      <a16:colId xmlns="" xmlns:a16="http://schemas.microsoft.com/office/drawing/2014/main" val="20002"/>
                    </a:ext>
                  </a:extLst>
                </a:gridCol>
                <a:gridCol w="1463675">
                  <a:extLst>
                    <a:ext uri="{9D8B030D-6E8A-4147-A177-3AD203B41FA5}">
                      <a16:colId xmlns="" xmlns:a16="http://schemas.microsoft.com/office/drawing/2014/main" val="20003"/>
                    </a:ext>
                  </a:extLst>
                </a:gridCol>
                <a:gridCol w="1509712">
                  <a:extLst>
                    <a:ext uri="{9D8B030D-6E8A-4147-A177-3AD203B41FA5}">
                      <a16:colId xmlns="" xmlns:a16="http://schemas.microsoft.com/office/drawing/2014/main" val="20004"/>
                    </a:ext>
                  </a:extLst>
                </a:gridCol>
              </a:tblGrid>
              <a:tr h="28381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資產名稱</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成本</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累計折舊</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累計減損</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帳面價值</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28381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土地</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1,325,179</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45,848</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1,279,331</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28381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房屋及建築</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867,834</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314,395</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112,475</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440,964</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28381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合計</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2,193,013</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314,395</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158,323</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1,720,295</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283810">
                <a:tc gridSpan="2">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101</a:t>
                      </a: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年</a:t>
                      </a: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12</a:t>
                      </a: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月</a:t>
                      </a: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31</a:t>
                      </a: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日</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28381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資產名稱</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成本</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累計折舊</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累計減損</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帳面價值</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28381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土地</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1,358,971</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45,848</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1,313,123</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r h="28381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房屋及建築</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881,534</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306,200</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112,475</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462,859</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r h="28381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合計</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2,240,505</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306,200</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158,323</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1,775,982</a:t>
                      </a:r>
                    </a:p>
                  </a:txBody>
                  <a:tcPr marL="9525" marR="9525" marT="9521"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val="3527079705"/>
      </p:ext>
    </p:extLst>
  </p:cSld>
  <p:clrMapOvr>
    <a:masterClrMapping/>
  </p:clrMapOvr>
  <p:transition>
    <p:random/>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43000" y="274638"/>
            <a:ext cx="7791450" cy="563562"/>
          </a:xfrm>
        </p:spPr>
        <p:txBody>
          <a:bodyPr>
            <a:normAutofit fontScale="90000"/>
          </a:bodyPr>
          <a:lstStyle/>
          <a:p>
            <a:pPr>
              <a:defRPr/>
            </a:pPr>
            <a:r>
              <a:rPr lang="zh-TW" altLang="en-US" dirty="0" smtClean="0"/>
              <a:t>當期所得稅資產</a:t>
            </a:r>
            <a:endParaRPr lang="zh-TW" altLang="en-US" dirty="0"/>
          </a:p>
        </p:txBody>
      </p:sp>
      <p:sp>
        <p:nvSpPr>
          <p:cNvPr id="64515" name="內容版面配置區 2"/>
          <p:cNvSpPr>
            <a:spLocks noGrp="1"/>
          </p:cNvSpPr>
          <p:nvPr>
            <p:ph idx="1"/>
          </p:nvPr>
        </p:nvSpPr>
        <p:spPr>
          <a:xfrm>
            <a:off x="304800" y="990600"/>
            <a:ext cx="8629650" cy="5562600"/>
          </a:xfrm>
        </p:spPr>
        <p:txBody>
          <a:bodyPr/>
          <a:lstStyle/>
          <a:p>
            <a:r>
              <a:rPr lang="zh-TW" altLang="en-US" sz="2800" dirty="0" smtClean="0"/>
              <a:t>所謂的當期所得稅，係企業按稅法規定計算並衡量「課稅所得」之後，按相關的稅率</a:t>
            </a:r>
            <a:r>
              <a:rPr lang="zh-TW" altLang="en-US" sz="2800" dirty="0" smtClean="0">
                <a:solidFill>
                  <a:srgbClr val="FF0000"/>
                </a:solidFill>
              </a:rPr>
              <a:t>估算</a:t>
            </a:r>
            <a:r>
              <a:rPr lang="zh-TW" altLang="en-US" sz="2800" dirty="0" smtClean="0"/>
              <a:t>出的應繳納或得退回之稅額，</a:t>
            </a:r>
            <a:endParaRPr lang="en-US" altLang="zh-TW" sz="2800" dirty="0" smtClean="0"/>
          </a:p>
          <a:p>
            <a:r>
              <a:rPr lang="zh-TW" altLang="en-US" sz="2800" dirty="0" smtClean="0"/>
              <a:t>當期所得稅在概念上比較容易了解，因為簡單的說它就是企業在年度結束日按稅法規定，計算當年度的課稅所得後所應納或應退的稅額，由於大多數企業向稽徵機關正式申報所得稅的時點往往晚於財務報導，因此在財務報導時多需要以估計的方式計算</a:t>
            </a:r>
            <a:r>
              <a:rPr lang="zh-TW" altLang="en-US" sz="2800" dirty="0" smtClean="0">
                <a:solidFill>
                  <a:srgbClr val="FF0000"/>
                </a:solidFill>
              </a:rPr>
              <a:t>應納</a:t>
            </a:r>
            <a:r>
              <a:rPr lang="en-US" altLang="zh-TW" sz="2800" dirty="0" smtClean="0">
                <a:solidFill>
                  <a:srgbClr val="FF0000"/>
                </a:solidFill>
              </a:rPr>
              <a:t>(</a:t>
            </a:r>
            <a:r>
              <a:rPr lang="zh-TW" altLang="en-US" sz="2800" dirty="0" smtClean="0">
                <a:solidFill>
                  <a:srgbClr val="FF0000"/>
                </a:solidFill>
              </a:rPr>
              <a:t>負債</a:t>
            </a:r>
            <a:r>
              <a:rPr lang="en-US" altLang="zh-TW" sz="2800" dirty="0" smtClean="0">
                <a:solidFill>
                  <a:srgbClr val="FF0000"/>
                </a:solidFill>
              </a:rPr>
              <a:t>)</a:t>
            </a:r>
            <a:r>
              <a:rPr lang="zh-TW" altLang="en-US" sz="2800" dirty="0" smtClean="0">
                <a:solidFill>
                  <a:srgbClr val="FF0000"/>
                </a:solidFill>
              </a:rPr>
              <a:t>或應退</a:t>
            </a:r>
            <a:r>
              <a:rPr lang="en-US" altLang="zh-TW" sz="2800" dirty="0" smtClean="0">
                <a:solidFill>
                  <a:srgbClr val="FF0000"/>
                </a:solidFill>
              </a:rPr>
              <a:t>(</a:t>
            </a:r>
            <a:r>
              <a:rPr lang="zh-TW" altLang="en-US" sz="2800" dirty="0" smtClean="0">
                <a:solidFill>
                  <a:srgbClr val="FF0000"/>
                </a:solidFill>
              </a:rPr>
              <a:t>資產</a:t>
            </a:r>
            <a:r>
              <a:rPr lang="en-US" altLang="zh-TW" sz="2800" dirty="0" smtClean="0">
                <a:solidFill>
                  <a:srgbClr val="FF0000"/>
                </a:solidFill>
              </a:rPr>
              <a:t>)</a:t>
            </a:r>
            <a:r>
              <a:rPr lang="zh-TW" altLang="en-US" sz="2800" dirty="0" smtClean="0">
                <a:solidFill>
                  <a:srgbClr val="FF0000"/>
                </a:solidFill>
              </a:rPr>
              <a:t>稅額</a:t>
            </a:r>
            <a:r>
              <a:rPr lang="zh-TW" altLang="en-US" sz="2800" dirty="0" smtClean="0"/>
              <a:t>，或因對稅法解釋函令的解讀與釐清晚於財務報導出具的時點，導致實際繳納的稅額與估計數有差異，</a:t>
            </a:r>
            <a:r>
              <a:rPr lang="en-US" altLang="zh-TW" sz="2800" dirty="0" smtClean="0"/>
              <a:t>IFRS</a:t>
            </a:r>
            <a:r>
              <a:rPr lang="zh-TW" altLang="en-US" sz="2800" dirty="0" smtClean="0"/>
              <a:t>規定除非差異的原因係屬重大錯誤，否則不需要追溯重編已出具之財務報表。</a:t>
            </a:r>
            <a:endParaRPr lang="en-US" altLang="zh-TW" sz="2800" dirty="0" smtClean="0"/>
          </a:p>
          <a:p>
            <a:endParaRPr lang="en-US" altLang="zh-TW" sz="2800" dirty="0" smtClean="0"/>
          </a:p>
        </p:txBody>
      </p:sp>
    </p:spTree>
  </p:cSld>
  <p:clrMapOvr>
    <a:masterClrMapping/>
  </p:clrMapOvr>
  <p:transition>
    <p:random/>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90600" y="274638"/>
            <a:ext cx="7943850" cy="792162"/>
          </a:xfrm>
        </p:spPr>
        <p:txBody>
          <a:bodyPr/>
          <a:lstStyle/>
          <a:p>
            <a:pPr>
              <a:defRPr/>
            </a:pPr>
            <a:r>
              <a:rPr lang="zh-TW" altLang="en-US" sz="4000" dirty="0" smtClean="0"/>
              <a:t>遞延所得稅</a:t>
            </a:r>
            <a:endParaRPr lang="zh-TW" altLang="en-US" dirty="0"/>
          </a:p>
        </p:txBody>
      </p:sp>
      <p:sp>
        <p:nvSpPr>
          <p:cNvPr id="65539" name="內容版面配置區 2"/>
          <p:cNvSpPr>
            <a:spLocks noGrp="1"/>
          </p:cNvSpPr>
          <p:nvPr>
            <p:ph idx="1"/>
          </p:nvPr>
        </p:nvSpPr>
        <p:spPr>
          <a:xfrm>
            <a:off x="304800" y="1066800"/>
            <a:ext cx="8629650" cy="5562600"/>
          </a:xfrm>
        </p:spPr>
        <p:txBody>
          <a:bodyPr/>
          <a:lstStyle/>
          <a:p>
            <a:r>
              <a:rPr lang="zh-TW" altLang="en-US" sz="2400" smtClean="0"/>
              <a:t>由於稅法上對於資產、負債、收益與損費的認列與衡量與財務會計準則的規定往往不盡相同，例如費用的認列在財務會計上採應計基礎，並於發生時認列，稅法上往往係待實際支付時始准予認列，這些差異在未來資產回收或負債結清時將會造成應課稅或可減除之差異，因此如果僅認列當期所得稅將無法真實呈現企業的租稅負擔，並與財務報導的應計基礎的架構相違背，對此</a:t>
            </a:r>
            <a:r>
              <a:rPr lang="en-US" altLang="zh-TW" sz="2400" smtClean="0"/>
              <a:t>IAS 12</a:t>
            </a:r>
            <a:r>
              <a:rPr lang="zh-TW" altLang="en-US" sz="2400" smtClean="0"/>
              <a:t>要求企業除當期所得稅外，應認列所謂的遞延所得稅，將稅法與財務會計原則差異所產生的暫時性差異的課稅效果反映在當期的財務報表內。</a:t>
            </a:r>
            <a:endParaRPr lang="en-US" altLang="zh-TW" sz="2400" smtClean="0"/>
          </a:p>
          <a:p>
            <a:r>
              <a:rPr lang="zh-TW" altLang="en-US" sz="2400" smtClean="0"/>
              <a:t>有關於遞延所得稅的概念則牽涉比較複雜的解釋，但簡單的說，</a:t>
            </a:r>
            <a:r>
              <a:rPr lang="zh-TW" altLang="en-US" sz="2400" smtClean="0">
                <a:solidFill>
                  <a:srgbClr val="FF0000"/>
                </a:solidFill>
              </a:rPr>
              <a:t>遞延所得稅的認列係在財務報表上反應未來租稅成本的一個負擔</a:t>
            </a:r>
            <a:r>
              <a:rPr lang="en-US" altLang="zh-TW" sz="2400" smtClean="0">
                <a:solidFill>
                  <a:srgbClr val="FF0000"/>
                </a:solidFill>
              </a:rPr>
              <a:t>(</a:t>
            </a:r>
            <a:r>
              <a:rPr lang="zh-TW" altLang="en-US" sz="2400" smtClean="0">
                <a:solidFill>
                  <a:srgbClr val="FF0000"/>
                </a:solidFill>
              </a:rPr>
              <a:t>負債</a:t>
            </a:r>
            <a:r>
              <a:rPr lang="en-US" altLang="zh-TW" sz="2400" smtClean="0">
                <a:solidFill>
                  <a:srgbClr val="FF0000"/>
                </a:solidFill>
              </a:rPr>
              <a:t>)</a:t>
            </a:r>
            <a:r>
              <a:rPr lang="zh-TW" altLang="en-US" sz="2400" smtClean="0">
                <a:solidFill>
                  <a:srgbClr val="FF0000"/>
                </a:solidFill>
              </a:rPr>
              <a:t>或節省（資產）</a:t>
            </a:r>
            <a:r>
              <a:rPr lang="zh-TW" altLang="en-US" sz="2400" smtClean="0"/>
              <a:t>。如果這些會造成未來租稅成本的增加或減少，則有必要將這個財稅差異以應計基礎的方式認列在財務報表上，以減少採現金基礎對各期盈餘造成的波動</a:t>
            </a:r>
          </a:p>
          <a:p>
            <a:endParaRPr lang="zh-TW" altLang="en-US" sz="2400" smtClean="0"/>
          </a:p>
        </p:txBody>
      </p:sp>
    </p:spTree>
  </p:cSld>
  <p:clrMapOvr>
    <a:masterClrMapping/>
  </p:clrMapOvr>
  <p:transition>
    <p:rand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其他資產</a:t>
            </a:r>
            <a:endParaRPr lang="zh-TW" altLang="en-US" dirty="0"/>
          </a:p>
        </p:txBody>
      </p:sp>
      <p:graphicFrame>
        <p:nvGraphicFramePr>
          <p:cNvPr id="4" name="內容版面配置區 3"/>
          <p:cNvGraphicFramePr>
            <a:graphicFrameLocks noGrp="1"/>
          </p:cNvGraphicFramePr>
          <p:nvPr>
            <p:ph idx="1"/>
          </p:nvPr>
        </p:nvGraphicFramePr>
        <p:xfrm>
          <a:off x="1295400" y="1828800"/>
          <a:ext cx="6400800" cy="3438525"/>
        </p:xfrm>
        <a:graphic>
          <a:graphicData uri="http://schemas.openxmlformats.org/drawingml/2006/table">
            <a:tbl>
              <a:tblPr/>
              <a:tblGrid>
                <a:gridCol w="2396528">
                  <a:extLst>
                    <a:ext uri="{9D8B030D-6E8A-4147-A177-3AD203B41FA5}">
                      <a16:colId xmlns="" xmlns:a16="http://schemas.microsoft.com/office/drawing/2014/main" val="20000"/>
                    </a:ext>
                  </a:extLst>
                </a:gridCol>
                <a:gridCol w="1383608">
                  <a:extLst>
                    <a:ext uri="{9D8B030D-6E8A-4147-A177-3AD203B41FA5}">
                      <a16:colId xmlns="" xmlns:a16="http://schemas.microsoft.com/office/drawing/2014/main" val="20001"/>
                    </a:ext>
                  </a:extLst>
                </a:gridCol>
                <a:gridCol w="1379297">
                  <a:extLst>
                    <a:ext uri="{9D8B030D-6E8A-4147-A177-3AD203B41FA5}">
                      <a16:colId xmlns="" xmlns:a16="http://schemas.microsoft.com/office/drawing/2014/main" val="20002"/>
                    </a:ext>
                  </a:extLst>
                </a:gridCol>
                <a:gridCol w="1241367">
                  <a:extLst>
                    <a:ext uri="{9D8B030D-6E8A-4147-A177-3AD203B41FA5}">
                      <a16:colId xmlns="" xmlns:a16="http://schemas.microsoft.com/office/drawing/2014/main" val="20003"/>
                    </a:ext>
                  </a:extLst>
                </a:gridCol>
              </a:tblGrid>
              <a:tr h="209550">
                <a:tc>
                  <a:txBody>
                    <a:bodyPr/>
                    <a:lstStyle/>
                    <a:p>
                      <a:pPr algn="l" fontAlgn="ctr"/>
                      <a:endParaRPr lang="zh-TW" altLang="en-US" sz="2000" b="0" i="0" u="none" strike="noStrike">
                        <a:solidFill>
                          <a:srgbClr val="000000"/>
                        </a:solidFill>
                        <a:latin typeface="新細明體"/>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000" b="0" i="0" u="none" strike="noStrike">
                          <a:solidFill>
                            <a:srgbClr val="000000"/>
                          </a:solidFill>
                          <a:latin typeface="新細明體"/>
                        </a:rPr>
                        <a:t>102.12.31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000" b="0" i="0" u="none" strike="noStrike">
                          <a:solidFill>
                            <a:srgbClr val="000000"/>
                          </a:solidFill>
                          <a:latin typeface="新細明體"/>
                        </a:rPr>
                        <a:t>101.12.31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000" b="0" i="0" u="none" strike="noStrike">
                          <a:solidFill>
                            <a:srgbClr val="000000"/>
                          </a:solidFill>
                          <a:latin typeface="新細明體"/>
                        </a:rPr>
                        <a:t>101.1.1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209550">
                <a:tc>
                  <a:txBody>
                    <a:bodyPr/>
                    <a:lstStyle/>
                    <a:p>
                      <a:pPr algn="l" fontAlgn="ctr"/>
                      <a:r>
                        <a:rPr lang="zh-TW" altLang="en-US" sz="2000" b="0" i="0" u="none" strike="noStrike">
                          <a:solidFill>
                            <a:srgbClr val="000000"/>
                          </a:solidFill>
                          <a:latin typeface="新細明體"/>
                        </a:rPr>
                        <a:t>承受擔保品及殘餘物淨額</a:t>
                      </a:r>
                      <a:r>
                        <a:rPr lang="en-US" altLang="zh-TW" sz="2000" b="0" i="0" u="none" strike="noStrike">
                          <a:solidFill>
                            <a:srgbClr val="000000"/>
                          </a:solidFill>
                          <a:latin typeface="新細明體"/>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1,175,653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1,076,959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1,076,959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209550">
                <a:tc>
                  <a:txBody>
                    <a:bodyPr/>
                    <a:lstStyle/>
                    <a:p>
                      <a:pPr algn="l" fontAlgn="ctr"/>
                      <a:r>
                        <a:rPr lang="zh-TW" altLang="en-US" sz="2000" b="0" i="0" u="none" strike="noStrike">
                          <a:solidFill>
                            <a:srgbClr val="000000"/>
                          </a:solidFill>
                          <a:latin typeface="新細明體"/>
                        </a:rPr>
                        <a:t>預付款項</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6,252,824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7,397,218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6,144,573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209550">
                <a:tc>
                  <a:txBody>
                    <a:bodyPr/>
                    <a:lstStyle/>
                    <a:p>
                      <a:pPr algn="l" fontAlgn="ctr"/>
                      <a:r>
                        <a:rPr lang="zh-TW" altLang="en-US" sz="2000" b="0" i="0" u="none" strike="noStrike">
                          <a:solidFill>
                            <a:srgbClr val="000000"/>
                          </a:solidFill>
                          <a:latin typeface="新細明體"/>
                        </a:rPr>
                        <a:t>營業保證金及交割結算基金</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209550">
                <a:tc>
                  <a:txBody>
                    <a:bodyPr/>
                    <a:lstStyle/>
                    <a:p>
                      <a:pPr algn="l" fontAlgn="ctr"/>
                      <a:r>
                        <a:rPr lang="zh-TW" altLang="en-US" sz="2000" b="0" i="0" u="none" strike="noStrike">
                          <a:solidFill>
                            <a:srgbClr val="000000"/>
                          </a:solidFill>
                          <a:latin typeface="新細明體"/>
                        </a:rPr>
                        <a:t>存出保證金</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136,554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122,054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113,358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209550">
                <a:tc>
                  <a:txBody>
                    <a:bodyPr/>
                    <a:lstStyle/>
                    <a:p>
                      <a:pPr algn="l" fontAlgn="ctr"/>
                      <a:r>
                        <a:rPr lang="zh-TW" altLang="en-US" sz="2000" b="0" i="0" u="none" strike="noStrike">
                          <a:solidFill>
                            <a:srgbClr val="000000"/>
                          </a:solidFill>
                          <a:latin typeface="新細明體"/>
                        </a:rPr>
                        <a:t>暫付及待結轉帳項</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649,641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200,056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198,996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r h="209550">
                <a:tc>
                  <a:txBody>
                    <a:bodyPr/>
                    <a:lstStyle/>
                    <a:p>
                      <a:pPr algn="l" fontAlgn="ctr"/>
                      <a:r>
                        <a:rPr lang="zh-TW" altLang="en-US" sz="2000" b="0" i="0" u="none" strike="noStrike">
                          <a:solidFill>
                            <a:srgbClr val="000000"/>
                          </a:solidFill>
                          <a:latin typeface="新細明體"/>
                        </a:rPr>
                        <a:t>商品存貨</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806,222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1,813,005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5,995,339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6"/>
                  </a:ext>
                </a:extLst>
              </a:tr>
              <a:tr h="209550">
                <a:tc>
                  <a:txBody>
                    <a:bodyPr/>
                    <a:lstStyle/>
                    <a:p>
                      <a:pPr algn="l" fontAlgn="ctr"/>
                      <a:r>
                        <a:rPr lang="zh-TW" altLang="en-US" sz="2000" b="0" i="0" u="none" strike="noStrike">
                          <a:solidFill>
                            <a:srgbClr val="000000"/>
                          </a:solidFill>
                          <a:latin typeface="新細明體"/>
                        </a:rPr>
                        <a:t>其他</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812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1,221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2,743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7"/>
                  </a:ext>
                </a:extLst>
              </a:tr>
              <a:tr h="209550">
                <a:tc>
                  <a:txBody>
                    <a:bodyPr/>
                    <a:lstStyle/>
                    <a:p>
                      <a:pPr algn="l" fontAlgn="ctr"/>
                      <a:r>
                        <a:rPr lang="zh-TW" altLang="en-US" sz="2000" b="0" i="0" u="none" strike="noStrike">
                          <a:solidFill>
                            <a:srgbClr val="000000"/>
                          </a:solidFill>
                          <a:latin typeface="新細明體"/>
                        </a:rPr>
                        <a:t>合計</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9,031,706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10,620,513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dirty="0">
                          <a:solidFill>
                            <a:srgbClr val="000000"/>
                          </a:solidFill>
                          <a:latin typeface="新細明體"/>
                        </a:rPr>
                        <a:t>13,541,968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8"/>
                  </a:ext>
                </a:extLst>
              </a:tr>
            </a:tbl>
          </a:graphicData>
        </a:graphic>
      </p:graphicFrame>
    </p:spTree>
  </p:cSld>
  <p:clrMapOvr>
    <a:masterClrMapping/>
  </p:clrMapOvr>
  <p:transition>
    <p:rand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pPr>
              <a:defRPr/>
            </a:pPr>
            <a:r>
              <a:rPr lang="zh-TW" altLang="zh-TW" dirty="0" smtClean="0"/>
              <a:t>盈餘管理（</a:t>
            </a:r>
            <a:r>
              <a:rPr lang="en-US" altLang="zh-TW" dirty="0" smtClean="0"/>
              <a:t>earnings management</a:t>
            </a:r>
            <a:r>
              <a:rPr lang="zh-TW" altLang="zh-TW" dirty="0" smtClean="0"/>
              <a:t>）</a:t>
            </a:r>
            <a:endParaRPr lang="zh-TW" altLang="en-US" dirty="0"/>
          </a:p>
        </p:txBody>
      </p:sp>
      <p:sp>
        <p:nvSpPr>
          <p:cNvPr id="67587" name="內容版面配置區 2"/>
          <p:cNvSpPr>
            <a:spLocks noGrp="1"/>
          </p:cNvSpPr>
          <p:nvPr>
            <p:ph idx="1"/>
          </p:nvPr>
        </p:nvSpPr>
        <p:spPr>
          <a:xfrm>
            <a:off x="1066800" y="1447800"/>
            <a:ext cx="7867650" cy="4800600"/>
          </a:xfrm>
        </p:spPr>
        <p:txBody>
          <a:bodyPr/>
          <a:lstStyle/>
          <a:p>
            <a:r>
              <a:rPr lang="zh-TW" altLang="zh-TW" smtClean="0"/>
              <a:t>銀行透過權衡或操縱的方法，藉以改變財務報表中的會計盈餘</a:t>
            </a:r>
            <a:endParaRPr lang="en-US" altLang="zh-TW" smtClean="0"/>
          </a:p>
          <a:p>
            <a:pPr lvl="1"/>
            <a:r>
              <a:rPr lang="zh-TW" altLang="zh-TW" smtClean="0"/>
              <a:t>在獲利佳時多提列「放款損失提存」，從而不讓當期會計盈餘過高，並藉以增加備抵壞帳餘額。</a:t>
            </a:r>
            <a:endParaRPr lang="en-US" altLang="zh-TW" smtClean="0"/>
          </a:p>
          <a:p>
            <a:pPr lvl="1"/>
            <a:r>
              <a:rPr lang="zh-TW" altLang="zh-TW" smtClean="0"/>
              <a:t>若將來景氣變壞時，即使無法回收放款急速增加，銀行仍不須提列太多「放款損失提存」</a:t>
            </a:r>
            <a:endParaRPr lang="zh-TW" altLang="en-US" smtClean="0"/>
          </a:p>
        </p:txBody>
      </p:sp>
    </p:spTree>
  </p:cSld>
  <p:clrMapOvr>
    <a:masterClrMapping/>
  </p:clrMapOvr>
  <p:transition>
    <p:random/>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nvGraphicFramePr>
        <p:xfrm>
          <a:off x="457200" y="0"/>
          <a:ext cx="3733800" cy="6957998"/>
        </p:xfrm>
        <a:graphic>
          <a:graphicData uri="http://schemas.openxmlformats.org/drawingml/2006/table">
            <a:tbl>
              <a:tblPr/>
              <a:tblGrid>
                <a:gridCol w="2498725">
                  <a:extLst>
                    <a:ext uri="{9D8B030D-6E8A-4147-A177-3AD203B41FA5}">
                      <a16:colId xmlns="" xmlns:a16="http://schemas.microsoft.com/office/drawing/2014/main" val="20000"/>
                    </a:ext>
                  </a:extLst>
                </a:gridCol>
                <a:gridCol w="1235075">
                  <a:extLst>
                    <a:ext uri="{9D8B030D-6E8A-4147-A177-3AD203B41FA5}">
                      <a16:colId xmlns="" xmlns:a16="http://schemas.microsoft.com/office/drawing/2014/main" val="20001"/>
                    </a:ext>
                  </a:extLst>
                </a:gridCol>
              </a:tblGrid>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負  債</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00"/>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中央銀行及同業存款</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2,442,090</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01"/>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透過損益按公允價值衡量之</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02"/>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金融負債</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230,358</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03"/>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避險之衍生金融負債</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a:t>
                      </a: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淨額</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1,868</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04"/>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附買回票債券負債</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522,662</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05"/>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承兌匯票</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72,610</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06"/>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應付利息</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53,602</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07"/>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當期所得稅負債</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26,039</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08"/>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存款</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31,065,059</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09"/>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1.</a:t>
                      </a: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支票存款</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422,297</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10"/>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2.</a:t>
                      </a: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活期存款</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3,524,715</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11"/>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3.</a:t>
                      </a: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定期存款</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5,191,581</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12"/>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4.</a:t>
                      </a: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儲蓄存款</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15,626,142</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13"/>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5.</a:t>
                      </a: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外匯存款</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5,749,844</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14"/>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6.</a:t>
                      </a: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公庫存款</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550,480</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15"/>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加</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a:t>
                      </a: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減</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a:t>
                      </a: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存款採避險會計之</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16"/>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調整數</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17"/>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借入款</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1,346,402</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18"/>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承作結構型商品所收本金</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337,557</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19"/>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其他金融負債</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50,408</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20"/>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遞延所得稅負債</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64,569</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21"/>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其他負債</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985,030</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22"/>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負債總計</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37,198,254</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23"/>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權  益</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24"/>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股本</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1,490,816</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25"/>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資本公積</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390,421</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26"/>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保留盈餘</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718,618</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27"/>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庫藏股票</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-804</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28"/>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股東權益其他項目</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30,932</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29"/>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權益總計</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2,629,983</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30"/>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負債及權益總計</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39,828,237</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31"/>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本表不包括下列表外項目：</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32"/>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放款承諾責任</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6,285,203</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33"/>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保證責任</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1,078,972</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34"/>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信用狀責任</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332,964</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35"/>
                  </a:ext>
                </a:extLst>
              </a:tr>
              <a:tr h="188054">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信託負債</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6,579,024</a:t>
                      </a:r>
                    </a:p>
                  </a:txBody>
                  <a:tcPr marL="5165" marR="5165" marT="516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36"/>
                  </a:ext>
                </a:extLst>
              </a:tr>
            </a:tbl>
          </a:graphicData>
        </a:graphic>
      </p:graphicFrame>
      <p:graphicFrame>
        <p:nvGraphicFramePr>
          <p:cNvPr id="4" name="表格 3"/>
          <p:cNvGraphicFramePr>
            <a:graphicFrameLocks noGrp="1"/>
          </p:cNvGraphicFramePr>
          <p:nvPr/>
        </p:nvGraphicFramePr>
        <p:xfrm>
          <a:off x="4572000" y="0"/>
          <a:ext cx="4343400" cy="6591900"/>
        </p:xfrm>
        <a:graphic>
          <a:graphicData uri="http://schemas.openxmlformats.org/drawingml/2006/table">
            <a:tbl>
              <a:tblPr/>
              <a:tblGrid>
                <a:gridCol w="2906713">
                  <a:extLst>
                    <a:ext uri="{9D8B030D-6E8A-4147-A177-3AD203B41FA5}">
                      <a16:colId xmlns="" xmlns:a16="http://schemas.microsoft.com/office/drawing/2014/main" val="20000"/>
                    </a:ext>
                  </a:extLst>
                </a:gridCol>
                <a:gridCol w="1436687">
                  <a:extLst>
                    <a:ext uri="{9D8B030D-6E8A-4147-A177-3AD203B41FA5}">
                      <a16:colId xmlns="" xmlns:a16="http://schemas.microsoft.com/office/drawing/2014/main" val="20001"/>
                    </a:ext>
                  </a:extLst>
                </a:gridCol>
              </a:tblGrid>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負  債</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00"/>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中央銀行及同業存款</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2,218,752</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01"/>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與待出售資產直接相關之負債</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02"/>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存款</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27,896,983</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03"/>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1.</a:t>
                      </a: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支票存款</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434,419</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04"/>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2.</a:t>
                      </a: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活期存款</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2,992,113</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05"/>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3.</a:t>
                      </a: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定期存款</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5,204,514</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06"/>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4.</a:t>
                      </a: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儲蓄存款</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14,374,502</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07"/>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5.</a:t>
                      </a: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外匯存款</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4,303,215</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08"/>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6.</a:t>
                      </a: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公庫存款</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588,220</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09"/>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加</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a:t>
                      </a: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減</a:t>
                      </a: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a:t>
                      </a: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存款採避險會計之</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10"/>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調整數</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91</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11"/>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公平價值變動列入損益之金融</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12"/>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負債</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226,655</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13"/>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附買回票債券負債</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486,171</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14"/>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借入款</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916,255</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15"/>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承兌匯票</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71,879</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16"/>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應付利息</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55,915</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17"/>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承作結構型商品所收本金</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193,593</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18"/>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其他金融負債</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61,325</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19"/>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其他負債</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946,547</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20"/>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負債合計</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33,074,166</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21"/>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淨  值</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22"/>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股本</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1,312,766</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23"/>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資本公積</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353,435</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24"/>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保留盈餘</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480,610</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25"/>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庫藏股票</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-628</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26"/>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股東權益其他項目</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75,696</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27"/>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淨值合計</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2,221,879</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28"/>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負債及淨值合計</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35,296,045</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29"/>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本表不包括下列表外項目：</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30"/>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放款承諾責任</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6,015,163</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31"/>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保證責任</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1,015,302</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32"/>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信用狀責任</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358,598</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 xmlns:a16="http://schemas.microsoft.com/office/drawing/2014/main" val="10033"/>
                  </a:ext>
                </a:extLst>
              </a:tr>
              <a:tr h="188323">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200" b="0" i="0" u="none" strike="noStrike" cap="none" normalizeH="0" baseline="0" smtClean="0">
                          <a:ln>
                            <a:noFill/>
                          </a:ln>
                          <a:solidFill>
                            <a:schemeClr val="tx1"/>
                          </a:solidFill>
                          <a:effectLst/>
                          <a:latin typeface="標楷體" pitchFamily="65" charset="-120"/>
                          <a:ea typeface="微軟正黑體" pitchFamily="34" charset="-120"/>
                        </a:rPr>
                        <a:t>  信託負債</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標楷體" pitchFamily="65" charset="-120"/>
                          <a:ea typeface="微軟正黑體" pitchFamily="34" charset="-120"/>
                        </a:rPr>
                        <a:t>6,319,435</a:t>
                      </a:r>
                    </a:p>
                  </a:txBody>
                  <a:tcPr marL="5460" marR="5460" marT="546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34"/>
                  </a:ext>
                </a:extLst>
              </a:tr>
            </a:tbl>
          </a:graphicData>
        </a:graphic>
      </p:graphicFrame>
    </p:spTree>
  </p:cSld>
  <p:clrMapOvr>
    <a:masterClrMapping/>
  </p:clrMapOvr>
  <p:transition>
    <p:random/>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標題 1"/>
          <p:cNvSpPr>
            <a:spLocks noGrp="1"/>
          </p:cNvSpPr>
          <p:nvPr>
            <p:ph type="title"/>
          </p:nvPr>
        </p:nvSpPr>
        <p:spPr/>
        <p:txBody>
          <a:bodyPr/>
          <a:lstStyle/>
          <a:p>
            <a:pPr eaLnBrk="1" fontAlgn="auto" hangingPunct="1">
              <a:spcAft>
                <a:spcPts val="0"/>
              </a:spcAft>
              <a:defRPr/>
            </a:pPr>
            <a:r>
              <a:rPr lang="zh-TW" altLang="en-US" smtClean="0">
                <a:solidFill>
                  <a:schemeClr val="tx2">
                    <a:satMod val="130000"/>
                  </a:schemeClr>
                </a:solidFill>
              </a:rPr>
              <a:t>存款負債</a:t>
            </a:r>
          </a:p>
        </p:txBody>
      </p:sp>
      <p:sp>
        <p:nvSpPr>
          <p:cNvPr id="69635" name="內容版面配置區 2"/>
          <p:cNvSpPr>
            <a:spLocks noGrp="1"/>
          </p:cNvSpPr>
          <p:nvPr>
            <p:ph idx="1"/>
          </p:nvPr>
        </p:nvSpPr>
        <p:spPr>
          <a:xfrm>
            <a:off x="304800" y="1600200"/>
            <a:ext cx="8534400" cy="5105400"/>
          </a:xfrm>
        </p:spPr>
        <p:txBody>
          <a:bodyPr/>
          <a:lstStyle/>
          <a:p>
            <a:pPr eaLnBrk="1" hangingPunct="1"/>
            <a:r>
              <a:rPr lang="zh-TW" altLang="zh-TW" sz="2800" smtClean="0"/>
              <a:t>支票存款（包括支票存款、保付支票、旅行支票等）</a:t>
            </a:r>
            <a:endParaRPr lang="en-US" altLang="zh-TW" sz="2800" smtClean="0"/>
          </a:p>
          <a:p>
            <a:pPr eaLnBrk="1" hangingPunct="1"/>
            <a:r>
              <a:rPr lang="zh-TW" altLang="zh-TW" sz="2800" smtClean="0"/>
              <a:t>活期存款</a:t>
            </a:r>
            <a:r>
              <a:rPr lang="en-US" altLang="zh-TW" sz="2800" smtClean="0"/>
              <a:t>(Demand deposits )</a:t>
            </a:r>
          </a:p>
          <a:p>
            <a:pPr eaLnBrk="1" hangingPunct="1"/>
            <a:r>
              <a:rPr lang="zh-TW" altLang="zh-TW" sz="2800" smtClean="0"/>
              <a:t>儲蓄存款（包括活期儲蓄存款、整存整付儲蓄存款、零存整付儲蓄存款、整存零付儲蓄存款、存本付息儲蓄存款、行員儲蓄存款等，但扣除其中已質借部分）</a:t>
            </a:r>
            <a:endParaRPr lang="en-US" altLang="zh-TW" sz="2800" smtClean="0"/>
          </a:p>
          <a:p>
            <a:pPr eaLnBrk="1" hangingPunct="1"/>
            <a:r>
              <a:rPr lang="zh-TW" altLang="zh-TW" sz="2800" smtClean="0"/>
              <a:t>定期存款（包括定期存款、可轉讓定期存單等，但扣除其中已質借部分）</a:t>
            </a:r>
            <a:endParaRPr lang="en-US" altLang="zh-TW" sz="2800" smtClean="0"/>
          </a:p>
          <a:p>
            <a:pPr eaLnBrk="1" hangingPunct="1"/>
            <a:r>
              <a:rPr lang="zh-TW" altLang="zh-TW" sz="2800" smtClean="0"/>
              <a:t>公庫存款（扣除轉存中央銀行國庫局轉存款後之淨額）</a:t>
            </a:r>
            <a:endParaRPr lang="zh-TW" altLang="en-US" sz="2800" smtClean="0"/>
          </a:p>
        </p:txBody>
      </p:sp>
    </p:spTree>
  </p:cSld>
  <p:clrMapOvr>
    <a:masterClrMapping/>
  </p:clrMapOvr>
  <p:transition>
    <p:random/>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8324850" cy="1143000"/>
          </a:xfrm>
        </p:spPr>
        <p:txBody>
          <a:bodyPr>
            <a:normAutofit fontScale="90000"/>
          </a:bodyPr>
          <a:lstStyle/>
          <a:p>
            <a:pPr>
              <a:defRPr/>
            </a:pPr>
            <a:r>
              <a:rPr lang="zh-TW" altLang="en-US" dirty="0" smtClean="0"/>
              <a:t>透過損益按公允價值衡量之金融負債</a:t>
            </a:r>
            <a:endParaRPr lang="zh-TW" altLang="en-US" dirty="0"/>
          </a:p>
        </p:txBody>
      </p:sp>
      <p:graphicFrame>
        <p:nvGraphicFramePr>
          <p:cNvPr id="4" name="內容版面配置區 3"/>
          <p:cNvGraphicFramePr>
            <a:graphicFrameLocks noGrp="1"/>
          </p:cNvGraphicFramePr>
          <p:nvPr>
            <p:ph idx="1"/>
          </p:nvPr>
        </p:nvGraphicFramePr>
        <p:xfrm>
          <a:off x="990600" y="1981200"/>
          <a:ext cx="7391400" cy="3255966"/>
        </p:xfrm>
        <a:graphic>
          <a:graphicData uri="http://schemas.openxmlformats.org/drawingml/2006/table">
            <a:tbl>
              <a:tblPr/>
              <a:tblGrid>
                <a:gridCol w="3652838">
                  <a:extLst>
                    <a:ext uri="{9D8B030D-6E8A-4147-A177-3AD203B41FA5}">
                      <a16:colId xmlns="" xmlns:a16="http://schemas.microsoft.com/office/drawing/2014/main" val="20000"/>
                    </a:ext>
                  </a:extLst>
                </a:gridCol>
                <a:gridCol w="1246187">
                  <a:extLst>
                    <a:ext uri="{9D8B030D-6E8A-4147-A177-3AD203B41FA5}">
                      <a16:colId xmlns="" xmlns:a16="http://schemas.microsoft.com/office/drawing/2014/main" val="20001"/>
                    </a:ext>
                  </a:extLst>
                </a:gridCol>
                <a:gridCol w="1246188">
                  <a:extLst>
                    <a:ext uri="{9D8B030D-6E8A-4147-A177-3AD203B41FA5}">
                      <a16:colId xmlns="" xmlns:a16="http://schemas.microsoft.com/office/drawing/2014/main" val="20002"/>
                    </a:ext>
                  </a:extLst>
                </a:gridCol>
                <a:gridCol w="1246187">
                  <a:extLst>
                    <a:ext uri="{9D8B030D-6E8A-4147-A177-3AD203B41FA5}">
                      <a16:colId xmlns="" xmlns:a16="http://schemas.microsoft.com/office/drawing/2014/main" val="20003"/>
                    </a:ext>
                  </a:extLst>
                </a:gridCol>
              </a:tblGrid>
              <a:tr h="4651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賣出匯率選擇權</a:t>
                      </a: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67,076</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115,445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19,429</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4651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加：評價調整－賣出匯率選擇權</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5,773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-49,671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-10,528</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4651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        評價調整－換匯</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3,250,504</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3,485,158</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2,793,485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4651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        評價調整－利率交換</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474,589</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754,810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906,650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4651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        評價調整－遠匯交易</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201,554</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518,989</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193,849</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4651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        評價調整－資產交換</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52,223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46513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合計</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3,999,496</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4,876,954</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3,902,885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bl>
          </a:graphicData>
        </a:graphic>
      </p:graphicFrame>
    </p:spTree>
  </p:cSld>
  <p:clrMapOvr>
    <a:masterClrMapping/>
  </p:clrMapOvr>
  <p:transition>
    <p:random/>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標題 1"/>
          <p:cNvSpPr>
            <a:spLocks noGrp="1"/>
          </p:cNvSpPr>
          <p:nvPr>
            <p:ph type="title"/>
          </p:nvPr>
        </p:nvSpPr>
        <p:spPr/>
        <p:txBody>
          <a:bodyPr/>
          <a:lstStyle/>
          <a:p>
            <a:pPr eaLnBrk="1" fontAlgn="auto" hangingPunct="1">
              <a:spcAft>
                <a:spcPts val="0"/>
              </a:spcAft>
              <a:defRPr/>
            </a:pPr>
            <a:r>
              <a:rPr lang="zh-TW" altLang="en-US" smtClean="0">
                <a:solidFill>
                  <a:schemeClr val="tx2">
                    <a:satMod val="130000"/>
                  </a:schemeClr>
                </a:solidFill>
              </a:rPr>
              <a:t>借入款</a:t>
            </a:r>
          </a:p>
        </p:txBody>
      </p:sp>
      <p:sp>
        <p:nvSpPr>
          <p:cNvPr id="71683" name="內容版面配置區 2"/>
          <p:cNvSpPr>
            <a:spLocks noGrp="1"/>
          </p:cNvSpPr>
          <p:nvPr>
            <p:ph idx="1"/>
          </p:nvPr>
        </p:nvSpPr>
        <p:spPr/>
        <p:txBody>
          <a:bodyPr/>
          <a:lstStyle/>
          <a:p>
            <a:pPr eaLnBrk="1" hangingPunct="1"/>
            <a:r>
              <a:rPr lang="zh-TW" altLang="en-US" smtClean="0"/>
              <a:t>同業拆款</a:t>
            </a:r>
            <a:r>
              <a:rPr lang="en-US" altLang="zh-TW" smtClean="0"/>
              <a:t>(US-Federal Funds Purchased)</a:t>
            </a:r>
          </a:p>
          <a:p>
            <a:pPr eaLnBrk="1" hangingPunct="1"/>
            <a:r>
              <a:rPr lang="zh-TW" altLang="zh-TW" smtClean="0"/>
              <a:t>再購置協定</a:t>
            </a:r>
            <a:r>
              <a:rPr lang="en-US" altLang="zh-TW" smtClean="0"/>
              <a:t> (Securities Sold under Repurchase Agreement)</a:t>
            </a:r>
          </a:p>
          <a:p>
            <a:pPr eaLnBrk="1" hangingPunct="1"/>
            <a:r>
              <a:rPr lang="zh-TW" altLang="zh-TW" smtClean="0"/>
              <a:t> 發行商業本票</a:t>
            </a:r>
            <a:r>
              <a:rPr lang="en-US" altLang="zh-TW" smtClean="0"/>
              <a:t> (Commercial Paper)</a:t>
            </a:r>
          </a:p>
          <a:p>
            <a:pPr eaLnBrk="1" hangingPunct="1"/>
            <a:r>
              <a:rPr lang="zh-TW" altLang="zh-TW" smtClean="0"/>
              <a:t>發行銀行承兌匯票</a:t>
            </a:r>
            <a:r>
              <a:rPr lang="en-US" altLang="zh-TW" smtClean="0"/>
              <a:t> (Bankers’ acceptances)</a:t>
            </a:r>
          </a:p>
          <a:p>
            <a:pPr eaLnBrk="1" hangingPunct="1"/>
            <a:r>
              <a:rPr lang="zh-TW" altLang="zh-TW" smtClean="0"/>
              <a:t>借入歐洲美元</a:t>
            </a:r>
            <a:endParaRPr lang="en-US" altLang="zh-TW" smtClean="0"/>
          </a:p>
          <a:p>
            <a:pPr eaLnBrk="1" hangingPunct="1"/>
            <a:r>
              <a:rPr lang="zh-TW" altLang="zh-TW" smtClean="0"/>
              <a:t>金融債券</a:t>
            </a:r>
            <a:r>
              <a:rPr lang="en-US" altLang="zh-TW" smtClean="0"/>
              <a:t>(</a:t>
            </a:r>
            <a:r>
              <a:rPr lang="zh-TW" altLang="en-US" smtClean="0"/>
              <a:t>長期</a:t>
            </a:r>
            <a:r>
              <a:rPr lang="en-US" altLang="zh-TW" smtClean="0"/>
              <a:t>)</a:t>
            </a:r>
            <a:endParaRPr lang="zh-TW" altLang="en-US" smtClean="0"/>
          </a:p>
        </p:txBody>
      </p:sp>
    </p:spTree>
  </p:cSld>
  <p:clrMapOvr>
    <a:masterClrMapping/>
  </p:clrMapOvr>
  <p:transition>
    <p:random/>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sz="4400" dirty="0" smtClean="0">
                <a:solidFill>
                  <a:srgbClr val="000000"/>
                </a:solidFill>
                <a:latin typeface="新細明體"/>
              </a:rPr>
              <a:t>負債準備</a:t>
            </a:r>
            <a:endParaRPr lang="zh-TW" altLang="en-US" dirty="0"/>
          </a:p>
        </p:txBody>
      </p:sp>
      <p:graphicFrame>
        <p:nvGraphicFramePr>
          <p:cNvPr id="4" name="內容版面配置區 3"/>
          <p:cNvGraphicFramePr>
            <a:graphicFrameLocks noGrp="1"/>
          </p:cNvGraphicFramePr>
          <p:nvPr>
            <p:ph idx="1"/>
          </p:nvPr>
        </p:nvGraphicFramePr>
        <p:xfrm>
          <a:off x="1143000" y="1676400"/>
          <a:ext cx="7620000" cy="2200275"/>
        </p:xfrm>
        <a:graphic>
          <a:graphicData uri="http://schemas.openxmlformats.org/drawingml/2006/table">
            <a:tbl>
              <a:tblPr/>
              <a:tblGrid>
                <a:gridCol w="2459038">
                  <a:extLst>
                    <a:ext uri="{9D8B030D-6E8A-4147-A177-3AD203B41FA5}">
                      <a16:colId xmlns="" xmlns:a16="http://schemas.microsoft.com/office/drawing/2014/main" val="20000"/>
                    </a:ext>
                  </a:extLst>
                </a:gridCol>
                <a:gridCol w="1770062">
                  <a:extLst>
                    <a:ext uri="{9D8B030D-6E8A-4147-A177-3AD203B41FA5}">
                      <a16:colId xmlns="" xmlns:a16="http://schemas.microsoft.com/office/drawing/2014/main" val="20001"/>
                    </a:ext>
                  </a:extLst>
                </a:gridCol>
                <a:gridCol w="1963738">
                  <a:extLst>
                    <a:ext uri="{9D8B030D-6E8A-4147-A177-3AD203B41FA5}">
                      <a16:colId xmlns="" xmlns:a16="http://schemas.microsoft.com/office/drawing/2014/main" val="20002"/>
                    </a:ext>
                  </a:extLst>
                </a:gridCol>
                <a:gridCol w="1427162">
                  <a:extLst>
                    <a:ext uri="{9D8B030D-6E8A-4147-A177-3AD203B41FA5}">
                      <a16:colId xmlns="" xmlns:a16="http://schemas.microsoft.com/office/drawing/2014/main" val="20003"/>
                    </a:ext>
                  </a:extLst>
                </a:gridCol>
              </a:tblGrid>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負債準備</a:t>
                      </a: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台銀</a:t>
                      </a: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102.12.31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101.12.31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101.1.1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員工福利負債準備</a:t>
                      </a: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15,565,848</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14,897,699</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14,167,455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保證責任準備</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606,505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624,406</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591,441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公保責任準備</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216,594,551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194,672,423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178,039,714</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其他</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6,955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8,066</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2095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合計</a:t>
                      </a: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232,766,904</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210,201,483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192,806,676</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bl>
          </a:graphicData>
        </a:graphic>
      </p:graphicFrame>
      <p:graphicFrame>
        <p:nvGraphicFramePr>
          <p:cNvPr id="5" name="表格 4"/>
          <p:cNvGraphicFramePr>
            <a:graphicFrameLocks noGrp="1"/>
          </p:cNvGraphicFramePr>
          <p:nvPr/>
        </p:nvGraphicFramePr>
        <p:xfrm>
          <a:off x="1143000" y="4419600"/>
          <a:ext cx="7391401" cy="1800225"/>
        </p:xfrm>
        <a:graphic>
          <a:graphicData uri="http://schemas.openxmlformats.org/drawingml/2006/table">
            <a:tbl>
              <a:tblPr/>
              <a:tblGrid>
                <a:gridCol w="2385253">
                  <a:extLst>
                    <a:ext uri="{9D8B030D-6E8A-4147-A177-3AD203B41FA5}">
                      <a16:colId xmlns="" xmlns:a16="http://schemas.microsoft.com/office/drawing/2014/main" val="20000"/>
                    </a:ext>
                  </a:extLst>
                </a:gridCol>
                <a:gridCol w="1716806">
                  <a:extLst>
                    <a:ext uri="{9D8B030D-6E8A-4147-A177-3AD203B41FA5}">
                      <a16:colId xmlns="" xmlns:a16="http://schemas.microsoft.com/office/drawing/2014/main" val="20001"/>
                    </a:ext>
                  </a:extLst>
                </a:gridCol>
                <a:gridCol w="1904356">
                  <a:extLst>
                    <a:ext uri="{9D8B030D-6E8A-4147-A177-3AD203B41FA5}">
                      <a16:colId xmlns="" xmlns:a16="http://schemas.microsoft.com/office/drawing/2014/main" val="20002"/>
                    </a:ext>
                  </a:extLst>
                </a:gridCol>
                <a:gridCol w="1384986">
                  <a:extLst>
                    <a:ext uri="{9D8B030D-6E8A-4147-A177-3AD203B41FA5}">
                      <a16:colId xmlns="" xmlns:a16="http://schemas.microsoft.com/office/drawing/2014/main" val="20003"/>
                    </a:ext>
                  </a:extLst>
                </a:gridCol>
              </a:tblGrid>
              <a:tr h="360045">
                <a:tc>
                  <a:txBody>
                    <a:bodyPr/>
                    <a:lstStyle/>
                    <a:p>
                      <a:pPr algn="l" fontAlgn="ctr"/>
                      <a:r>
                        <a:rPr lang="zh-TW" altLang="en-US" sz="1800" b="0" i="0" u="none" strike="noStrike" dirty="0">
                          <a:solidFill>
                            <a:srgbClr val="000000"/>
                          </a:solidFill>
                          <a:latin typeface="新細明體"/>
                        </a:rPr>
                        <a:t>員工福利負債準備</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102.12.31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101.12.31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800" b="0" i="0" u="none" strike="noStrike">
                          <a:solidFill>
                            <a:srgbClr val="000000"/>
                          </a:solidFill>
                          <a:latin typeface="新細明體"/>
                        </a:rPr>
                        <a:t>101.1.1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360045">
                <a:tc>
                  <a:txBody>
                    <a:bodyPr/>
                    <a:lstStyle/>
                    <a:p>
                      <a:pPr algn="l" fontAlgn="ctr"/>
                      <a:r>
                        <a:rPr lang="zh-TW" altLang="en-US" sz="1800" b="0" i="0" u="none" strike="noStrike" dirty="0">
                          <a:solidFill>
                            <a:srgbClr val="000000"/>
                          </a:solidFill>
                          <a:latin typeface="新細明體"/>
                        </a:rPr>
                        <a:t>認列於資產負債表：</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800" b="0" i="0" u="none" strike="noStrike">
                        <a:solidFill>
                          <a:srgbClr val="000000"/>
                        </a:solidFill>
                        <a:latin typeface="新細明體"/>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800" b="0" i="0" u="none" strike="noStrike">
                        <a:solidFill>
                          <a:srgbClr val="000000"/>
                        </a:solidFill>
                        <a:latin typeface="新細明體"/>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800" b="0" i="0" u="none" strike="noStrike">
                        <a:solidFill>
                          <a:srgbClr val="000000"/>
                        </a:solidFill>
                        <a:latin typeface="新細明體"/>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360045">
                <a:tc>
                  <a:txBody>
                    <a:bodyPr/>
                    <a:lstStyle/>
                    <a:p>
                      <a:pPr algn="l" fontAlgn="ctr"/>
                      <a:r>
                        <a:rPr lang="zh-TW" altLang="en-US" sz="1800" b="0" i="0" u="none" strike="noStrike">
                          <a:solidFill>
                            <a:srgbClr val="000000"/>
                          </a:solidFill>
                          <a:latin typeface="新細明體"/>
                        </a:rPr>
                        <a:t>確定福利計畫</a:t>
                      </a:r>
                      <a:r>
                        <a:rPr lang="en-US" altLang="zh-TW" sz="1800" b="0" i="0" u="none" strike="noStrike">
                          <a:solidFill>
                            <a:srgbClr val="000000"/>
                          </a:solidFill>
                          <a:latin typeface="新細明體"/>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7,915,082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7,592,525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7,308,945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360045">
                <a:tc>
                  <a:txBody>
                    <a:bodyPr/>
                    <a:lstStyle/>
                    <a:p>
                      <a:pPr algn="l" fontAlgn="ctr"/>
                      <a:r>
                        <a:rPr lang="zh-TW" altLang="en-US" sz="1800" b="0" i="0" u="none" strike="noStrike">
                          <a:solidFill>
                            <a:srgbClr val="000000"/>
                          </a:solidFill>
                          <a:latin typeface="新細明體"/>
                        </a:rPr>
                        <a:t>員工優惠存款計畫</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7,650,766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7,305,174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6,858,510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360045">
                <a:tc>
                  <a:txBody>
                    <a:bodyPr/>
                    <a:lstStyle/>
                    <a:p>
                      <a:pPr algn="l" fontAlgn="ctr"/>
                      <a:r>
                        <a:rPr lang="zh-TW" altLang="en-US" sz="1800" b="0" i="0" u="none" strike="noStrike" dirty="0" smtClean="0">
                          <a:solidFill>
                            <a:srgbClr val="000000"/>
                          </a:solidFill>
                          <a:latin typeface="新細明體"/>
                        </a:rPr>
                        <a:t>合計</a:t>
                      </a:r>
                      <a:endParaRPr lang="en-US" altLang="zh-TW" sz="1800" b="0" i="0" u="none" strike="noStrike" dirty="0">
                        <a:solidFill>
                          <a:srgbClr val="000000"/>
                        </a:solidFill>
                        <a:latin typeface="新細明體"/>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15,565,848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14,897,699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dirty="0">
                          <a:solidFill>
                            <a:srgbClr val="000000"/>
                          </a:solidFill>
                          <a:latin typeface="新細明體"/>
                        </a:rPr>
                        <a:t>14,167,455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spTree>
  </p:cSld>
  <p:clrMapOvr>
    <a:masterClrMapping/>
  </p:clrMapOvr>
  <p:transition>
    <p:random/>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標題 1"/>
          <p:cNvSpPr>
            <a:spLocks noGrp="1"/>
          </p:cNvSpPr>
          <p:nvPr>
            <p:ph type="title"/>
          </p:nvPr>
        </p:nvSpPr>
        <p:spPr/>
        <p:txBody>
          <a:bodyPr/>
          <a:lstStyle/>
          <a:p>
            <a:pPr eaLnBrk="1" fontAlgn="auto" hangingPunct="1">
              <a:spcAft>
                <a:spcPts val="0"/>
              </a:spcAft>
              <a:defRPr/>
            </a:pPr>
            <a:r>
              <a:rPr lang="zh-TW" altLang="en-US" smtClean="0">
                <a:solidFill>
                  <a:schemeClr val="tx2">
                    <a:satMod val="130000"/>
                  </a:schemeClr>
                </a:solidFill>
              </a:rPr>
              <a:t>股東權益</a:t>
            </a:r>
          </a:p>
        </p:txBody>
      </p:sp>
      <p:sp>
        <p:nvSpPr>
          <p:cNvPr id="73731" name="內容版面配置區 2"/>
          <p:cNvSpPr>
            <a:spLocks noGrp="1"/>
          </p:cNvSpPr>
          <p:nvPr>
            <p:ph idx="1"/>
          </p:nvPr>
        </p:nvSpPr>
        <p:spPr>
          <a:xfrm>
            <a:off x="838200" y="1600200"/>
            <a:ext cx="7848600" cy="4876800"/>
          </a:xfrm>
        </p:spPr>
        <p:txBody>
          <a:bodyPr/>
          <a:lstStyle/>
          <a:p>
            <a:pPr eaLnBrk="1" hangingPunct="1"/>
            <a:r>
              <a:rPr lang="zh-TW" altLang="zh-TW" smtClean="0"/>
              <a:t>股本（</a:t>
            </a:r>
            <a:r>
              <a:rPr lang="en-US" altLang="zh-TW" smtClean="0"/>
              <a:t>Capital Stock</a:t>
            </a:r>
            <a:r>
              <a:rPr lang="zh-TW" altLang="zh-TW" smtClean="0"/>
              <a:t>）</a:t>
            </a:r>
            <a:endParaRPr lang="en-US" altLang="zh-TW" smtClean="0"/>
          </a:p>
          <a:p>
            <a:pPr lvl="1" eaLnBrk="1" hangingPunct="1"/>
            <a:r>
              <a:rPr lang="zh-TW" altLang="en-US" smtClean="0"/>
              <a:t>普通股（</a:t>
            </a:r>
            <a:r>
              <a:rPr lang="en-US" altLang="zh-TW" smtClean="0"/>
              <a:t>Common Stock </a:t>
            </a:r>
            <a:r>
              <a:rPr lang="zh-TW" altLang="en-US" smtClean="0"/>
              <a:t>）</a:t>
            </a:r>
            <a:endParaRPr lang="en-US" altLang="zh-TW" smtClean="0"/>
          </a:p>
          <a:p>
            <a:pPr lvl="1" eaLnBrk="1" hangingPunct="1"/>
            <a:r>
              <a:rPr lang="zh-TW" altLang="en-US" smtClean="0"/>
              <a:t>特別股（</a:t>
            </a:r>
            <a:r>
              <a:rPr lang="en-US" altLang="zh-TW" smtClean="0"/>
              <a:t> Preferred Stock </a:t>
            </a:r>
            <a:r>
              <a:rPr lang="zh-TW" altLang="en-US" smtClean="0"/>
              <a:t>）</a:t>
            </a:r>
            <a:endParaRPr lang="en-US" altLang="zh-TW" smtClean="0"/>
          </a:p>
          <a:p>
            <a:pPr eaLnBrk="1" hangingPunct="1"/>
            <a:r>
              <a:rPr lang="zh-TW" altLang="zh-TW" smtClean="0"/>
              <a:t>資本公積</a:t>
            </a:r>
            <a:r>
              <a:rPr lang="en-US" altLang="zh-TW" smtClean="0"/>
              <a:t> (Capital Surplus)</a:t>
            </a:r>
            <a:r>
              <a:rPr lang="zh-TW" altLang="zh-TW" smtClean="0"/>
              <a:t>、</a:t>
            </a:r>
            <a:endParaRPr lang="en-US" altLang="zh-TW" smtClean="0"/>
          </a:p>
          <a:p>
            <a:pPr eaLnBrk="1" hangingPunct="1"/>
            <a:r>
              <a:rPr lang="zh-TW" altLang="zh-TW" smtClean="0"/>
              <a:t>保留盈餘（未提撥保留盈餘）</a:t>
            </a:r>
            <a:endParaRPr lang="en-US" altLang="zh-TW" smtClean="0"/>
          </a:p>
          <a:p>
            <a:pPr lvl="1" eaLnBrk="1" hangingPunct="1"/>
            <a:r>
              <a:rPr lang="zh-TW" altLang="en-US" smtClean="0"/>
              <a:t>法定盈餘公積</a:t>
            </a:r>
            <a:endParaRPr lang="en-US" altLang="zh-TW" smtClean="0"/>
          </a:p>
          <a:p>
            <a:pPr lvl="1" eaLnBrk="1" hangingPunct="1"/>
            <a:r>
              <a:rPr lang="zh-TW" altLang="zh-TW" smtClean="0"/>
              <a:t>特別盈餘公積</a:t>
            </a:r>
          </a:p>
          <a:p>
            <a:pPr lvl="1" eaLnBrk="1" hangingPunct="1"/>
            <a:r>
              <a:rPr lang="en-US" altLang="zh-TW" smtClean="0"/>
              <a:t>  </a:t>
            </a:r>
            <a:r>
              <a:rPr lang="zh-TW" altLang="zh-TW" smtClean="0"/>
              <a:t>未分配盈餘</a:t>
            </a:r>
          </a:p>
          <a:p>
            <a:pPr eaLnBrk="1" hangingPunct="1"/>
            <a:r>
              <a:rPr lang="zh-TW" altLang="zh-TW" smtClean="0"/>
              <a:t>調整項目</a:t>
            </a:r>
            <a:r>
              <a:rPr lang="en-US" altLang="zh-TW" smtClean="0"/>
              <a:t> </a:t>
            </a:r>
            <a:endParaRPr lang="zh-TW" altLang="en-US" smtClean="0"/>
          </a:p>
        </p:txBody>
      </p:sp>
    </p:spTree>
  </p:cSld>
  <p:clrMapOvr>
    <a:masterClrMapping/>
  </p:clrMapOvr>
  <p:transition>
    <p:random/>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a:stretch>
            <a:fillRect/>
          </a:stretch>
        </p:blipFill>
        <p:spPr>
          <a:xfrm>
            <a:off x="247650" y="547687"/>
            <a:ext cx="8648700" cy="6081713"/>
          </a:xfrm>
          <a:prstGeom prst="rect">
            <a:avLst/>
          </a:prstGeom>
        </p:spPr>
      </p:pic>
      <p:sp>
        <p:nvSpPr>
          <p:cNvPr id="4" name="標題 1"/>
          <p:cNvSpPr>
            <a:spLocks noGrp="1"/>
          </p:cNvSpPr>
          <p:nvPr>
            <p:ph type="title"/>
          </p:nvPr>
        </p:nvSpPr>
        <p:spPr>
          <a:xfrm>
            <a:off x="1435608" y="76200"/>
            <a:ext cx="7498080" cy="471487"/>
          </a:xfrm>
        </p:spPr>
        <p:txBody>
          <a:bodyPr>
            <a:normAutofit fontScale="90000"/>
          </a:bodyPr>
          <a:lstStyle/>
          <a:p>
            <a:r>
              <a:rPr lang="zh-TW" altLang="en-US" dirty="0"/>
              <a:t>股東權益變動表</a:t>
            </a:r>
          </a:p>
        </p:txBody>
      </p:sp>
    </p:spTree>
    <p:extLst>
      <p:ext uri="{BB962C8B-B14F-4D97-AF65-F5344CB8AC3E}">
        <p14:creationId xmlns:p14="http://schemas.microsoft.com/office/powerpoint/2010/main" val="1480450782"/>
      </p:ext>
    </p:extLst>
  </p:cSld>
  <p:clrMapOvr>
    <a:masterClrMapping/>
  </p:clrMapOvr>
  <p:transition>
    <p:random/>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435100" y="274638"/>
            <a:ext cx="7499350" cy="1143000"/>
          </a:xfrm>
        </p:spPr>
        <p:txBody>
          <a:bodyPr/>
          <a:lstStyle/>
          <a:p>
            <a:pPr>
              <a:defRPr/>
            </a:pPr>
            <a:r>
              <a:rPr lang="zh-TW" altLang="en-US" dirty="0" smtClean="0"/>
              <a:t>股東權益變動表</a:t>
            </a:r>
            <a:endParaRPr lang="zh-TW" altLang="en-US" dirty="0"/>
          </a:p>
        </p:txBody>
      </p:sp>
      <p:graphicFrame>
        <p:nvGraphicFramePr>
          <p:cNvPr id="4" name="表格 3"/>
          <p:cNvGraphicFramePr>
            <a:graphicFrameLocks noGrp="1"/>
          </p:cNvGraphicFramePr>
          <p:nvPr/>
        </p:nvGraphicFramePr>
        <p:xfrm>
          <a:off x="0" y="1600200"/>
          <a:ext cx="9144000" cy="4830764"/>
        </p:xfrm>
        <a:graphic>
          <a:graphicData uri="http://schemas.openxmlformats.org/drawingml/2006/table">
            <a:tbl>
              <a:tblPr/>
              <a:tblGrid>
                <a:gridCol w="1401763">
                  <a:extLst>
                    <a:ext uri="{9D8B030D-6E8A-4147-A177-3AD203B41FA5}">
                      <a16:colId xmlns="" xmlns:a16="http://schemas.microsoft.com/office/drawing/2014/main" val="20000"/>
                    </a:ext>
                  </a:extLst>
                </a:gridCol>
                <a:gridCol w="814387">
                  <a:extLst>
                    <a:ext uri="{9D8B030D-6E8A-4147-A177-3AD203B41FA5}">
                      <a16:colId xmlns="" xmlns:a16="http://schemas.microsoft.com/office/drawing/2014/main" val="20001"/>
                    </a:ext>
                  </a:extLst>
                </a:gridCol>
                <a:gridCol w="938213">
                  <a:extLst>
                    <a:ext uri="{9D8B030D-6E8A-4147-A177-3AD203B41FA5}">
                      <a16:colId xmlns="" xmlns:a16="http://schemas.microsoft.com/office/drawing/2014/main" val="20002"/>
                    </a:ext>
                  </a:extLst>
                </a:gridCol>
                <a:gridCol w="817562">
                  <a:extLst>
                    <a:ext uri="{9D8B030D-6E8A-4147-A177-3AD203B41FA5}">
                      <a16:colId xmlns="" xmlns:a16="http://schemas.microsoft.com/office/drawing/2014/main" val="20003"/>
                    </a:ext>
                  </a:extLst>
                </a:gridCol>
                <a:gridCol w="725488">
                  <a:extLst>
                    <a:ext uri="{9D8B030D-6E8A-4147-A177-3AD203B41FA5}">
                      <a16:colId xmlns="" xmlns:a16="http://schemas.microsoft.com/office/drawing/2014/main" val="20004"/>
                    </a:ext>
                  </a:extLst>
                </a:gridCol>
                <a:gridCol w="725487">
                  <a:extLst>
                    <a:ext uri="{9D8B030D-6E8A-4147-A177-3AD203B41FA5}">
                      <a16:colId xmlns="" xmlns:a16="http://schemas.microsoft.com/office/drawing/2014/main" val="20005"/>
                    </a:ext>
                  </a:extLst>
                </a:gridCol>
                <a:gridCol w="738188">
                  <a:extLst>
                    <a:ext uri="{9D8B030D-6E8A-4147-A177-3AD203B41FA5}">
                      <a16:colId xmlns="" xmlns:a16="http://schemas.microsoft.com/office/drawing/2014/main" val="20006"/>
                    </a:ext>
                  </a:extLst>
                </a:gridCol>
                <a:gridCol w="676275">
                  <a:extLst>
                    <a:ext uri="{9D8B030D-6E8A-4147-A177-3AD203B41FA5}">
                      <a16:colId xmlns="" xmlns:a16="http://schemas.microsoft.com/office/drawing/2014/main" val="20007"/>
                    </a:ext>
                  </a:extLst>
                </a:gridCol>
                <a:gridCol w="750887">
                  <a:extLst>
                    <a:ext uri="{9D8B030D-6E8A-4147-A177-3AD203B41FA5}">
                      <a16:colId xmlns="" xmlns:a16="http://schemas.microsoft.com/office/drawing/2014/main" val="20008"/>
                    </a:ext>
                  </a:extLst>
                </a:gridCol>
                <a:gridCol w="741363">
                  <a:extLst>
                    <a:ext uri="{9D8B030D-6E8A-4147-A177-3AD203B41FA5}">
                      <a16:colId xmlns="" xmlns:a16="http://schemas.microsoft.com/office/drawing/2014/main" val="20009"/>
                    </a:ext>
                  </a:extLst>
                </a:gridCol>
                <a:gridCol w="814387">
                  <a:extLst>
                    <a:ext uri="{9D8B030D-6E8A-4147-A177-3AD203B41FA5}">
                      <a16:colId xmlns="" xmlns:a16="http://schemas.microsoft.com/office/drawing/2014/main" val="20010"/>
                    </a:ext>
                  </a:extLst>
                </a:gridCol>
              </a:tblGrid>
              <a:tr h="27943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300" b="0" i="0" u="none" strike="noStrike" cap="none" normalizeH="0" baseline="0" dirty="0" smtClean="0">
                        <a:ln>
                          <a:noFill/>
                        </a:ln>
                        <a:solidFill>
                          <a:srgbClr val="000000"/>
                        </a:solidFill>
                        <a:effectLst/>
                        <a:latin typeface="新細明體" charset="-120"/>
                        <a:ea typeface="微軟正黑體" pitchFamily="34" charset="-120"/>
                      </a:endParaRP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300" b="0" i="0" u="none" strike="noStrike" cap="none" normalizeH="0" baseline="0" smtClean="0">
                        <a:ln>
                          <a:noFill/>
                        </a:ln>
                        <a:solidFill>
                          <a:srgbClr val="000000"/>
                        </a:solidFill>
                        <a:effectLst/>
                        <a:latin typeface="新細明體" charset="-120"/>
                        <a:ea typeface="微軟正黑體" pitchFamily="34" charset="-120"/>
                      </a:endParaRP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300" b="0" i="0" u="none" strike="noStrike" cap="none" normalizeH="0" baseline="0" smtClean="0">
                        <a:ln>
                          <a:noFill/>
                        </a:ln>
                        <a:solidFill>
                          <a:srgbClr val="000000"/>
                        </a:solidFill>
                        <a:effectLst/>
                        <a:latin typeface="新細明體" charset="-120"/>
                        <a:ea typeface="微軟正黑體" pitchFamily="34" charset="-120"/>
                      </a:endParaRP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保留盈餘</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300" b="0" i="0" u="none" strike="noStrike" cap="none" normalizeH="0" baseline="0" smtClean="0">
                        <a:ln>
                          <a:noFill/>
                        </a:ln>
                        <a:solidFill>
                          <a:srgbClr val="000000"/>
                        </a:solidFill>
                        <a:effectLst/>
                        <a:latin typeface="新細明體" charset="-120"/>
                        <a:ea typeface="微軟正黑體" pitchFamily="34" charset="-120"/>
                      </a:endParaRP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其他權益項目</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300" b="0" i="0" u="none" strike="noStrike" cap="none" normalizeH="0" baseline="0" smtClean="0">
                        <a:ln>
                          <a:noFill/>
                        </a:ln>
                        <a:solidFill>
                          <a:srgbClr val="000000"/>
                        </a:solidFill>
                        <a:effectLst/>
                        <a:latin typeface="新細明體" charset="-120"/>
                        <a:ea typeface="微軟正黑體" pitchFamily="34" charset="-120"/>
                      </a:endParaRP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1360666">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合</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普通股股本</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資本公積</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法定盈餘公積</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dirty="0" smtClean="0">
                          <a:ln>
                            <a:noFill/>
                          </a:ln>
                          <a:solidFill>
                            <a:srgbClr val="000000"/>
                          </a:solidFill>
                          <a:effectLst/>
                          <a:latin typeface="新細明體" charset="-120"/>
                          <a:ea typeface="微軟正黑體" pitchFamily="34" charset="-120"/>
                        </a:rPr>
                        <a:t>特別盈餘公積</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未分配盈餘</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合計</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國外營運機構財務報表換算之兌換差額</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備供出售金融商品未實現損益</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合計</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權益總計</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27943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101</a:t>
                      </a: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年</a:t>
                      </a: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1</a:t>
                      </a: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月</a:t>
                      </a: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1</a:t>
                      </a: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日餘額</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70,000,000</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105,453,034</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24,119,287</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15,998,121</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6,263,805</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46,381,213</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14,099,430</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14,099,430</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235,933,677</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27943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盈餘指撥及分配</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300" b="0" i="0" u="none" strike="noStrike" cap="none" normalizeH="0" baseline="0" smtClean="0">
                        <a:ln>
                          <a:noFill/>
                        </a:ln>
                        <a:solidFill>
                          <a:srgbClr val="000000"/>
                        </a:solidFill>
                        <a:effectLst/>
                        <a:latin typeface="新細明體" charset="-120"/>
                        <a:ea typeface="微軟正黑體" pitchFamily="34" charset="-120"/>
                      </a:endParaRP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300" b="0" i="0" u="none" strike="noStrike" cap="none" normalizeH="0" baseline="0" smtClean="0">
                        <a:ln>
                          <a:noFill/>
                        </a:ln>
                        <a:solidFill>
                          <a:srgbClr val="000000"/>
                        </a:solidFill>
                        <a:effectLst/>
                        <a:latin typeface="新細明體" charset="-120"/>
                        <a:ea typeface="微軟正黑體" pitchFamily="34" charset="-120"/>
                      </a:endParaRP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300" b="0" i="0" u="none" strike="noStrike" cap="none" normalizeH="0" baseline="0" smtClean="0">
                        <a:ln>
                          <a:noFill/>
                        </a:ln>
                        <a:solidFill>
                          <a:srgbClr val="000000"/>
                        </a:solidFill>
                        <a:effectLst/>
                        <a:latin typeface="新細明體" charset="-120"/>
                        <a:ea typeface="微軟正黑體" pitchFamily="34" charset="-120"/>
                      </a:endParaRP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300" b="0" i="0" u="none" strike="noStrike" cap="none" normalizeH="0" baseline="0" smtClean="0">
                        <a:ln>
                          <a:noFill/>
                        </a:ln>
                        <a:solidFill>
                          <a:srgbClr val="000000"/>
                        </a:solidFill>
                        <a:effectLst/>
                        <a:latin typeface="新細明體" charset="-120"/>
                        <a:ea typeface="微軟正黑體" pitchFamily="34" charset="-120"/>
                      </a:endParaRP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300" b="0" i="0" u="none" strike="noStrike" cap="none" normalizeH="0" baseline="0" smtClean="0">
                        <a:ln>
                          <a:noFill/>
                        </a:ln>
                        <a:solidFill>
                          <a:srgbClr val="000000"/>
                        </a:solidFill>
                        <a:effectLst/>
                        <a:latin typeface="新細明體" charset="-120"/>
                        <a:ea typeface="微軟正黑體" pitchFamily="34" charset="-120"/>
                      </a:endParaRP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300" b="0" i="0" u="none" strike="noStrike" cap="none" normalizeH="0" baseline="0" smtClean="0">
                        <a:ln>
                          <a:noFill/>
                        </a:ln>
                        <a:solidFill>
                          <a:srgbClr val="000000"/>
                        </a:solidFill>
                        <a:effectLst/>
                        <a:latin typeface="新細明體" charset="-120"/>
                        <a:ea typeface="微軟正黑體" pitchFamily="34" charset="-120"/>
                      </a:endParaRP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300" b="0" i="0" u="none" strike="noStrike" cap="none" normalizeH="0" baseline="0" smtClean="0">
                        <a:ln>
                          <a:noFill/>
                        </a:ln>
                        <a:solidFill>
                          <a:srgbClr val="000000"/>
                        </a:solidFill>
                        <a:effectLst/>
                        <a:latin typeface="新細明體" charset="-120"/>
                        <a:ea typeface="微軟正黑體" pitchFamily="34" charset="-120"/>
                      </a:endParaRP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300" b="0" i="0" u="none" strike="noStrike" cap="none" normalizeH="0" baseline="0" smtClean="0">
                        <a:ln>
                          <a:noFill/>
                        </a:ln>
                        <a:solidFill>
                          <a:srgbClr val="000000"/>
                        </a:solidFill>
                        <a:effectLst/>
                        <a:latin typeface="新細明體" charset="-120"/>
                        <a:ea typeface="微軟正黑體" pitchFamily="34" charset="-120"/>
                      </a:endParaRP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300" b="0" i="0" u="none" strike="noStrike" cap="none" normalizeH="0" baseline="0" smtClean="0">
                        <a:ln>
                          <a:noFill/>
                        </a:ln>
                        <a:solidFill>
                          <a:srgbClr val="000000"/>
                        </a:solidFill>
                        <a:effectLst/>
                        <a:latin typeface="新細明體" charset="-120"/>
                        <a:ea typeface="微軟正黑體" pitchFamily="34" charset="-120"/>
                      </a:endParaRP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300" b="0" i="0" u="none" strike="noStrike" cap="none" normalizeH="0" baseline="0" smtClean="0">
                        <a:ln>
                          <a:noFill/>
                        </a:ln>
                        <a:solidFill>
                          <a:srgbClr val="000000"/>
                        </a:solidFill>
                        <a:effectLst/>
                        <a:latin typeface="新細明體" charset="-120"/>
                        <a:ea typeface="微軟正黑體" pitchFamily="34" charset="-120"/>
                      </a:endParaRP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27943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提列法定盈餘公積</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1,099,141</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-1,099,141</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27943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提列特別盈餘公積</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732,761</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-732,761</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27943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普通股現金股利</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-4,431,902</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-4,431,902</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-4,431,902</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r h="54934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出售土地迴轉特別盈餘公積</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-37,985</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37,985</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r h="27943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迴轉特別盈餘公積</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-1,605,891</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1,605,891</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8"/>
                  </a:ext>
                </a:extLst>
              </a:tr>
              <a:tr h="27943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本期淨利</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7,180,868</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7,180,868</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7,180,868</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9"/>
                  </a:ext>
                </a:extLst>
              </a:tr>
              <a:tr h="27943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本期其他綜合損益</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-443,504</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-443,504</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-363,405</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dirty="0" smtClean="0">
                          <a:ln>
                            <a:noFill/>
                          </a:ln>
                          <a:solidFill>
                            <a:srgbClr val="000000"/>
                          </a:solidFill>
                          <a:effectLst/>
                          <a:latin typeface="新細明體" charset="-120"/>
                          <a:ea typeface="微軟正黑體" pitchFamily="34" charset="-120"/>
                        </a:rPr>
                        <a:t>3,946,818</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3,583,413</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3,139,909</a:t>
                      </a:r>
                    </a:p>
                  </a:txBody>
                  <a:tcPr marL="6263" marR="6263" marT="626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0"/>
                  </a:ext>
                </a:extLst>
              </a:tr>
              <a:tr h="40581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民國</a:t>
                      </a: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101</a:t>
                      </a: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年</a:t>
                      </a: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12</a:t>
                      </a: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月</a:t>
                      </a: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31</a:t>
                      </a:r>
                      <a:r>
                        <a:rPr kumimoji="0" lang="zh-TW" altLang="en-US" sz="1300" b="0" i="0" u="none" strike="noStrike" cap="none" normalizeH="0" baseline="0" smtClean="0">
                          <a:ln>
                            <a:noFill/>
                          </a:ln>
                          <a:solidFill>
                            <a:srgbClr val="000000"/>
                          </a:solidFill>
                          <a:effectLst/>
                          <a:latin typeface="新細明體" charset="-120"/>
                          <a:ea typeface="微軟正黑體" pitchFamily="34" charset="-120"/>
                        </a:rPr>
                        <a:t>日餘額</a:t>
                      </a:r>
                    </a:p>
                  </a:txBody>
                  <a:tcPr marL="9525" marR="9525" marT="952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70,000,000</a:t>
                      </a:r>
                    </a:p>
                  </a:txBody>
                  <a:tcPr marL="9525" marR="9525" marT="952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105,453,034</a:t>
                      </a:r>
                    </a:p>
                  </a:txBody>
                  <a:tcPr marL="9525" marR="9525" marT="952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25,218,428</a:t>
                      </a:r>
                    </a:p>
                  </a:txBody>
                  <a:tcPr marL="9525" marR="9525" marT="952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15,087,006</a:t>
                      </a:r>
                    </a:p>
                  </a:txBody>
                  <a:tcPr marL="9525" marR="9525" marT="952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8,381,241</a:t>
                      </a:r>
                    </a:p>
                  </a:txBody>
                  <a:tcPr marL="9525" marR="9525" marT="952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48,686,675</a:t>
                      </a:r>
                    </a:p>
                  </a:txBody>
                  <a:tcPr marL="9525" marR="9525" marT="952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-363,405</a:t>
                      </a:r>
                    </a:p>
                  </a:txBody>
                  <a:tcPr marL="9525" marR="9525" marT="952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18,046,248</a:t>
                      </a:r>
                    </a:p>
                  </a:txBody>
                  <a:tcPr marL="9525" marR="9525" marT="952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smtClean="0">
                          <a:ln>
                            <a:noFill/>
                          </a:ln>
                          <a:solidFill>
                            <a:srgbClr val="000000"/>
                          </a:solidFill>
                          <a:effectLst/>
                          <a:latin typeface="新細明體" charset="-120"/>
                          <a:ea typeface="微軟正黑體" pitchFamily="34" charset="-120"/>
                        </a:rPr>
                        <a:t>17,682,843</a:t>
                      </a:r>
                    </a:p>
                  </a:txBody>
                  <a:tcPr marL="9525" marR="9525" marT="952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300" b="0" i="0" u="none" strike="noStrike" cap="none" normalizeH="0" baseline="0" dirty="0" smtClean="0">
                          <a:ln>
                            <a:noFill/>
                          </a:ln>
                          <a:solidFill>
                            <a:srgbClr val="000000"/>
                          </a:solidFill>
                          <a:effectLst/>
                          <a:latin typeface="新細明體" charset="-120"/>
                          <a:ea typeface="微軟正黑體" pitchFamily="34" charset="-120"/>
                        </a:rPr>
                        <a:t>241,822,552</a:t>
                      </a:r>
                    </a:p>
                  </a:txBody>
                  <a:tcPr marL="9525" marR="9525" marT="952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1"/>
                  </a:ext>
                </a:extLst>
              </a:tr>
            </a:tbl>
          </a:graphicData>
        </a:graphic>
      </p:graphicFrame>
    </p:spTree>
  </p:cSld>
  <p:clrMapOvr>
    <a:masterClrMapping/>
  </p:clrMapOvr>
  <p:transition>
    <p:random/>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14400" y="274320"/>
            <a:ext cx="8019288" cy="1143000"/>
          </a:xfrm>
        </p:spPr>
        <p:txBody>
          <a:bodyPr/>
          <a:lstStyle/>
          <a:p>
            <a:r>
              <a:rPr lang="zh-TW" altLang="en-US" dirty="0" smtClean="0"/>
              <a:t>其他權益</a:t>
            </a:r>
            <a:endParaRPr lang="zh-TW" altLang="en-US" dirty="0"/>
          </a:p>
        </p:txBody>
      </p:sp>
      <p:pic>
        <p:nvPicPr>
          <p:cNvPr id="3" name="圖片 2"/>
          <p:cNvPicPr>
            <a:picLocks noChangeAspect="1"/>
          </p:cNvPicPr>
          <p:nvPr/>
        </p:nvPicPr>
        <p:blipFill>
          <a:blip r:embed="rId2"/>
          <a:stretch>
            <a:fillRect/>
          </a:stretch>
        </p:blipFill>
        <p:spPr>
          <a:xfrm rot="5400000">
            <a:off x="2194752" y="-64103"/>
            <a:ext cx="4955952" cy="8431057"/>
          </a:xfrm>
          <a:prstGeom prst="rect">
            <a:avLst/>
          </a:prstGeom>
        </p:spPr>
      </p:pic>
    </p:spTree>
    <p:extLst>
      <p:ext uri="{BB962C8B-B14F-4D97-AF65-F5344CB8AC3E}">
        <p14:creationId xmlns:p14="http://schemas.microsoft.com/office/powerpoint/2010/main" val="2966069867"/>
      </p:ext>
    </p:extLst>
  </p:cSld>
  <p:clrMapOvr>
    <a:masterClrMapping/>
  </p:clrMapOvr>
  <p:transition>
    <p:random/>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28600" y="0"/>
            <a:ext cx="8763000" cy="762000"/>
          </a:xfrm>
        </p:spPr>
        <p:txBody>
          <a:bodyPr>
            <a:noAutofit/>
          </a:bodyPr>
          <a:lstStyle/>
          <a:p>
            <a:pPr>
              <a:defRPr/>
            </a:pPr>
            <a:r>
              <a:rPr lang="zh-TW" altLang="zh-TW" sz="3200" dirty="0" smtClean="0"/>
              <a:t>其他綜合損益 </a:t>
            </a:r>
            <a:r>
              <a:rPr lang="en-US" altLang="zh-TW" sz="3200" dirty="0" smtClean="0"/>
              <a:t>(other comprehensive income, OCI)</a:t>
            </a:r>
            <a:endParaRPr lang="zh-TW" altLang="en-US" sz="3200" dirty="0"/>
          </a:p>
        </p:txBody>
      </p:sp>
      <p:sp>
        <p:nvSpPr>
          <p:cNvPr id="91139" name="內容版面配置區 2"/>
          <p:cNvSpPr>
            <a:spLocks noGrp="1"/>
          </p:cNvSpPr>
          <p:nvPr>
            <p:ph idx="1"/>
          </p:nvPr>
        </p:nvSpPr>
        <p:spPr>
          <a:xfrm>
            <a:off x="457200" y="914400"/>
            <a:ext cx="8477250" cy="5334000"/>
          </a:xfrm>
        </p:spPr>
        <p:txBody>
          <a:bodyPr/>
          <a:lstStyle/>
          <a:p>
            <a:r>
              <a:rPr lang="zh-TW" altLang="zh-TW" sz="2400" dirty="0"/>
              <a:t>｢其他綜合損益」係指將尚未實現的損失或利得先過渡性地列入股東權益科目，於交易結清時再將其轉入損益或保留盈餘的項目。其內容包括：</a:t>
            </a:r>
          </a:p>
          <a:p>
            <a:pPr lvl="1"/>
            <a:r>
              <a:rPr lang="en-US" altLang="zh-TW" sz="2000" dirty="0" smtClean="0"/>
              <a:t>(</a:t>
            </a:r>
            <a:r>
              <a:rPr lang="en-US" altLang="zh-TW" sz="2000" dirty="0"/>
              <a:t>1)</a:t>
            </a:r>
            <a:r>
              <a:rPr lang="zh-TW" altLang="zh-TW" sz="2000" dirty="0"/>
              <a:t>備供出售金融資產之未實現評價損益</a:t>
            </a:r>
          </a:p>
          <a:p>
            <a:pPr lvl="1"/>
            <a:r>
              <a:rPr lang="en-US" altLang="zh-TW" sz="2000" dirty="0"/>
              <a:t>(</a:t>
            </a:r>
            <a:r>
              <a:rPr lang="en-US" altLang="zh-TW" sz="2000" dirty="0" smtClean="0"/>
              <a:t>2)</a:t>
            </a:r>
            <a:r>
              <a:rPr lang="zh-TW" altLang="en-US" sz="2000" dirty="0" smtClean="0"/>
              <a:t>透過其他綜合損益案</a:t>
            </a:r>
            <a:r>
              <a:rPr lang="zh-TW" altLang="zh-TW" sz="2000" dirty="0" smtClean="0"/>
              <a:t>公允價值</a:t>
            </a:r>
            <a:r>
              <a:rPr lang="zh-TW" altLang="en-US" sz="2000" dirty="0" smtClean="0"/>
              <a:t>衡量</a:t>
            </a:r>
            <a:r>
              <a:rPr lang="zh-TW" altLang="zh-TW" sz="2000" dirty="0" smtClean="0"/>
              <a:t>之</a:t>
            </a:r>
            <a:r>
              <a:rPr lang="zh-TW" altLang="en-US" sz="2000" dirty="0" smtClean="0"/>
              <a:t>金融資產未實現損益</a:t>
            </a:r>
            <a:endParaRPr lang="zh-TW" altLang="zh-TW" sz="2000" dirty="0"/>
          </a:p>
          <a:p>
            <a:pPr lvl="1"/>
            <a:r>
              <a:rPr lang="en-US" altLang="zh-TW" sz="2000" dirty="0"/>
              <a:t>(3)</a:t>
            </a:r>
            <a:r>
              <a:rPr lang="zh-TW" altLang="zh-TW" sz="2000" dirty="0"/>
              <a:t>現金流量避險工具之末實現評價損益</a:t>
            </a:r>
            <a:r>
              <a:rPr lang="en-US" altLang="zh-TW" sz="2000" dirty="0"/>
              <a:t>(</a:t>
            </a:r>
            <a:r>
              <a:rPr lang="zh-TW" altLang="zh-TW" sz="2000" dirty="0"/>
              <a:t>僅有效避險部分</a:t>
            </a:r>
            <a:r>
              <a:rPr lang="en-US" altLang="zh-TW" sz="2000" dirty="0"/>
              <a:t>)</a:t>
            </a:r>
            <a:endParaRPr lang="zh-TW" altLang="zh-TW" sz="2000" dirty="0"/>
          </a:p>
          <a:p>
            <a:pPr lvl="1"/>
            <a:r>
              <a:rPr lang="en-US" altLang="zh-TW" sz="2000" dirty="0"/>
              <a:t>(4)</a:t>
            </a:r>
            <a:r>
              <a:rPr lang="zh-TW" altLang="zh-TW" sz="2000" dirty="0"/>
              <a:t>國外營運機構財報換算之兌換差額</a:t>
            </a:r>
          </a:p>
          <a:p>
            <a:pPr lvl="1"/>
            <a:r>
              <a:rPr lang="en-US" altLang="zh-TW" sz="2000" dirty="0"/>
              <a:t>(5)</a:t>
            </a:r>
            <a:r>
              <a:rPr lang="zh-TW" altLang="zh-TW" sz="2000" dirty="0"/>
              <a:t>資產重估增值</a:t>
            </a:r>
          </a:p>
          <a:p>
            <a:pPr lvl="1"/>
            <a:r>
              <a:rPr lang="en-US" altLang="zh-TW" sz="2000" dirty="0"/>
              <a:t>(6)</a:t>
            </a:r>
            <a:r>
              <a:rPr lang="zh-TW" altLang="zh-TW" sz="2000" dirty="0"/>
              <a:t>符合條件之確定福利計畫精算損益</a:t>
            </a:r>
          </a:p>
          <a:p>
            <a:pPr lvl="1"/>
            <a:r>
              <a:rPr lang="en-US" altLang="zh-TW" sz="2000" dirty="0"/>
              <a:t>(7)</a:t>
            </a:r>
            <a:r>
              <a:rPr lang="zh-TW" altLang="zh-TW" sz="2000" dirty="0"/>
              <a:t>採用權益法認列所享有之關聯企業及合資的其他綜合損益</a:t>
            </a:r>
          </a:p>
          <a:p>
            <a:r>
              <a:rPr lang="zh-TW" altLang="zh-TW" sz="2400" dirty="0"/>
              <a:t>其中應轉入本期損益的項目有：</a:t>
            </a:r>
            <a:r>
              <a:rPr lang="en-US" altLang="zh-TW" sz="2400" dirty="0"/>
              <a:t>(1)</a:t>
            </a:r>
            <a:r>
              <a:rPr lang="zh-TW" altLang="zh-TW" sz="2400" dirty="0"/>
              <a:t>、</a:t>
            </a:r>
            <a:r>
              <a:rPr lang="en-US" altLang="zh-TW" sz="2400" dirty="0"/>
              <a:t>(2)</a:t>
            </a:r>
            <a:r>
              <a:rPr lang="zh-TW" altLang="zh-TW" sz="2400" dirty="0"/>
              <a:t>、</a:t>
            </a:r>
            <a:r>
              <a:rPr lang="en-US" altLang="zh-TW" sz="2400" dirty="0"/>
              <a:t>(3)</a:t>
            </a:r>
            <a:r>
              <a:rPr lang="zh-TW" altLang="zh-TW" sz="2400" dirty="0"/>
              <a:t>、</a:t>
            </a:r>
            <a:r>
              <a:rPr lang="en-US" altLang="zh-TW" sz="2400" dirty="0"/>
              <a:t>(4)</a:t>
            </a:r>
            <a:r>
              <a:rPr lang="zh-TW" altLang="zh-TW" sz="2400" dirty="0"/>
              <a:t>四項，不得轉入損益而應直接轉入保留盈餘的項目有：</a:t>
            </a:r>
            <a:r>
              <a:rPr lang="en-US" altLang="zh-TW" sz="2400" dirty="0"/>
              <a:t>(5)</a:t>
            </a:r>
            <a:r>
              <a:rPr lang="zh-TW" altLang="zh-TW" sz="2400" dirty="0"/>
              <a:t>、</a:t>
            </a:r>
            <a:r>
              <a:rPr lang="en-US" altLang="zh-TW" sz="2400" dirty="0"/>
              <a:t>(6)</a:t>
            </a:r>
            <a:r>
              <a:rPr lang="zh-TW" altLang="zh-TW" sz="2400" dirty="0"/>
              <a:t>、</a:t>
            </a:r>
            <a:r>
              <a:rPr lang="en-US" altLang="zh-TW" sz="2400" dirty="0"/>
              <a:t>(7)</a:t>
            </a:r>
            <a:r>
              <a:rPr lang="zh-TW" altLang="zh-TW" sz="2400" dirty="0"/>
              <a:t>三項。</a:t>
            </a:r>
          </a:p>
          <a:p>
            <a:pPr lvl="1"/>
            <a:r>
              <a:rPr lang="en-US" altLang="zh-TW" sz="2000" dirty="0" smtClean="0"/>
              <a:t/>
            </a:r>
            <a:br>
              <a:rPr lang="en-US" altLang="zh-TW" sz="2000" dirty="0" smtClean="0"/>
            </a:br>
            <a:endParaRPr lang="zh-TW" altLang="en-US" sz="2000" dirty="0" smtClean="0"/>
          </a:p>
        </p:txBody>
      </p:sp>
    </p:spTree>
    <p:extLst>
      <p:ext uri="{BB962C8B-B14F-4D97-AF65-F5344CB8AC3E}">
        <p14:creationId xmlns:p14="http://schemas.microsoft.com/office/powerpoint/2010/main" val="181467257"/>
      </p:ext>
    </p:extLst>
  </p:cSld>
  <p:clrMapOvr>
    <a:masterClrMapping/>
  </p:clrMapOvr>
  <p:transition>
    <p:random/>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標題 1"/>
          <p:cNvSpPr>
            <a:spLocks noGrp="1"/>
          </p:cNvSpPr>
          <p:nvPr>
            <p:ph type="title"/>
          </p:nvPr>
        </p:nvSpPr>
        <p:spPr/>
        <p:txBody>
          <a:bodyPr/>
          <a:lstStyle/>
          <a:p>
            <a:pPr eaLnBrk="1" fontAlgn="auto" hangingPunct="1">
              <a:spcAft>
                <a:spcPts val="0"/>
              </a:spcAft>
              <a:defRPr/>
            </a:pPr>
            <a:r>
              <a:rPr lang="zh-TW" altLang="zh-TW" smtClean="0">
                <a:solidFill>
                  <a:schemeClr val="tx2">
                    <a:satMod val="130000"/>
                  </a:schemeClr>
                </a:solidFill>
              </a:rPr>
              <a:t>資本公積</a:t>
            </a:r>
            <a:endParaRPr lang="zh-TW" altLang="en-US" smtClean="0">
              <a:solidFill>
                <a:schemeClr val="tx2">
                  <a:satMod val="130000"/>
                </a:schemeClr>
              </a:solidFill>
            </a:endParaRPr>
          </a:p>
        </p:txBody>
      </p:sp>
      <p:sp>
        <p:nvSpPr>
          <p:cNvPr id="76803" name="內容版面配置區 2"/>
          <p:cNvSpPr>
            <a:spLocks noGrp="1"/>
          </p:cNvSpPr>
          <p:nvPr>
            <p:ph idx="1"/>
          </p:nvPr>
        </p:nvSpPr>
        <p:spPr>
          <a:xfrm>
            <a:off x="228600" y="1219200"/>
            <a:ext cx="8458200" cy="5181600"/>
          </a:xfrm>
        </p:spPr>
        <p:txBody>
          <a:bodyPr/>
          <a:lstStyle/>
          <a:p>
            <a:pPr eaLnBrk="1" hangingPunct="1"/>
            <a:r>
              <a:rPr lang="en-US" altLang="zh-TW" smtClean="0"/>
              <a:t>(1) </a:t>
            </a:r>
            <a:r>
              <a:rPr lang="zh-TW" altLang="zh-TW" smtClean="0"/>
              <a:t>普通股、特別股、或可轉換公司債的發行溢價；</a:t>
            </a:r>
            <a:endParaRPr lang="en-US" altLang="zh-TW" smtClean="0"/>
          </a:p>
          <a:p>
            <a:pPr eaLnBrk="1" hangingPunct="1"/>
            <a:r>
              <a:rPr lang="en-US" altLang="zh-TW" smtClean="0"/>
              <a:t>(2)</a:t>
            </a:r>
            <a:r>
              <a:rPr lang="zh-TW" altLang="zh-TW" smtClean="0"/>
              <a:t>處分固定資產溢價收入；</a:t>
            </a:r>
            <a:endParaRPr lang="en-US" altLang="zh-TW" smtClean="0"/>
          </a:p>
          <a:p>
            <a:pPr eaLnBrk="1" hangingPunct="1"/>
            <a:r>
              <a:rPr lang="en-US" altLang="zh-TW" smtClean="0"/>
              <a:t>(3)</a:t>
            </a:r>
            <a:r>
              <a:rPr lang="zh-TW" altLang="zh-TW" smtClean="0"/>
              <a:t>受贈所得；</a:t>
            </a:r>
            <a:endParaRPr lang="en-US" altLang="zh-TW" smtClean="0"/>
          </a:p>
          <a:p>
            <a:pPr eaLnBrk="1" hangingPunct="1"/>
            <a:r>
              <a:rPr lang="en-US" altLang="zh-TW" smtClean="0"/>
              <a:t>(4)</a:t>
            </a:r>
            <a:r>
              <a:rPr lang="zh-TW" altLang="zh-TW" smtClean="0"/>
              <a:t>固定資產重估增值；</a:t>
            </a:r>
            <a:endParaRPr lang="en-US" altLang="zh-TW" smtClean="0"/>
          </a:p>
          <a:p>
            <a:pPr eaLnBrk="1" hangingPunct="1"/>
            <a:r>
              <a:rPr lang="en-US" altLang="zh-TW" smtClean="0"/>
              <a:t>(5)</a:t>
            </a:r>
            <a:r>
              <a:rPr lang="zh-TW" altLang="zh-TW" smtClean="0"/>
              <a:t>合併其他公司所承受之淨值；</a:t>
            </a:r>
            <a:endParaRPr lang="en-US" altLang="zh-TW" smtClean="0"/>
          </a:p>
          <a:p>
            <a:pPr eaLnBrk="1" hangingPunct="1"/>
            <a:r>
              <a:rPr lang="en-US" altLang="zh-TW" smtClean="0"/>
              <a:t>(6)</a:t>
            </a:r>
            <a:r>
              <a:rPr lang="zh-TW" altLang="zh-TW" smtClean="0"/>
              <a:t>長期股權投資按權益法所認列之資本公積</a:t>
            </a:r>
            <a:endParaRPr lang="en-US" altLang="zh-TW" smtClean="0"/>
          </a:p>
          <a:p>
            <a:pPr eaLnBrk="1" hangingPunct="1"/>
            <a:r>
              <a:rPr lang="en-US" altLang="zh-TW" smtClean="0"/>
              <a:t>(7)</a:t>
            </a:r>
            <a:r>
              <a:rPr lang="zh-TW" altLang="zh-TW" smtClean="0"/>
              <a:t>庫藏股票交易所產生之資本公積</a:t>
            </a:r>
            <a:endParaRPr lang="zh-TW" altLang="en-US" smtClean="0"/>
          </a:p>
        </p:txBody>
      </p:sp>
    </p:spTree>
  </p:cSld>
  <p:clrMapOvr>
    <a:masterClrMapping/>
  </p:clrMapOvr>
  <p:transition>
    <p:random/>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標題 1"/>
          <p:cNvSpPr>
            <a:spLocks noGrp="1"/>
          </p:cNvSpPr>
          <p:nvPr>
            <p:ph type="title"/>
          </p:nvPr>
        </p:nvSpPr>
        <p:spPr>
          <a:xfrm>
            <a:off x="457200" y="274638"/>
            <a:ext cx="8229600" cy="944562"/>
          </a:xfrm>
        </p:spPr>
        <p:txBody>
          <a:bodyPr/>
          <a:lstStyle/>
          <a:p>
            <a:pPr eaLnBrk="1" fontAlgn="auto" hangingPunct="1">
              <a:spcAft>
                <a:spcPts val="0"/>
              </a:spcAft>
              <a:defRPr/>
            </a:pPr>
            <a:r>
              <a:rPr lang="zh-TW" altLang="en-US" smtClean="0">
                <a:solidFill>
                  <a:schemeClr val="tx2">
                    <a:satMod val="130000"/>
                  </a:schemeClr>
                </a:solidFill>
              </a:rPr>
              <a:t>保留盈餘</a:t>
            </a:r>
          </a:p>
        </p:txBody>
      </p:sp>
      <p:sp>
        <p:nvSpPr>
          <p:cNvPr id="77827" name="內容版面配置區 2"/>
          <p:cNvSpPr>
            <a:spLocks noGrp="1"/>
          </p:cNvSpPr>
          <p:nvPr>
            <p:ph idx="1"/>
          </p:nvPr>
        </p:nvSpPr>
        <p:spPr>
          <a:xfrm>
            <a:off x="0" y="1066800"/>
            <a:ext cx="9144000" cy="5486400"/>
          </a:xfrm>
        </p:spPr>
        <p:txBody>
          <a:bodyPr/>
          <a:lstStyle/>
          <a:p>
            <a:pPr eaLnBrk="1" hangingPunct="1"/>
            <a:r>
              <a:rPr lang="zh-TW" altLang="zh-TW" smtClean="0"/>
              <a:t>法定</a:t>
            </a:r>
            <a:r>
              <a:rPr lang="zh-TW" altLang="en-US" smtClean="0"/>
              <a:t>盈餘</a:t>
            </a:r>
            <a:r>
              <a:rPr lang="zh-TW" altLang="zh-TW" smtClean="0"/>
              <a:t>公積</a:t>
            </a:r>
            <a:endParaRPr lang="en-US" altLang="zh-TW" smtClean="0"/>
          </a:p>
          <a:p>
            <a:pPr lvl="1" eaLnBrk="1" hangingPunct="1"/>
            <a:r>
              <a:rPr lang="zh-TW" altLang="zh-TW" smtClean="0"/>
              <a:t>銀行於完納一切稅捐後分派盈餘時，應先提</a:t>
            </a:r>
            <a:r>
              <a:rPr lang="en-US" altLang="zh-TW" smtClean="0"/>
              <a:t>30%</a:t>
            </a:r>
            <a:r>
              <a:rPr lang="zh-TW" altLang="zh-TW" smtClean="0"/>
              <a:t>法定盈餘公積；法定盈餘公積未達資本總額前，其最高現金盈餘分配，不得超過資本總額</a:t>
            </a:r>
            <a:r>
              <a:rPr lang="en-US" altLang="zh-TW" smtClean="0"/>
              <a:t>15%</a:t>
            </a:r>
            <a:r>
              <a:rPr lang="zh-TW" altLang="zh-TW" smtClean="0"/>
              <a:t>。銀行法定盈餘公積已達其資本總額時，或財務業務健全並依公司法提法定盈餘公積者，得不受前項規定之限制。</a:t>
            </a:r>
            <a:endParaRPr lang="en-US" altLang="zh-TW" smtClean="0"/>
          </a:p>
          <a:p>
            <a:pPr eaLnBrk="1" hangingPunct="1"/>
            <a:r>
              <a:rPr lang="zh-TW" altLang="zh-TW" smtClean="0"/>
              <a:t>特別盈餘公積</a:t>
            </a:r>
            <a:endParaRPr lang="en-US" altLang="zh-TW" smtClean="0"/>
          </a:p>
          <a:p>
            <a:pPr lvl="1" eaLnBrk="1" hangingPunct="1"/>
            <a:r>
              <a:rPr lang="zh-TW" altLang="zh-TW" smtClean="0"/>
              <a:t>「備供出售」的金融商品若有未實現損失，必須依損失額度全數提列「特別盈餘公積」</a:t>
            </a:r>
            <a:r>
              <a:rPr lang="zh-TW" altLang="en-US" smtClean="0"/>
              <a:t>。</a:t>
            </a:r>
            <a:endParaRPr lang="en-US" altLang="zh-TW" smtClean="0"/>
          </a:p>
          <a:p>
            <a:pPr eaLnBrk="1" hangingPunct="1"/>
            <a:r>
              <a:rPr lang="zh-TW" altLang="zh-TW" smtClean="0"/>
              <a:t>「未分配盈餘」</a:t>
            </a:r>
            <a:endParaRPr lang="en-US" altLang="zh-TW" smtClean="0"/>
          </a:p>
          <a:p>
            <a:pPr lvl="1" eaLnBrk="1" hangingPunct="1"/>
            <a:r>
              <a:rPr lang="zh-TW" altLang="zh-TW" smtClean="0"/>
              <a:t>累積盈虧、前期損益調整、本期損益調整。</a:t>
            </a:r>
            <a:endParaRPr lang="zh-TW" altLang="en-US" smtClean="0"/>
          </a:p>
        </p:txBody>
      </p:sp>
    </p:spTree>
  </p:cSld>
  <p:clrMapOvr>
    <a:masterClrMapping/>
  </p:clrMapOvr>
  <p:transition>
    <p:random/>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fontAlgn="auto" hangingPunct="1">
              <a:spcAft>
                <a:spcPts val="0"/>
              </a:spcAft>
              <a:defRPr/>
            </a:pPr>
            <a:r>
              <a:rPr lang="zh-TW" altLang="en-US" sz="3200" smtClean="0">
                <a:solidFill>
                  <a:schemeClr val="tx2">
                    <a:satMod val="130000"/>
                  </a:schemeClr>
                </a:solidFill>
              </a:rPr>
              <a:t>表外交易</a:t>
            </a:r>
            <a:endParaRPr lang="en-US" altLang="zh-TW" sz="3200" smtClean="0">
              <a:solidFill>
                <a:schemeClr val="tx2">
                  <a:satMod val="130000"/>
                </a:schemeClr>
              </a:solidFill>
            </a:endParaRPr>
          </a:p>
        </p:txBody>
      </p:sp>
      <p:sp>
        <p:nvSpPr>
          <p:cNvPr id="78851" name="Rectangle 3"/>
          <p:cNvSpPr>
            <a:spLocks noGrp="1" noChangeArrowheads="1"/>
          </p:cNvSpPr>
          <p:nvPr>
            <p:ph idx="1"/>
          </p:nvPr>
        </p:nvSpPr>
        <p:spPr>
          <a:xfrm>
            <a:off x="457200" y="1295400"/>
            <a:ext cx="8229600" cy="3733800"/>
          </a:xfrm>
        </p:spPr>
        <p:txBody>
          <a:bodyPr/>
          <a:lstStyle/>
          <a:p>
            <a:pPr lvl="1" eaLnBrk="1" hangingPunct="1"/>
            <a:r>
              <a:rPr lang="zh-TW" altLang="en-US" smtClean="0"/>
              <a:t>衍生性商品</a:t>
            </a:r>
            <a:endParaRPr lang="en-US" altLang="zh-TW" smtClean="0"/>
          </a:p>
          <a:p>
            <a:pPr lvl="2" eaLnBrk="1" hangingPunct="1"/>
            <a:r>
              <a:rPr lang="zh-TW" altLang="en-US" smtClean="0"/>
              <a:t>其損益已列入</a:t>
            </a:r>
            <a:r>
              <a:rPr lang="en-US" altLang="zh-TW" smtClean="0"/>
              <a:t>｢</a:t>
            </a:r>
            <a:r>
              <a:rPr lang="zh-TW" altLang="en-US" smtClean="0"/>
              <a:t>透過損益按公允價值衡量之金融資產</a:t>
            </a:r>
            <a:r>
              <a:rPr lang="en-US" altLang="zh-TW" smtClean="0"/>
              <a:t>｣</a:t>
            </a:r>
            <a:r>
              <a:rPr lang="zh-TW" altLang="en-US" smtClean="0"/>
              <a:t>之項目中，其名目本金則列入說明中</a:t>
            </a:r>
            <a:endParaRPr lang="en-US" altLang="zh-TW" smtClean="0"/>
          </a:p>
          <a:p>
            <a:pPr lvl="1" eaLnBrk="1" hangingPunct="1"/>
            <a:r>
              <a:rPr lang="zh-TW" altLang="en-US" smtClean="0"/>
              <a:t>擔保信用狀（</a:t>
            </a:r>
            <a:r>
              <a:rPr lang="en-US" altLang="zh-TW" smtClean="0"/>
              <a:t> Standby letters of credit </a:t>
            </a:r>
            <a:r>
              <a:rPr lang="zh-TW" altLang="en-US" smtClean="0"/>
              <a:t>）</a:t>
            </a:r>
            <a:endParaRPr lang="en-US" altLang="zh-TW" smtClean="0"/>
          </a:p>
          <a:p>
            <a:pPr lvl="1" eaLnBrk="1" hangingPunct="1"/>
            <a:r>
              <a:rPr lang="zh-TW" altLang="en-US" smtClean="0"/>
              <a:t>貸款承諾（</a:t>
            </a:r>
            <a:r>
              <a:rPr lang="en-US" altLang="zh-TW" smtClean="0"/>
              <a:t> Loan commitments </a:t>
            </a:r>
            <a:r>
              <a:rPr lang="zh-TW" altLang="en-US" smtClean="0"/>
              <a:t>）</a:t>
            </a:r>
            <a:endParaRPr lang="en-US" altLang="zh-TW" smtClean="0"/>
          </a:p>
          <a:p>
            <a:pPr lvl="1" eaLnBrk="1" hangingPunct="1"/>
            <a:r>
              <a:rPr lang="zh-TW" altLang="en-US" smtClean="0"/>
              <a:t>證券發行（</a:t>
            </a:r>
            <a:r>
              <a:rPr lang="en-US" altLang="zh-TW" smtClean="0"/>
              <a:t> When-issued securities </a:t>
            </a:r>
            <a:r>
              <a:rPr lang="zh-TW" altLang="en-US" smtClean="0"/>
              <a:t>）</a:t>
            </a:r>
            <a:endParaRPr lang="en-US" altLang="zh-TW" smtClean="0"/>
          </a:p>
          <a:p>
            <a:pPr lvl="1" eaLnBrk="1" hangingPunct="1"/>
            <a:r>
              <a:rPr lang="zh-TW" altLang="en-US" smtClean="0"/>
              <a:t>貸款銷售（</a:t>
            </a:r>
            <a:r>
              <a:rPr lang="en-US" altLang="zh-TW" smtClean="0"/>
              <a:t> Loans sold </a:t>
            </a:r>
            <a:r>
              <a:rPr lang="zh-TW" altLang="en-US" smtClean="0"/>
              <a:t>）</a:t>
            </a:r>
            <a:endParaRPr lang="en-US" altLang="zh-TW" smtClean="0"/>
          </a:p>
        </p:txBody>
      </p:sp>
      <p:graphicFrame>
        <p:nvGraphicFramePr>
          <p:cNvPr id="2" name="表格 1"/>
          <p:cNvGraphicFramePr>
            <a:graphicFrameLocks noGrp="1"/>
          </p:cNvGraphicFramePr>
          <p:nvPr/>
        </p:nvGraphicFramePr>
        <p:xfrm>
          <a:off x="990600" y="5486400"/>
          <a:ext cx="6731000" cy="1012825"/>
        </p:xfrm>
        <a:graphic>
          <a:graphicData uri="http://schemas.openxmlformats.org/drawingml/2006/table">
            <a:tbl>
              <a:tblPr>
                <a:tableStyleId>{5C22544A-7EE6-4342-B048-85BDC9FD1C3A}</a:tableStyleId>
              </a:tblPr>
              <a:tblGrid>
                <a:gridCol w="2260600">
                  <a:extLst>
                    <a:ext uri="{9D8B030D-6E8A-4147-A177-3AD203B41FA5}">
                      <a16:colId xmlns="" xmlns:a16="http://schemas.microsoft.com/office/drawing/2014/main" val="20000"/>
                    </a:ext>
                  </a:extLst>
                </a:gridCol>
                <a:gridCol w="1117600">
                  <a:extLst>
                    <a:ext uri="{9D8B030D-6E8A-4147-A177-3AD203B41FA5}">
                      <a16:colId xmlns="" xmlns:a16="http://schemas.microsoft.com/office/drawing/2014/main" val="20001"/>
                    </a:ext>
                  </a:extLst>
                </a:gridCol>
                <a:gridCol w="1117600">
                  <a:extLst>
                    <a:ext uri="{9D8B030D-6E8A-4147-A177-3AD203B41FA5}">
                      <a16:colId xmlns="" xmlns:a16="http://schemas.microsoft.com/office/drawing/2014/main" val="20002"/>
                    </a:ext>
                  </a:extLst>
                </a:gridCol>
                <a:gridCol w="1117600">
                  <a:extLst>
                    <a:ext uri="{9D8B030D-6E8A-4147-A177-3AD203B41FA5}">
                      <a16:colId xmlns="" xmlns:a16="http://schemas.microsoft.com/office/drawing/2014/main" val="20003"/>
                    </a:ext>
                  </a:extLst>
                </a:gridCol>
                <a:gridCol w="1117600">
                  <a:extLst>
                    <a:ext uri="{9D8B030D-6E8A-4147-A177-3AD203B41FA5}">
                      <a16:colId xmlns="" xmlns:a16="http://schemas.microsoft.com/office/drawing/2014/main" val="20004"/>
                    </a:ext>
                  </a:extLst>
                </a:gridCol>
              </a:tblGrid>
              <a:tr h="202565">
                <a:tc>
                  <a:txBody>
                    <a:bodyPr/>
                    <a:lstStyle/>
                    <a:p>
                      <a:pPr algn="l" fontAlgn="ctr"/>
                      <a:r>
                        <a:rPr lang="zh-TW" altLang="en-US" sz="1100" u="none" strike="noStrike" dirty="0">
                          <a:effectLst/>
                        </a:rPr>
                        <a:t>本表不包括下列表外項目：</a:t>
                      </a:r>
                      <a:endParaRPr lang="zh-TW" altLang="en-US" sz="1100" b="0" i="0" u="none" strike="noStrike" dirty="0">
                        <a:effectLst/>
                        <a:latin typeface="標楷體"/>
                      </a:endParaRPr>
                    </a:p>
                  </a:txBody>
                  <a:tcPr marL="9525" marR="9525" marT="9525" marB="0" anchor="ctr"/>
                </a:tc>
                <a:tc>
                  <a:txBody>
                    <a:bodyPr/>
                    <a:lstStyle/>
                    <a:p>
                      <a:pPr algn="l" fontAlgn="ctr"/>
                      <a:r>
                        <a:rPr lang="zh-TW" altLang="en-US" sz="1100" u="none" strike="noStrike">
                          <a:effectLst/>
                        </a:rPr>
                        <a:t>              </a:t>
                      </a:r>
                      <a:endParaRPr lang="zh-TW" altLang="en-US" sz="1100" b="0" i="0" u="none" strike="noStrike">
                        <a:effectLst/>
                        <a:latin typeface="標楷體"/>
                      </a:endParaRPr>
                    </a:p>
                  </a:txBody>
                  <a:tcPr marL="9525" marR="9525" marT="9525" marB="0" anchor="ctr"/>
                </a:tc>
                <a:tc>
                  <a:txBody>
                    <a:bodyPr/>
                    <a:lstStyle/>
                    <a:p>
                      <a:pPr algn="l" fontAlgn="ctr"/>
                      <a:r>
                        <a:rPr lang="zh-TW" altLang="en-US" sz="1100" u="none" strike="noStrike">
                          <a:effectLst/>
                        </a:rPr>
                        <a:t>              </a:t>
                      </a:r>
                      <a:endParaRPr lang="zh-TW" altLang="en-US" sz="1100" b="0" i="0" u="none" strike="noStrike">
                        <a:effectLst/>
                        <a:latin typeface="標楷體"/>
                      </a:endParaRPr>
                    </a:p>
                  </a:txBody>
                  <a:tcPr marL="9525" marR="9525" marT="9525" marB="0" anchor="ctr"/>
                </a:tc>
                <a:tc>
                  <a:txBody>
                    <a:bodyPr/>
                    <a:lstStyle/>
                    <a:p>
                      <a:pPr algn="l" fontAlgn="ctr"/>
                      <a:r>
                        <a:rPr lang="zh-TW" altLang="en-US" sz="1100" u="none" strike="noStrike">
                          <a:effectLst/>
                        </a:rPr>
                        <a:t>              </a:t>
                      </a:r>
                      <a:endParaRPr lang="zh-TW" altLang="en-US" sz="1100" b="0" i="0" u="none" strike="noStrike">
                        <a:effectLst/>
                        <a:latin typeface="標楷體"/>
                      </a:endParaRPr>
                    </a:p>
                  </a:txBody>
                  <a:tcPr marL="9525" marR="9525" marT="9525" marB="0" anchor="ctr"/>
                </a:tc>
                <a:tc>
                  <a:txBody>
                    <a:bodyPr/>
                    <a:lstStyle/>
                    <a:p>
                      <a:pPr algn="l" fontAlgn="ctr"/>
                      <a:r>
                        <a:rPr lang="zh-TW" altLang="en-US" sz="1100" u="none" strike="noStrike">
                          <a:effectLst/>
                        </a:rPr>
                        <a:t>              </a:t>
                      </a:r>
                      <a:endParaRPr lang="zh-TW" altLang="en-US" sz="1100" b="0" i="0" u="none" strike="noStrike">
                        <a:effectLst/>
                        <a:latin typeface="標楷體"/>
                      </a:endParaRPr>
                    </a:p>
                  </a:txBody>
                  <a:tcPr marL="9525" marR="9525" marT="9525" marB="0" anchor="ctr"/>
                </a:tc>
                <a:extLst>
                  <a:ext uri="{0D108BD9-81ED-4DB2-BD59-A6C34878D82A}">
                    <a16:rowId xmlns="" xmlns:a16="http://schemas.microsoft.com/office/drawing/2014/main" val="10000"/>
                  </a:ext>
                </a:extLst>
              </a:tr>
              <a:tr h="202565">
                <a:tc>
                  <a:txBody>
                    <a:bodyPr/>
                    <a:lstStyle/>
                    <a:p>
                      <a:pPr algn="l" fontAlgn="ctr"/>
                      <a:r>
                        <a:rPr lang="zh-TW" altLang="en-US" sz="1100" u="none" strike="noStrike">
                          <a:effectLst/>
                        </a:rPr>
                        <a:t>  放款承諾責任</a:t>
                      </a:r>
                      <a:endParaRPr lang="zh-TW" altLang="en-US" sz="1100" b="0" i="0" u="none" strike="noStrike">
                        <a:effectLst/>
                        <a:latin typeface="標楷體"/>
                      </a:endParaRPr>
                    </a:p>
                  </a:txBody>
                  <a:tcPr marL="9525" marR="9525" marT="9525" marB="0" anchor="ctr"/>
                </a:tc>
                <a:tc>
                  <a:txBody>
                    <a:bodyPr/>
                    <a:lstStyle/>
                    <a:p>
                      <a:pPr algn="r" fontAlgn="ctr"/>
                      <a:r>
                        <a:rPr lang="en-US" altLang="zh-TW" sz="1100" u="none" strike="noStrike">
                          <a:effectLst/>
                        </a:rPr>
                        <a:t>14,927,521</a:t>
                      </a:r>
                      <a:endParaRPr lang="en-US" altLang="zh-TW" sz="1100" b="0" i="0" u="none" strike="noStrike">
                        <a:effectLst/>
                        <a:latin typeface="標楷體"/>
                      </a:endParaRPr>
                    </a:p>
                  </a:txBody>
                  <a:tcPr marL="9525" marR="9525" marT="9525" marB="0" anchor="ctr"/>
                </a:tc>
                <a:tc>
                  <a:txBody>
                    <a:bodyPr/>
                    <a:lstStyle/>
                    <a:p>
                      <a:pPr algn="r" fontAlgn="ctr"/>
                      <a:r>
                        <a:rPr lang="en-US" altLang="zh-TW" sz="1100" u="none" strike="noStrike">
                          <a:effectLst/>
                        </a:rPr>
                        <a:t>20,369</a:t>
                      </a:r>
                      <a:endParaRPr lang="en-US" altLang="zh-TW" sz="1100" b="0" i="0" u="none" strike="noStrike">
                        <a:effectLst/>
                        <a:latin typeface="標楷體"/>
                      </a:endParaRPr>
                    </a:p>
                  </a:txBody>
                  <a:tcPr marL="9525" marR="9525" marT="9525" marB="0" anchor="ctr"/>
                </a:tc>
                <a:tc>
                  <a:txBody>
                    <a:bodyPr/>
                    <a:lstStyle/>
                    <a:p>
                      <a:pPr algn="r" fontAlgn="ctr"/>
                      <a:r>
                        <a:rPr lang="en-US" altLang="zh-TW" sz="1100" u="none" strike="noStrike">
                          <a:effectLst/>
                        </a:rPr>
                        <a:t>1,942,933</a:t>
                      </a:r>
                      <a:endParaRPr lang="en-US" altLang="zh-TW" sz="1100" b="0" i="0" u="none" strike="noStrike">
                        <a:effectLst/>
                        <a:latin typeface="標楷體"/>
                      </a:endParaRPr>
                    </a:p>
                  </a:txBody>
                  <a:tcPr marL="9525" marR="9525" marT="9525" marB="0" anchor="ctr"/>
                </a:tc>
                <a:tc>
                  <a:txBody>
                    <a:bodyPr/>
                    <a:lstStyle/>
                    <a:p>
                      <a:pPr algn="r" fontAlgn="ctr"/>
                      <a:r>
                        <a:rPr lang="en-US" altLang="zh-TW" sz="1100" u="none" strike="noStrike">
                          <a:effectLst/>
                        </a:rPr>
                        <a:t>869,103</a:t>
                      </a:r>
                      <a:endParaRPr lang="en-US" altLang="zh-TW" sz="1100" b="0" i="0" u="none" strike="noStrike">
                        <a:effectLst/>
                        <a:latin typeface="標楷體"/>
                      </a:endParaRPr>
                    </a:p>
                  </a:txBody>
                  <a:tcPr marL="9525" marR="9525" marT="9525" marB="0" anchor="ctr"/>
                </a:tc>
                <a:extLst>
                  <a:ext uri="{0D108BD9-81ED-4DB2-BD59-A6C34878D82A}">
                    <a16:rowId xmlns="" xmlns:a16="http://schemas.microsoft.com/office/drawing/2014/main" val="10001"/>
                  </a:ext>
                </a:extLst>
              </a:tr>
              <a:tr h="202565">
                <a:tc>
                  <a:txBody>
                    <a:bodyPr/>
                    <a:lstStyle/>
                    <a:p>
                      <a:pPr algn="l" fontAlgn="ctr"/>
                      <a:r>
                        <a:rPr lang="zh-TW" altLang="en-US" sz="1100" u="none" strike="noStrike" dirty="0">
                          <a:effectLst/>
                        </a:rPr>
                        <a:t>  保證責任</a:t>
                      </a:r>
                      <a:endParaRPr lang="zh-TW" altLang="en-US" sz="1100" b="0" i="0" u="none" strike="noStrike" dirty="0">
                        <a:effectLst/>
                        <a:latin typeface="標楷體"/>
                      </a:endParaRPr>
                    </a:p>
                  </a:txBody>
                  <a:tcPr marL="9525" marR="9525" marT="9525" marB="0" anchor="ctr"/>
                </a:tc>
                <a:tc>
                  <a:txBody>
                    <a:bodyPr/>
                    <a:lstStyle/>
                    <a:p>
                      <a:pPr algn="r" fontAlgn="ctr"/>
                      <a:r>
                        <a:rPr lang="en-US" altLang="zh-TW" sz="1100" u="none" strike="noStrike">
                          <a:effectLst/>
                        </a:rPr>
                        <a:t>1,035,420</a:t>
                      </a:r>
                      <a:endParaRPr lang="en-US" altLang="zh-TW" sz="1100" b="0" i="0" u="none" strike="noStrike">
                        <a:effectLst/>
                        <a:latin typeface="標楷體"/>
                      </a:endParaRPr>
                    </a:p>
                  </a:txBody>
                  <a:tcPr marL="9525" marR="9525" marT="9525" marB="0" anchor="ctr"/>
                </a:tc>
                <a:tc>
                  <a:txBody>
                    <a:bodyPr/>
                    <a:lstStyle/>
                    <a:p>
                      <a:pPr algn="r" fontAlgn="ctr"/>
                      <a:r>
                        <a:rPr lang="en-US" altLang="zh-TW" sz="1100" u="none" strike="noStrike">
                          <a:effectLst/>
                        </a:rPr>
                        <a:t>13,660</a:t>
                      </a:r>
                      <a:endParaRPr lang="en-US" altLang="zh-TW" sz="1100" b="0" i="0" u="none" strike="noStrike">
                        <a:effectLst/>
                        <a:latin typeface="標楷體"/>
                      </a:endParaRPr>
                    </a:p>
                  </a:txBody>
                  <a:tcPr marL="9525" marR="9525" marT="9525" marB="0" anchor="ctr"/>
                </a:tc>
                <a:tc>
                  <a:txBody>
                    <a:bodyPr/>
                    <a:lstStyle/>
                    <a:p>
                      <a:pPr algn="r" fontAlgn="ctr"/>
                      <a:r>
                        <a:rPr lang="en-US" altLang="zh-TW" sz="1100" u="none" strike="noStrike">
                          <a:effectLst/>
                        </a:rPr>
                        <a:t>83,522</a:t>
                      </a:r>
                      <a:endParaRPr lang="en-US" altLang="zh-TW" sz="1100" b="0" i="0" u="none" strike="noStrike">
                        <a:effectLst/>
                        <a:latin typeface="標楷體"/>
                      </a:endParaRPr>
                    </a:p>
                  </a:txBody>
                  <a:tcPr marL="9525" marR="9525" marT="9525" marB="0" anchor="ctr"/>
                </a:tc>
                <a:tc>
                  <a:txBody>
                    <a:bodyPr/>
                    <a:lstStyle/>
                    <a:p>
                      <a:pPr algn="r" fontAlgn="ctr"/>
                      <a:r>
                        <a:rPr lang="en-US" altLang="zh-TW" sz="1100" u="none" strike="noStrike">
                          <a:effectLst/>
                        </a:rPr>
                        <a:t>39,969</a:t>
                      </a:r>
                      <a:endParaRPr lang="en-US" altLang="zh-TW" sz="1100" b="0" i="0" u="none" strike="noStrike">
                        <a:effectLst/>
                        <a:latin typeface="標楷體"/>
                      </a:endParaRPr>
                    </a:p>
                  </a:txBody>
                  <a:tcPr marL="9525" marR="9525" marT="9525" marB="0" anchor="ctr"/>
                </a:tc>
                <a:extLst>
                  <a:ext uri="{0D108BD9-81ED-4DB2-BD59-A6C34878D82A}">
                    <a16:rowId xmlns="" xmlns:a16="http://schemas.microsoft.com/office/drawing/2014/main" val="10002"/>
                  </a:ext>
                </a:extLst>
              </a:tr>
              <a:tr h="202565">
                <a:tc>
                  <a:txBody>
                    <a:bodyPr/>
                    <a:lstStyle/>
                    <a:p>
                      <a:pPr algn="l" fontAlgn="ctr"/>
                      <a:r>
                        <a:rPr lang="zh-TW" altLang="en-US" sz="1100" u="none" strike="noStrike">
                          <a:effectLst/>
                        </a:rPr>
                        <a:t>  信用狀責任</a:t>
                      </a:r>
                      <a:endParaRPr lang="zh-TW" altLang="en-US" sz="1100" b="0" i="0" u="none" strike="noStrike">
                        <a:effectLst/>
                        <a:latin typeface="標楷體"/>
                      </a:endParaRPr>
                    </a:p>
                  </a:txBody>
                  <a:tcPr marL="9525" marR="9525" marT="9525" marB="0" anchor="ctr"/>
                </a:tc>
                <a:tc>
                  <a:txBody>
                    <a:bodyPr/>
                    <a:lstStyle/>
                    <a:p>
                      <a:pPr algn="r" fontAlgn="ctr"/>
                      <a:r>
                        <a:rPr lang="en-US" altLang="zh-TW" sz="1100" u="none" strike="noStrike">
                          <a:effectLst/>
                        </a:rPr>
                        <a:t>327,228</a:t>
                      </a:r>
                      <a:endParaRPr lang="en-US" altLang="zh-TW" sz="1100" b="0" i="0" u="none" strike="noStrike">
                        <a:effectLst/>
                        <a:latin typeface="標楷體"/>
                      </a:endParaRPr>
                    </a:p>
                  </a:txBody>
                  <a:tcPr marL="9525" marR="9525" marT="9525" marB="0" anchor="ctr"/>
                </a:tc>
                <a:tc>
                  <a:txBody>
                    <a:bodyPr/>
                    <a:lstStyle/>
                    <a:p>
                      <a:pPr algn="r" fontAlgn="ctr"/>
                      <a:r>
                        <a:rPr lang="en-US" altLang="zh-TW" sz="1100" u="none" strike="noStrike">
                          <a:effectLst/>
                        </a:rPr>
                        <a:t>-</a:t>
                      </a:r>
                      <a:endParaRPr lang="en-US" altLang="zh-TW" sz="1100" b="0" i="0" u="none" strike="noStrike">
                        <a:effectLst/>
                        <a:latin typeface="標楷體"/>
                      </a:endParaRPr>
                    </a:p>
                  </a:txBody>
                  <a:tcPr marL="9525" marR="9525" marT="9525" marB="0" anchor="ctr"/>
                </a:tc>
                <a:tc>
                  <a:txBody>
                    <a:bodyPr/>
                    <a:lstStyle/>
                    <a:p>
                      <a:pPr algn="r" fontAlgn="ctr"/>
                      <a:r>
                        <a:rPr lang="en-US" altLang="zh-TW" sz="1100" u="none" strike="noStrike">
                          <a:effectLst/>
                        </a:rPr>
                        <a:t>29,146</a:t>
                      </a:r>
                      <a:endParaRPr lang="en-US" altLang="zh-TW" sz="1100" b="0" i="0" u="none" strike="noStrike">
                        <a:effectLst/>
                        <a:latin typeface="標楷體"/>
                      </a:endParaRPr>
                    </a:p>
                  </a:txBody>
                  <a:tcPr marL="9525" marR="9525" marT="9525" marB="0" anchor="ctr"/>
                </a:tc>
                <a:tc>
                  <a:txBody>
                    <a:bodyPr/>
                    <a:lstStyle/>
                    <a:p>
                      <a:pPr algn="r" fontAlgn="ctr"/>
                      <a:r>
                        <a:rPr lang="en-US" altLang="zh-TW" sz="1100" u="none" strike="noStrike">
                          <a:effectLst/>
                        </a:rPr>
                        <a:t>9,883</a:t>
                      </a:r>
                      <a:endParaRPr lang="en-US" altLang="zh-TW" sz="1100" b="0" i="0" u="none" strike="noStrike">
                        <a:effectLst/>
                        <a:latin typeface="標楷體"/>
                      </a:endParaRPr>
                    </a:p>
                  </a:txBody>
                  <a:tcPr marL="9525" marR="9525" marT="9525" marB="0" anchor="ctr"/>
                </a:tc>
                <a:extLst>
                  <a:ext uri="{0D108BD9-81ED-4DB2-BD59-A6C34878D82A}">
                    <a16:rowId xmlns="" xmlns:a16="http://schemas.microsoft.com/office/drawing/2014/main" val="10003"/>
                  </a:ext>
                </a:extLst>
              </a:tr>
              <a:tr h="202565">
                <a:tc>
                  <a:txBody>
                    <a:bodyPr/>
                    <a:lstStyle/>
                    <a:p>
                      <a:pPr algn="l" fontAlgn="ctr"/>
                      <a:r>
                        <a:rPr lang="zh-TW" altLang="en-US" sz="1100" u="none" strike="noStrike">
                          <a:effectLst/>
                        </a:rPr>
                        <a:t>  信託負債</a:t>
                      </a:r>
                      <a:endParaRPr lang="zh-TW" altLang="en-US" sz="1100" b="0" i="0" u="none" strike="noStrike">
                        <a:effectLst/>
                        <a:latin typeface="標楷體"/>
                      </a:endParaRPr>
                    </a:p>
                  </a:txBody>
                  <a:tcPr marL="9525" marR="9525" marT="9525" marB="0" anchor="ctr"/>
                </a:tc>
                <a:tc>
                  <a:txBody>
                    <a:bodyPr/>
                    <a:lstStyle/>
                    <a:p>
                      <a:pPr algn="r" fontAlgn="ctr"/>
                      <a:r>
                        <a:rPr lang="en-US" altLang="zh-TW" sz="1100" u="none" strike="noStrike">
                          <a:effectLst/>
                        </a:rPr>
                        <a:t>6,870,596</a:t>
                      </a:r>
                      <a:endParaRPr lang="en-US" altLang="zh-TW" sz="1100" b="0" i="0" u="none" strike="noStrike">
                        <a:effectLst/>
                        <a:latin typeface="標楷體"/>
                      </a:endParaRPr>
                    </a:p>
                  </a:txBody>
                  <a:tcPr marL="9525" marR="9525" marT="9525" marB="0" anchor="ctr"/>
                </a:tc>
                <a:tc>
                  <a:txBody>
                    <a:bodyPr/>
                    <a:lstStyle/>
                    <a:p>
                      <a:pPr algn="r" fontAlgn="ctr"/>
                      <a:r>
                        <a:rPr lang="en-US" altLang="zh-TW" sz="1100" u="none" strike="noStrike">
                          <a:effectLst/>
                        </a:rPr>
                        <a:t>-</a:t>
                      </a:r>
                      <a:endParaRPr lang="en-US" altLang="zh-TW" sz="1100" b="0" i="0" u="none" strike="noStrike">
                        <a:effectLst/>
                        <a:latin typeface="標楷體"/>
                      </a:endParaRPr>
                    </a:p>
                  </a:txBody>
                  <a:tcPr marL="9525" marR="9525" marT="9525" marB="0" anchor="ctr"/>
                </a:tc>
                <a:tc>
                  <a:txBody>
                    <a:bodyPr/>
                    <a:lstStyle/>
                    <a:p>
                      <a:pPr algn="r" fontAlgn="ctr"/>
                      <a:r>
                        <a:rPr lang="en-US" altLang="zh-TW" sz="1100" u="none" strike="noStrike">
                          <a:effectLst/>
                        </a:rPr>
                        <a:t>546,438</a:t>
                      </a:r>
                      <a:endParaRPr lang="en-US" altLang="zh-TW" sz="1100" b="0" i="0" u="none" strike="noStrike">
                        <a:effectLst/>
                        <a:latin typeface="標楷體"/>
                      </a:endParaRPr>
                    </a:p>
                  </a:txBody>
                  <a:tcPr marL="9525" marR="9525" marT="9525" marB="0" anchor="ctr"/>
                </a:tc>
                <a:tc>
                  <a:txBody>
                    <a:bodyPr/>
                    <a:lstStyle/>
                    <a:p>
                      <a:pPr algn="r" fontAlgn="ctr"/>
                      <a:r>
                        <a:rPr lang="en-US" altLang="zh-TW" sz="1100" u="none" strike="noStrike" dirty="0">
                          <a:effectLst/>
                        </a:rPr>
                        <a:t>316,083</a:t>
                      </a:r>
                      <a:endParaRPr lang="en-US" altLang="zh-TW" sz="1100" b="0" i="0" u="none" strike="noStrike" dirty="0">
                        <a:effectLst/>
                        <a:latin typeface="標楷體"/>
                      </a:endParaRPr>
                    </a:p>
                  </a:txBody>
                  <a:tcPr marL="9525" marR="9525" marT="9525" marB="0" anchor="ctr"/>
                </a:tc>
                <a:extLst>
                  <a:ext uri="{0D108BD9-81ED-4DB2-BD59-A6C34878D82A}">
                    <a16:rowId xmlns="" xmlns:a16="http://schemas.microsoft.com/office/drawing/2014/main" val="10004"/>
                  </a:ext>
                </a:extLst>
              </a:tr>
            </a:tbl>
          </a:graphicData>
        </a:graphic>
      </p:graphicFrame>
      <p:graphicFrame>
        <p:nvGraphicFramePr>
          <p:cNvPr id="3" name="表格 2"/>
          <p:cNvGraphicFramePr>
            <a:graphicFrameLocks noGrp="1"/>
          </p:cNvGraphicFramePr>
          <p:nvPr/>
        </p:nvGraphicFramePr>
        <p:xfrm>
          <a:off x="990600" y="5257800"/>
          <a:ext cx="6731000" cy="203200"/>
        </p:xfrm>
        <a:graphic>
          <a:graphicData uri="http://schemas.openxmlformats.org/drawingml/2006/table">
            <a:tbl>
              <a:tblPr>
                <a:tableStyleId>{5C22544A-7EE6-4342-B048-85BDC9FD1C3A}</a:tableStyleId>
              </a:tblPr>
              <a:tblGrid>
                <a:gridCol w="2260600">
                  <a:extLst>
                    <a:ext uri="{9D8B030D-6E8A-4147-A177-3AD203B41FA5}">
                      <a16:colId xmlns="" xmlns:a16="http://schemas.microsoft.com/office/drawing/2014/main" val="20000"/>
                    </a:ext>
                  </a:extLst>
                </a:gridCol>
                <a:gridCol w="1117600">
                  <a:extLst>
                    <a:ext uri="{9D8B030D-6E8A-4147-A177-3AD203B41FA5}">
                      <a16:colId xmlns="" xmlns:a16="http://schemas.microsoft.com/office/drawing/2014/main" val="20001"/>
                    </a:ext>
                  </a:extLst>
                </a:gridCol>
                <a:gridCol w="1117600">
                  <a:extLst>
                    <a:ext uri="{9D8B030D-6E8A-4147-A177-3AD203B41FA5}">
                      <a16:colId xmlns="" xmlns:a16="http://schemas.microsoft.com/office/drawing/2014/main" val="20002"/>
                    </a:ext>
                  </a:extLst>
                </a:gridCol>
                <a:gridCol w="1117600">
                  <a:extLst>
                    <a:ext uri="{9D8B030D-6E8A-4147-A177-3AD203B41FA5}">
                      <a16:colId xmlns="" xmlns:a16="http://schemas.microsoft.com/office/drawing/2014/main" val="20003"/>
                    </a:ext>
                  </a:extLst>
                </a:gridCol>
                <a:gridCol w="1117600">
                  <a:extLst>
                    <a:ext uri="{9D8B030D-6E8A-4147-A177-3AD203B41FA5}">
                      <a16:colId xmlns="" xmlns:a16="http://schemas.microsoft.com/office/drawing/2014/main" val="20004"/>
                    </a:ext>
                  </a:extLst>
                </a:gridCol>
              </a:tblGrid>
              <a:tr h="203200">
                <a:tc>
                  <a:txBody>
                    <a:bodyPr/>
                    <a:lstStyle/>
                    <a:p>
                      <a:pPr algn="ctr" fontAlgn="ctr"/>
                      <a:r>
                        <a:rPr lang="zh-TW" altLang="en-US" sz="1100" u="none" strike="noStrike" dirty="0">
                          <a:effectLst/>
                        </a:rPr>
                        <a:t>項                目</a:t>
                      </a:r>
                      <a:endParaRPr lang="zh-TW" altLang="en-US" sz="1100" b="0" i="0" u="none" strike="noStrike" dirty="0">
                        <a:effectLst/>
                        <a:latin typeface="標楷體"/>
                      </a:endParaRPr>
                    </a:p>
                  </a:txBody>
                  <a:tcPr marL="9525" marR="9525" marT="9555" marB="0" anchor="ctr"/>
                </a:tc>
                <a:tc>
                  <a:txBody>
                    <a:bodyPr/>
                    <a:lstStyle/>
                    <a:p>
                      <a:pPr algn="ctr" fontAlgn="ctr"/>
                      <a:r>
                        <a:rPr lang="zh-TW" altLang="en-US" sz="1100" u="none" strike="noStrike">
                          <a:effectLst/>
                        </a:rPr>
                        <a:t>合        計</a:t>
                      </a:r>
                      <a:endParaRPr lang="zh-TW" altLang="en-US" sz="1100" b="0" i="0" u="none" strike="noStrike">
                        <a:effectLst/>
                        <a:latin typeface="標楷體"/>
                      </a:endParaRPr>
                    </a:p>
                  </a:txBody>
                  <a:tcPr marL="9525" marR="9525" marT="9555" marB="0" anchor="ctr"/>
                </a:tc>
                <a:tc>
                  <a:txBody>
                    <a:bodyPr/>
                    <a:lstStyle/>
                    <a:p>
                      <a:pPr algn="ctr" fontAlgn="ctr"/>
                      <a:r>
                        <a:rPr lang="zh-TW" altLang="en-US" sz="1100" u="none" strike="noStrike">
                          <a:effectLst/>
                        </a:rPr>
                        <a:t>中國輸出入銀行</a:t>
                      </a:r>
                      <a:endParaRPr lang="zh-TW" altLang="en-US" sz="1100" b="0" i="0" u="none" strike="noStrike">
                        <a:effectLst/>
                        <a:latin typeface="標楷體"/>
                      </a:endParaRPr>
                    </a:p>
                  </a:txBody>
                  <a:tcPr marL="9525" marR="9525" marT="9555" marB="0" anchor="ctr"/>
                </a:tc>
                <a:tc>
                  <a:txBody>
                    <a:bodyPr/>
                    <a:lstStyle/>
                    <a:p>
                      <a:pPr algn="ctr" fontAlgn="ctr"/>
                      <a:r>
                        <a:rPr lang="zh-TW" altLang="en-US" sz="1100" u="none" strike="noStrike">
                          <a:effectLst/>
                        </a:rPr>
                        <a:t>臺 灣 銀 行</a:t>
                      </a:r>
                      <a:endParaRPr lang="zh-TW" altLang="en-US" sz="1100" b="0" i="0" u="none" strike="noStrike">
                        <a:effectLst/>
                        <a:latin typeface="標楷體"/>
                      </a:endParaRPr>
                    </a:p>
                  </a:txBody>
                  <a:tcPr marL="9525" marR="9525" marT="9555" marB="0" anchor="ctr"/>
                </a:tc>
                <a:tc>
                  <a:txBody>
                    <a:bodyPr/>
                    <a:lstStyle/>
                    <a:p>
                      <a:pPr algn="ctr" fontAlgn="ctr"/>
                      <a:r>
                        <a:rPr lang="zh-TW" altLang="en-US" sz="1100" u="none" strike="noStrike" dirty="0">
                          <a:effectLst/>
                        </a:rPr>
                        <a:t>台北富邦銀行</a:t>
                      </a:r>
                      <a:endParaRPr lang="zh-TW" altLang="en-US" sz="1100" b="0" i="0" u="none" strike="noStrike" dirty="0">
                        <a:effectLst/>
                        <a:latin typeface="標楷體"/>
                      </a:endParaRPr>
                    </a:p>
                  </a:txBody>
                  <a:tcPr marL="9525" marR="9525" marT="9555" marB="0" anchor="ctr"/>
                </a:tc>
                <a:extLst>
                  <a:ext uri="{0D108BD9-81ED-4DB2-BD59-A6C34878D82A}">
                    <a16:rowId xmlns="" xmlns:a16="http://schemas.microsoft.com/office/drawing/2014/main" val="10000"/>
                  </a:ext>
                </a:extLst>
              </a:tr>
            </a:tbl>
          </a:graphicData>
        </a:graphic>
      </p:graphicFrame>
    </p:spTree>
  </p:cSld>
  <p:clrMapOvr>
    <a:masterClrMapping/>
  </p:clrMapOvr>
  <p:transition>
    <p:random/>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28600" y="274638"/>
            <a:ext cx="8705850" cy="868362"/>
          </a:xfrm>
        </p:spPr>
        <p:txBody>
          <a:bodyPr>
            <a:noAutofit/>
          </a:bodyPr>
          <a:lstStyle/>
          <a:p>
            <a:pPr>
              <a:defRPr/>
            </a:pPr>
            <a:r>
              <a:rPr lang="zh-TW" altLang="en-US" sz="3200" dirty="0" smtClean="0"/>
              <a:t>本 國 銀 行 保 證 內 容 分 析</a:t>
            </a:r>
            <a:r>
              <a:rPr lang="en-US" altLang="zh-TW" sz="3200" dirty="0" smtClean="0"/>
              <a:t>-103 </a:t>
            </a:r>
            <a:r>
              <a:rPr lang="zh-TW" altLang="en-US" sz="3200" dirty="0" smtClean="0"/>
              <a:t>年 </a:t>
            </a:r>
            <a:r>
              <a:rPr lang="en-US" altLang="zh-TW" sz="3200" dirty="0" smtClean="0"/>
              <a:t>12 </a:t>
            </a:r>
            <a:r>
              <a:rPr lang="zh-TW" altLang="en-US" sz="3200" dirty="0" smtClean="0"/>
              <a:t>月 </a:t>
            </a:r>
            <a:r>
              <a:rPr lang="en-US" altLang="zh-TW" sz="3200" dirty="0" smtClean="0"/>
              <a:t>31 </a:t>
            </a:r>
            <a:r>
              <a:rPr lang="zh-TW" altLang="en-US" sz="3200" dirty="0" smtClean="0"/>
              <a:t>日</a:t>
            </a:r>
            <a:r>
              <a:rPr lang="en-US" altLang="zh-TW" sz="3200" dirty="0" smtClean="0"/>
              <a:t>(</a:t>
            </a:r>
            <a:r>
              <a:rPr lang="zh-TW" altLang="en-US" sz="3200" dirty="0" smtClean="0"/>
              <a:t>單位：新臺幣百萬元</a:t>
            </a:r>
            <a:r>
              <a:rPr lang="en-US" altLang="zh-TW" sz="3200" dirty="0" smtClean="0"/>
              <a:t>)</a:t>
            </a:r>
            <a:endParaRPr lang="zh-TW" altLang="en-US" sz="3200" dirty="0"/>
          </a:p>
        </p:txBody>
      </p:sp>
      <p:graphicFrame>
        <p:nvGraphicFramePr>
          <p:cNvPr id="3" name="表格 2"/>
          <p:cNvGraphicFramePr>
            <a:graphicFrameLocks noGrp="1"/>
          </p:cNvGraphicFramePr>
          <p:nvPr>
            <p:extLst>
              <p:ext uri="{D42A27DB-BD31-4B8C-83A1-F6EECF244321}">
                <p14:modId xmlns:p14="http://schemas.microsoft.com/office/powerpoint/2010/main" val="3570806764"/>
              </p:ext>
            </p:extLst>
          </p:nvPr>
        </p:nvGraphicFramePr>
        <p:xfrm>
          <a:off x="381000" y="1447800"/>
          <a:ext cx="8534398" cy="4800600"/>
        </p:xfrm>
        <a:graphic>
          <a:graphicData uri="http://schemas.openxmlformats.org/drawingml/2006/table">
            <a:tbl>
              <a:tblPr>
                <a:tableStyleId>{5C22544A-7EE6-4342-B048-85BDC9FD1C3A}</a:tableStyleId>
              </a:tblPr>
              <a:tblGrid>
                <a:gridCol w="1748008">
                  <a:extLst>
                    <a:ext uri="{9D8B030D-6E8A-4147-A177-3AD203B41FA5}">
                      <a16:colId xmlns="" xmlns:a16="http://schemas.microsoft.com/office/drawing/2014/main" val="20000"/>
                    </a:ext>
                  </a:extLst>
                </a:gridCol>
                <a:gridCol w="918992">
                  <a:extLst>
                    <a:ext uri="{9D8B030D-6E8A-4147-A177-3AD203B41FA5}">
                      <a16:colId xmlns="" xmlns:a16="http://schemas.microsoft.com/office/drawing/2014/main" val="20001"/>
                    </a:ext>
                  </a:extLst>
                </a:gridCol>
                <a:gridCol w="1343138">
                  <a:extLst>
                    <a:ext uri="{9D8B030D-6E8A-4147-A177-3AD203B41FA5}">
                      <a16:colId xmlns="" xmlns:a16="http://schemas.microsoft.com/office/drawing/2014/main" val="20002"/>
                    </a:ext>
                  </a:extLst>
                </a:gridCol>
                <a:gridCol w="1131065">
                  <a:extLst>
                    <a:ext uri="{9D8B030D-6E8A-4147-A177-3AD203B41FA5}">
                      <a16:colId xmlns="" xmlns:a16="http://schemas.microsoft.com/office/drawing/2014/main" val="20003"/>
                    </a:ext>
                  </a:extLst>
                </a:gridCol>
                <a:gridCol w="1131065">
                  <a:extLst>
                    <a:ext uri="{9D8B030D-6E8A-4147-A177-3AD203B41FA5}">
                      <a16:colId xmlns="" xmlns:a16="http://schemas.microsoft.com/office/drawing/2014/main" val="20004"/>
                    </a:ext>
                  </a:extLst>
                </a:gridCol>
                <a:gridCol w="1131065">
                  <a:extLst>
                    <a:ext uri="{9D8B030D-6E8A-4147-A177-3AD203B41FA5}">
                      <a16:colId xmlns="" xmlns:a16="http://schemas.microsoft.com/office/drawing/2014/main" val="20005"/>
                    </a:ext>
                  </a:extLst>
                </a:gridCol>
                <a:gridCol w="1131065">
                  <a:extLst>
                    <a:ext uri="{9D8B030D-6E8A-4147-A177-3AD203B41FA5}">
                      <a16:colId xmlns="" xmlns:a16="http://schemas.microsoft.com/office/drawing/2014/main" val="20006"/>
                    </a:ext>
                  </a:extLst>
                </a:gridCol>
              </a:tblGrid>
              <a:tr h="320040">
                <a:tc>
                  <a:txBody>
                    <a:bodyPr/>
                    <a:lstStyle/>
                    <a:p>
                      <a:pPr algn="ctr" fontAlgn="ctr"/>
                      <a:r>
                        <a:rPr lang="zh-TW" altLang="en-US" sz="1400" u="none" strike="noStrike" dirty="0">
                          <a:effectLst/>
                        </a:rPr>
                        <a:t>項            目</a:t>
                      </a:r>
                      <a:endParaRPr lang="zh-TW" altLang="en-US" sz="1400" b="0" i="0" u="none" strike="noStrike" dirty="0">
                        <a:effectLst/>
                        <a:latin typeface="標楷體"/>
                      </a:endParaRPr>
                    </a:p>
                  </a:txBody>
                  <a:tcPr marL="8001" marR="8001" marT="8001" marB="0" anchor="ctr"/>
                </a:tc>
                <a:tc>
                  <a:txBody>
                    <a:bodyPr/>
                    <a:lstStyle/>
                    <a:p>
                      <a:pPr algn="ctr" fontAlgn="ctr"/>
                      <a:r>
                        <a:rPr lang="zh-TW" altLang="en-US" sz="1400" u="none" strike="noStrike">
                          <a:effectLst/>
                        </a:rPr>
                        <a:t>合        計</a:t>
                      </a:r>
                      <a:endParaRPr lang="zh-TW" altLang="en-US" sz="1400" b="0" i="0" u="none" strike="noStrike">
                        <a:effectLst/>
                        <a:latin typeface="標楷體"/>
                      </a:endParaRPr>
                    </a:p>
                  </a:txBody>
                  <a:tcPr marL="8001" marR="8001" marT="8001" marB="0" anchor="ctr"/>
                </a:tc>
                <a:tc>
                  <a:txBody>
                    <a:bodyPr/>
                    <a:lstStyle/>
                    <a:p>
                      <a:pPr algn="ctr" fontAlgn="ctr"/>
                      <a:r>
                        <a:rPr lang="zh-TW" altLang="en-US" sz="1400" u="none" strike="noStrike">
                          <a:effectLst/>
                        </a:rPr>
                        <a:t>中國輸出入銀行</a:t>
                      </a:r>
                      <a:endParaRPr lang="zh-TW" altLang="en-US" sz="1400" b="0" i="0" u="none" strike="noStrike">
                        <a:effectLst/>
                        <a:latin typeface="標楷體"/>
                      </a:endParaRPr>
                    </a:p>
                  </a:txBody>
                  <a:tcPr marL="8001" marR="8001" marT="8001" marB="0" anchor="ctr"/>
                </a:tc>
                <a:tc>
                  <a:txBody>
                    <a:bodyPr/>
                    <a:lstStyle/>
                    <a:p>
                      <a:pPr algn="ctr" fontAlgn="ctr"/>
                      <a:r>
                        <a:rPr lang="zh-TW" altLang="en-US" sz="1400" u="none" strike="noStrike">
                          <a:effectLst/>
                        </a:rPr>
                        <a:t>臺 灣 銀 行</a:t>
                      </a:r>
                      <a:endParaRPr lang="zh-TW" altLang="en-US" sz="1400" b="0" i="0" u="none" strike="noStrike">
                        <a:effectLst/>
                        <a:latin typeface="標楷體"/>
                      </a:endParaRPr>
                    </a:p>
                  </a:txBody>
                  <a:tcPr marL="8001" marR="8001" marT="8001" marB="0" anchor="ctr"/>
                </a:tc>
                <a:tc>
                  <a:txBody>
                    <a:bodyPr/>
                    <a:lstStyle/>
                    <a:p>
                      <a:pPr algn="ctr" fontAlgn="ctr"/>
                      <a:r>
                        <a:rPr lang="zh-TW" altLang="en-US" sz="1400" u="none" strike="noStrike">
                          <a:effectLst/>
                        </a:rPr>
                        <a:t>台北富邦銀行</a:t>
                      </a:r>
                      <a:endParaRPr lang="zh-TW" altLang="en-US" sz="1400" b="0" i="0" u="none" strike="noStrike">
                        <a:effectLst/>
                        <a:latin typeface="標楷體"/>
                      </a:endParaRPr>
                    </a:p>
                  </a:txBody>
                  <a:tcPr marL="8001" marR="8001" marT="8001" marB="0" anchor="ctr"/>
                </a:tc>
                <a:tc>
                  <a:txBody>
                    <a:bodyPr/>
                    <a:lstStyle/>
                    <a:p>
                      <a:pPr algn="ctr" fontAlgn="ctr"/>
                      <a:r>
                        <a:rPr lang="zh-TW" altLang="en-US" sz="1400" u="none" strike="noStrike">
                          <a:effectLst/>
                        </a:rPr>
                        <a:t>高 雄 銀 行</a:t>
                      </a:r>
                      <a:endParaRPr lang="zh-TW" altLang="en-US" sz="1400" b="0" i="0" u="none" strike="noStrike">
                        <a:effectLst/>
                        <a:latin typeface="標楷體"/>
                      </a:endParaRPr>
                    </a:p>
                  </a:txBody>
                  <a:tcPr marL="8001" marR="8001" marT="8001" marB="0" anchor="ctr"/>
                </a:tc>
                <a:tc>
                  <a:txBody>
                    <a:bodyPr/>
                    <a:lstStyle/>
                    <a:p>
                      <a:pPr algn="ctr" fontAlgn="ctr"/>
                      <a:r>
                        <a:rPr lang="zh-TW" altLang="en-US" sz="1400" u="none" strike="noStrike">
                          <a:effectLst/>
                        </a:rPr>
                        <a:t>臺灣土地銀行</a:t>
                      </a:r>
                      <a:endParaRPr lang="zh-TW" altLang="en-US" sz="1400" b="0" i="0" u="none" strike="noStrike">
                        <a:effectLst/>
                        <a:latin typeface="標楷體"/>
                      </a:endParaRPr>
                    </a:p>
                  </a:txBody>
                  <a:tcPr marL="8001" marR="8001" marT="8001" marB="0" anchor="ctr"/>
                </a:tc>
                <a:extLst>
                  <a:ext uri="{0D108BD9-81ED-4DB2-BD59-A6C34878D82A}">
                    <a16:rowId xmlns="" xmlns:a16="http://schemas.microsoft.com/office/drawing/2014/main" val="10000"/>
                  </a:ext>
                </a:extLst>
              </a:tr>
              <a:tr h="320040">
                <a:tc>
                  <a:txBody>
                    <a:bodyPr/>
                    <a:lstStyle/>
                    <a:p>
                      <a:pPr algn="l" fontAlgn="ctr"/>
                      <a:r>
                        <a:rPr lang="zh-TW" altLang="en-US" sz="1400" u="none" strike="noStrike">
                          <a:effectLst/>
                        </a:rPr>
                        <a:t>  金融機構借款</a:t>
                      </a:r>
                      <a:endParaRPr lang="zh-TW" altLang="en-US" sz="1400" b="0" i="0" u="none" strike="noStrike">
                        <a:effectLst/>
                        <a:latin typeface="標楷體"/>
                      </a:endParaRPr>
                    </a:p>
                  </a:txBody>
                  <a:tcPr marL="8001" marR="8001" marT="8001" marB="0" anchor="ctr"/>
                </a:tc>
                <a:tc>
                  <a:txBody>
                    <a:bodyPr/>
                    <a:lstStyle/>
                    <a:p>
                      <a:pPr algn="r" fontAlgn="ctr"/>
                      <a:r>
                        <a:rPr lang="en-US" altLang="zh-TW" sz="1400" u="none" strike="noStrike" dirty="0">
                          <a:effectLst/>
                        </a:rPr>
                        <a:t>44,727</a:t>
                      </a:r>
                      <a:endParaRPr lang="en-US" altLang="zh-TW" sz="1400" b="0" i="0" u="none" strike="noStrike" dirty="0">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1,086</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486</a:t>
                      </a:r>
                      <a:endParaRPr lang="en-US" altLang="zh-TW" sz="1400" b="0" i="0" u="none" strike="noStrike">
                        <a:effectLst/>
                        <a:latin typeface="標楷體"/>
                      </a:endParaRPr>
                    </a:p>
                  </a:txBody>
                  <a:tcPr marL="8001" marR="8001" marT="8001" marB="0" anchor="ctr"/>
                </a:tc>
                <a:extLst>
                  <a:ext uri="{0D108BD9-81ED-4DB2-BD59-A6C34878D82A}">
                    <a16:rowId xmlns="" xmlns:a16="http://schemas.microsoft.com/office/drawing/2014/main" val="10001"/>
                  </a:ext>
                </a:extLst>
              </a:tr>
              <a:tr h="320040">
                <a:tc>
                  <a:txBody>
                    <a:bodyPr/>
                    <a:lstStyle/>
                    <a:p>
                      <a:pPr algn="l" fontAlgn="ctr"/>
                      <a:r>
                        <a:rPr lang="zh-TW" altLang="en-US" sz="1400" u="none" strike="noStrike">
                          <a:effectLst/>
                        </a:rPr>
                        <a:t>  供應商分期償還價款</a:t>
                      </a:r>
                      <a:endParaRPr lang="zh-TW" altLang="en-US" sz="1400" b="0" i="0" u="none" strike="noStrike">
                        <a:effectLst/>
                        <a:latin typeface="標楷體"/>
                      </a:endParaRPr>
                    </a:p>
                  </a:txBody>
                  <a:tcPr marL="8001" marR="8001" marT="8001" marB="0" anchor="ctr"/>
                </a:tc>
                <a:tc>
                  <a:txBody>
                    <a:bodyPr/>
                    <a:lstStyle/>
                    <a:p>
                      <a:pPr algn="r" fontAlgn="ctr"/>
                      <a:r>
                        <a:rPr lang="en-US" altLang="zh-TW" sz="1400" u="none" strike="noStrike">
                          <a:effectLst/>
                        </a:rPr>
                        <a:t>529</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extLst>
                  <a:ext uri="{0D108BD9-81ED-4DB2-BD59-A6C34878D82A}">
                    <a16:rowId xmlns="" xmlns:a16="http://schemas.microsoft.com/office/drawing/2014/main" val="10002"/>
                  </a:ext>
                </a:extLst>
              </a:tr>
              <a:tr h="320040">
                <a:tc>
                  <a:txBody>
                    <a:bodyPr/>
                    <a:lstStyle/>
                    <a:p>
                      <a:pPr algn="l" fontAlgn="ctr"/>
                      <a:r>
                        <a:rPr lang="zh-TW" altLang="en-US" sz="1400" b="0" i="0" u="none" strike="noStrike" dirty="0" smtClean="0">
                          <a:effectLst/>
                          <a:latin typeface="標楷體"/>
                        </a:rPr>
                        <a:t>關稅記帳</a:t>
                      </a:r>
                      <a:endParaRPr lang="zh-TW" altLang="en-US" sz="1400" b="0" i="0" u="none" strike="noStrike" dirty="0">
                        <a:effectLst/>
                        <a:latin typeface="標楷體"/>
                      </a:endParaRPr>
                    </a:p>
                  </a:txBody>
                  <a:tcPr marL="8001" marR="8001" marT="8001" marB="0" anchor="ctr"/>
                </a:tc>
                <a:tc>
                  <a:txBody>
                    <a:bodyPr/>
                    <a:lstStyle/>
                    <a:p>
                      <a:pPr algn="r" fontAlgn="ctr"/>
                      <a:r>
                        <a:rPr lang="en-US" altLang="zh-TW" sz="1400" u="none" strike="noStrike">
                          <a:effectLst/>
                        </a:rPr>
                        <a:t>30,055</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246</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1,676</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29</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314</a:t>
                      </a:r>
                      <a:endParaRPr lang="en-US" altLang="zh-TW" sz="1400" b="0" i="0" u="none" strike="noStrike">
                        <a:effectLst/>
                        <a:latin typeface="標楷體"/>
                      </a:endParaRPr>
                    </a:p>
                  </a:txBody>
                  <a:tcPr marL="8001" marR="8001" marT="8001" marB="0" anchor="ctr"/>
                </a:tc>
                <a:extLst>
                  <a:ext uri="{0D108BD9-81ED-4DB2-BD59-A6C34878D82A}">
                    <a16:rowId xmlns="" xmlns:a16="http://schemas.microsoft.com/office/drawing/2014/main" val="10003"/>
                  </a:ext>
                </a:extLst>
              </a:tr>
              <a:tr h="320040">
                <a:tc>
                  <a:txBody>
                    <a:bodyPr/>
                    <a:lstStyle/>
                    <a:p>
                      <a:pPr algn="l" fontAlgn="ctr"/>
                      <a:r>
                        <a:rPr lang="zh-TW" altLang="en-US" sz="1400" u="none" strike="noStrike">
                          <a:effectLst/>
                        </a:rPr>
                        <a:t>  貨物稅記帳</a:t>
                      </a:r>
                      <a:endParaRPr lang="zh-TW" altLang="en-US" sz="1400" b="0" i="0" u="none" strike="noStrike">
                        <a:effectLst/>
                        <a:latin typeface="標楷體"/>
                      </a:endParaRPr>
                    </a:p>
                  </a:txBody>
                  <a:tcPr marL="8001" marR="8001" marT="8001" marB="0" anchor="ctr"/>
                </a:tc>
                <a:tc>
                  <a:txBody>
                    <a:bodyPr/>
                    <a:lstStyle/>
                    <a:p>
                      <a:pPr algn="r" fontAlgn="ctr"/>
                      <a:r>
                        <a:rPr lang="en-US" altLang="zh-TW" sz="1400" u="none" strike="noStrike">
                          <a:effectLst/>
                        </a:rPr>
                        <a:t>2,603</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307</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20</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extLst>
                  <a:ext uri="{0D108BD9-81ED-4DB2-BD59-A6C34878D82A}">
                    <a16:rowId xmlns="" xmlns:a16="http://schemas.microsoft.com/office/drawing/2014/main" val="10004"/>
                  </a:ext>
                </a:extLst>
              </a:tr>
              <a:tr h="320040">
                <a:tc>
                  <a:txBody>
                    <a:bodyPr/>
                    <a:lstStyle/>
                    <a:p>
                      <a:pPr algn="l" fontAlgn="ctr"/>
                      <a:r>
                        <a:rPr lang="zh-TW" altLang="en-US" sz="1400" u="none" strike="noStrike">
                          <a:effectLst/>
                        </a:rPr>
                        <a:t>  商業本票保證</a:t>
                      </a:r>
                      <a:endParaRPr lang="zh-TW" altLang="en-US" sz="1400" b="0" i="0" u="none" strike="noStrike">
                        <a:effectLst/>
                        <a:latin typeface="標楷體"/>
                      </a:endParaRPr>
                    </a:p>
                  </a:txBody>
                  <a:tcPr marL="8001" marR="8001" marT="8001" marB="0" anchor="ctr"/>
                </a:tc>
                <a:tc>
                  <a:txBody>
                    <a:bodyPr/>
                    <a:lstStyle/>
                    <a:p>
                      <a:pPr algn="r" fontAlgn="ctr"/>
                      <a:r>
                        <a:rPr lang="en-US" altLang="zh-TW" sz="1400" u="none" strike="noStrike">
                          <a:effectLst/>
                        </a:rPr>
                        <a:t>73,859</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dirty="0">
                          <a:effectLst/>
                        </a:rPr>
                        <a:t>-</a:t>
                      </a:r>
                      <a:endParaRPr lang="en-US" altLang="zh-TW" sz="1400" b="0" i="0" u="none" strike="noStrike" dirty="0">
                        <a:effectLst/>
                        <a:latin typeface="標楷體"/>
                      </a:endParaRPr>
                    </a:p>
                  </a:txBody>
                  <a:tcPr marL="8001" marR="8001" marT="8001" marB="0" anchor="ctr"/>
                </a:tc>
                <a:tc>
                  <a:txBody>
                    <a:bodyPr/>
                    <a:lstStyle/>
                    <a:p>
                      <a:pPr algn="r" fontAlgn="ctr"/>
                      <a:r>
                        <a:rPr lang="en-US" altLang="zh-TW" sz="1400" u="none" strike="noStrike">
                          <a:effectLst/>
                        </a:rPr>
                        <a:t>1,372</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135</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46</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625</a:t>
                      </a:r>
                      <a:endParaRPr lang="en-US" altLang="zh-TW" sz="1400" b="0" i="0" u="none" strike="noStrike">
                        <a:effectLst/>
                        <a:latin typeface="標楷體"/>
                      </a:endParaRPr>
                    </a:p>
                  </a:txBody>
                  <a:tcPr marL="8001" marR="8001" marT="8001" marB="0" anchor="ctr"/>
                </a:tc>
                <a:extLst>
                  <a:ext uri="{0D108BD9-81ED-4DB2-BD59-A6C34878D82A}">
                    <a16:rowId xmlns="" xmlns:a16="http://schemas.microsoft.com/office/drawing/2014/main" val="10005"/>
                  </a:ext>
                </a:extLst>
              </a:tr>
              <a:tr h="320040">
                <a:tc>
                  <a:txBody>
                    <a:bodyPr/>
                    <a:lstStyle/>
                    <a:p>
                      <a:pPr algn="l" fontAlgn="ctr"/>
                      <a:r>
                        <a:rPr lang="zh-TW" altLang="en-US" sz="1400" u="none" strike="noStrike">
                          <a:effectLst/>
                        </a:rPr>
                        <a:t>  開發信用狀保證</a:t>
                      </a:r>
                      <a:endParaRPr lang="zh-TW" altLang="en-US" sz="1400" b="0" i="0" u="none" strike="noStrike">
                        <a:effectLst/>
                        <a:latin typeface="標楷體"/>
                      </a:endParaRPr>
                    </a:p>
                  </a:txBody>
                  <a:tcPr marL="8001" marR="8001" marT="8001" marB="0" anchor="ctr"/>
                </a:tc>
                <a:tc>
                  <a:txBody>
                    <a:bodyPr/>
                    <a:lstStyle/>
                    <a:p>
                      <a:pPr algn="r" fontAlgn="ctr"/>
                      <a:r>
                        <a:rPr lang="en-US" altLang="zh-TW" sz="1400" u="none" strike="noStrike">
                          <a:effectLst/>
                        </a:rPr>
                        <a:t>20,772</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1,124</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extLst>
                  <a:ext uri="{0D108BD9-81ED-4DB2-BD59-A6C34878D82A}">
                    <a16:rowId xmlns="" xmlns:a16="http://schemas.microsoft.com/office/drawing/2014/main" val="10006"/>
                  </a:ext>
                </a:extLst>
              </a:tr>
              <a:tr h="320040">
                <a:tc>
                  <a:txBody>
                    <a:bodyPr/>
                    <a:lstStyle/>
                    <a:p>
                      <a:pPr algn="l" fontAlgn="ctr"/>
                      <a:r>
                        <a:rPr lang="zh-TW" altLang="en-US" sz="1400" u="none" strike="noStrike">
                          <a:effectLst/>
                        </a:rPr>
                        <a:t>  押匯保證</a:t>
                      </a:r>
                      <a:endParaRPr lang="zh-TW" altLang="en-US" sz="1400" b="0" i="0" u="none" strike="noStrike">
                        <a:effectLst/>
                        <a:latin typeface="標楷體"/>
                      </a:endParaRPr>
                    </a:p>
                  </a:txBody>
                  <a:tcPr marL="8001" marR="8001" marT="8001" marB="0" anchor="ctr"/>
                </a:tc>
                <a:tc>
                  <a:txBody>
                    <a:bodyPr/>
                    <a:lstStyle/>
                    <a:p>
                      <a:pPr algn="r" fontAlgn="ctr"/>
                      <a:r>
                        <a:rPr lang="en-US" altLang="zh-TW" sz="1400" u="none" strike="noStrike">
                          <a:effectLst/>
                        </a:rPr>
                        <a:t>7,163</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extLst>
                  <a:ext uri="{0D108BD9-81ED-4DB2-BD59-A6C34878D82A}">
                    <a16:rowId xmlns="" xmlns:a16="http://schemas.microsoft.com/office/drawing/2014/main" val="10007"/>
                  </a:ext>
                </a:extLst>
              </a:tr>
              <a:tr h="320040">
                <a:tc>
                  <a:txBody>
                    <a:bodyPr/>
                    <a:lstStyle/>
                    <a:p>
                      <a:pPr algn="l" fontAlgn="ctr"/>
                      <a:r>
                        <a:rPr lang="zh-TW" altLang="en-US" sz="1400" u="none" strike="noStrike">
                          <a:effectLst/>
                        </a:rPr>
                        <a:t>  押標金保證</a:t>
                      </a:r>
                      <a:endParaRPr lang="zh-TW" altLang="en-US" sz="1400" b="0" i="0" u="none" strike="noStrike">
                        <a:effectLst/>
                        <a:latin typeface="標楷體"/>
                      </a:endParaRPr>
                    </a:p>
                  </a:txBody>
                  <a:tcPr marL="8001" marR="8001" marT="8001" marB="0" anchor="ctr"/>
                </a:tc>
                <a:tc>
                  <a:txBody>
                    <a:bodyPr/>
                    <a:lstStyle/>
                    <a:p>
                      <a:pPr algn="r" fontAlgn="ctr"/>
                      <a:r>
                        <a:rPr lang="en-US" altLang="zh-TW" sz="1400" u="none" strike="noStrike">
                          <a:effectLst/>
                        </a:rPr>
                        <a:t>2,106</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122</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98</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2</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32</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38</a:t>
                      </a:r>
                      <a:endParaRPr lang="en-US" altLang="zh-TW" sz="1400" b="0" i="0" u="none" strike="noStrike">
                        <a:effectLst/>
                        <a:latin typeface="標楷體"/>
                      </a:endParaRPr>
                    </a:p>
                  </a:txBody>
                  <a:tcPr marL="8001" marR="8001" marT="8001" marB="0" anchor="ctr"/>
                </a:tc>
                <a:extLst>
                  <a:ext uri="{0D108BD9-81ED-4DB2-BD59-A6C34878D82A}">
                    <a16:rowId xmlns="" xmlns:a16="http://schemas.microsoft.com/office/drawing/2014/main" val="10008"/>
                  </a:ext>
                </a:extLst>
              </a:tr>
              <a:tr h="320040">
                <a:tc>
                  <a:txBody>
                    <a:bodyPr/>
                    <a:lstStyle/>
                    <a:p>
                      <a:pPr algn="l" fontAlgn="ctr"/>
                      <a:r>
                        <a:rPr lang="zh-TW" altLang="en-US" sz="1400" u="none" strike="noStrike">
                          <a:effectLst/>
                        </a:rPr>
                        <a:t>  工程履約保證</a:t>
                      </a:r>
                      <a:endParaRPr lang="zh-TW" altLang="en-US" sz="1400" b="0" i="0" u="none" strike="noStrike">
                        <a:effectLst/>
                        <a:latin typeface="標楷體"/>
                      </a:endParaRPr>
                    </a:p>
                  </a:txBody>
                  <a:tcPr marL="8001" marR="8001" marT="8001" marB="0" anchor="ctr"/>
                </a:tc>
                <a:tc>
                  <a:txBody>
                    <a:bodyPr/>
                    <a:lstStyle/>
                    <a:p>
                      <a:pPr algn="r" fontAlgn="ctr"/>
                      <a:r>
                        <a:rPr lang="en-US" altLang="zh-TW" sz="1400" u="none" strike="noStrike">
                          <a:effectLst/>
                        </a:rPr>
                        <a:t>138,803</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4,213</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7,118</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1,767</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3,151</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14,791</a:t>
                      </a:r>
                      <a:endParaRPr lang="en-US" altLang="zh-TW" sz="1400" b="0" i="0" u="none" strike="noStrike">
                        <a:effectLst/>
                        <a:latin typeface="標楷體"/>
                      </a:endParaRPr>
                    </a:p>
                  </a:txBody>
                  <a:tcPr marL="8001" marR="8001" marT="8001" marB="0" anchor="ctr"/>
                </a:tc>
                <a:extLst>
                  <a:ext uri="{0D108BD9-81ED-4DB2-BD59-A6C34878D82A}">
                    <a16:rowId xmlns="" xmlns:a16="http://schemas.microsoft.com/office/drawing/2014/main" val="10009"/>
                  </a:ext>
                </a:extLst>
              </a:tr>
              <a:tr h="320040">
                <a:tc>
                  <a:txBody>
                    <a:bodyPr/>
                    <a:lstStyle/>
                    <a:p>
                      <a:pPr algn="l" fontAlgn="ctr"/>
                      <a:r>
                        <a:rPr lang="zh-TW" altLang="en-US" sz="1400" u="none" strike="noStrike">
                          <a:effectLst/>
                        </a:rPr>
                        <a:t>  一般履約保證</a:t>
                      </a:r>
                      <a:endParaRPr lang="zh-TW" altLang="en-US" sz="1400" b="0" i="0" u="none" strike="noStrike">
                        <a:effectLst/>
                        <a:latin typeface="標楷體"/>
                      </a:endParaRPr>
                    </a:p>
                  </a:txBody>
                  <a:tcPr marL="8001" marR="8001" marT="8001" marB="0" anchor="ctr"/>
                </a:tc>
                <a:tc>
                  <a:txBody>
                    <a:bodyPr/>
                    <a:lstStyle/>
                    <a:p>
                      <a:pPr algn="r" fontAlgn="ctr"/>
                      <a:r>
                        <a:rPr lang="en-US" altLang="zh-TW" sz="1400" u="none" strike="noStrike">
                          <a:effectLst/>
                        </a:rPr>
                        <a:t>159,454</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998</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8,618</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3,186</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447</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36,379</a:t>
                      </a:r>
                      <a:endParaRPr lang="en-US" altLang="zh-TW" sz="1400" b="0" i="0" u="none" strike="noStrike">
                        <a:effectLst/>
                        <a:latin typeface="標楷體"/>
                      </a:endParaRPr>
                    </a:p>
                  </a:txBody>
                  <a:tcPr marL="8001" marR="8001" marT="8001" marB="0" anchor="ctr"/>
                </a:tc>
                <a:extLst>
                  <a:ext uri="{0D108BD9-81ED-4DB2-BD59-A6C34878D82A}">
                    <a16:rowId xmlns="" xmlns:a16="http://schemas.microsoft.com/office/drawing/2014/main" val="10010"/>
                  </a:ext>
                </a:extLst>
              </a:tr>
              <a:tr h="320040">
                <a:tc>
                  <a:txBody>
                    <a:bodyPr/>
                    <a:lstStyle/>
                    <a:p>
                      <a:pPr algn="l" fontAlgn="ctr"/>
                      <a:r>
                        <a:rPr lang="zh-TW" altLang="en-US" sz="1400" u="none" strike="noStrike">
                          <a:effectLst/>
                        </a:rPr>
                        <a:t>  發行公司債保證</a:t>
                      </a:r>
                      <a:endParaRPr lang="zh-TW" altLang="en-US" sz="1400" b="0" i="0" u="none" strike="noStrike">
                        <a:effectLst/>
                        <a:latin typeface="標楷體"/>
                      </a:endParaRPr>
                    </a:p>
                  </a:txBody>
                  <a:tcPr marL="8001" marR="8001" marT="8001" marB="0" anchor="ctr"/>
                </a:tc>
                <a:tc>
                  <a:txBody>
                    <a:bodyPr/>
                    <a:lstStyle/>
                    <a:p>
                      <a:pPr algn="r" fontAlgn="ctr"/>
                      <a:r>
                        <a:rPr lang="en-US" altLang="zh-TW" sz="1400" u="none" strike="noStrike">
                          <a:effectLst/>
                        </a:rPr>
                        <a:t>376,628</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48,879</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30,870</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80</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24,985</a:t>
                      </a:r>
                      <a:endParaRPr lang="en-US" altLang="zh-TW" sz="1400" b="0" i="0" u="none" strike="noStrike">
                        <a:effectLst/>
                        <a:latin typeface="標楷體"/>
                      </a:endParaRPr>
                    </a:p>
                  </a:txBody>
                  <a:tcPr marL="8001" marR="8001" marT="8001" marB="0" anchor="ctr"/>
                </a:tc>
                <a:extLst>
                  <a:ext uri="{0D108BD9-81ED-4DB2-BD59-A6C34878D82A}">
                    <a16:rowId xmlns="" xmlns:a16="http://schemas.microsoft.com/office/drawing/2014/main" val="10011"/>
                  </a:ext>
                </a:extLst>
              </a:tr>
              <a:tr h="320040">
                <a:tc>
                  <a:txBody>
                    <a:bodyPr/>
                    <a:lstStyle/>
                    <a:p>
                      <a:pPr algn="l" fontAlgn="ctr"/>
                      <a:r>
                        <a:rPr lang="zh-TW" altLang="en-US" sz="1400" u="none" strike="noStrike">
                          <a:effectLst/>
                        </a:rPr>
                        <a:t>  工程預付款保證</a:t>
                      </a:r>
                      <a:endParaRPr lang="zh-TW" altLang="en-US" sz="1400" b="0" i="0" u="none" strike="noStrike">
                        <a:effectLst/>
                        <a:latin typeface="標楷體"/>
                      </a:endParaRPr>
                    </a:p>
                  </a:txBody>
                  <a:tcPr marL="8001" marR="8001" marT="8001" marB="0" anchor="ctr"/>
                </a:tc>
                <a:tc>
                  <a:txBody>
                    <a:bodyPr/>
                    <a:lstStyle/>
                    <a:p>
                      <a:pPr algn="r" fontAlgn="ctr"/>
                      <a:r>
                        <a:rPr lang="en-US" altLang="zh-TW" sz="1400" u="none" strike="noStrike">
                          <a:effectLst/>
                        </a:rPr>
                        <a:t>58,989</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2,243</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9,275</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279</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679</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2,975</a:t>
                      </a:r>
                      <a:endParaRPr lang="en-US" altLang="zh-TW" sz="1400" b="0" i="0" u="none" strike="noStrike">
                        <a:effectLst/>
                        <a:latin typeface="標楷體"/>
                      </a:endParaRPr>
                    </a:p>
                  </a:txBody>
                  <a:tcPr marL="8001" marR="8001" marT="8001" marB="0" anchor="ctr"/>
                </a:tc>
                <a:extLst>
                  <a:ext uri="{0D108BD9-81ED-4DB2-BD59-A6C34878D82A}">
                    <a16:rowId xmlns="" xmlns:a16="http://schemas.microsoft.com/office/drawing/2014/main" val="10012"/>
                  </a:ext>
                </a:extLst>
              </a:tr>
              <a:tr h="320040">
                <a:tc>
                  <a:txBody>
                    <a:bodyPr/>
                    <a:lstStyle/>
                    <a:p>
                      <a:pPr algn="l" fontAlgn="ctr"/>
                      <a:r>
                        <a:rPr lang="zh-TW" altLang="en-US" sz="1400" u="none" strike="noStrike">
                          <a:effectLst/>
                        </a:rPr>
                        <a:t>  其他保證</a:t>
                      </a:r>
                      <a:endParaRPr lang="zh-TW" altLang="en-US" sz="1400" b="0" i="0" u="none" strike="noStrike">
                        <a:effectLst/>
                        <a:latin typeface="標楷體"/>
                      </a:endParaRPr>
                    </a:p>
                  </a:txBody>
                  <a:tcPr marL="8001" marR="8001" marT="8001" marB="0" anchor="ctr"/>
                </a:tc>
                <a:tc>
                  <a:txBody>
                    <a:bodyPr/>
                    <a:lstStyle/>
                    <a:p>
                      <a:pPr algn="r" fontAlgn="ctr"/>
                      <a:r>
                        <a:rPr lang="en-US" altLang="zh-TW" sz="1400" u="none" strike="noStrike">
                          <a:effectLst/>
                        </a:rPr>
                        <a:t>121,077</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6,084</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6,540</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949</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1,082</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1,207</a:t>
                      </a:r>
                      <a:endParaRPr lang="en-US" altLang="zh-TW" sz="1400" b="0" i="0" u="none" strike="noStrike">
                        <a:effectLst/>
                        <a:latin typeface="標楷體"/>
                      </a:endParaRPr>
                    </a:p>
                  </a:txBody>
                  <a:tcPr marL="8001" marR="8001" marT="8001" marB="0" anchor="ctr"/>
                </a:tc>
                <a:extLst>
                  <a:ext uri="{0D108BD9-81ED-4DB2-BD59-A6C34878D82A}">
                    <a16:rowId xmlns="" xmlns:a16="http://schemas.microsoft.com/office/drawing/2014/main" val="10013"/>
                  </a:ext>
                </a:extLst>
              </a:tr>
              <a:tr h="320040">
                <a:tc>
                  <a:txBody>
                    <a:bodyPr/>
                    <a:lstStyle/>
                    <a:p>
                      <a:pPr algn="l" fontAlgn="ctr"/>
                      <a:r>
                        <a:rPr lang="zh-TW" altLang="en-US" sz="1400" u="none" strike="noStrike">
                          <a:effectLst/>
                        </a:rPr>
                        <a:t>    合           計</a:t>
                      </a:r>
                      <a:endParaRPr lang="zh-TW" altLang="en-US" sz="1400" b="0" i="0" u="none" strike="noStrike">
                        <a:effectLst/>
                        <a:latin typeface="標楷體"/>
                      </a:endParaRPr>
                    </a:p>
                  </a:txBody>
                  <a:tcPr marL="8001" marR="8001" marT="8001" marB="0" anchor="ctr"/>
                </a:tc>
                <a:tc>
                  <a:txBody>
                    <a:bodyPr/>
                    <a:lstStyle/>
                    <a:p>
                      <a:pPr algn="r" fontAlgn="ctr"/>
                      <a:r>
                        <a:rPr lang="en-US" altLang="zh-TW" sz="1400" u="none" strike="noStrike">
                          <a:effectLst/>
                        </a:rPr>
                        <a:t>1,036,765</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13,660</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83,577</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39,970</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a:effectLst/>
                        </a:rPr>
                        <a:t>5,546</a:t>
                      </a:r>
                      <a:endParaRPr lang="en-US" altLang="zh-TW" sz="1400" b="0" i="0" u="none" strike="noStrike">
                        <a:effectLst/>
                        <a:latin typeface="標楷體"/>
                      </a:endParaRPr>
                    </a:p>
                  </a:txBody>
                  <a:tcPr marL="8001" marR="8001" marT="8001" marB="0" anchor="ctr"/>
                </a:tc>
                <a:tc>
                  <a:txBody>
                    <a:bodyPr/>
                    <a:lstStyle/>
                    <a:p>
                      <a:pPr algn="r" fontAlgn="ctr"/>
                      <a:r>
                        <a:rPr lang="en-US" altLang="zh-TW" sz="1400" u="none" strike="noStrike" dirty="0">
                          <a:effectLst/>
                        </a:rPr>
                        <a:t>81,800</a:t>
                      </a:r>
                      <a:endParaRPr lang="en-US" altLang="zh-TW" sz="1400" b="0" i="0" u="none" strike="noStrike" dirty="0">
                        <a:effectLst/>
                        <a:latin typeface="標楷體"/>
                      </a:endParaRPr>
                    </a:p>
                  </a:txBody>
                  <a:tcPr marL="8001" marR="8001" marT="8001" marB="0" anchor="ctr"/>
                </a:tc>
                <a:extLst>
                  <a:ext uri="{0D108BD9-81ED-4DB2-BD59-A6C34878D82A}">
                    <a16:rowId xmlns="" xmlns:a16="http://schemas.microsoft.com/office/drawing/2014/main" val="10014"/>
                  </a:ext>
                </a:extLst>
              </a:tr>
            </a:tbl>
          </a:graphicData>
        </a:graphic>
      </p:graphicFrame>
    </p:spTree>
  </p:cSld>
  <p:clrMapOvr>
    <a:masterClrMapping/>
  </p:clrMapOvr>
  <p:transition>
    <p:random/>
  </p:transition>
</p:sld>
</file>

<file path=ppt/slides/slide6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9160" name="Rectangle 8"/>
          <p:cNvSpPr>
            <a:spLocks noGrp="1" noChangeArrowheads="1"/>
          </p:cNvSpPr>
          <p:nvPr>
            <p:ph type="title"/>
          </p:nvPr>
        </p:nvSpPr>
        <p:spPr>
          <a:xfrm>
            <a:off x="762000" y="277813"/>
            <a:ext cx="8153400" cy="636587"/>
          </a:xfrm>
        </p:spPr>
        <p:txBody>
          <a:bodyPr rtlCol="0">
            <a:normAutofit fontScale="90000"/>
          </a:bodyPr>
          <a:lstStyle/>
          <a:p>
            <a:pPr eaLnBrk="1" fontAlgn="auto" hangingPunct="1">
              <a:spcAft>
                <a:spcPts val="0"/>
              </a:spcAft>
              <a:defRPr/>
            </a:pPr>
            <a:r>
              <a:rPr lang="zh-TW" altLang="en-US" dirty="0" smtClean="0">
                <a:solidFill>
                  <a:schemeClr val="tx2">
                    <a:satMod val="130000"/>
                  </a:schemeClr>
                </a:solidFill>
              </a:rPr>
              <a:t>損益表</a:t>
            </a:r>
            <a:r>
              <a:rPr lang="en-US" altLang="zh-TW" dirty="0" smtClean="0">
                <a:solidFill>
                  <a:schemeClr val="tx2">
                    <a:satMod val="130000"/>
                  </a:schemeClr>
                </a:solidFill>
              </a:rPr>
              <a:t>(IFRS</a:t>
            </a:r>
            <a:r>
              <a:rPr lang="zh-TW" altLang="en-US" dirty="0" smtClean="0">
                <a:solidFill>
                  <a:schemeClr val="tx2">
                    <a:satMod val="130000"/>
                  </a:schemeClr>
                </a:solidFill>
              </a:rPr>
              <a:t>實施後改為綜合損益表</a:t>
            </a:r>
            <a:r>
              <a:rPr lang="en-US" altLang="zh-TW" dirty="0" smtClean="0">
                <a:solidFill>
                  <a:schemeClr val="tx2">
                    <a:satMod val="130000"/>
                  </a:schemeClr>
                </a:solidFill>
              </a:rPr>
              <a:t>)</a:t>
            </a:r>
          </a:p>
        </p:txBody>
      </p:sp>
      <p:sp>
        <p:nvSpPr>
          <p:cNvPr id="80899" name="Rectangle 9"/>
          <p:cNvSpPr>
            <a:spLocks noGrp="1" noChangeArrowheads="1"/>
          </p:cNvSpPr>
          <p:nvPr>
            <p:ph idx="1"/>
          </p:nvPr>
        </p:nvSpPr>
        <p:spPr>
          <a:xfrm>
            <a:off x="533400" y="1143000"/>
            <a:ext cx="8077200" cy="5562600"/>
          </a:xfrm>
        </p:spPr>
        <p:txBody>
          <a:bodyPr/>
          <a:lstStyle/>
          <a:p>
            <a:pPr eaLnBrk="1" hangingPunct="1">
              <a:lnSpc>
                <a:spcPct val="90000"/>
              </a:lnSpc>
            </a:pPr>
            <a:r>
              <a:rPr lang="en-US" altLang="zh-TW" sz="2800" smtClean="0"/>
              <a:t>Interest income (II) </a:t>
            </a:r>
            <a:r>
              <a:rPr lang="zh-TW" altLang="en-US" sz="2400" smtClean="0"/>
              <a:t>（利息收入）</a:t>
            </a:r>
            <a:endParaRPr lang="en-US" altLang="zh-TW" sz="2400" smtClean="0"/>
          </a:p>
          <a:p>
            <a:pPr eaLnBrk="1" hangingPunct="1">
              <a:lnSpc>
                <a:spcPct val="90000"/>
              </a:lnSpc>
            </a:pPr>
            <a:r>
              <a:rPr lang="en-US" altLang="zh-TW" sz="2800" smtClean="0"/>
              <a:t>Interest expense (IE) </a:t>
            </a:r>
            <a:r>
              <a:rPr lang="zh-TW" altLang="en-US" sz="2400" smtClean="0"/>
              <a:t>（利息支出）</a:t>
            </a:r>
            <a:endParaRPr lang="en-US" altLang="zh-TW" sz="2800" smtClean="0"/>
          </a:p>
          <a:p>
            <a:pPr eaLnBrk="1" hangingPunct="1">
              <a:lnSpc>
                <a:spcPct val="90000"/>
              </a:lnSpc>
            </a:pPr>
            <a:r>
              <a:rPr lang="en-US" altLang="zh-TW" sz="2900" smtClean="0"/>
              <a:t>net interest income (NII)</a:t>
            </a:r>
          </a:p>
          <a:p>
            <a:pPr eaLnBrk="1" hangingPunct="1">
              <a:lnSpc>
                <a:spcPct val="90000"/>
              </a:lnSpc>
            </a:pPr>
            <a:r>
              <a:rPr lang="en-US" altLang="zh-TW" sz="2800" smtClean="0"/>
              <a:t>Noninterest income (OI) </a:t>
            </a:r>
            <a:r>
              <a:rPr lang="zh-TW" altLang="en-US" sz="2400" smtClean="0"/>
              <a:t>（利息以外收入）</a:t>
            </a:r>
            <a:endParaRPr lang="en-US" altLang="zh-TW" sz="2800" smtClean="0"/>
          </a:p>
          <a:p>
            <a:pPr eaLnBrk="1" hangingPunct="1">
              <a:lnSpc>
                <a:spcPct val="90000"/>
              </a:lnSpc>
            </a:pPr>
            <a:r>
              <a:rPr lang="en-US" altLang="zh-TW" sz="2800" smtClean="0"/>
              <a:t>Noninterest expense (OE) </a:t>
            </a:r>
            <a:r>
              <a:rPr lang="zh-TW" altLang="en-US" sz="2400" smtClean="0"/>
              <a:t>（利息以外支出）</a:t>
            </a:r>
            <a:endParaRPr lang="en-US" altLang="zh-TW" sz="2800" smtClean="0"/>
          </a:p>
          <a:p>
            <a:pPr lvl="1" eaLnBrk="1" hangingPunct="1">
              <a:lnSpc>
                <a:spcPct val="90000"/>
              </a:lnSpc>
            </a:pPr>
            <a:r>
              <a:rPr lang="en-US" altLang="zh-TW" sz="2500" smtClean="0"/>
              <a:t>noninterest expense usually exceeds noninterest income such that the difference is labeled the </a:t>
            </a:r>
            <a:r>
              <a:rPr lang="en-US" altLang="zh-TW" sz="2500" smtClean="0">
                <a:solidFill>
                  <a:schemeClr val="accent2"/>
                </a:solidFill>
              </a:rPr>
              <a:t>bank's burden</a:t>
            </a:r>
          </a:p>
          <a:p>
            <a:pPr eaLnBrk="1" hangingPunct="1">
              <a:lnSpc>
                <a:spcPct val="90000"/>
              </a:lnSpc>
            </a:pPr>
            <a:r>
              <a:rPr lang="en-US" altLang="zh-TW" sz="2800" smtClean="0"/>
              <a:t>Loan-loss provisions (PLL) </a:t>
            </a:r>
            <a:r>
              <a:rPr lang="zh-TW" altLang="en-US" sz="2400" smtClean="0"/>
              <a:t>（放款損失提存）</a:t>
            </a:r>
            <a:endParaRPr lang="en-US" altLang="zh-TW" sz="2800" smtClean="0"/>
          </a:p>
          <a:p>
            <a:pPr eaLnBrk="1" hangingPunct="1">
              <a:lnSpc>
                <a:spcPct val="90000"/>
              </a:lnSpc>
            </a:pPr>
            <a:r>
              <a:rPr lang="en-US" altLang="zh-TW" sz="2800" smtClean="0"/>
              <a:t>Other provisions</a:t>
            </a:r>
          </a:p>
          <a:p>
            <a:pPr eaLnBrk="1" hangingPunct="1">
              <a:lnSpc>
                <a:spcPct val="90000"/>
              </a:lnSpc>
            </a:pPr>
            <a:r>
              <a:rPr lang="en-US" altLang="zh-TW" sz="2800" smtClean="0"/>
              <a:t>Taxes </a:t>
            </a:r>
            <a:r>
              <a:rPr lang="zh-TW" altLang="en-US" sz="2400" smtClean="0"/>
              <a:t>（稅賦）</a:t>
            </a:r>
            <a:endParaRPr lang="en-US" altLang="zh-TW" sz="2400" smtClean="0"/>
          </a:p>
          <a:p>
            <a:pPr eaLnBrk="1" hangingPunct="1">
              <a:lnSpc>
                <a:spcPct val="90000"/>
              </a:lnSpc>
            </a:pPr>
            <a:r>
              <a:rPr lang="en-US" altLang="zh-TW" sz="2400" smtClean="0"/>
              <a:t>Net income after taxes  (</a:t>
            </a:r>
            <a:r>
              <a:rPr lang="zh-TW" altLang="en-US" sz="2400" smtClean="0"/>
              <a:t>稅後純益</a:t>
            </a:r>
            <a:r>
              <a:rPr lang="en-US" altLang="zh-TW" sz="2400" smtClean="0"/>
              <a:t>)</a:t>
            </a:r>
          </a:p>
          <a:p>
            <a:pPr eaLnBrk="1" hangingPunct="1">
              <a:lnSpc>
                <a:spcPct val="90000"/>
              </a:lnSpc>
            </a:pPr>
            <a:r>
              <a:rPr lang="zh-TW" altLang="en-US" sz="2400" smtClean="0"/>
              <a:t>綜合損益</a:t>
            </a:r>
            <a:endParaRPr lang="en-US" altLang="zh-TW" sz="2400" smtClean="0"/>
          </a:p>
          <a:p>
            <a:pPr eaLnBrk="1" hangingPunct="1">
              <a:lnSpc>
                <a:spcPct val="90000"/>
              </a:lnSpc>
            </a:pPr>
            <a:endParaRPr lang="en-US" altLang="zh-TW" sz="2400" smtClean="0"/>
          </a:p>
          <a:p>
            <a:pPr eaLnBrk="1" hangingPunct="1">
              <a:lnSpc>
                <a:spcPct val="90000"/>
              </a:lnSpc>
            </a:pPr>
            <a:endParaRPr lang="en-US" altLang="zh-TW" sz="2400" smtClean="0"/>
          </a:p>
        </p:txBody>
      </p:sp>
    </p:spTree>
  </p:cSld>
  <p:clrMapOvr>
    <a:masterClrMapping/>
  </p:clrMapOvr>
  <p:transition>
    <p:random/>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816960001"/>
              </p:ext>
            </p:extLst>
          </p:nvPr>
        </p:nvGraphicFramePr>
        <p:xfrm>
          <a:off x="76201" y="80361"/>
          <a:ext cx="8991598" cy="6625238"/>
        </p:xfrm>
        <a:graphic>
          <a:graphicData uri="http://schemas.openxmlformats.org/drawingml/2006/table">
            <a:tbl>
              <a:tblPr firstRow="1" firstCol="1" bandRow="1">
                <a:tableStyleId>{5C22544A-7EE6-4342-B048-85BDC9FD1C3A}</a:tableStyleId>
              </a:tblPr>
              <a:tblGrid>
                <a:gridCol w="2997201"/>
                <a:gridCol w="834447"/>
                <a:gridCol w="670284"/>
                <a:gridCol w="3069940"/>
                <a:gridCol w="749442"/>
                <a:gridCol w="670284"/>
              </a:tblGrid>
              <a:tr h="498466">
                <a:tc>
                  <a:txBody>
                    <a:bodyPr/>
                    <a:lstStyle/>
                    <a:p>
                      <a:pPr>
                        <a:spcAft>
                          <a:spcPts val="0"/>
                        </a:spcAft>
                      </a:pPr>
                      <a:r>
                        <a:rPr lang="zh-TW" sz="1600" kern="0" dirty="0">
                          <a:effectLst/>
                        </a:rPr>
                        <a:t>項</a:t>
                      </a:r>
                      <a:r>
                        <a:rPr lang="en-US" sz="1600" kern="0" dirty="0">
                          <a:effectLst/>
                        </a:rPr>
                        <a:t>                </a:t>
                      </a:r>
                      <a:r>
                        <a:rPr lang="zh-TW" sz="1600" kern="0" dirty="0">
                          <a:effectLst/>
                        </a:rPr>
                        <a:t>目</a:t>
                      </a:r>
                      <a:endParaRPr lang="zh-TW" sz="1600" kern="100" dirty="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en-US" sz="1600" kern="0" dirty="0">
                          <a:effectLst/>
                        </a:rPr>
                        <a:t>12/31</a:t>
                      </a:r>
                      <a:r>
                        <a:rPr lang="en-US" sz="1600" kern="0" dirty="0" smtClean="0">
                          <a:effectLst/>
                        </a:rPr>
                        <a:t>/</a:t>
                      </a:r>
                    </a:p>
                    <a:p>
                      <a:pPr>
                        <a:spcAft>
                          <a:spcPts val="0"/>
                        </a:spcAft>
                      </a:pPr>
                      <a:r>
                        <a:rPr lang="en-US" sz="1600" kern="0" dirty="0" smtClean="0">
                          <a:effectLst/>
                        </a:rPr>
                        <a:t>2017</a:t>
                      </a:r>
                      <a:endParaRPr lang="zh-TW" sz="1600" kern="100" dirty="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ctr">
                        <a:spcAft>
                          <a:spcPts val="0"/>
                        </a:spcAft>
                      </a:pPr>
                      <a:r>
                        <a:rPr lang="zh-TW" sz="1600" kern="0">
                          <a:effectLst/>
                        </a:rPr>
                        <a:t>比率</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zh-TW" sz="1600" kern="0" dirty="0">
                          <a:effectLst/>
                        </a:rPr>
                        <a:t>項目</a:t>
                      </a:r>
                      <a:endParaRPr lang="zh-TW" sz="1600" kern="100" dirty="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en-US" sz="1600" kern="0" dirty="0">
                          <a:effectLst/>
                        </a:rPr>
                        <a:t>12/31</a:t>
                      </a:r>
                      <a:r>
                        <a:rPr lang="en-US" sz="1600" kern="0" dirty="0" smtClean="0">
                          <a:effectLst/>
                        </a:rPr>
                        <a:t>/</a:t>
                      </a:r>
                    </a:p>
                    <a:p>
                      <a:pPr>
                        <a:spcAft>
                          <a:spcPts val="0"/>
                        </a:spcAft>
                      </a:pPr>
                      <a:r>
                        <a:rPr lang="en-US" sz="1600" kern="0" dirty="0" smtClean="0">
                          <a:effectLst/>
                        </a:rPr>
                        <a:t>2018</a:t>
                      </a:r>
                      <a:endParaRPr lang="zh-TW" sz="1600" kern="100" dirty="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zh-TW" sz="1600" kern="0">
                          <a:effectLst/>
                        </a:rPr>
                        <a:t>比率</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r>
              <a:tr h="284678">
                <a:tc>
                  <a:txBody>
                    <a:bodyPr/>
                    <a:lstStyle/>
                    <a:p>
                      <a:pPr>
                        <a:spcAft>
                          <a:spcPts val="0"/>
                        </a:spcAft>
                      </a:pPr>
                      <a:r>
                        <a:rPr lang="zh-TW" sz="1600" kern="0">
                          <a:effectLst/>
                        </a:rPr>
                        <a:t>利息收入</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34,602</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81.0%</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zh-TW" sz="1600" kern="0" dirty="0">
                          <a:effectLst/>
                        </a:rPr>
                        <a:t>利息收入</a:t>
                      </a:r>
                      <a:endParaRPr lang="zh-TW" sz="1600" kern="100" dirty="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38,336</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79.5%</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r>
              <a:tr h="284678">
                <a:tc>
                  <a:txBody>
                    <a:bodyPr/>
                    <a:lstStyle/>
                    <a:p>
                      <a:pPr>
                        <a:spcAft>
                          <a:spcPts val="0"/>
                        </a:spcAft>
                      </a:pPr>
                      <a:r>
                        <a:rPr lang="en-US" sz="1600" kern="0">
                          <a:effectLst/>
                        </a:rPr>
                        <a:t>  </a:t>
                      </a:r>
                      <a:r>
                        <a:rPr lang="zh-TW" sz="1600" kern="0">
                          <a:effectLst/>
                        </a:rPr>
                        <a:t>放款及貼現利息</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27,779</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65.0%</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en-US" sz="1600" kern="0">
                          <a:effectLst/>
                        </a:rPr>
                        <a:t>  </a:t>
                      </a:r>
                      <a:r>
                        <a:rPr lang="zh-TW" sz="1600" kern="0">
                          <a:effectLst/>
                        </a:rPr>
                        <a:t>放款及貼現利息</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29,241</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60.7%</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r>
              <a:tr h="284678">
                <a:tc>
                  <a:txBody>
                    <a:bodyPr/>
                    <a:lstStyle/>
                    <a:p>
                      <a:pPr>
                        <a:spcAft>
                          <a:spcPts val="0"/>
                        </a:spcAft>
                      </a:pPr>
                      <a:r>
                        <a:rPr lang="en-US" sz="1600" kern="0">
                          <a:effectLst/>
                        </a:rPr>
                        <a:t>  </a:t>
                      </a:r>
                      <a:r>
                        <a:rPr lang="zh-TW" sz="1600" kern="0">
                          <a:effectLst/>
                        </a:rPr>
                        <a:t>存放及拆放同業利息</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3,655</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8.6%</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en-US" sz="1600" kern="0">
                          <a:effectLst/>
                        </a:rPr>
                        <a:t>  </a:t>
                      </a:r>
                      <a:r>
                        <a:rPr lang="zh-TW" sz="1600" kern="0">
                          <a:effectLst/>
                        </a:rPr>
                        <a:t>存放及拆放同業利息</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5,065</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10.5%</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r>
              <a:tr h="498466">
                <a:tc>
                  <a:txBody>
                    <a:bodyPr/>
                    <a:lstStyle/>
                    <a:p>
                      <a:pPr>
                        <a:spcAft>
                          <a:spcPts val="0"/>
                        </a:spcAft>
                      </a:pPr>
                      <a:r>
                        <a:rPr lang="en-US" sz="1600" kern="0">
                          <a:effectLst/>
                        </a:rPr>
                        <a:t>  </a:t>
                      </a:r>
                      <a:r>
                        <a:rPr lang="zh-TW" sz="1600" kern="0">
                          <a:effectLst/>
                        </a:rPr>
                        <a:t>附賣回票債券投資利息收入債券利息</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dirty="0">
                          <a:effectLst/>
                        </a:rPr>
                        <a:t>3,002</a:t>
                      </a:r>
                      <a:endParaRPr lang="zh-TW" sz="1600" kern="100" dirty="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7.0%</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en-US" sz="1600" kern="0">
                          <a:effectLst/>
                        </a:rPr>
                        <a:t>  </a:t>
                      </a:r>
                      <a:r>
                        <a:rPr lang="zh-TW" sz="1600" kern="0">
                          <a:effectLst/>
                        </a:rPr>
                        <a:t>附賣回票債券投資利息收入債券利息</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3,722</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7.7%</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r>
              <a:tr h="249233">
                <a:tc>
                  <a:txBody>
                    <a:bodyPr/>
                    <a:lstStyle/>
                    <a:p>
                      <a:pPr>
                        <a:spcAft>
                          <a:spcPts val="0"/>
                        </a:spcAft>
                      </a:pPr>
                      <a:r>
                        <a:rPr lang="en-US" sz="1600" kern="0">
                          <a:effectLst/>
                        </a:rPr>
                        <a:t>  </a:t>
                      </a:r>
                      <a:r>
                        <a:rPr lang="zh-TW" sz="1600" kern="0">
                          <a:effectLst/>
                        </a:rPr>
                        <a:t>其他利息收入</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166</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0.4%</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en-US" sz="1600" kern="0">
                          <a:effectLst/>
                        </a:rPr>
                        <a:t>  </a:t>
                      </a:r>
                      <a:r>
                        <a:rPr lang="zh-TW" sz="1600" kern="0">
                          <a:effectLst/>
                        </a:rPr>
                        <a:t>其他利息收入</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308</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0.6%</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r>
              <a:tr h="284678">
                <a:tc>
                  <a:txBody>
                    <a:bodyPr/>
                    <a:lstStyle/>
                    <a:p>
                      <a:pPr>
                        <a:spcAft>
                          <a:spcPts val="0"/>
                        </a:spcAft>
                      </a:pPr>
                      <a:r>
                        <a:rPr lang="zh-TW" sz="1600" kern="0">
                          <a:effectLst/>
                        </a:rPr>
                        <a:t>利息費用</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11,947</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28.0%</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zh-TW" sz="1600" kern="0">
                          <a:effectLst/>
                        </a:rPr>
                        <a:t>利息費用</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15,209</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31.6%</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r>
              <a:tr h="284678">
                <a:tc>
                  <a:txBody>
                    <a:bodyPr/>
                    <a:lstStyle/>
                    <a:p>
                      <a:pPr>
                        <a:spcAft>
                          <a:spcPts val="0"/>
                        </a:spcAft>
                      </a:pPr>
                      <a:r>
                        <a:rPr lang="en-US" sz="1600" kern="0">
                          <a:effectLst/>
                        </a:rPr>
                        <a:t>  </a:t>
                      </a:r>
                      <a:r>
                        <a:rPr lang="zh-TW" sz="1600" kern="0">
                          <a:effectLst/>
                        </a:rPr>
                        <a:t>存款利息費用</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9,618</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22.5%</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en-US" sz="1600" kern="0">
                          <a:effectLst/>
                        </a:rPr>
                        <a:t>  </a:t>
                      </a:r>
                      <a:r>
                        <a:rPr lang="zh-TW" sz="1600" kern="0">
                          <a:effectLst/>
                        </a:rPr>
                        <a:t>存款利息費用</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11,671</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24.2%</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r>
              <a:tr h="249233">
                <a:tc>
                  <a:txBody>
                    <a:bodyPr/>
                    <a:lstStyle/>
                    <a:p>
                      <a:pPr>
                        <a:spcAft>
                          <a:spcPts val="0"/>
                        </a:spcAft>
                      </a:pPr>
                      <a:r>
                        <a:rPr lang="en-US" sz="1600" kern="0">
                          <a:effectLst/>
                        </a:rPr>
                        <a:t>  </a:t>
                      </a:r>
                      <a:r>
                        <a:rPr lang="zh-TW" sz="1600" kern="0">
                          <a:effectLst/>
                        </a:rPr>
                        <a:t>借入款利息</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1,586</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3.7%</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en-US" sz="1600" kern="0" dirty="0">
                          <a:effectLst/>
                        </a:rPr>
                        <a:t>  </a:t>
                      </a:r>
                      <a:r>
                        <a:rPr lang="zh-TW" sz="1600" kern="0" dirty="0">
                          <a:effectLst/>
                        </a:rPr>
                        <a:t>借入款利息</a:t>
                      </a:r>
                      <a:endParaRPr lang="zh-TW" sz="1600" kern="100" dirty="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2,561</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5.3%</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r>
              <a:tr h="289196">
                <a:tc>
                  <a:txBody>
                    <a:bodyPr/>
                    <a:lstStyle/>
                    <a:p>
                      <a:pPr>
                        <a:spcAft>
                          <a:spcPts val="0"/>
                        </a:spcAft>
                      </a:pPr>
                      <a:r>
                        <a:rPr lang="en-US" sz="1600" kern="0" dirty="0">
                          <a:effectLst/>
                        </a:rPr>
                        <a:t>  </a:t>
                      </a:r>
                      <a:r>
                        <a:rPr lang="zh-TW" sz="1600" kern="0" dirty="0">
                          <a:effectLst/>
                        </a:rPr>
                        <a:t>附買回票債券負債利息費用</a:t>
                      </a:r>
                      <a:endParaRPr lang="zh-TW" sz="1600" kern="100" dirty="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7</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0.0%</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en-US" sz="1600" kern="0">
                          <a:effectLst/>
                        </a:rPr>
                        <a:t>  </a:t>
                      </a:r>
                      <a:r>
                        <a:rPr lang="zh-TW" sz="1600" kern="0">
                          <a:effectLst/>
                        </a:rPr>
                        <a:t>附買回票債券負債利息費用</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49</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0.1%</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r>
              <a:tr h="284678">
                <a:tc>
                  <a:txBody>
                    <a:bodyPr/>
                    <a:lstStyle/>
                    <a:p>
                      <a:pPr>
                        <a:spcAft>
                          <a:spcPts val="0"/>
                        </a:spcAft>
                      </a:pPr>
                      <a:r>
                        <a:rPr lang="en-US" sz="1600" kern="0">
                          <a:effectLst/>
                        </a:rPr>
                        <a:t>  </a:t>
                      </a:r>
                      <a:r>
                        <a:rPr lang="zh-TW" sz="1600" kern="0">
                          <a:effectLst/>
                        </a:rPr>
                        <a:t>結構型商品利息費用</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84</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0.2%</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en-US" sz="1600" kern="0">
                          <a:effectLst/>
                        </a:rPr>
                        <a:t>  </a:t>
                      </a:r>
                      <a:r>
                        <a:rPr lang="zh-TW" sz="1600" kern="0">
                          <a:effectLst/>
                        </a:rPr>
                        <a:t>結構型商品利息費用</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112</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0.2%</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r>
              <a:tr h="249233">
                <a:tc>
                  <a:txBody>
                    <a:bodyPr/>
                    <a:lstStyle/>
                    <a:p>
                      <a:pPr>
                        <a:spcAft>
                          <a:spcPts val="0"/>
                        </a:spcAft>
                      </a:pPr>
                      <a:r>
                        <a:rPr lang="en-US" sz="1600" kern="0">
                          <a:effectLst/>
                        </a:rPr>
                        <a:t>  </a:t>
                      </a:r>
                      <a:r>
                        <a:rPr lang="zh-TW" sz="1600" kern="0">
                          <a:effectLst/>
                        </a:rPr>
                        <a:t>其他利息費用</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652</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1.5%</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en-US" sz="1600" kern="0" dirty="0">
                          <a:effectLst/>
                        </a:rPr>
                        <a:t>  </a:t>
                      </a:r>
                      <a:r>
                        <a:rPr lang="zh-TW" sz="1600" kern="0" dirty="0">
                          <a:effectLst/>
                        </a:rPr>
                        <a:t>其他利息費用</a:t>
                      </a:r>
                      <a:endParaRPr lang="zh-TW" sz="1600" kern="100" dirty="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816</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1.7%</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r>
              <a:tr h="284678">
                <a:tc>
                  <a:txBody>
                    <a:bodyPr/>
                    <a:lstStyle/>
                    <a:p>
                      <a:pPr>
                        <a:spcAft>
                          <a:spcPts val="0"/>
                        </a:spcAft>
                      </a:pPr>
                      <a:r>
                        <a:rPr lang="zh-TW" sz="1600" kern="0">
                          <a:effectLst/>
                        </a:rPr>
                        <a:t>利息淨收益</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22,655</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53.0%</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zh-TW" sz="1600" kern="0">
                          <a:effectLst/>
                        </a:rPr>
                        <a:t>利息淨收益</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23,127</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48.0%</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r>
              <a:tr h="284678">
                <a:tc>
                  <a:txBody>
                    <a:bodyPr/>
                    <a:lstStyle/>
                    <a:p>
                      <a:pPr>
                        <a:spcAft>
                          <a:spcPts val="0"/>
                        </a:spcAft>
                      </a:pPr>
                      <a:r>
                        <a:rPr lang="zh-TW" sz="1600" kern="0">
                          <a:effectLst/>
                        </a:rPr>
                        <a:t>利息以外淨收益</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8,139</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19.0%</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zh-TW" sz="1600" kern="0">
                          <a:effectLst/>
                        </a:rPr>
                        <a:t>利息以外淨收益</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9,864</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20.5%</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r>
              <a:tr h="284678">
                <a:tc>
                  <a:txBody>
                    <a:bodyPr/>
                    <a:lstStyle/>
                    <a:p>
                      <a:pPr>
                        <a:spcAft>
                          <a:spcPts val="0"/>
                        </a:spcAft>
                      </a:pPr>
                      <a:r>
                        <a:rPr lang="en-US" sz="1600" kern="0">
                          <a:effectLst/>
                        </a:rPr>
                        <a:t>  </a:t>
                      </a:r>
                      <a:r>
                        <a:rPr lang="zh-TW" sz="1600" kern="0">
                          <a:effectLst/>
                        </a:rPr>
                        <a:t>手續費淨收益</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4,799</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11.2%</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en-US" sz="1600" kern="0">
                          <a:effectLst/>
                        </a:rPr>
                        <a:t>  </a:t>
                      </a:r>
                      <a:r>
                        <a:rPr lang="zh-TW" sz="1600" kern="0">
                          <a:effectLst/>
                        </a:rPr>
                        <a:t>手續費淨收益</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4,862</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10.1%</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r>
              <a:tr h="284678">
                <a:tc>
                  <a:txBody>
                    <a:bodyPr/>
                    <a:lstStyle/>
                    <a:p>
                      <a:pPr>
                        <a:spcAft>
                          <a:spcPts val="0"/>
                        </a:spcAft>
                      </a:pPr>
                      <a:r>
                        <a:rPr lang="en-US" sz="1600" kern="0">
                          <a:effectLst/>
                        </a:rPr>
                        <a:t>    </a:t>
                      </a:r>
                      <a:r>
                        <a:rPr lang="zh-TW" sz="1600" kern="0">
                          <a:effectLst/>
                        </a:rPr>
                        <a:t>手續費收入</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5,747</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13.4%</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en-US" sz="1600" kern="0">
                          <a:effectLst/>
                        </a:rPr>
                        <a:t>    </a:t>
                      </a:r>
                      <a:r>
                        <a:rPr lang="zh-TW" sz="1600" kern="0">
                          <a:effectLst/>
                        </a:rPr>
                        <a:t>手續費收入</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5,872</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12.2%</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r>
              <a:tr h="249233">
                <a:tc>
                  <a:txBody>
                    <a:bodyPr/>
                    <a:lstStyle/>
                    <a:p>
                      <a:pPr>
                        <a:spcAft>
                          <a:spcPts val="0"/>
                        </a:spcAft>
                      </a:pPr>
                      <a:r>
                        <a:rPr lang="en-US" sz="1600" kern="0">
                          <a:effectLst/>
                        </a:rPr>
                        <a:t>    </a:t>
                      </a:r>
                      <a:r>
                        <a:rPr lang="zh-TW" sz="1600" kern="0">
                          <a:effectLst/>
                        </a:rPr>
                        <a:t>手續費費用</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948</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2.2%</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en-US" sz="1600" kern="0">
                          <a:effectLst/>
                        </a:rPr>
                        <a:t>    </a:t>
                      </a:r>
                      <a:r>
                        <a:rPr lang="zh-TW" sz="1600" kern="0">
                          <a:effectLst/>
                        </a:rPr>
                        <a:t>手續費費用</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1,010</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2.1%</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r>
              <a:tr h="498466">
                <a:tc>
                  <a:txBody>
                    <a:bodyPr/>
                    <a:lstStyle/>
                    <a:p>
                      <a:pPr>
                        <a:spcAft>
                          <a:spcPts val="0"/>
                        </a:spcAft>
                      </a:pPr>
                      <a:r>
                        <a:rPr lang="en-US" sz="1600" kern="0">
                          <a:effectLst/>
                        </a:rPr>
                        <a:t>  </a:t>
                      </a:r>
                      <a:r>
                        <a:rPr lang="zh-TW" sz="1600" kern="0">
                          <a:effectLst/>
                        </a:rPr>
                        <a:t>透過損益按公允價值衡量之金融資產及負債損益</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2,343</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5.5%</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en-US" sz="1600" kern="0">
                          <a:effectLst/>
                        </a:rPr>
                        <a:t>  </a:t>
                      </a:r>
                      <a:r>
                        <a:rPr lang="zh-TW" sz="1600" kern="0">
                          <a:effectLst/>
                        </a:rPr>
                        <a:t>透過損益按公允價值衡量之金融資產及負債損益</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2,712</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5.6%</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r>
              <a:tr h="498466">
                <a:tc>
                  <a:txBody>
                    <a:bodyPr/>
                    <a:lstStyle/>
                    <a:p>
                      <a:pPr>
                        <a:spcAft>
                          <a:spcPts val="0"/>
                        </a:spcAft>
                      </a:pPr>
                      <a:r>
                        <a:rPr lang="en-US" sz="1600" kern="0">
                          <a:effectLst/>
                        </a:rPr>
                        <a:t>  </a:t>
                      </a:r>
                      <a:r>
                        <a:rPr lang="zh-TW" sz="1600" kern="0">
                          <a:effectLst/>
                        </a:rPr>
                        <a:t>備供出售金融資產之已實現損益</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564</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dirty="0">
                          <a:effectLst/>
                        </a:rPr>
                        <a:t>1.3%</a:t>
                      </a:r>
                      <a:endParaRPr lang="zh-TW" sz="1600" kern="100" dirty="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en-US" sz="1600" kern="0">
                          <a:effectLst/>
                        </a:rPr>
                        <a:t>  </a:t>
                      </a:r>
                      <a:r>
                        <a:rPr lang="zh-TW" sz="1600" kern="0">
                          <a:effectLst/>
                        </a:rPr>
                        <a:t>透過其他綜合損益按公允價值衡量之金融資產已實現損益</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781</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1.6%</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r>
              <a:tr h="498466">
                <a:tc>
                  <a:txBody>
                    <a:bodyPr/>
                    <a:lstStyle/>
                    <a:p>
                      <a:pPr>
                        <a:spcAft>
                          <a:spcPts val="0"/>
                        </a:spcAft>
                      </a:pPr>
                      <a:r>
                        <a:rPr lang="en-US" sz="1600" kern="0">
                          <a:effectLst/>
                        </a:rPr>
                        <a:t>  </a:t>
                      </a:r>
                      <a:r>
                        <a:rPr lang="zh-TW" sz="1600" kern="0">
                          <a:effectLst/>
                        </a:rPr>
                        <a:t>持有至到期日金融資產之已實現損益</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              </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spcAft>
                          <a:spcPts val="0"/>
                        </a:spcAft>
                      </a:pPr>
                      <a:r>
                        <a:rPr lang="en-US" sz="1600" kern="0" dirty="0">
                          <a:effectLst/>
                        </a:rPr>
                        <a:t>  </a:t>
                      </a:r>
                      <a:r>
                        <a:rPr lang="zh-TW" sz="1600" kern="0" dirty="0">
                          <a:effectLst/>
                        </a:rPr>
                        <a:t>除列按攤銷後成本衡量之金融資產損益</a:t>
                      </a:r>
                      <a:endParaRPr lang="zh-TW" sz="1600" kern="100" dirty="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a:effectLst/>
                        </a:rPr>
                        <a:t>-101</a:t>
                      </a:r>
                      <a:endParaRPr lang="zh-TW" sz="1600" kern="100">
                        <a:effectLst/>
                        <a:latin typeface="Times New Roman" panose="02020603050405020304" pitchFamily="18" charset="0"/>
                        <a:ea typeface="新細明體" panose="02020500000000000000" pitchFamily="18" charset="-120"/>
                      </a:endParaRPr>
                    </a:p>
                  </a:txBody>
                  <a:tcPr marL="9902" marR="9902" marT="0" marB="0" anchor="ctr"/>
                </a:tc>
                <a:tc>
                  <a:txBody>
                    <a:bodyPr/>
                    <a:lstStyle/>
                    <a:p>
                      <a:pPr algn="r">
                        <a:spcAft>
                          <a:spcPts val="0"/>
                        </a:spcAft>
                      </a:pPr>
                      <a:r>
                        <a:rPr lang="en-US" sz="1600" kern="0" dirty="0">
                          <a:effectLst/>
                        </a:rPr>
                        <a:t>-0.2%</a:t>
                      </a:r>
                      <a:endParaRPr lang="zh-TW" sz="1600" kern="100" dirty="0">
                        <a:effectLst/>
                        <a:latin typeface="Times New Roman" panose="02020603050405020304" pitchFamily="18" charset="0"/>
                        <a:ea typeface="新細明體" panose="02020500000000000000" pitchFamily="18" charset="-120"/>
                      </a:endParaRPr>
                    </a:p>
                  </a:txBody>
                  <a:tcPr marL="9902" marR="9902" marT="0" marB="0" anchor="ctr"/>
                </a:tc>
              </a:tr>
            </a:tbl>
          </a:graphicData>
        </a:graphic>
      </p:graphicFrame>
    </p:spTree>
    <p:extLst>
      <p:ext uri="{BB962C8B-B14F-4D97-AF65-F5344CB8AC3E}">
        <p14:creationId xmlns:p14="http://schemas.microsoft.com/office/powerpoint/2010/main" val="989621819"/>
      </p:ext>
    </p:extLst>
  </p:cSld>
  <p:clrMapOvr>
    <a:masterClrMapping/>
  </p:clrMapOvr>
  <p:transition>
    <p:random/>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1098845756"/>
              </p:ext>
            </p:extLst>
          </p:nvPr>
        </p:nvGraphicFramePr>
        <p:xfrm>
          <a:off x="304799" y="457203"/>
          <a:ext cx="8686801" cy="6141717"/>
        </p:xfrm>
        <a:graphic>
          <a:graphicData uri="http://schemas.openxmlformats.org/drawingml/2006/table">
            <a:tbl>
              <a:tblPr firstRow="1" firstCol="1" bandRow="1">
                <a:tableStyleId>{5C22544A-7EE6-4342-B048-85BDC9FD1C3A}</a:tableStyleId>
              </a:tblPr>
              <a:tblGrid>
                <a:gridCol w="2659346"/>
                <a:gridCol w="1042416"/>
                <a:gridCol w="647562"/>
                <a:gridCol w="2647499"/>
                <a:gridCol w="1042416"/>
                <a:gridCol w="647562"/>
              </a:tblGrid>
              <a:tr h="267031">
                <a:tc>
                  <a:txBody>
                    <a:bodyPr/>
                    <a:lstStyle/>
                    <a:p>
                      <a:pPr>
                        <a:spcAft>
                          <a:spcPts val="0"/>
                        </a:spcAft>
                      </a:pPr>
                      <a:r>
                        <a:rPr lang="en-US" sz="1600" kern="0" dirty="0">
                          <a:effectLst/>
                        </a:rPr>
                        <a:t>  </a:t>
                      </a:r>
                      <a:r>
                        <a:rPr lang="zh-TW" sz="1600" kern="0" dirty="0">
                          <a:effectLst/>
                        </a:rPr>
                        <a:t>兌換損益</a:t>
                      </a:r>
                      <a:endParaRPr lang="zh-TW" sz="1600" kern="100" dirty="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-77</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-0.2%</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en-US" sz="1600" kern="0">
                          <a:effectLst/>
                        </a:rPr>
                        <a:t>  </a:t>
                      </a:r>
                      <a:r>
                        <a:rPr lang="zh-TW" sz="1600" kern="0">
                          <a:effectLst/>
                        </a:rPr>
                        <a:t>金融資產重分類損益</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r>
              <a:tr h="534063">
                <a:tc>
                  <a:txBody>
                    <a:bodyPr/>
                    <a:lstStyle/>
                    <a:p>
                      <a:pPr>
                        <a:spcAft>
                          <a:spcPts val="0"/>
                        </a:spcAft>
                      </a:pPr>
                      <a:r>
                        <a:rPr lang="en-US" sz="1600" kern="0">
                          <a:effectLst/>
                        </a:rPr>
                        <a:t>  </a:t>
                      </a:r>
                      <a:r>
                        <a:rPr lang="zh-TW" sz="1600" kern="0">
                          <a:effectLst/>
                        </a:rPr>
                        <a:t>資產減損迴轉利益</a:t>
                      </a:r>
                      <a:r>
                        <a:rPr lang="en-US" sz="1600" kern="0">
                          <a:effectLst/>
                        </a:rPr>
                        <a:t>(</a:t>
                      </a:r>
                      <a:r>
                        <a:rPr lang="zh-TW" sz="1600" kern="0">
                          <a:effectLst/>
                        </a:rPr>
                        <a:t>減損損失</a:t>
                      </a: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en-US" sz="1600" kern="0">
                          <a:effectLst/>
                        </a:rPr>
                        <a:t>  </a:t>
                      </a:r>
                      <a:r>
                        <a:rPr lang="zh-TW" sz="1600" kern="0">
                          <a:effectLst/>
                        </a:rPr>
                        <a:t>兌換損益</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745</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1.5%</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r>
              <a:tr h="534063">
                <a:tc>
                  <a:txBody>
                    <a:bodyPr/>
                    <a:lstStyle/>
                    <a:p>
                      <a:pPr>
                        <a:spcAft>
                          <a:spcPts val="0"/>
                        </a:spcAft>
                      </a:pPr>
                      <a:r>
                        <a:rPr lang="en-US" sz="1600" kern="0">
                          <a:effectLst/>
                        </a:rPr>
                        <a:t>  </a:t>
                      </a:r>
                      <a:r>
                        <a:rPr lang="zh-TW" sz="1600" kern="0">
                          <a:effectLst/>
                        </a:rPr>
                        <a:t>採用權益法認列之子公司、關聯 企業及合資損益之份額</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              </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en-US" sz="1600" kern="0">
                          <a:effectLst/>
                        </a:rPr>
                        <a:t>  </a:t>
                      </a:r>
                      <a:r>
                        <a:rPr lang="zh-TW" sz="1600" kern="0">
                          <a:effectLst/>
                        </a:rPr>
                        <a:t>資產減損迴轉利益</a:t>
                      </a:r>
                      <a:r>
                        <a:rPr lang="en-US" sz="1600" kern="0">
                          <a:effectLst/>
                        </a:rPr>
                        <a:t>(</a:t>
                      </a:r>
                      <a:r>
                        <a:rPr lang="zh-TW" sz="1600" kern="0">
                          <a:effectLst/>
                        </a:rPr>
                        <a:t>減損損失</a:t>
                      </a: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27</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0.1%</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r>
              <a:tr h="534063">
                <a:tc>
                  <a:txBody>
                    <a:bodyPr/>
                    <a:lstStyle/>
                    <a:p>
                      <a:pPr>
                        <a:spcAft>
                          <a:spcPts val="0"/>
                        </a:spcAft>
                      </a:pPr>
                      <a:r>
                        <a:rPr lang="en-US" sz="1600" kern="0">
                          <a:effectLst/>
                        </a:rPr>
                        <a:t>  </a:t>
                      </a:r>
                      <a:r>
                        <a:rPr lang="zh-TW" sz="1600" kern="0">
                          <a:effectLst/>
                        </a:rPr>
                        <a:t>其他利息以外淨損益</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510</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1.2%</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en-US" sz="1600" kern="0">
                          <a:effectLst/>
                        </a:rPr>
                        <a:t>  </a:t>
                      </a:r>
                      <a:r>
                        <a:rPr lang="zh-TW" sz="1600" kern="0">
                          <a:effectLst/>
                        </a:rPr>
                        <a:t>採用權益法認列之關聯企業及合資損益之份額</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394</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0.8%</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r>
              <a:tr h="267031">
                <a:tc>
                  <a:txBody>
                    <a:bodyPr/>
                    <a:lstStyle/>
                    <a:p>
                      <a:pPr>
                        <a:spcAft>
                          <a:spcPts val="0"/>
                        </a:spcAft>
                      </a:pPr>
                      <a:r>
                        <a:rPr lang="zh-TW" sz="1600" kern="0">
                          <a:effectLst/>
                        </a:rPr>
                        <a:t>淨收益</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30,794</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72.0%</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en-US" sz="1600" kern="0">
                          <a:effectLst/>
                        </a:rPr>
                        <a:t>  </a:t>
                      </a:r>
                      <a:r>
                        <a:rPr lang="zh-TW" sz="1600" kern="0">
                          <a:effectLst/>
                        </a:rPr>
                        <a:t>其他利息以外淨損益</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444</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0.9%</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r>
              <a:tr h="267031">
                <a:tc>
                  <a:txBody>
                    <a:bodyPr/>
                    <a:lstStyle/>
                    <a:p>
                      <a:pPr>
                        <a:spcAft>
                          <a:spcPts val="0"/>
                        </a:spcAft>
                      </a:pPr>
                      <a:r>
                        <a:rPr lang="zh-TW" sz="1600" kern="0">
                          <a:effectLst/>
                        </a:rPr>
                        <a:t>放款呆帳費用</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662</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1.5%</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zh-TW" sz="1600" kern="0">
                          <a:effectLst/>
                        </a:rPr>
                        <a:t>淨收益</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32,991</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68.4%</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r>
              <a:tr h="267031">
                <a:tc>
                  <a:txBody>
                    <a:bodyPr/>
                    <a:lstStyle/>
                    <a:p>
                      <a:pPr>
                        <a:spcAft>
                          <a:spcPts val="0"/>
                        </a:spcAft>
                      </a:pPr>
                      <a:r>
                        <a:rPr lang="zh-TW" sz="1600" kern="0">
                          <a:effectLst/>
                        </a:rPr>
                        <a:t>保證責任準備提存</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-32</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-0.1%</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zh-TW" sz="1600" kern="0">
                          <a:effectLst/>
                        </a:rPr>
                        <a:t>放款呆帳費用</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1,640</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3.4%</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r>
              <a:tr h="267031">
                <a:tc>
                  <a:txBody>
                    <a:bodyPr/>
                    <a:lstStyle/>
                    <a:p>
                      <a:pPr>
                        <a:spcAft>
                          <a:spcPts val="0"/>
                        </a:spcAft>
                      </a:pPr>
                      <a:r>
                        <a:rPr lang="zh-TW" sz="1600" kern="0">
                          <a:effectLst/>
                        </a:rPr>
                        <a:t>其他呆帳費用</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161</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0.4%</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zh-TW" sz="1600" kern="0">
                          <a:effectLst/>
                        </a:rPr>
                        <a:t>保證責任準備提存</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78</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0.2%</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r>
              <a:tr h="267031">
                <a:tc>
                  <a:txBody>
                    <a:bodyPr/>
                    <a:lstStyle/>
                    <a:p>
                      <a:pPr>
                        <a:spcAft>
                          <a:spcPts val="0"/>
                        </a:spcAft>
                      </a:pPr>
                      <a:r>
                        <a:rPr lang="zh-TW" sz="1600" kern="0">
                          <a:effectLst/>
                        </a:rPr>
                        <a:t>營業費用</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15,819</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37.0%</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zh-TW" sz="1600" kern="0">
                          <a:effectLst/>
                        </a:rPr>
                        <a:t>其他呆帳費用及準備提存</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dirty="0">
                          <a:effectLst/>
                        </a:rPr>
                        <a:t>442</a:t>
                      </a:r>
                      <a:endParaRPr lang="zh-TW" sz="1600" kern="100" dirty="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0.9%</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r>
              <a:tr h="267031">
                <a:tc>
                  <a:txBody>
                    <a:bodyPr/>
                    <a:lstStyle/>
                    <a:p>
                      <a:pPr>
                        <a:spcAft>
                          <a:spcPts val="0"/>
                        </a:spcAft>
                      </a:pPr>
                      <a:r>
                        <a:rPr lang="zh-TW" sz="1600" kern="0">
                          <a:effectLst/>
                        </a:rPr>
                        <a:t>繼續營業單位稅前淨利</a:t>
                      </a:r>
                      <a:r>
                        <a:rPr lang="en-US" sz="1600" kern="0">
                          <a:effectLst/>
                        </a:rPr>
                        <a:t>(</a:t>
                      </a:r>
                      <a:r>
                        <a:rPr lang="zh-TW" sz="1600" kern="0">
                          <a:effectLst/>
                        </a:rPr>
                        <a:t>損</a:t>
                      </a: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dirty="0">
                          <a:effectLst/>
                        </a:rPr>
                        <a:t>14,184</a:t>
                      </a:r>
                      <a:endParaRPr lang="zh-TW" sz="1600" kern="100" dirty="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33.2%</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zh-TW" sz="1600" kern="0">
                          <a:effectLst/>
                        </a:rPr>
                        <a:t>營業費用</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16,124</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33.5%</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r>
              <a:tr h="267031">
                <a:tc>
                  <a:txBody>
                    <a:bodyPr/>
                    <a:lstStyle/>
                    <a:p>
                      <a:pPr>
                        <a:spcAft>
                          <a:spcPts val="0"/>
                        </a:spcAft>
                      </a:pPr>
                      <a:r>
                        <a:rPr lang="zh-TW" sz="1600" kern="0">
                          <a:effectLst/>
                        </a:rPr>
                        <a:t>停業單位稅前損益</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zh-TW" sz="1600" kern="0">
                          <a:effectLst/>
                        </a:rPr>
                        <a:t>繼續營業單位稅前淨利</a:t>
                      </a:r>
                      <a:r>
                        <a:rPr lang="en-US" sz="1600" kern="0">
                          <a:effectLst/>
                        </a:rPr>
                        <a:t>(</a:t>
                      </a:r>
                      <a:r>
                        <a:rPr lang="zh-TW" sz="1600" kern="0">
                          <a:effectLst/>
                        </a:rPr>
                        <a:t>損</a:t>
                      </a: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14,707</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30.5%</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r>
              <a:tr h="267031">
                <a:tc>
                  <a:txBody>
                    <a:bodyPr/>
                    <a:lstStyle/>
                    <a:p>
                      <a:pPr>
                        <a:spcAft>
                          <a:spcPts val="0"/>
                        </a:spcAft>
                      </a:pPr>
                      <a:r>
                        <a:rPr lang="zh-TW" sz="1600" kern="0">
                          <a:effectLst/>
                        </a:rPr>
                        <a:t>稅前淨利</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14,184</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33.2%</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zh-TW" sz="1600" kern="0">
                          <a:effectLst/>
                        </a:rPr>
                        <a:t>停業單位稅前損益</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r>
              <a:tr h="267031">
                <a:tc>
                  <a:txBody>
                    <a:bodyPr/>
                    <a:lstStyle/>
                    <a:p>
                      <a:pPr>
                        <a:spcAft>
                          <a:spcPts val="0"/>
                        </a:spcAft>
                      </a:pPr>
                      <a:r>
                        <a:rPr lang="zh-TW" sz="1600" kern="0">
                          <a:effectLst/>
                        </a:rPr>
                        <a:t>所得稅</a:t>
                      </a:r>
                      <a:r>
                        <a:rPr lang="en-US" sz="1600" kern="0">
                          <a:effectLst/>
                        </a:rPr>
                        <a:t>(</a:t>
                      </a:r>
                      <a:r>
                        <a:rPr lang="zh-TW" sz="1600" kern="0">
                          <a:effectLst/>
                        </a:rPr>
                        <a:t>費用</a:t>
                      </a:r>
                      <a:r>
                        <a:rPr lang="en-US" sz="1600" kern="0">
                          <a:effectLst/>
                        </a:rPr>
                        <a:t>)</a:t>
                      </a:r>
                      <a:r>
                        <a:rPr lang="zh-TW" sz="1600" kern="0">
                          <a:effectLst/>
                        </a:rPr>
                        <a:t>利益</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-2,161</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-5.1%</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zh-TW" sz="1600" kern="0">
                          <a:effectLst/>
                        </a:rPr>
                        <a:t>稅前淨利</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14,707</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30.5%</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r>
              <a:tr h="267031">
                <a:tc>
                  <a:txBody>
                    <a:bodyPr/>
                    <a:lstStyle/>
                    <a:p>
                      <a:pPr>
                        <a:spcAft>
                          <a:spcPts val="0"/>
                        </a:spcAft>
                      </a:pPr>
                      <a:r>
                        <a:rPr lang="zh-TW" sz="1600" kern="0">
                          <a:effectLst/>
                        </a:rPr>
                        <a:t>停業單位所得稅</a:t>
                      </a:r>
                      <a:r>
                        <a:rPr lang="en-US" sz="1600" kern="0">
                          <a:effectLst/>
                        </a:rPr>
                        <a:t>(</a:t>
                      </a:r>
                      <a:r>
                        <a:rPr lang="zh-TW" sz="1600" kern="0">
                          <a:effectLst/>
                        </a:rPr>
                        <a:t>費用</a:t>
                      </a:r>
                      <a:r>
                        <a:rPr lang="en-US" sz="1600" kern="0">
                          <a:effectLst/>
                        </a:rPr>
                        <a:t>)</a:t>
                      </a:r>
                      <a:r>
                        <a:rPr lang="zh-TW" sz="1600" kern="0">
                          <a:effectLst/>
                        </a:rPr>
                        <a:t>利益</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zh-TW" sz="1600" kern="0">
                          <a:effectLst/>
                        </a:rPr>
                        <a:t>所得稅</a:t>
                      </a:r>
                      <a:r>
                        <a:rPr lang="en-US" sz="1600" kern="0">
                          <a:effectLst/>
                        </a:rPr>
                        <a:t>(</a:t>
                      </a:r>
                      <a:r>
                        <a:rPr lang="zh-TW" sz="1600" kern="0">
                          <a:effectLst/>
                        </a:rPr>
                        <a:t>費用</a:t>
                      </a:r>
                      <a:r>
                        <a:rPr lang="en-US" sz="1600" kern="0">
                          <a:effectLst/>
                        </a:rPr>
                        <a:t>)</a:t>
                      </a:r>
                      <a:r>
                        <a:rPr lang="zh-TW" sz="1600" kern="0">
                          <a:effectLst/>
                        </a:rPr>
                        <a:t>利益</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-2,061</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-4.3%</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r>
              <a:tr h="267031">
                <a:tc>
                  <a:txBody>
                    <a:bodyPr/>
                    <a:lstStyle/>
                    <a:p>
                      <a:pPr>
                        <a:spcAft>
                          <a:spcPts val="0"/>
                        </a:spcAft>
                      </a:pPr>
                      <a:r>
                        <a:rPr lang="zh-TW" sz="1600" kern="0">
                          <a:effectLst/>
                        </a:rPr>
                        <a:t>本期稅後淨利</a:t>
                      </a:r>
                      <a:r>
                        <a:rPr lang="en-US" sz="1600" kern="0">
                          <a:effectLst/>
                        </a:rPr>
                        <a:t>(</a:t>
                      </a:r>
                      <a:r>
                        <a:rPr lang="zh-TW" sz="1600" kern="0">
                          <a:effectLst/>
                        </a:rPr>
                        <a:t>損</a:t>
                      </a: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12,023</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28.1%</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zh-TW" sz="1600" kern="0">
                          <a:effectLst/>
                        </a:rPr>
                        <a:t>停業單位所得稅</a:t>
                      </a:r>
                      <a:r>
                        <a:rPr lang="en-US" sz="1600" kern="0">
                          <a:effectLst/>
                        </a:rPr>
                        <a:t>(</a:t>
                      </a:r>
                      <a:r>
                        <a:rPr lang="zh-TW" sz="1600" kern="0">
                          <a:effectLst/>
                        </a:rPr>
                        <a:t>費用</a:t>
                      </a:r>
                      <a:r>
                        <a:rPr lang="en-US" sz="1600" kern="0">
                          <a:effectLst/>
                        </a:rPr>
                        <a:t>)</a:t>
                      </a:r>
                      <a:r>
                        <a:rPr lang="zh-TW" sz="1600" kern="0">
                          <a:effectLst/>
                        </a:rPr>
                        <a:t>利益</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r>
              <a:tr h="267031">
                <a:tc>
                  <a:txBody>
                    <a:bodyPr/>
                    <a:lstStyle/>
                    <a:p>
                      <a:pPr>
                        <a:spcAft>
                          <a:spcPts val="0"/>
                        </a:spcAft>
                      </a:pPr>
                      <a:r>
                        <a:rPr lang="zh-TW" sz="1600" kern="0">
                          <a:effectLst/>
                        </a:rPr>
                        <a:t>本期其他綜合損益</a:t>
                      </a:r>
                      <a:r>
                        <a:rPr lang="en-US" sz="1600" kern="0">
                          <a:effectLst/>
                        </a:rPr>
                        <a:t>(</a:t>
                      </a:r>
                      <a:r>
                        <a:rPr lang="zh-TW" sz="1600" kern="0">
                          <a:effectLst/>
                        </a:rPr>
                        <a:t>稅後</a:t>
                      </a: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-554</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-1.3%</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zh-TW" sz="1600" kern="0">
                          <a:effectLst/>
                        </a:rPr>
                        <a:t>本期稅後淨利</a:t>
                      </a:r>
                      <a:r>
                        <a:rPr lang="en-US" sz="1600" kern="0">
                          <a:effectLst/>
                        </a:rPr>
                        <a:t>(</a:t>
                      </a:r>
                      <a:r>
                        <a:rPr lang="zh-TW" sz="1600" kern="0">
                          <a:effectLst/>
                        </a:rPr>
                        <a:t>損</a:t>
                      </a: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12,646</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26.2%</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r>
              <a:tr h="267031">
                <a:tc>
                  <a:txBody>
                    <a:bodyPr/>
                    <a:lstStyle/>
                    <a:p>
                      <a:pPr>
                        <a:spcAft>
                          <a:spcPts val="0"/>
                        </a:spcAft>
                      </a:pPr>
                      <a:r>
                        <a:rPr lang="zh-TW" sz="1600" kern="0">
                          <a:effectLst/>
                        </a:rPr>
                        <a:t>本期綜合損益總額</a:t>
                      </a:r>
                      <a:r>
                        <a:rPr lang="en-US" sz="1600" kern="0">
                          <a:effectLst/>
                        </a:rPr>
                        <a:t>(</a:t>
                      </a:r>
                      <a:r>
                        <a:rPr lang="zh-TW" sz="1600" kern="0">
                          <a:effectLst/>
                        </a:rPr>
                        <a:t>稅後</a:t>
                      </a: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en-US" sz="1600" kern="0">
                          <a:effectLst/>
                        </a:rPr>
                        <a:t>11,469</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26.8%</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spcAft>
                          <a:spcPts val="0"/>
                        </a:spcAft>
                      </a:pPr>
                      <a:r>
                        <a:rPr lang="zh-TW" sz="1600" kern="0">
                          <a:effectLst/>
                        </a:rPr>
                        <a:t>本期其他綜合損益</a:t>
                      </a:r>
                      <a:r>
                        <a:rPr lang="en-US" sz="1600" kern="0">
                          <a:effectLst/>
                        </a:rPr>
                        <a:t>(</a:t>
                      </a:r>
                      <a:r>
                        <a:rPr lang="zh-TW" sz="1600" kern="0">
                          <a:effectLst/>
                        </a:rPr>
                        <a:t>稅後</a:t>
                      </a: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363</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0.8%</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r>
              <a:tr h="267031">
                <a:tc>
                  <a:txBody>
                    <a:bodyPr/>
                    <a:lstStyle/>
                    <a:p>
                      <a:endParaRPr lang="zh-TW" sz="1600">
                        <a:effectLst/>
                        <a:latin typeface="Times New Roman" panose="02020603050405020304" pitchFamily="18" charset="0"/>
                      </a:endParaRPr>
                    </a:p>
                  </a:txBody>
                  <a:tcPr marL="17780" marR="17780" marT="0" marB="0" anchor="ctr"/>
                </a:tc>
                <a:tc>
                  <a:txBody>
                    <a:bodyPr/>
                    <a:lstStyle/>
                    <a:p>
                      <a:endParaRPr lang="zh-TW" sz="1600">
                        <a:effectLst/>
                        <a:latin typeface="Times New Roman" panose="02020603050405020304" pitchFamily="18" charset="0"/>
                      </a:endParaRPr>
                    </a:p>
                  </a:txBody>
                  <a:tcPr marL="17780" marR="17780" marT="0" marB="0" anchor="ctr"/>
                </a:tc>
                <a:tc>
                  <a:txBody>
                    <a:bodyPr/>
                    <a:lstStyle/>
                    <a:p>
                      <a:endParaRPr lang="zh-TW" sz="1600">
                        <a:effectLst/>
                        <a:latin typeface="Times New Roman" panose="02020603050405020304" pitchFamily="18" charset="0"/>
                      </a:endParaRPr>
                    </a:p>
                  </a:txBody>
                  <a:tcPr marL="17780" marR="17780" marT="0" marB="0" anchor="ctr"/>
                </a:tc>
                <a:tc>
                  <a:txBody>
                    <a:bodyPr/>
                    <a:lstStyle/>
                    <a:p>
                      <a:pPr>
                        <a:spcAft>
                          <a:spcPts val="0"/>
                        </a:spcAft>
                      </a:pPr>
                      <a:r>
                        <a:rPr lang="zh-TW" sz="1600" kern="0">
                          <a:effectLst/>
                        </a:rPr>
                        <a:t>本期綜合損益總額</a:t>
                      </a:r>
                      <a:r>
                        <a:rPr lang="en-US" sz="1600" kern="0">
                          <a:effectLst/>
                        </a:rPr>
                        <a:t>(</a:t>
                      </a:r>
                      <a:r>
                        <a:rPr lang="zh-TW" sz="1600" kern="0">
                          <a:effectLst/>
                        </a:rPr>
                        <a:t>稅後</a:t>
                      </a:r>
                      <a:r>
                        <a:rPr lang="en-US" sz="1600" kern="0">
                          <a:effectLst/>
                        </a:rPr>
                        <a:t>)</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13,009</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27.0%</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r>
              <a:tr h="534063">
                <a:tc>
                  <a:txBody>
                    <a:bodyPr/>
                    <a:lstStyle/>
                    <a:p>
                      <a:pPr>
                        <a:spcAft>
                          <a:spcPts val="0"/>
                        </a:spcAft>
                      </a:pPr>
                      <a:r>
                        <a:rPr lang="zh-TW" sz="1600" kern="0">
                          <a:effectLst/>
                        </a:rPr>
                        <a:t>註：總營運收益</a:t>
                      </a:r>
                      <a:r>
                        <a:rPr lang="en-US" sz="1600" kern="0">
                          <a:effectLst/>
                        </a:rPr>
                        <a:t>(total operating income)</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42741</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a:effectLst/>
                        </a:rPr>
                        <a:t>100.0%</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endParaRPr lang="zh-TW" sz="1600">
                        <a:effectLst/>
                        <a:latin typeface="Times New Roman" panose="02020603050405020304" pitchFamily="18" charset="0"/>
                      </a:endParaRPr>
                    </a:p>
                  </a:txBody>
                  <a:tcPr marL="17780" marR="17780" marT="0" marB="0" anchor="ctr"/>
                </a:tc>
                <a:tc>
                  <a:txBody>
                    <a:bodyPr/>
                    <a:lstStyle/>
                    <a:p>
                      <a:pPr algn="r">
                        <a:spcAft>
                          <a:spcPts val="0"/>
                        </a:spcAft>
                      </a:pPr>
                      <a:r>
                        <a:rPr lang="en-US" sz="1600" kern="0">
                          <a:effectLst/>
                        </a:rPr>
                        <a:t>48200</a:t>
                      </a:r>
                      <a:endParaRPr lang="zh-TW" sz="1600" kern="100">
                        <a:effectLst/>
                        <a:latin typeface="Times New Roman" panose="02020603050405020304" pitchFamily="18" charset="0"/>
                        <a:ea typeface="新細明體" panose="02020500000000000000" pitchFamily="18" charset="-120"/>
                      </a:endParaRPr>
                    </a:p>
                  </a:txBody>
                  <a:tcPr marL="17780" marR="17780" marT="0" marB="0" anchor="ctr"/>
                </a:tc>
                <a:tc>
                  <a:txBody>
                    <a:bodyPr/>
                    <a:lstStyle/>
                    <a:p>
                      <a:pPr algn="r">
                        <a:spcAft>
                          <a:spcPts val="0"/>
                        </a:spcAft>
                      </a:pPr>
                      <a:r>
                        <a:rPr lang="en-US" sz="1600" kern="0" dirty="0">
                          <a:effectLst/>
                        </a:rPr>
                        <a:t>100.0%</a:t>
                      </a:r>
                      <a:endParaRPr lang="zh-TW" sz="1600" kern="100" dirty="0">
                        <a:effectLst/>
                        <a:latin typeface="Times New Roman" panose="02020603050405020304" pitchFamily="18" charset="0"/>
                        <a:ea typeface="新細明體" panose="02020500000000000000" pitchFamily="18" charset="-120"/>
                      </a:endParaRPr>
                    </a:p>
                  </a:txBody>
                  <a:tcPr marL="17780" marR="17780" marT="0" marB="0" anchor="ctr"/>
                </a:tc>
              </a:tr>
            </a:tbl>
          </a:graphicData>
        </a:graphic>
      </p:graphicFrame>
    </p:spTree>
    <p:extLst>
      <p:ext uri="{BB962C8B-B14F-4D97-AF65-F5344CB8AC3E}">
        <p14:creationId xmlns:p14="http://schemas.microsoft.com/office/powerpoint/2010/main" val="2495199424"/>
      </p:ext>
    </p:extLst>
  </p:cSld>
  <p:clrMapOvr>
    <a:masterClrMapping/>
  </p:clrMapOvr>
  <p:transition>
    <p:random/>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0"/>
            <a:ext cx="5791200" cy="6858000"/>
          </a:xfrm>
          <a:prstGeom prst="rect">
            <a:avLst/>
          </a:prstGeom>
        </p:spPr>
      </p:pic>
    </p:spTree>
    <p:extLst>
      <p:ext uri="{BB962C8B-B14F-4D97-AF65-F5344CB8AC3E}">
        <p14:creationId xmlns:p14="http://schemas.microsoft.com/office/powerpoint/2010/main" val="4044136515"/>
      </p:ext>
    </p:extLst>
  </p:cSld>
  <p:clrMapOvr>
    <a:masterClrMapping/>
  </p:clrMapOvr>
  <p:transition>
    <p:random/>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標題 1"/>
          <p:cNvSpPr>
            <a:spLocks noGrp="1"/>
          </p:cNvSpPr>
          <p:nvPr>
            <p:ph type="title"/>
          </p:nvPr>
        </p:nvSpPr>
        <p:spPr/>
        <p:txBody>
          <a:bodyPr>
            <a:normAutofit fontScale="90000"/>
          </a:bodyPr>
          <a:lstStyle/>
          <a:p>
            <a:pPr eaLnBrk="1" fontAlgn="auto" hangingPunct="1">
              <a:spcAft>
                <a:spcPts val="0"/>
              </a:spcAft>
              <a:defRPr/>
            </a:pPr>
            <a:r>
              <a:rPr lang="zh-TW" altLang="en-US" dirty="0" smtClean="0">
                <a:solidFill>
                  <a:schemeClr val="tx2">
                    <a:satMod val="130000"/>
                  </a:schemeClr>
                </a:solidFill>
              </a:rPr>
              <a:t>利息淨收入</a:t>
            </a:r>
            <a:r>
              <a:rPr lang="en-US" altLang="zh-TW" dirty="0" smtClean="0">
                <a:solidFill>
                  <a:schemeClr val="tx2">
                    <a:satMod val="130000"/>
                  </a:schemeClr>
                </a:solidFill>
              </a:rPr>
              <a:t>(Net Interest income)</a:t>
            </a:r>
            <a:endParaRPr lang="zh-TW" altLang="en-US" dirty="0" smtClean="0">
              <a:solidFill>
                <a:schemeClr val="tx2">
                  <a:satMod val="130000"/>
                </a:schemeClr>
              </a:solidFill>
            </a:endParaRPr>
          </a:p>
        </p:txBody>
      </p:sp>
      <p:sp>
        <p:nvSpPr>
          <p:cNvPr id="82947" name="內容版面配置區 2"/>
          <p:cNvSpPr>
            <a:spLocks noGrp="1"/>
          </p:cNvSpPr>
          <p:nvPr>
            <p:ph idx="1"/>
          </p:nvPr>
        </p:nvSpPr>
        <p:spPr>
          <a:xfrm>
            <a:off x="685800" y="1905000"/>
            <a:ext cx="3048000" cy="4221163"/>
          </a:xfrm>
        </p:spPr>
        <p:txBody>
          <a:bodyPr/>
          <a:lstStyle/>
          <a:p>
            <a:pPr eaLnBrk="1" hangingPunct="1"/>
            <a:r>
              <a:rPr lang="zh-TW" altLang="zh-TW" dirty="0" smtClean="0"/>
              <a:t>放款、</a:t>
            </a:r>
            <a:endParaRPr lang="en-US" altLang="zh-TW" dirty="0" smtClean="0"/>
          </a:p>
          <a:p>
            <a:pPr eaLnBrk="1" hangingPunct="1"/>
            <a:r>
              <a:rPr lang="zh-TW" altLang="zh-TW" dirty="0" smtClean="0"/>
              <a:t>在他行存款、</a:t>
            </a:r>
            <a:endParaRPr lang="en-US" altLang="zh-TW" dirty="0" smtClean="0"/>
          </a:p>
          <a:p>
            <a:pPr eaLnBrk="1" hangingPunct="1"/>
            <a:r>
              <a:rPr lang="zh-TW" altLang="zh-TW" dirty="0" smtClean="0"/>
              <a:t>各種債券之債息、</a:t>
            </a:r>
            <a:endParaRPr lang="en-US" altLang="zh-TW" dirty="0" smtClean="0"/>
          </a:p>
          <a:p>
            <a:pPr eaLnBrk="1" hangingPunct="1"/>
            <a:r>
              <a:rPr lang="zh-TW" altLang="zh-TW" dirty="0" smtClean="0"/>
              <a:t>租賃收入</a:t>
            </a:r>
            <a:endParaRPr lang="zh-TW" altLang="en-US" dirty="0" smtClean="0"/>
          </a:p>
        </p:txBody>
      </p:sp>
      <p:sp>
        <p:nvSpPr>
          <p:cNvPr id="4" name="內容版面配置區 2"/>
          <p:cNvSpPr txBox="1">
            <a:spLocks/>
          </p:cNvSpPr>
          <p:nvPr/>
        </p:nvSpPr>
        <p:spPr bwMode="auto">
          <a:xfrm>
            <a:off x="4114800" y="1600200"/>
            <a:ext cx="4572000" cy="4525963"/>
          </a:xfrm>
          <a:prstGeom prst="rect">
            <a:avLst/>
          </a:prstGeom>
          <a:noFill/>
          <a:ln w="9525">
            <a:noFill/>
            <a:miter lim="800000"/>
            <a:headEnd/>
            <a:tailEnd/>
          </a:ln>
        </p:spPr>
        <p:txBody>
          <a:bodyPr/>
          <a:lstStyle/>
          <a:p>
            <a:pPr marL="365125" indent="-282575">
              <a:spcBef>
                <a:spcPts val="600"/>
              </a:spcBef>
              <a:buClr>
                <a:schemeClr val="accent1"/>
              </a:buClr>
              <a:buSzPct val="80000"/>
              <a:buFont typeface="Wingdings 2" pitchFamily="18" charset="2"/>
              <a:buChar char=""/>
              <a:defRPr/>
            </a:pPr>
            <a:r>
              <a:rPr lang="zh-TW" altLang="zh-TW" sz="3200" dirty="0">
                <a:latin typeface="+mn-lt"/>
              </a:rPr>
              <a:t>交易帳戶 </a:t>
            </a:r>
            <a:r>
              <a:rPr lang="en-US" altLang="zh-TW" sz="3200" dirty="0">
                <a:latin typeface="+mn-lt"/>
              </a:rPr>
              <a:t>(</a:t>
            </a:r>
            <a:r>
              <a:rPr lang="zh-TW" altLang="zh-TW" sz="3200" dirty="0">
                <a:latin typeface="+mn-lt"/>
              </a:rPr>
              <a:t>如</a:t>
            </a:r>
            <a:r>
              <a:rPr lang="zh-TW" altLang="en-US" sz="3200" dirty="0">
                <a:latin typeface="+mn-lt"/>
              </a:rPr>
              <a:t>支票存款、 活期存款、 </a:t>
            </a:r>
            <a:r>
              <a:rPr lang="en-US" altLang="zh-TW" sz="3200" dirty="0">
                <a:latin typeface="+mn-lt"/>
              </a:rPr>
              <a:t>NOW accounts</a:t>
            </a:r>
            <a:r>
              <a:rPr lang="zh-TW" altLang="zh-TW" sz="3200" dirty="0">
                <a:latin typeface="+mn-lt"/>
              </a:rPr>
              <a:t>、</a:t>
            </a:r>
            <a:r>
              <a:rPr lang="en-US" altLang="zh-TW" sz="3200" dirty="0">
                <a:latin typeface="+mn-lt"/>
              </a:rPr>
              <a:t>MMDA)</a:t>
            </a:r>
            <a:r>
              <a:rPr lang="zh-TW" altLang="zh-TW" sz="3200" dirty="0">
                <a:latin typeface="+mn-lt"/>
              </a:rPr>
              <a:t>、</a:t>
            </a:r>
            <a:endParaRPr lang="en-US" altLang="zh-TW" sz="3200" dirty="0">
              <a:latin typeface="+mn-lt"/>
            </a:endParaRPr>
          </a:p>
          <a:p>
            <a:pPr marL="365125" indent="-282575">
              <a:spcBef>
                <a:spcPts val="600"/>
              </a:spcBef>
              <a:buClr>
                <a:schemeClr val="accent1"/>
              </a:buClr>
              <a:buSzPct val="80000"/>
              <a:buFont typeface="Wingdings 2" pitchFamily="18" charset="2"/>
              <a:buChar char=""/>
              <a:defRPr/>
            </a:pPr>
            <a:r>
              <a:rPr lang="zh-TW" altLang="zh-TW" sz="3200" dirty="0">
                <a:latin typeface="+mn-lt"/>
              </a:rPr>
              <a:t>定期</a:t>
            </a:r>
            <a:r>
              <a:rPr lang="zh-TW" altLang="en-US" sz="3200" dirty="0">
                <a:latin typeface="+mn-lt"/>
              </a:rPr>
              <a:t>、</a:t>
            </a:r>
            <a:r>
              <a:rPr lang="zh-TW" altLang="zh-TW" sz="3200" dirty="0">
                <a:latin typeface="Arial" charset="0"/>
              </a:rPr>
              <a:t>儲蓄</a:t>
            </a:r>
            <a:r>
              <a:rPr lang="zh-TW" altLang="zh-TW" sz="3200" dirty="0">
                <a:latin typeface="+mn-lt"/>
              </a:rPr>
              <a:t>存款、</a:t>
            </a:r>
            <a:endParaRPr lang="en-US" altLang="zh-TW" sz="3200" dirty="0">
              <a:latin typeface="+mn-lt"/>
            </a:endParaRPr>
          </a:p>
          <a:p>
            <a:pPr marL="365125" indent="-282575">
              <a:spcBef>
                <a:spcPts val="600"/>
              </a:spcBef>
              <a:buClr>
                <a:schemeClr val="accent1"/>
              </a:buClr>
              <a:buSzPct val="80000"/>
              <a:buFont typeface="Wingdings 2" pitchFamily="18" charset="2"/>
              <a:buChar char=""/>
              <a:defRPr/>
            </a:pPr>
            <a:r>
              <a:rPr lang="zh-TW" altLang="zh-TW" sz="3200" dirty="0">
                <a:latin typeface="+mn-lt"/>
              </a:rPr>
              <a:t>可轉讓定期存單</a:t>
            </a:r>
            <a:r>
              <a:rPr lang="en-US" altLang="zh-TW" sz="3200" dirty="0">
                <a:latin typeface="+mn-lt"/>
              </a:rPr>
              <a:t>(CDs)</a:t>
            </a:r>
            <a:r>
              <a:rPr lang="zh-TW" altLang="zh-TW" sz="3200" dirty="0">
                <a:latin typeface="+mn-lt"/>
              </a:rPr>
              <a:t>、</a:t>
            </a:r>
            <a:endParaRPr lang="en-US" altLang="zh-TW" sz="3200" dirty="0">
              <a:latin typeface="+mn-lt"/>
            </a:endParaRPr>
          </a:p>
          <a:p>
            <a:pPr marL="365125" indent="-282575">
              <a:spcBef>
                <a:spcPts val="600"/>
              </a:spcBef>
              <a:buClr>
                <a:schemeClr val="accent1"/>
              </a:buClr>
              <a:buSzPct val="80000"/>
              <a:buFont typeface="Wingdings 2" pitchFamily="18" charset="2"/>
              <a:buChar char=""/>
              <a:defRPr/>
            </a:pPr>
            <a:r>
              <a:rPr lang="zh-TW" altLang="en-US" sz="3200" dirty="0">
                <a:latin typeface="+mn-lt"/>
              </a:rPr>
              <a:t>附買回票券</a:t>
            </a:r>
            <a:endParaRPr lang="en-US" altLang="zh-TW" sz="3200" dirty="0">
              <a:latin typeface="+mn-lt"/>
            </a:endParaRPr>
          </a:p>
          <a:p>
            <a:pPr marL="365125" indent="-282575">
              <a:spcBef>
                <a:spcPts val="600"/>
              </a:spcBef>
              <a:buClr>
                <a:schemeClr val="accent1"/>
              </a:buClr>
              <a:buSzPct val="80000"/>
              <a:buFont typeface="Wingdings 2" pitchFamily="18" charset="2"/>
              <a:buChar char=""/>
              <a:defRPr/>
            </a:pPr>
            <a:r>
              <a:rPr lang="zh-TW" altLang="en-US" sz="3200" dirty="0">
                <a:latin typeface="+mn-lt"/>
              </a:rPr>
              <a:t>金融債券</a:t>
            </a:r>
            <a:endParaRPr lang="en-US" altLang="zh-TW" sz="3200" dirty="0">
              <a:latin typeface="+mn-lt"/>
            </a:endParaRPr>
          </a:p>
          <a:p>
            <a:pPr marL="365125" indent="-282575">
              <a:spcBef>
                <a:spcPts val="600"/>
              </a:spcBef>
              <a:buClr>
                <a:schemeClr val="accent1"/>
              </a:buClr>
              <a:buSzPct val="80000"/>
              <a:buFont typeface="Wingdings 2" pitchFamily="18" charset="2"/>
              <a:buChar char=""/>
              <a:defRPr/>
            </a:pPr>
            <a:endParaRPr lang="zh-TW" altLang="en-US" sz="3200" dirty="0">
              <a:latin typeface="+mn-lt"/>
            </a:endParaRPr>
          </a:p>
        </p:txBody>
      </p:sp>
    </p:spTree>
  </p:cSld>
  <p:clrMapOvr>
    <a:masterClrMapping/>
  </p:clrMapOvr>
  <p:transition>
    <p:random/>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14400" y="274638"/>
            <a:ext cx="8020050" cy="868362"/>
          </a:xfrm>
        </p:spPr>
        <p:txBody>
          <a:bodyPr/>
          <a:lstStyle/>
          <a:p>
            <a:pPr>
              <a:defRPr/>
            </a:pPr>
            <a:r>
              <a:rPr lang="zh-TW" altLang="en-US" dirty="0" smtClean="0"/>
              <a:t>利息淨收益</a:t>
            </a:r>
            <a:endParaRPr lang="zh-TW" altLang="en-US" dirty="0"/>
          </a:p>
        </p:txBody>
      </p:sp>
      <p:graphicFrame>
        <p:nvGraphicFramePr>
          <p:cNvPr id="3" name="表格 2"/>
          <p:cNvGraphicFramePr>
            <a:graphicFrameLocks noGrp="1"/>
          </p:cNvGraphicFramePr>
          <p:nvPr/>
        </p:nvGraphicFramePr>
        <p:xfrm>
          <a:off x="838200" y="1212850"/>
          <a:ext cx="7391400" cy="5343521"/>
        </p:xfrm>
        <a:graphic>
          <a:graphicData uri="http://schemas.openxmlformats.org/drawingml/2006/table">
            <a:tbl>
              <a:tblPr/>
              <a:tblGrid>
                <a:gridCol w="2846388">
                  <a:extLst>
                    <a:ext uri="{9D8B030D-6E8A-4147-A177-3AD203B41FA5}">
                      <a16:colId xmlns="" xmlns:a16="http://schemas.microsoft.com/office/drawing/2014/main" val="20000"/>
                    </a:ext>
                  </a:extLst>
                </a:gridCol>
                <a:gridCol w="2298700">
                  <a:extLst>
                    <a:ext uri="{9D8B030D-6E8A-4147-A177-3AD203B41FA5}">
                      <a16:colId xmlns="" xmlns:a16="http://schemas.microsoft.com/office/drawing/2014/main" val="20001"/>
                    </a:ext>
                  </a:extLst>
                </a:gridCol>
                <a:gridCol w="2246312">
                  <a:extLst>
                    <a:ext uri="{9D8B030D-6E8A-4147-A177-3AD203B41FA5}">
                      <a16:colId xmlns="" xmlns:a16="http://schemas.microsoft.com/office/drawing/2014/main" val="20002"/>
                    </a:ext>
                  </a:extLst>
                </a:gridCol>
              </a:tblGrid>
              <a:tr h="28284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利息收入：</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rgbClr val="000000"/>
                        </a:solidFill>
                        <a:effectLst/>
                        <a:latin typeface="新細明體" charset="-120"/>
                        <a:ea typeface="微軟正黑體" pitchFamily="34" charset="-120"/>
                      </a:endParaRP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rgbClr val="000000"/>
                        </a:solidFill>
                        <a:effectLst/>
                        <a:latin typeface="新細明體" charset="-120"/>
                        <a:ea typeface="微軟正黑體" pitchFamily="34" charset="-120"/>
                      </a:endParaRP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35001">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貼現及放款利息收入</a:t>
                      </a: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42,026,577</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40,919,023</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557199">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存放央行及拆借銀行同業利息收入</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6,759,743</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5,505,157</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335001">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投資有價證券利息收入</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9,340,088</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8,796,299</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28284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信用卡循環利息收入</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35,663</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37,906</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335001">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附賣回債券投資利息收入</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30,539</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19,854</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28284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其他利息收入</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1,059,673</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761,477</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r h="28284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小計</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59,252,283</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56,039,716</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r h="28284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利息費用：</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rgbClr val="000000"/>
                        </a:solidFill>
                        <a:effectLst/>
                        <a:latin typeface="新細明體" charset="-120"/>
                        <a:ea typeface="微軟正黑體" pitchFamily="34" charset="-120"/>
                      </a:endParaRP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rgbClr val="000000"/>
                        </a:solidFill>
                        <a:effectLst/>
                        <a:latin typeface="新細明體" charset="-120"/>
                        <a:ea typeface="微軟正黑體" pitchFamily="34" charset="-120"/>
                      </a:endParaRP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8"/>
                  </a:ext>
                </a:extLst>
              </a:tr>
              <a:tr h="28284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存款利息費用</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31,101,979</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29,800,656</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9"/>
                  </a:ext>
                </a:extLst>
              </a:tr>
              <a:tr h="335001">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央行及同業存款利息費用</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2,075,545</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2,001,510</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0"/>
                  </a:ext>
                </a:extLst>
              </a:tr>
              <a:tr h="335001">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附買回債券投資利息費用</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97,132</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80,959</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1"/>
                  </a:ext>
                </a:extLst>
              </a:tr>
              <a:tr h="28284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金融債券息費用</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19,788</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2"/>
                  </a:ext>
                </a:extLst>
              </a:tr>
              <a:tr h="28284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結構型商品利息費用</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64,596</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63,596</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3"/>
                  </a:ext>
                </a:extLst>
              </a:tr>
              <a:tr h="28284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其他利息費用</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5,349</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5,424</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4"/>
                  </a:ext>
                </a:extLst>
              </a:tr>
              <a:tr h="28284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小計</a:t>
                      </a: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33,364,389</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31,952,145</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5"/>
                  </a:ext>
                </a:extLst>
              </a:tr>
              <a:tr h="282847">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800" b="0" i="0" u="none" strike="noStrike" cap="none" normalizeH="0" baseline="0" smtClean="0">
                          <a:ln>
                            <a:noFill/>
                          </a:ln>
                          <a:solidFill>
                            <a:srgbClr val="000000"/>
                          </a:solidFill>
                          <a:effectLst/>
                          <a:latin typeface="新細明體" charset="-120"/>
                          <a:ea typeface="微軟正黑體" pitchFamily="34" charset="-120"/>
                        </a:rPr>
                        <a:t>合計</a:t>
                      </a: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25,887,894</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smtClean="0">
                          <a:ln>
                            <a:noFill/>
                          </a:ln>
                          <a:solidFill>
                            <a:srgbClr val="000000"/>
                          </a:solidFill>
                          <a:effectLst/>
                          <a:latin typeface="新細明體" charset="-120"/>
                          <a:ea typeface="微軟正黑體" pitchFamily="34" charset="-120"/>
                        </a:rPr>
                        <a:t>24,087,571</a:t>
                      </a:r>
                    </a:p>
                  </a:txBody>
                  <a:tcPr marL="8495" marR="8495" marT="849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6"/>
                  </a:ext>
                </a:extLst>
              </a:tr>
            </a:tbl>
          </a:graphicData>
        </a:graphic>
      </p:graphicFrame>
    </p:spTree>
  </p:cSld>
  <p:clrMapOvr>
    <a:masterClrMapping/>
  </p:clrMapOvr>
  <p:transition>
    <p:random/>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標題 1"/>
          <p:cNvSpPr>
            <a:spLocks noGrp="1"/>
          </p:cNvSpPr>
          <p:nvPr>
            <p:ph type="title"/>
          </p:nvPr>
        </p:nvSpPr>
        <p:spPr/>
        <p:txBody>
          <a:bodyPr>
            <a:normAutofit fontScale="90000"/>
          </a:bodyPr>
          <a:lstStyle/>
          <a:p>
            <a:pPr eaLnBrk="1" fontAlgn="auto" hangingPunct="1">
              <a:spcAft>
                <a:spcPts val="0"/>
              </a:spcAft>
              <a:defRPr/>
            </a:pPr>
            <a:r>
              <a:rPr lang="zh-TW" altLang="zh-TW" smtClean="0">
                <a:solidFill>
                  <a:schemeClr val="tx2">
                    <a:satMod val="130000"/>
                  </a:schemeClr>
                </a:solidFill>
              </a:rPr>
              <a:t>利息以外收益</a:t>
            </a:r>
            <a:r>
              <a:rPr lang="en-US" altLang="zh-TW" smtClean="0">
                <a:solidFill>
                  <a:schemeClr val="tx2">
                    <a:satMod val="130000"/>
                  </a:schemeClr>
                </a:solidFill>
              </a:rPr>
              <a:t/>
            </a:r>
            <a:br>
              <a:rPr lang="en-US" altLang="zh-TW" smtClean="0">
                <a:solidFill>
                  <a:schemeClr val="tx2">
                    <a:satMod val="130000"/>
                  </a:schemeClr>
                </a:solidFill>
              </a:rPr>
            </a:br>
            <a:r>
              <a:rPr lang="zh-TW" altLang="zh-TW" smtClean="0">
                <a:solidFill>
                  <a:schemeClr val="tx2">
                    <a:satMod val="130000"/>
                  </a:schemeClr>
                </a:solidFill>
              </a:rPr>
              <a:t> </a:t>
            </a:r>
            <a:r>
              <a:rPr lang="en-US" altLang="zh-TW" smtClean="0">
                <a:solidFill>
                  <a:schemeClr val="tx2">
                    <a:satMod val="130000"/>
                  </a:schemeClr>
                </a:solidFill>
              </a:rPr>
              <a:t>(noninterest income)</a:t>
            </a:r>
            <a:endParaRPr lang="zh-TW" altLang="en-US" smtClean="0">
              <a:solidFill>
                <a:schemeClr val="tx2">
                  <a:satMod val="130000"/>
                </a:schemeClr>
              </a:solidFill>
            </a:endParaRPr>
          </a:p>
        </p:txBody>
      </p:sp>
      <p:sp>
        <p:nvSpPr>
          <p:cNvPr id="84995" name="內容版面配置區 2"/>
          <p:cNvSpPr>
            <a:spLocks noGrp="1"/>
          </p:cNvSpPr>
          <p:nvPr>
            <p:ph idx="1"/>
          </p:nvPr>
        </p:nvSpPr>
        <p:spPr>
          <a:xfrm>
            <a:off x="304800" y="1600200"/>
            <a:ext cx="8382000" cy="4648200"/>
          </a:xfrm>
        </p:spPr>
        <p:txBody>
          <a:bodyPr/>
          <a:lstStyle/>
          <a:p>
            <a:pPr eaLnBrk="1" hangingPunct="1"/>
            <a:r>
              <a:rPr lang="zh-TW" altLang="en-US" sz="2400" smtClean="0"/>
              <a:t>手續費收益</a:t>
            </a:r>
            <a:endParaRPr lang="en-US" altLang="zh-TW" sz="2400" smtClean="0"/>
          </a:p>
          <a:p>
            <a:pPr lvl="1" eaLnBrk="1" hangingPunct="1"/>
            <a:r>
              <a:rPr lang="zh-TW" altLang="zh-TW" sz="2400" smtClean="0"/>
              <a:t>進出口業務手續費收入、匯費收入、跨行手續費收入、放款手續費收入、保證手續費收入、信託業務收入、信託附屬業務手續費收入、代理手續費收入、其他</a:t>
            </a:r>
            <a:r>
              <a:rPr lang="zh-TW" altLang="en-US" sz="2400" smtClean="0"/>
              <a:t>。 </a:t>
            </a:r>
            <a:endParaRPr lang="en-US" altLang="zh-TW" sz="2400" smtClean="0"/>
          </a:p>
          <a:p>
            <a:pPr eaLnBrk="1" hangingPunct="1"/>
            <a:r>
              <a:rPr lang="zh-TW" altLang="zh-TW" smtClean="0"/>
              <a:t>證券投資損益</a:t>
            </a:r>
            <a:r>
              <a:rPr lang="en-US" altLang="zh-TW" smtClean="0"/>
              <a:t> (securities gains or losses)</a:t>
            </a:r>
          </a:p>
          <a:p>
            <a:pPr lvl="1" eaLnBrk="1" hangingPunct="1"/>
            <a:r>
              <a:rPr lang="zh-TW" altLang="zh-TW" sz="2000" smtClean="0"/>
              <a:t>公平價值變動列入損益之金融資產及負債損益、</a:t>
            </a:r>
            <a:endParaRPr lang="en-US" altLang="zh-TW" sz="2000" smtClean="0"/>
          </a:p>
          <a:p>
            <a:pPr lvl="1" eaLnBrk="1" hangingPunct="1"/>
            <a:r>
              <a:rPr lang="zh-TW" altLang="zh-TW" sz="2000" smtClean="0"/>
              <a:t>備供出售金融資產之已實現損益、</a:t>
            </a:r>
            <a:endParaRPr lang="en-US" altLang="zh-TW" sz="2000" smtClean="0"/>
          </a:p>
          <a:p>
            <a:pPr lvl="1" eaLnBrk="1" hangingPunct="1"/>
            <a:r>
              <a:rPr lang="zh-TW" altLang="zh-TW" sz="2000" smtClean="0"/>
              <a:t>持有至到期日金融資產之已實現損益</a:t>
            </a:r>
            <a:endParaRPr lang="en-US" altLang="zh-TW" sz="2000" smtClean="0"/>
          </a:p>
          <a:p>
            <a:pPr lvl="1" eaLnBrk="1" hangingPunct="1"/>
            <a:r>
              <a:rPr lang="zh-TW" altLang="zh-TW" sz="2000" smtClean="0"/>
              <a:t>採權益法認列之投資損益、</a:t>
            </a:r>
            <a:endParaRPr lang="en-US" altLang="zh-TW" sz="2000" smtClean="0"/>
          </a:p>
          <a:p>
            <a:pPr lvl="1" eaLnBrk="1" hangingPunct="1"/>
            <a:r>
              <a:rPr lang="zh-TW" altLang="zh-TW" sz="2000" smtClean="0"/>
              <a:t>兌換損益</a:t>
            </a:r>
            <a:endParaRPr lang="zh-TW" altLang="en-US" sz="2000" smtClean="0"/>
          </a:p>
        </p:txBody>
      </p:sp>
    </p:spTree>
  </p:cSld>
  <p:clrMapOvr>
    <a:masterClrMapping/>
  </p:clrMapOvr>
  <p:transition>
    <p:random/>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8324850" cy="1143000"/>
          </a:xfrm>
        </p:spPr>
        <p:txBody>
          <a:bodyPr/>
          <a:lstStyle/>
          <a:p>
            <a:pPr>
              <a:defRPr/>
            </a:pPr>
            <a:r>
              <a:rPr lang="zh-TW" altLang="en-US" dirty="0" smtClean="0"/>
              <a:t>手續費淨收益</a:t>
            </a:r>
            <a:endParaRPr lang="zh-TW" altLang="en-US" dirty="0"/>
          </a:p>
        </p:txBody>
      </p:sp>
      <p:graphicFrame>
        <p:nvGraphicFramePr>
          <p:cNvPr id="4" name="內容版面配置區 3"/>
          <p:cNvGraphicFramePr>
            <a:graphicFrameLocks noGrp="1"/>
          </p:cNvGraphicFramePr>
          <p:nvPr>
            <p:ph idx="1"/>
          </p:nvPr>
        </p:nvGraphicFramePr>
        <p:xfrm>
          <a:off x="609600" y="1600200"/>
          <a:ext cx="7696200" cy="5029200"/>
        </p:xfrm>
        <a:graphic>
          <a:graphicData uri="http://schemas.openxmlformats.org/drawingml/2006/table">
            <a:tbl>
              <a:tblPr/>
              <a:tblGrid>
                <a:gridCol w="3722344">
                  <a:extLst>
                    <a:ext uri="{9D8B030D-6E8A-4147-A177-3AD203B41FA5}">
                      <a16:colId xmlns="" xmlns:a16="http://schemas.microsoft.com/office/drawing/2014/main" val="20000"/>
                    </a:ext>
                  </a:extLst>
                </a:gridCol>
                <a:gridCol w="2615703">
                  <a:extLst>
                    <a:ext uri="{9D8B030D-6E8A-4147-A177-3AD203B41FA5}">
                      <a16:colId xmlns="" xmlns:a16="http://schemas.microsoft.com/office/drawing/2014/main" val="20001"/>
                    </a:ext>
                  </a:extLst>
                </a:gridCol>
                <a:gridCol w="1358153">
                  <a:extLst>
                    <a:ext uri="{9D8B030D-6E8A-4147-A177-3AD203B41FA5}">
                      <a16:colId xmlns="" xmlns:a16="http://schemas.microsoft.com/office/drawing/2014/main" val="20002"/>
                    </a:ext>
                  </a:extLst>
                </a:gridCol>
              </a:tblGrid>
              <a:tr h="209550">
                <a:tc>
                  <a:txBody>
                    <a:bodyPr/>
                    <a:lstStyle/>
                    <a:p>
                      <a:pPr algn="l" fontAlgn="ctr"/>
                      <a:endParaRPr lang="zh-TW" altLang="en-US" sz="2000" b="0" i="0" u="none" strike="noStrike" dirty="0">
                        <a:solidFill>
                          <a:srgbClr val="000000"/>
                        </a:solidFill>
                        <a:latin typeface="新細明體"/>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2000" b="0" i="0" u="none" strike="noStrike">
                          <a:solidFill>
                            <a:srgbClr val="000000"/>
                          </a:solidFill>
                          <a:latin typeface="新細明體"/>
                        </a:rPr>
                        <a:t>102</a:t>
                      </a:r>
                      <a:r>
                        <a:rPr lang="zh-TW" altLang="en-US" sz="2000" b="0" i="0" u="none" strike="noStrike">
                          <a:solidFill>
                            <a:srgbClr val="000000"/>
                          </a:solidFill>
                          <a:latin typeface="新細明體"/>
                        </a:rPr>
                        <a:t>年度</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2000" b="0" i="0" u="none" strike="noStrike">
                          <a:solidFill>
                            <a:srgbClr val="000000"/>
                          </a:solidFill>
                          <a:latin typeface="新細明體"/>
                        </a:rPr>
                        <a:t>101</a:t>
                      </a:r>
                      <a:r>
                        <a:rPr lang="zh-TW" altLang="en-US" sz="2000" b="0" i="0" u="none" strike="noStrike">
                          <a:solidFill>
                            <a:srgbClr val="000000"/>
                          </a:solidFill>
                          <a:latin typeface="新細明體"/>
                        </a:rPr>
                        <a:t>年度</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209550">
                <a:tc>
                  <a:txBody>
                    <a:bodyPr/>
                    <a:lstStyle/>
                    <a:p>
                      <a:pPr algn="l" fontAlgn="ctr"/>
                      <a:r>
                        <a:rPr lang="zh-TW" altLang="en-US" sz="2000" b="0" i="0" u="none" strike="noStrike">
                          <a:solidFill>
                            <a:srgbClr val="000000"/>
                          </a:solidFill>
                          <a:latin typeface="新細明體"/>
                        </a:rPr>
                        <a:t>手續費收入：</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2000" b="0" i="0" u="none" strike="noStrike">
                        <a:solidFill>
                          <a:srgbClr val="000000"/>
                        </a:solidFill>
                        <a:latin typeface="新細明體"/>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2000" b="0" i="0" u="none" strike="noStrike">
                        <a:solidFill>
                          <a:srgbClr val="000000"/>
                        </a:solidFill>
                        <a:latin typeface="新細明體"/>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209550">
                <a:tc>
                  <a:txBody>
                    <a:bodyPr/>
                    <a:lstStyle/>
                    <a:p>
                      <a:pPr algn="l" fontAlgn="ctr"/>
                      <a:r>
                        <a:rPr lang="zh-TW" altLang="en-US" sz="2000" b="0" i="0" u="none" strike="noStrike" dirty="0">
                          <a:solidFill>
                            <a:srgbClr val="000000"/>
                          </a:solidFill>
                          <a:latin typeface="新細明體"/>
                        </a:rPr>
                        <a:t>信託業務手續費</a:t>
                      </a:r>
                      <a:r>
                        <a:rPr lang="zh-TW" altLang="en-US" sz="2000" b="0" i="0" u="none" strike="noStrike" dirty="0" smtClean="0">
                          <a:solidFill>
                            <a:srgbClr val="000000"/>
                          </a:solidFill>
                          <a:latin typeface="新細明體"/>
                        </a:rPr>
                        <a:t>收入</a:t>
                      </a:r>
                      <a:endParaRPr lang="en-US" altLang="zh-TW" sz="2000" b="0" i="0" u="none" strike="noStrike" dirty="0">
                        <a:solidFill>
                          <a:srgbClr val="000000"/>
                        </a:solidFill>
                        <a:latin typeface="新細明體"/>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823,598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669,168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209550">
                <a:tc>
                  <a:txBody>
                    <a:bodyPr/>
                    <a:lstStyle/>
                    <a:p>
                      <a:pPr algn="l" fontAlgn="ctr"/>
                      <a:r>
                        <a:rPr lang="zh-TW" altLang="en-US" sz="2000" b="0" i="0" u="none" strike="noStrike">
                          <a:solidFill>
                            <a:srgbClr val="000000"/>
                          </a:solidFill>
                          <a:latin typeface="新細明體"/>
                        </a:rPr>
                        <a:t>保管業務手續費收入</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130,498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126,583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209550">
                <a:tc>
                  <a:txBody>
                    <a:bodyPr/>
                    <a:lstStyle/>
                    <a:p>
                      <a:pPr algn="l" fontAlgn="ctr"/>
                      <a:r>
                        <a:rPr lang="zh-TW" altLang="en-US" sz="2000" b="0" i="0" u="none" strike="noStrike">
                          <a:solidFill>
                            <a:srgbClr val="000000"/>
                          </a:solidFill>
                          <a:latin typeface="新細明體"/>
                        </a:rPr>
                        <a:t>外匯業務手續費收入</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290,368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269,684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209550">
                <a:tc>
                  <a:txBody>
                    <a:bodyPr/>
                    <a:lstStyle/>
                    <a:p>
                      <a:pPr algn="l" fontAlgn="ctr"/>
                      <a:r>
                        <a:rPr lang="zh-TW" altLang="en-US" sz="2000" b="0" i="0" u="none" strike="noStrike">
                          <a:solidFill>
                            <a:srgbClr val="000000"/>
                          </a:solidFill>
                          <a:latin typeface="新細明體"/>
                        </a:rPr>
                        <a:t>授信業務手續費收入</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983,651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844,812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r h="209550">
                <a:tc>
                  <a:txBody>
                    <a:bodyPr/>
                    <a:lstStyle/>
                    <a:p>
                      <a:pPr algn="l" fontAlgn="ctr"/>
                      <a:r>
                        <a:rPr lang="zh-TW" altLang="en-US" sz="2000" b="0" i="0" u="none" strike="noStrike">
                          <a:solidFill>
                            <a:srgbClr val="000000"/>
                          </a:solidFill>
                          <a:latin typeface="新細明體"/>
                        </a:rPr>
                        <a:t>信用卡手續費收入</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162,597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163,390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6"/>
                  </a:ext>
                </a:extLst>
              </a:tr>
              <a:tr h="209550">
                <a:tc>
                  <a:txBody>
                    <a:bodyPr/>
                    <a:lstStyle/>
                    <a:p>
                      <a:pPr algn="l" fontAlgn="ctr"/>
                      <a:r>
                        <a:rPr lang="zh-TW" altLang="en-US" sz="2000" b="0" i="0" u="none" strike="noStrike" dirty="0">
                          <a:solidFill>
                            <a:srgbClr val="000000"/>
                          </a:solidFill>
                          <a:latin typeface="新細明體"/>
                        </a:rPr>
                        <a:t>存匯業務及其他手續費收入</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3,484,895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3,194,570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7"/>
                  </a:ext>
                </a:extLst>
              </a:tr>
              <a:tr h="209550">
                <a:tc>
                  <a:txBody>
                    <a:bodyPr/>
                    <a:lstStyle/>
                    <a:p>
                      <a:pPr algn="l" fontAlgn="ctr"/>
                      <a:r>
                        <a:rPr lang="zh-TW" altLang="en-US" sz="2000" b="0" i="0" u="none" strike="noStrike">
                          <a:solidFill>
                            <a:srgbClr val="000000"/>
                          </a:solidFill>
                          <a:latin typeface="新細明體"/>
                        </a:rPr>
                        <a:t>收入小計</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5,875,607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5,268,207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8"/>
                  </a:ext>
                </a:extLst>
              </a:tr>
              <a:tr h="209550">
                <a:tc>
                  <a:txBody>
                    <a:bodyPr/>
                    <a:lstStyle/>
                    <a:p>
                      <a:pPr algn="l" fontAlgn="ctr"/>
                      <a:r>
                        <a:rPr lang="zh-TW" altLang="en-US" sz="2000" b="0" i="0" u="none" strike="noStrike">
                          <a:solidFill>
                            <a:srgbClr val="000000"/>
                          </a:solidFill>
                          <a:latin typeface="新細明體"/>
                        </a:rPr>
                        <a:t>手續費費用：</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2000" b="0" i="0" u="none" strike="noStrike">
                        <a:solidFill>
                          <a:srgbClr val="000000"/>
                        </a:solidFill>
                        <a:latin typeface="新細明體"/>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2000" b="0" i="0" u="none" strike="noStrike">
                        <a:solidFill>
                          <a:srgbClr val="000000"/>
                        </a:solidFill>
                        <a:latin typeface="新細明體"/>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9"/>
                  </a:ext>
                </a:extLst>
              </a:tr>
              <a:tr h="209550">
                <a:tc>
                  <a:txBody>
                    <a:bodyPr/>
                    <a:lstStyle/>
                    <a:p>
                      <a:pPr algn="l" fontAlgn="ctr"/>
                      <a:r>
                        <a:rPr lang="zh-TW" altLang="en-US" sz="2000" b="0" i="0" u="none" strike="noStrike">
                          <a:solidFill>
                            <a:srgbClr val="000000"/>
                          </a:solidFill>
                          <a:latin typeface="新細明體"/>
                        </a:rPr>
                        <a:t>信託業務手續費用</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90,110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78,509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0"/>
                  </a:ext>
                </a:extLst>
              </a:tr>
              <a:tr h="209550">
                <a:tc>
                  <a:txBody>
                    <a:bodyPr/>
                    <a:lstStyle/>
                    <a:p>
                      <a:pPr algn="l" fontAlgn="ctr"/>
                      <a:r>
                        <a:rPr lang="zh-TW" altLang="en-US" sz="2000" b="0" i="0" u="none" strike="noStrike">
                          <a:solidFill>
                            <a:srgbClr val="000000"/>
                          </a:solidFill>
                          <a:latin typeface="新細明體"/>
                        </a:rPr>
                        <a:t>保管業務手續費用</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12,361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11,540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1"/>
                  </a:ext>
                </a:extLst>
              </a:tr>
              <a:tr h="209550">
                <a:tc>
                  <a:txBody>
                    <a:bodyPr/>
                    <a:lstStyle/>
                    <a:p>
                      <a:pPr algn="l" fontAlgn="ctr"/>
                      <a:r>
                        <a:rPr lang="zh-TW" altLang="en-US" sz="2000" b="0" i="0" u="none" strike="noStrike">
                          <a:solidFill>
                            <a:srgbClr val="000000"/>
                          </a:solidFill>
                          <a:latin typeface="新細明體"/>
                        </a:rPr>
                        <a:t>信用卡手續費用</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126,877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120,724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2"/>
                  </a:ext>
                </a:extLst>
              </a:tr>
              <a:tr h="209550">
                <a:tc>
                  <a:txBody>
                    <a:bodyPr/>
                    <a:lstStyle/>
                    <a:p>
                      <a:pPr algn="l" fontAlgn="ctr"/>
                      <a:r>
                        <a:rPr lang="zh-TW" altLang="en-US" sz="2000" b="0" i="0" u="none" strike="noStrike">
                          <a:solidFill>
                            <a:srgbClr val="000000"/>
                          </a:solidFill>
                          <a:latin typeface="新細明體"/>
                        </a:rPr>
                        <a:t>存匯業務及其他手續費用</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370,652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357,423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3"/>
                  </a:ext>
                </a:extLst>
              </a:tr>
              <a:tr h="209550">
                <a:tc>
                  <a:txBody>
                    <a:bodyPr/>
                    <a:lstStyle/>
                    <a:p>
                      <a:pPr algn="l" fontAlgn="ctr"/>
                      <a:r>
                        <a:rPr lang="zh-TW" altLang="en-US" sz="2000" b="0" i="0" u="none" strike="noStrike" dirty="0">
                          <a:solidFill>
                            <a:srgbClr val="000000"/>
                          </a:solidFill>
                          <a:latin typeface="新細明體"/>
                        </a:rPr>
                        <a:t>費用小</a:t>
                      </a:r>
                      <a:r>
                        <a:rPr lang="zh-TW" altLang="en-US" sz="2000" b="0" i="0" u="none" strike="noStrike" dirty="0" smtClean="0">
                          <a:solidFill>
                            <a:srgbClr val="000000"/>
                          </a:solidFill>
                          <a:latin typeface="新細明體"/>
                        </a:rPr>
                        <a:t>計</a:t>
                      </a:r>
                      <a:endParaRPr lang="en-US" altLang="zh-TW" sz="2000" b="0" i="0" u="none" strike="noStrike" dirty="0">
                        <a:solidFill>
                          <a:srgbClr val="000000"/>
                        </a:solidFill>
                        <a:latin typeface="新細明體"/>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600,000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568,196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4"/>
                  </a:ext>
                </a:extLst>
              </a:tr>
              <a:tr h="209550">
                <a:tc>
                  <a:txBody>
                    <a:bodyPr/>
                    <a:lstStyle/>
                    <a:p>
                      <a:pPr algn="l" fontAlgn="ctr"/>
                      <a:r>
                        <a:rPr lang="zh-TW" altLang="en-US" sz="2000" b="0" i="0" u="none" strike="noStrike">
                          <a:solidFill>
                            <a:srgbClr val="000000"/>
                          </a:solidFill>
                          <a:latin typeface="新細明體"/>
                        </a:rPr>
                        <a:t>合計</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5,275,607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dirty="0">
                          <a:solidFill>
                            <a:srgbClr val="000000"/>
                          </a:solidFill>
                          <a:latin typeface="新細明體"/>
                        </a:rPr>
                        <a:t>4,700,011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5"/>
                  </a:ext>
                </a:extLst>
              </a:tr>
            </a:tbl>
          </a:graphicData>
        </a:graphic>
      </p:graphicFrame>
    </p:spTree>
  </p:cSld>
  <p:clrMapOvr>
    <a:masterClrMapping/>
  </p:clrMapOvr>
  <p:transition>
    <p:random/>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66800" y="274638"/>
            <a:ext cx="7867650" cy="1143000"/>
          </a:xfrm>
        </p:spPr>
        <p:txBody>
          <a:bodyPr>
            <a:normAutofit fontScale="90000"/>
          </a:bodyPr>
          <a:lstStyle/>
          <a:p>
            <a:pPr>
              <a:defRPr/>
            </a:pPr>
            <a:r>
              <a:rPr lang="zh-TW" altLang="en-US" dirty="0" smtClean="0"/>
              <a:t>透過損益按公允價值衡量之金融資產及負債利益：</a:t>
            </a:r>
            <a:endParaRPr lang="zh-TW" altLang="en-US" dirty="0"/>
          </a:p>
        </p:txBody>
      </p:sp>
      <p:graphicFrame>
        <p:nvGraphicFramePr>
          <p:cNvPr id="6" name="內容版面配置區 5"/>
          <p:cNvGraphicFramePr>
            <a:graphicFrameLocks noGrp="1"/>
          </p:cNvGraphicFramePr>
          <p:nvPr>
            <p:ph idx="1"/>
          </p:nvPr>
        </p:nvGraphicFramePr>
        <p:xfrm>
          <a:off x="1447800" y="1676400"/>
          <a:ext cx="6934199" cy="4825994"/>
        </p:xfrm>
        <a:graphic>
          <a:graphicData uri="http://schemas.openxmlformats.org/drawingml/2006/table">
            <a:tbl>
              <a:tblPr/>
              <a:tblGrid>
                <a:gridCol w="2756971">
                  <a:extLst>
                    <a:ext uri="{9D8B030D-6E8A-4147-A177-3AD203B41FA5}">
                      <a16:colId xmlns="" xmlns:a16="http://schemas.microsoft.com/office/drawing/2014/main" val="20000"/>
                    </a:ext>
                  </a:extLst>
                </a:gridCol>
                <a:gridCol w="1921525">
                  <a:extLst>
                    <a:ext uri="{9D8B030D-6E8A-4147-A177-3AD203B41FA5}">
                      <a16:colId xmlns="" xmlns:a16="http://schemas.microsoft.com/office/drawing/2014/main" val="20001"/>
                    </a:ext>
                  </a:extLst>
                </a:gridCol>
                <a:gridCol w="2255703">
                  <a:extLst>
                    <a:ext uri="{9D8B030D-6E8A-4147-A177-3AD203B41FA5}">
                      <a16:colId xmlns="" xmlns:a16="http://schemas.microsoft.com/office/drawing/2014/main" val="20002"/>
                    </a:ext>
                  </a:extLst>
                </a:gridCol>
              </a:tblGrid>
              <a:tr h="283882">
                <a:tc>
                  <a:txBody>
                    <a:bodyPr/>
                    <a:lstStyle/>
                    <a:p>
                      <a:pPr algn="l" fontAlgn="ctr"/>
                      <a:endParaRPr lang="zh-TW" altLang="en-US" sz="1800" b="0" i="0" u="none" strike="noStrike">
                        <a:solidFill>
                          <a:srgbClr val="000000"/>
                        </a:solidFill>
                        <a:latin typeface="新細明體"/>
                      </a:endParaRP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1800" b="0" i="0" u="none" strike="noStrike">
                          <a:solidFill>
                            <a:srgbClr val="000000"/>
                          </a:solidFill>
                          <a:latin typeface="新細明體"/>
                        </a:rPr>
                        <a:t>102</a:t>
                      </a:r>
                      <a:r>
                        <a:rPr lang="zh-TW" altLang="en-US" sz="1800" b="0" i="0" u="none" strike="noStrike">
                          <a:solidFill>
                            <a:srgbClr val="000000"/>
                          </a:solidFill>
                          <a:latin typeface="新細明體"/>
                        </a:rPr>
                        <a:t>年度</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1800" b="0" i="0" u="none" strike="noStrike">
                          <a:solidFill>
                            <a:srgbClr val="000000"/>
                          </a:solidFill>
                          <a:latin typeface="新細明體"/>
                        </a:rPr>
                        <a:t>101</a:t>
                      </a:r>
                      <a:r>
                        <a:rPr lang="zh-TW" altLang="en-US" sz="1800" b="0" i="0" u="none" strike="noStrike">
                          <a:solidFill>
                            <a:srgbClr val="000000"/>
                          </a:solidFill>
                          <a:latin typeface="新細明體"/>
                        </a:rPr>
                        <a:t>年度</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283882">
                <a:tc>
                  <a:txBody>
                    <a:bodyPr/>
                    <a:lstStyle/>
                    <a:p>
                      <a:pPr algn="l" fontAlgn="ctr"/>
                      <a:r>
                        <a:rPr lang="zh-TW" altLang="en-US" sz="1800" b="0" i="0" u="none" strike="noStrike">
                          <a:solidFill>
                            <a:srgbClr val="000000"/>
                          </a:solidFill>
                          <a:latin typeface="新細明體"/>
                        </a:rPr>
                        <a:t>利息收入</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555,730</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589,099</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283882">
                <a:tc>
                  <a:txBody>
                    <a:bodyPr/>
                    <a:lstStyle/>
                    <a:p>
                      <a:pPr algn="l" fontAlgn="ctr"/>
                      <a:r>
                        <a:rPr lang="zh-TW" altLang="en-US" sz="1800" b="0" i="0" u="none" strike="noStrike">
                          <a:solidFill>
                            <a:srgbClr val="000000"/>
                          </a:solidFill>
                          <a:latin typeface="新細明體"/>
                        </a:rPr>
                        <a:t>已實現利益</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800" b="0" i="0" u="none" strike="noStrike">
                        <a:solidFill>
                          <a:srgbClr val="000000"/>
                        </a:solidFill>
                        <a:latin typeface="新細明體"/>
                      </a:endParaRP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800" b="0" i="0" u="none" strike="noStrike">
                        <a:solidFill>
                          <a:srgbClr val="000000"/>
                        </a:solidFill>
                        <a:latin typeface="新細明體"/>
                      </a:endParaRP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283882">
                <a:tc>
                  <a:txBody>
                    <a:bodyPr/>
                    <a:lstStyle/>
                    <a:p>
                      <a:pPr algn="l" fontAlgn="ctr"/>
                      <a:r>
                        <a:rPr lang="zh-TW" altLang="en-US" sz="1800" b="0" i="0" u="none" strike="noStrike">
                          <a:solidFill>
                            <a:srgbClr val="000000"/>
                          </a:solidFill>
                          <a:latin typeface="新細明體"/>
                        </a:rPr>
                        <a:t>選擇權</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2,922,179</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948,061</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283882">
                <a:tc>
                  <a:txBody>
                    <a:bodyPr/>
                    <a:lstStyle/>
                    <a:p>
                      <a:pPr algn="l" fontAlgn="ctr"/>
                      <a:r>
                        <a:rPr lang="zh-TW" altLang="en-US" sz="1800" b="0" i="0" u="none" strike="noStrike">
                          <a:solidFill>
                            <a:srgbClr val="000000"/>
                          </a:solidFill>
                          <a:latin typeface="新細明體"/>
                        </a:rPr>
                        <a:t>外匯換匯合約</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1,383,822</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1,114,429</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283882">
                <a:tc>
                  <a:txBody>
                    <a:bodyPr/>
                    <a:lstStyle/>
                    <a:p>
                      <a:pPr algn="l" fontAlgn="ctr"/>
                      <a:r>
                        <a:rPr lang="zh-TW" altLang="en-US" sz="1800" b="0" i="0" u="none" strike="noStrike">
                          <a:solidFill>
                            <a:srgbClr val="000000"/>
                          </a:solidFill>
                          <a:latin typeface="新細明體"/>
                        </a:rPr>
                        <a:t>遠期外匯合約</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1,187,347</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422,938</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r h="283882">
                <a:tc>
                  <a:txBody>
                    <a:bodyPr/>
                    <a:lstStyle/>
                    <a:p>
                      <a:pPr algn="l" fontAlgn="ctr"/>
                      <a:r>
                        <a:rPr lang="zh-TW" altLang="en-US" sz="1800" b="0" i="0" u="none" strike="noStrike">
                          <a:solidFill>
                            <a:srgbClr val="000000"/>
                          </a:solidFill>
                          <a:latin typeface="新細明體"/>
                        </a:rPr>
                        <a:t>其他</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391,078</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490,661</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6"/>
                  </a:ext>
                </a:extLst>
              </a:tr>
              <a:tr h="283882">
                <a:tc>
                  <a:txBody>
                    <a:bodyPr/>
                    <a:lstStyle/>
                    <a:p>
                      <a:pPr algn="l" fontAlgn="ctr"/>
                      <a:r>
                        <a:rPr lang="zh-TW" altLang="en-US" sz="1800" b="0" i="0" u="none" strike="noStrike">
                          <a:solidFill>
                            <a:srgbClr val="000000"/>
                          </a:solidFill>
                          <a:latin typeface="新細明體"/>
                        </a:rPr>
                        <a:t>小計</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5,884,426</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2,976,089</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7"/>
                  </a:ext>
                </a:extLst>
              </a:tr>
              <a:tr h="283882">
                <a:tc>
                  <a:txBody>
                    <a:bodyPr/>
                    <a:lstStyle/>
                    <a:p>
                      <a:pPr algn="l" fontAlgn="ctr"/>
                      <a:r>
                        <a:rPr lang="zh-TW" altLang="en-US" sz="1800" b="0" i="0" u="none" strike="noStrike">
                          <a:solidFill>
                            <a:srgbClr val="000000"/>
                          </a:solidFill>
                          <a:latin typeface="新細明體"/>
                        </a:rPr>
                        <a:t>評價</a:t>
                      </a:r>
                      <a:r>
                        <a:rPr lang="en-US" altLang="zh-TW" sz="1800" b="0" i="0" u="none" strike="noStrike">
                          <a:solidFill>
                            <a:srgbClr val="000000"/>
                          </a:solidFill>
                          <a:latin typeface="新細明體"/>
                        </a:rPr>
                        <a:t>(</a:t>
                      </a:r>
                      <a:r>
                        <a:rPr lang="zh-TW" altLang="en-US" sz="1800" b="0" i="0" u="none" strike="noStrike">
                          <a:solidFill>
                            <a:srgbClr val="000000"/>
                          </a:solidFill>
                          <a:latin typeface="新細明體"/>
                        </a:rPr>
                        <a:t>損</a:t>
                      </a:r>
                      <a:r>
                        <a:rPr lang="en-US" altLang="zh-TW" sz="1800" b="0" i="0" u="none" strike="noStrike">
                          <a:solidFill>
                            <a:srgbClr val="000000"/>
                          </a:solidFill>
                          <a:latin typeface="新細明體"/>
                        </a:rPr>
                        <a:t>)</a:t>
                      </a:r>
                      <a:r>
                        <a:rPr lang="zh-TW" altLang="en-US" sz="1800" b="0" i="0" u="none" strike="noStrike">
                          <a:solidFill>
                            <a:srgbClr val="000000"/>
                          </a:solidFill>
                          <a:latin typeface="新細明體"/>
                        </a:rPr>
                        <a:t>益</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800" b="0" i="0" u="none" strike="noStrike">
                        <a:solidFill>
                          <a:srgbClr val="000000"/>
                        </a:solidFill>
                        <a:latin typeface="新細明體"/>
                      </a:endParaRP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800" b="0" i="0" u="none" strike="noStrike">
                        <a:solidFill>
                          <a:srgbClr val="000000"/>
                        </a:solidFill>
                        <a:latin typeface="新細明體"/>
                      </a:endParaRP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8"/>
                  </a:ext>
                </a:extLst>
              </a:tr>
              <a:tr h="283882">
                <a:tc>
                  <a:txBody>
                    <a:bodyPr/>
                    <a:lstStyle/>
                    <a:p>
                      <a:pPr algn="l" fontAlgn="ctr"/>
                      <a:r>
                        <a:rPr lang="zh-TW" altLang="en-US" sz="1800" b="0" i="0" u="none" strike="noStrike">
                          <a:solidFill>
                            <a:srgbClr val="000000"/>
                          </a:solidFill>
                          <a:latin typeface="新細明體"/>
                        </a:rPr>
                        <a:t>選擇權</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-281,988</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277,644</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9"/>
                  </a:ext>
                </a:extLst>
              </a:tr>
              <a:tr h="283882">
                <a:tc>
                  <a:txBody>
                    <a:bodyPr/>
                    <a:lstStyle/>
                    <a:p>
                      <a:pPr algn="l" fontAlgn="ctr"/>
                      <a:r>
                        <a:rPr lang="zh-TW" altLang="en-US" sz="1800" b="0" i="0" u="none" strike="noStrike">
                          <a:solidFill>
                            <a:srgbClr val="000000"/>
                          </a:solidFill>
                          <a:latin typeface="新細明體"/>
                        </a:rPr>
                        <a:t>可轉換公司債</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560,446</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136,794</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0"/>
                  </a:ext>
                </a:extLst>
              </a:tr>
              <a:tr h="283882">
                <a:tc>
                  <a:txBody>
                    <a:bodyPr/>
                    <a:lstStyle/>
                    <a:p>
                      <a:pPr algn="l" fontAlgn="ctr"/>
                      <a:r>
                        <a:rPr lang="zh-TW" altLang="en-US" sz="1800" b="0" i="0" u="none" strike="noStrike">
                          <a:solidFill>
                            <a:srgbClr val="000000"/>
                          </a:solidFill>
                          <a:latin typeface="新細明體"/>
                        </a:rPr>
                        <a:t>外匯換匯合約</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97,712</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131,119</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1"/>
                  </a:ext>
                </a:extLst>
              </a:tr>
              <a:tr h="283882">
                <a:tc>
                  <a:txBody>
                    <a:bodyPr/>
                    <a:lstStyle/>
                    <a:p>
                      <a:pPr algn="l" fontAlgn="ctr"/>
                      <a:r>
                        <a:rPr lang="zh-TW" altLang="en-US" sz="1800" b="0" i="0" u="none" strike="noStrike">
                          <a:solidFill>
                            <a:srgbClr val="000000"/>
                          </a:solidFill>
                          <a:latin typeface="新細明體"/>
                        </a:rPr>
                        <a:t>利率交換合約</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-174,954</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-103,022</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2"/>
                  </a:ext>
                </a:extLst>
              </a:tr>
              <a:tr h="283882">
                <a:tc>
                  <a:txBody>
                    <a:bodyPr/>
                    <a:lstStyle/>
                    <a:p>
                      <a:pPr algn="l" fontAlgn="ctr"/>
                      <a:r>
                        <a:rPr lang="zh-TW" altLang="en-US" sz="1800" b="0" i="0" u="none" strike="noStrike">
                          <a:solidFill>
                            <a:srgbClr val="000000"/>
                          </a:solidFill>
                          <a:latin typeface="新細明體"/>
                        </a:rPr>
                        <a:t>遠期外匯合約</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-1,257,571</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-369,920</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3"/>
                  </a:ext>
                </a:extLst>
              </a:tr>
              <a:tr h="283882">
                <a:tc>
                  <a:txBody>
                    <a:bodyPr/>
                    <a:lstStyle/>
                    <a:p>
                      <a:pPr algn="l" fontAlgn="ctr"/>
                      <a:r>
                        <a:rPr lang="zh-TW" altLang="en-US" sz="1800" b="0" i="0" u="none" strike="noStrike">
                          <a:solidFill>
                            <a:srgbClr val="000000"/>
                          </a:solidFill>
                          <a:latin typeface="新細明體"/>
                        </a:rPr>
                        <a:t>其他</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177,124</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390,357</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4"/>
                  </a:ext>
                </a:extLst>
              </a:tr>
              <a:tr h="283882">
                <a:tc>
                  <a:txBody>
                    <a:bodyPr/>
                    <a:lstStyle/>
                    <a:p>
                      <a:pPr algn="l" fontAlgn="ctr"/>
                      <a:r>
                        <a:rPr lang="zh-TW" altLang="en-US" sz="1800" b="0" i="0" u="none" strike="noStrike">
                          <a:solidFill>
                            <a:srgbClr val="000000"/>
                          </a:solidFill>
                          <a:latin typeface="新細明體"/>
                        </a:rPr>
                        <a:t>小計</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-879,231</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462,972</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5"/>
                  </a:ext>
                </a:extLst>
              </a:tr>
              <a:tr h="283882">
                <a:tc>
                  <a:txBody>
                    <a:bodyPr/>
                    <a:lstStyle/>
                    <a:p>
                      <a:pPr algn="l" fontAlgn="ctr"/>
                      <a:r>
                        <a:rPr lang="zh-TW" altLang="en-US" sz="1800" b="0" i="0" u="none" strike="noStrike">
                          <a:solidFill>
                            <a:srgbClr val="000000"/>
                          </a:solidFill>
                          <a:latin typeface="新細明體"/>
                        </a:rPr>
                        <a:t>合計</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a:solidFill>
                            <a:srgbClr val="000000"/>
                          </a:solidFill>
                          <a:latin typeface="新細明體"/>
                        </a:rPr>
                        <a:t>5,560,925</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800" b="0" i="0" u="none" strike="noStrike" dirty="0">
                          <a:solidFill>
                            <a:srgbClr val="000000"/>
                          </a:solidFill>
                          <a:latin typeface="新細明體"/>
                        </a:rPr>
                        <a:t>4,028,160</a:t>
                      </a: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6"/>
                  </a:ext>
                </a:extLst>
              </a:tr>
            </a:tbl>
          </a:graphicData>
        </a:graphic>
      </p:graphicFrame>
    </p:spTree>
  </p:cSld>
  <p:clrMapOvr>
    <a:masterClrMapping/>
  </p:clrMapOvr>
  <p:transition>
    <p:random/>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pPr>
              <a:defRPr/>
            </a:pPr>
            <a:r>
              <a:rPr lang="zh-TW" altLang="en-US" dirty="0" smtClean="0"/>
              <a:t>備供出售金融資產之已實現利益</a:t>
            </a:r>
            <a:endParaRPr lang="zh-TW" altLang="en-US" dirty="0"/>
          </a:p>
        </p:txBody>
      </p:sp>
      <p:graphicFrame>
        <p:nvGraphicFramePr>
          <p:cNvPr id="4" name="內容版面配置區 3"/>
          <p:cNvGraphicFramePr>
            <a:graphicFrameLocks noGrp="1"/>
          </p:cNvGraphicFramePr>
          <p:nvPr>
            <p:ph idx="1"/>
          </p:nvPr>
        </p:nvGraphicFramePr>
        <p:xfrm>
          <a:off x="1371600" y="2133600"/>
          <a:ext cx="6477001" cy="2514600"/>
        </p:xfrm>
        <a:graphic>
          <a:graphicData uri="http://schemas.openxmlformats.org/drawingml/2006/table">
            <a:tbl>
              <a:tblPr/>
              <a:tblGrid>
                <a:gridCol w="2575194">
                  <a:extLst>
                    <a:ext uri="{9D8B030D-6E8A-4147-A177-3AD203B41FA5}">
                      <a16:colId xmlns="" xmlns:a16="http://schemas.microsoft.com/office/drawing/2014/main" val="20000"/>
                    </a:ext>
                  </a:extLst>
                </a:gridCol>
                <a:gridCol w="1794831">
                  <a:extLst>
                    <a:ext uri="{9D8B030D-6E8A-4147-A177-3AD203B41FA5}">
                      <a16:colId xmlns="" xmlns:a16="http://schemas.microsoft.com/office/drawing/2014/main" val="20001"/>
                    </a:ext>
                  </a:extLst>
                </a:gridCol>
                <a:gridCol w="2106976">
                  <a:extLst>
                    <a:ext uri="{9D8B030D-6E8A-4147-A177-3AD203B41FA5}">
                      <a16:colId xmlns="" xmlns:a16="http://schemas.microsoft.com/office/drawing/2014/main" val="20002"/>
                    </a:ext>
                  </a:extLst>
                </a:gridCol>
              </a:tblGrid>
              <a:tr h="209550">
                <a:tc>
                  <a:txBody>
                    <a:bodyPr/>
                    <a:lstStyle/>
                    <a:p>
                      <a:pPr algn="l" fontAlgn="ctr"/>
                      <a:endParaRPr lang="zh-TW" altLang="en-US" sz="2000" b="0" i="0" u="none" strike="noStrike" dirty="0">
                        <a:solidFill>
                          <a:srgbClr val="000000"/>
                        </a:solidFill>
                        <a:latin typeface="新細明體"/>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000" b="0" i="0" u="none" strike="noStrike">
                          <a:solidFill>
                            <a:srgbClr val="000000"/>
                          </a:solidFill>
                          <a:latin typeface="新細明體"/>
                        </a:rPr>
                        <a:t>102</a:t>
                      </a:r>
                      <a:r>
                        <a:rPr lang="zh-TW" altLang="en-US" sz="2000" b="0" i="0" u="none" strike="noStrike">
                          <a:solidFill>
                            <a:srgbClr val="000000"/>
                          </a:solidFill>
                          <a:latin typeface="新細明體"/>
                        </a:rPr>
                        <a:t>年度</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000" b="0" i="0" u="none" strike="noStrike">
                          <a:solidFill>
                            <a:srgbClr val="000000"/>
                          </a:solidFill>
                          <a:latin typeface="新細明體"/>
                        </a:rPr>
                        <a:t>101</a:t>
                      </a:r>
                      <a:r>
                        <a:rPr lang="zh-TW" altLang="en-US" sz="2000" b="0" i="0" u="none" strike="noStrike">
                          <a:solidFill>
                            <a:srgbClr val="000000"/>
                          </a:solidFill>
                          <a:latin typeface="新細明體"/>
                        </a:rPr>
                        <a:t>年度</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209550">
                <a:tc>
                  <a:txBody>
                    <a:bodyPr/>
                    <a:lstStyle/>
                    <a:p>
                      <a:pPr algn="l" fontAlgn="ctr"/>
                      <a:r>
                        <a:rPr lang="zh-TW" altLang="en-US" sz="2000" b="0" i="0" u="none" strike="noStrike">
                          <a:solidFill>
                            <a:srgbClr val="000000"/>
                          </a:solidFill>
                          <a:latin typeface="新細明體"/>
                        </a:rPr>
                        <a:t>受益憑證及股票</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1,055,189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45,215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209550">
                <a:tc>
                  <a:txBody>
                    <a:bodyPr/>
                    <a:lstStyle/>
                    <a:p>
                      <a:pPr algn="l" fontAlgn="ctr"/>
                      <a:r>
                        <a:rPr lang="zh-TW" altLang="en-US" sz="2000" b="0" i="0" u="none" strike="noStrike">
                          <a:solidFill>
                            <a:srgbClr val="000000"/>
                          </a:solidFill>
                          <a:latin typeface="新細明體"/>
                        </a:rPr>
                        <a:t>股利收入</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523,556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573,131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209550">
                <a:tc>
                  <a:txBody>
                    <a:bodyPr/>
                    <a:lstStyle/>
                    <a:p>
                      <a:pPr algn="l" fontAlgn="ctr"/>
                      <a:r>
                        <a:rPr lang="zh-TW" altLang="en-US" sz="2000" b="0" i="0" u="none" strike="noStrike" dirty="0">
                          <a:solidFill>
                            <a:srgbClr val="000000"/>
                          </a:solidFill>
                          <a:latin typeface="新細明體"/>
                        </a:rPr>
                        <a:t>金融債券</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112,658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7,870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209550">
                <a:tc>
                  <a:txBody>
                    <a:bodyPr/>
                    <a:lstStyle/>
                    <a:p>
                      <a:pPr algn="l" fontAlgn="ctr"/>
                      <a:r>
                        <a:rPr lang="zh-TW" altLang="en-US" sz="2000" b="0" i="0" u="none" strike="noStrike">
                          <a:solidFill>
                            <a:srgbClr val="000000"/>
                          </a:solidFill>
                          <a:latin typeface="新細明體"/>
                        </a:rPr>
                        <a:t>政府公債</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10,432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56,921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209550">
                <a:tc>
                  <a:txBody>
                    <a:bodyPr/>
                    <a:lstStyle/>
                    <a:p>
                      <a:pPr algn="l" fontAlgn="ctr"/>
                      <a:r>
                        <a:rPr lang="zh-TW" altLang="en-US" sz="2000" b="0" i="0" u="none" strike="noStrike">
                          <a:solidFill>
                            <a:srgbClr val="000000"/>
                          </a:solidFill>
                          <a:latin typeface="新細明體"/>
                        </a:rPr>
                        <a:t>公司債</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-1,813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54,209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r h="209550">
                <a:tc>
                  <a:txBody>
                    <a:bodyPr/>
                    <a:lstStyle/>
                    <a:p>
                      <a:pPr algn="l" fontAlgn="ctr"/>
                      <a:r>
                        <a:rPr lang="zh-TW" altLang="en-US" sz="2000" b="0" i="0" u="none" strike="noStrike">
                          <a:solidFill>
                            <a:srgbClr val="000000"/>
                          </a:solidFill>
                          <a:latin typeface="新細明體"/>
                        </a:rPr>
                        <a:t>其他</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3,705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6,986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6"/>
                  </a:ext>
                </a:extLst>
              </a:tr>
              <a:tr h="209550">
                <a:tc>
                  <a:txBody>
                    <a:bodyPr/>
                    <a:lstStyle/>
                    <a:p>
                      <a:pPr algn="l" fontAlgn="ctr"/>
                      <a:r>
                        <a:rPr lang="zh-TW" altLang="en-US" sz="2000" b="0" i="0" u="none" strike="noStrike">
                          <a:solidFill>
                            <a:srgbClr val="000000"/>
                          </a:solidFill>
                          <a:latin typeface="新細明體"/>
                        </a:rPr>
                        <a:t>合計</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a:solidFill>
                            <a:srgbClr val="000000"/>
                          </a:solidFill>
                          <a:latin typeface="新細明體"/>
                        </a:rPr>
                        <a:t>1,703,727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000" b="0" i="0" u="none" strike="noStrike" dirty="0">
                          <a:solidFill>
                            <a:srgbClr val="000000"/>
                          </a:solidFill>
                          <a:latin typeface="新細明體"/>
                        </a:rPr>
                        <a:t>744,332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7"/>
                  </a:ext>
                </a:extLst>
              </a:tr>
            </a:tbl>
          </a:graphicData>
        </a:graphic>
      </p:graphicFrame>
    </p:spTree>
  </p:cSld>
  <p:clrMapOvr>
    <a:masterClrMapping/>
  </p:clrMapOvr>
  <p:transition>
    <p:random/>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收入認列問題</a:t>
            </a:r>
            <a:endParaRPr lang="zh-TW" altLang="en-US" dirty="0"/>
          </a:p>
        </p:txBody>
      </p:sp>
      <p:sp>
        <p:nvSpPr>
          <p:cNvPr id="3" name="內容版面配置區 2"/>
          <p:cNvSpPr>
            <a:spLocks noGrp="1"/>
          </p:cNvSpPr>
          <p:nvPr>
            <p:ph idx="1"/>
          </p:nvPr>
        </p:nvSpPr>
        <p:spPr>
          <a:xfrm>
            <a:off x="762000" y="1447800"/>
            <a:ext cx="8172450" cy="4800600"/>
          </a:xfrm>
        </p:spPr>
        <p:txBody>
          <a:bodyPr>
            <a:normAutofit fontScale="77500" lnSpcReduction="20000"/>
          </a:bodyPr>
          <a:lstStyle/>
          <a:p>
            <a:pPr>
              <a:defRPr/>
            </a:pPr>
            <a:r>
              <a:rPr lang="zh-TW" altLang="en-US" dirty="0" smtClean="0"/>
              <a:t>利息收入之認列 </a:t>
            </a:r>
          </a:p>
          <a:p>
            <a:pPr lvl="1">
              <a:defRPr/>
            </a:pPr>
            <a:r>
              <a:rPr lang="zh-TW" altLang="en-US" dirty="0" smtClean="0"/>
              <a:t>現行作法下，銀行業針對催收款之利息對內係停止計息，故銀行業財務報表的利息收入並不包括催收款之利息收入</a:t>
            </a:r>
            <a:endParaRPr lang="en-US" altLang="zh-TW" dirty="0" smtClean="0"/>
          </a:p>
          <a:p>
            <a:pPr lvl="1">
              <a:defRPr/>
            </a:pPr>
            <a:r>
              <a:rPr lang="zh-TW" altLang="en-US" dirty="0" smtClean="0"/>
              <a:t>依照</a:t>
            </a:r>
            <a:r>
              <a:rPr lang="en-US" altLang="zh-TW" dirty="0" smtClean="0"/>
              <a:t>IAS 39 </a:t>
            </a:r>
            <a:r>
              <a:rPr lang="zh-TW" altLang="en-US" dirty="0" smtClean="0"/>
              <a:t>及我國財務會計準則第</a:t>
            </a:r>
            <a:r>
              <a:rPr lang="en-US" altLang="zh-TW" dirty="0" smtClean="0"/>
              <a:t>34 </a:t>
            </a:r>
            <a:r>
              <a:rPr lang="zh-TW" altLang="en-US" dirty="0" smtClean="0"/>
              <a:t>號第三次修正之規範，減損後之資產亦頇於後續認列利息收入</a:t>
            </a:r>
            <a:endParaRPr lang="en-US" altLang="zh-TW" dirty="0" smtClean="0"/>
          </a:p>
          <a:p>
            <a:pPr>
              <a:defRPr/>
            </a:pPr>
            <a:r>
              <a:rPr lang="zh-TW" altLang="en-US" dirty="0" smtClean="0"/>
              <a:t>手續費收入認列 </a:t>
            </a:r>
            <a:endParaRPr lang="en-US" altLang="zh-TW" dirty="0" smtClean="0"/>
          </a:p>
          <a:p>
            <a:pPr lvl="1">
              <a:defRPr/>
            </a:pPr>
            <a:r>
              <a:rPr lang="zh-TW" altLang="en-US" dirty="0" smtClean="0"/>
              <a:t>以往銀行業針對各作業產生之手續費大多係直接認列為當期損益</a:t>
            </a:r>
            <a:endParaRPr lang="en-US" altLang="zh-TW" dirty="0" smtClean="0"/>
          </a:p>
          <a:p>
            <a:pPr lvl="1">
              <a:defRPr/>
            </a:pPr>
            <a:r>
              <a:rPr lang="zh-TW" altLang="en-US" dirty="0" smtClean="0"/>
              <a:t>在</a:t>
            </a:r>
            <a:r>
              <a:rPr lang="en-US" altLang="zh-TW" dirty="0" smtClean="0"/>
              <a:t>IFRSs</a:t>
            </a:r>
            <a:r>
              <a:rPr lang="zh-TW" altLang="en-US" dirty="0" smtClean="0"/>
              <a:t>規範，必須仔細考量手續費是否得於當期認列或應遞延</a:t>
            </a:r>
            <a:r>
              <a:rPr lang="en-US" altLang="zh-TW" dirty="0" smtClean="0"/>
              <a:t>?</a:t>
            </a:r>
          </a:p>
          <a:p>
            <a:pPr lvl="1">
              <a:defRPr/>
            </a:pPr>
            <a:r>
              <a:rPr lang="zh-TW" altLang="en-US" dirty="0" smtClean="0"/>
              <a:t>應該手續費是否屬交易成本之一環</a:t>
            </a:r>
            <a:r>
              <a:rPr lang="en-US" altLang="zh-TW" dirty="0" smtClean="0"/>
              <a:t>?</a:t>
            </a:r>
          </a:p>
          <a:p>
            <a:pPr lvl="1">
              <a:defRPr/>
            </a:pPr>
            <a:r>
              <a:rPr lang="zh-TW" altLang="en-US" dirty="0" smtClean="0"/>
              <a:t>例如：銀行承作保證所收取之保證手續費，應遞延至交易完成始認列收入</a:t>
            </a:r>
            <a:endParaRPr lang="en-US" altLang="zh-TW" dirty="0" smtClean="0"/>
          </a:p>
          <a:p>
            <a:pPr lvl="1">
              <a:defRPr/>
            </a:pPr>
            <a:r>
              <a:rPr lang="zh-TW" altLang="en-US" dirty="0" smtClean="0"/>
              <a:t>銀行針對放款所收取之</a:t>
            </a:r>
            <a:r>
              <a:rPr lang="en-US" altLang="zh-TW" dirty="0" smtClean="0"/>
              <a:t>up-front fee(</a:t>
            </a:r>
            <a:r>
              <a:rPr lang="zh-TW" altLang="en-US" dirty="0" smtClean="0"/>
              <a:t>手續費</a:t>
            </a:r>
            <a:r>
              <a:rPr lang="en-US" altLang="zh-TW" dirty="0" smtClean="0"/>
              <a:t>)</a:t>
            </a:r>
            <a:r>
              <a:rPr lang="zh-TW" altLang="en-US" dirty="0" smtClean="0"/>
              <a:t>應視為交易成本，應以利息法攤提</a:t>
            </a:r>
          </a:p>
          <a:p>
            <a:pPr lvl="1">
              <a:defRPr/>
            </a:pPr>
            <a:endParaRPr lang="zh-TW" altLang="en-US" dirty="0"/>
          </a:p>
        </p:txBody>
      </p:sp>
    </p:spTree>
  </p:cSld>
  <p:clrMapOvr>
    <a:masterClrMapping/>
  </p:clrMapOvr>
  <p:transition>
    <p:random/>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標題 1"/>
          <p:cNvSpPr>
            <a:spLocks noGrp="1"/>
          </p:cNvSpPr>
          <p:nvPr>
            <p:ph type="title"/>
          </p:nvPr>
        </p:nvSpPr>
        <p:spPr/>
        <p:txBody>
          <a:bodyPr/>
          <a:lstStyle/>
          <a:p>
            <a:pPr eaLnBrk="1" fontAlgn="auto" hangingPunct="1">
              <a:spcAft>
                <a:spcPts val="0"/>
              </a:spcAft>
              <a:defRPr/>
            </a:pPr>
            <a:r>
              <a:rPr lang="zh-TW" altLang="zh-TW" smtClean="0">
                <a:solidFill>
                  <a:schemeClr val="tx2">
                    <a:satMod val="130000"/>
                  </a:schemeClr>
                </a:solidFill>
              </a:rPr>
              <a:t>營業費用</a:t>
            </a:r>
            <a:endParaRPr lang="zh-TW" altLang="en-US" smtClean="0">
              <a:solidFill>
                <a:schemeClr val="tx2">
                  <a:satMod val="130000"/>
                </a:schemeClr>
              </a:solidFill>
            </a:endParaRPr>
          </a:p>
        </p:txBody>
      </p:sp>
      <p:sp>
        <p:nvSpPr>
          <p:cNvPr id="90115" name="內容版面配置區 2"/>
          <p:cNvSpPr>
            <a:spLocks noGrp="1"/>
          </p:cNvSpPr>
          <p:nvPr>
            <p:ph idx="1"/>
          </p:nvPr>
        </p:nvSpPr>
        <p:spPr>
          <a:xfrm>
            <a:off x="685800" y="1371600"/>
            <a:ext cx="8001000" cy="4754563"/>
          </a:xfrm>
        </p:spPr>
        <p:txBody>
          <a:bodyPr/>
          <a:lstStyle/>
          <a:p>
            <a:r>
              <a:rPr lang="zh-TW" altLang="zh-TW" smtClean="0"/>
              <a:t>員工福利費用</a:t>
            </a:r>
            <a:r>
              <a:rPr lang="en-US" altLang="zh-TW" smtClean="0"/>
              <a:t>(</a:t>
            </a:r>
            <a:r>
              <a:rPr lang="zh-TW" altLang="zh-TW" smtClean="0"/>
              <a:t>人事費用 </a:t>
            </a:r>
            <a:r>
              <a:rPr lang="en-US" altLang="zh-TW" smtClean="0"/>
              <a:t>)</a:t>
            </a:r>
          </a:p>
          <a:p>
            <a:pPr lvl="1"/>
            <a:r>
              <a:rPr lang="zh-TW" altLang="en-US" smtClean="0">
                <a:latin typeface="Arial" pitchFamily="34" charset="0"/>
              </a:rPr>
              <a:t>薪資費用、勞健保費用、</a:t>
            </a:r>
            <a:r>
              <a:rPr lang="zh-TW" altLang="en-US" smtClean="0"/>
              <a:t> </a:t>
            </a:r>
            <a:r>
              <a:rPr lang="zh-TW" altLang="en-US" smtClean="0">
                <a:latin typeface="Arial" pitchFamily="34" charset="0"/>
              </a:rPr>
              <a:t>退休金費用、</a:t>
            </a:r>
            <a:r>
              <a:rPr lang="zh-TW" altLang="en-US" smtClean="0"/>
              <a:t> </a:t>
            </a:r>
            <a:r>
              <a:rPr lang="zh-TW" altLang="en-US" smtClean="0">
                <a:latin typeface="Arial" pitchFamily="34" charset="0"/>
              </a:rPr>
              <a:t>其他員工福利費用</a:t>
            </a:r>
            <a:r>
              <a:rPr lang="en-US" altLang="zh-TW" smtClean="0">
                <a:latin typeface="Arial" pitchFamily="34" charset="0"/>
              </a:rPr>
              <a:t>)</a:t>
            </a:r>
            <a:endParaRPr lang="zh-TW" altLang="zh-TW" smtClean="0"/>
          </a:p>
          <a:p>
            <a:r>
              <a:rPr lang="zh-TW" altLang="zh-TW" smtClean="0"/>
              <a:t>折舊及攤銷費用</a:t>
            </a:r>
            <a:r>
              <a:rPr lang="en-US" altLang="zh-TW" smtClean="0"/>
              <a:t>(</a:t>
            </a:r>
            <a:r>
              <a:rPr lang="zh-TW" altLang="zh-TW" smtClean="0"/>
              <a:t>設備費</a:t>
            </a:r>
            <a:r>
              <a:rPr lang="en-US" altLang="zh-TW" smtClean="0"/>
              <a:t>)</a:t>
            </a:r>
          </a:p>
          <a:p>
            <a:pPr lvl="1"/>
            <a:r>
              <a:rPr lang="zh-TW" altLang="en-US" smtClean="0">
                <a:latin typeface="Arial" pitchFamily="34" charset="0"/>
              </a:rPr>
              <a:t>不動產及設備折舊費用、無形及其他資產攤銷費用</a:t>
            </a:r>
            <a:endParaRPr lang="zh-TW" altLang="en-US" smtClean="0"/>
          </a:p>
          <a:p>
            <a:r>
              <a:rPr lang="zh-TW" altLang="zh-TW" smtClean="0"/>
              <a:t>其他業務及管理費用</a:t>
            </a:r>
            <a:endParaRPr lang="en-US" altLang="zh-TW" smtClean="0"/>
          </a:p>
          <a:p>
            <a:pPr lvl="1"/>
            <a:r>
              <a:rPr lang="zh-TW" altLang="en-US" sz="2400" smtClean="0">
                <a:latin typeface="Arial" pitchFamily="34" charset="0"/>
              </a:rPr>
              <a:t>稅捐、租金支出、保險費、郵電費、水電瓦斯費、材料及用品、修繕費、業務推廣及業務宣傳費、專業服務費、其他</a:t>
            </a:r>
            <a:endParaRPr lang="zh-TW" altLang="en-US" sz="2400" smtClean="0"/>
          </a:p>
          <a:p>
            <a:pPr lvl="1" eaLnBrk="1" hangingPunct="1">
              <a:buFont typeface="Verdana" pitchFamily="34" charset="0"/>
              <a:buNone/>
            </a:pPr>
            <a:endParaRPr lang="zh-TW" altLang="en-US" sz="2400" smtClean="0"/>
          </a:p>
        </p:txBody>
      </p:sp>
    </p:spTree>
  </p:cSld>
  <p:clrMapOvr>
    <a:masterClrMapping/>
  </p:clrMapOvr>
  <p:transition>
    <p:random/>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投影片編號版面配置區 20"/>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8E26417-346B-4F4D-A692-85DD36E2E4D5}" type="slidenum">
              <a:rPr lang="zh-TW" altLang="en-US" smtClean="0"/>
              <a:pPr fontAlgn="base">
                <a:spcBef>
                  <a:spcPct val="0"/>
                </a:spcBef>
                <a:spcAft>
                  <a:spcPct val="0"/>
                </a:spcAft>
                <a:defRPr/>
              </a:pPr>
              <a:t>81</a:t>
            </a:fld>
            <a:endParaRPr lang="zh-TW" altLang="en-US" smtClean="0"/>
          </a:p>
        </p:txBody>
      </p:sp>
      <p:sp>
        <p:nvSpPr>
          <p:cNvPr id="6" name="圓角矩形 5"/>
          <p:cNvSpPr/>
          <p:nvPr/>
        </p:nvSpPr>
        <p:spPr>
          <a:xfrm>
            <a:off x="928662" y="642918"/>
            <a:ext cx="7429552" cy="785818"/>
          </a:xfrm>
          <a:prstGeom prst="roundRect">
            <a:avLst/>
          </a:prstGeom>
        </p:spPr>
        <p:style>
          <a:lnRef idx="0">
            <a:schemeClr val="accent5"/>
          </a:lnRef>
          <a:fillRef idx="3">
            <a:schemeClr val="accent5"/>
          </a:fillRef>
          <a:effectRef idx="3">
            <a:schemeClr val="accent5"/>
          </a:effectRef>
          <a:fontRef idx="minor">
            <a:schemeClr val="lt1"/>
          </a:fontRef>
        </p:style>
        <p:txBody>
          <a:bodyPr anchor="ctr"/>
          <a:lstStyle/>
          <a:p>
            <a:pPr algn="ctr">
              <a:defRPr/>
            </a:pPr>
            <a:r>
              <a:rPr lang="zh-TW" altLang="en-US" sz="3600" b="1" dirty="0">
                <a:latin typeface="標楷體" pitchFamily="65" charset="-120"/>
                <a:ea typeface="標楷體" pitchFamily="65" charset="-120"/>
              </a:rPr>
              <a:t>伍、</a:t>
            </a:r>
            <a:r>
              <a:rPr lang="en-US" altLang="zh-TW" sz="3600" b="1" dirty="0">
                <a:latin typeface="Book Antiqua" pitchFamily="18" charset="0"/>
                <a:ea typeface="標楷體" pitchFamily="65" charset="-120"/>
              </a:rPr>
              <a:t>IFRSs</a:t>
            </a:r>
            <a:r>
              <a:rPr lang="zh-TW" altLang="en-US" sz="3600" b="1" dirty="0">
                <a:latin typeface="Book Antiqua" pitchFamily="18" charset="0"/>
                <a:ea typeface="標楷體" pitchFamily="65" charset="-120"/>
              </a:rPr>
              <a:t>財務報告閱讀重點（續）</a:t>
            </a:r>
            <a:endParaRPr lang="en-US" altLang="zh-TW" sz="3600" b="1" dirty="0">
              <a:latin typeface="Book Antiqua" pitchFamily="18" charset="0"/>
              <a:ea typeface="標楷體" pitchFamily="65" charset="-120"/>
            </a:endParaRPr>
          </a:p>
        </p:txBody>
      </p:sp>
      <p:graphicFrame>
        <p:nvGraphicFramePr>
          <p:cNvPr id="8" name="資料庫圖表 7"/>
          <p:cNvGraphicFramePr/>
          <p:nvPr/>
        </p:nvGraphicFramePr>
        <p:xfrm>
          <a:off x="928662" y="1500174"/>
          <a:ext cx="7286676" cy="4857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資料庫圖表 6"/>
          <p:cNvGraphicFramePr/>
          <p:nvPr>
            <p:extLst>
              <p:ext uri="{D42A27DB-BD31-4B8C-83A1-F6EECF244321}">
                <p14:modId xmlns:p14="http://schemas.microsoft.com/office/powerpoint/2010/main" val="2550558839"/>
              </p:ext>
            </p:extLst>
          </p:nvPr>
        </p:nvGraphicFramePr>
        <p:xfrm>
          <a:off x="1500166" y="2143116"/>
          <a:ext cx="6643734" cy="42862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9" name="資料庫圖表 8"/>
          <p:cNvGraphicFramePr/>
          <p:nvPr/>
        </p:nvGraphicFramePr>
        <p:xfrm>
          <a:off x="357158" y="2143116"/>
          <a:ext cx="2428892" cy="1143008"/>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2845456715"/>
      </p:ext>
    </p:extLst>
  </p:cSld>
  <p:clrMapOvr>
    <a:masterClrMapping/>
  </p:clrMapOvr>
  <p:transition>
    <p:random/>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435100" y="274638"/>
            <a:ext cx="7499350" cy="1143000"/>
          </a:xfrm>
        </p:spPr>
        <p:txBody>
          <a:bodyPr/>
          <a:lstStyle/>
          <a:p>
            <a:pPr>
              <a:defRPr/>
            </a:pPr>
            <a:r>
              <a:rPr lang="zh-TW" altLang="zh-TW" dirty="0" smtClean="0"/>
              <a:t>其他綜合損益</a:t>
            </a:r>
            <a:r>
              <a:rPr lang="en-US" altLang="zh-TW" dirty="0" smtClean="0"/>
              <a:t>-</a:t>
            </a:r>
            <a:r>
              <a:rPr lang="zh-TW" altLang="en-US" dirty="0" smtClean="0"/>
              <a:t>台銀</a:t>
            </a:r>
            <a:endParaRPr lang="zh-TW" altLang="en-US" dirty="0"/>
          </a:p>
        </p:txBody>
      </p:sp>
      <p:graphicFrame>
        <p:nvGraphicFramePr>
          <p:cNvPr id="3" name="表格 2"/>
          <p:cNvGraphicFramePr>
            <a:graphicFrameLocks noGrp="1"/>
          </p:cNvGraphicFramePr>
          <p:nvPr/>
        </p:nvGraphicFramePr>
        <p:xfrm>
          <a:off x="228600" y="1295400"/>
          <a:ext cx="8686800" cy="5194302"/>
        </p:xfrm>
        <a:graphic>
          <a:graphicData uri="http://schemas.openxmlformats.org/drawingml/2006/table">
            <a:tbl>
              <a:tblPr/>
              <a:tblGrid>
                <a:gridCol w="3967163">
                  <a:extLst>
                    <a:ext uri="{9D8B030D-6E8A-4147-A177-3AD203B41FA5}">
                      <a16:colId xmlns="" xmlns:a16="http://schemas.microsoft.com/office/drawing/2014/main" val="20000"/>
                    </a:ext>
                  </a:extLst>
                </a:gridCol>
                <a:gridCol w="1231900">
                  <a:extLst>
                    <a:ext uri="{9D8B030D-6E8A-4147-A177-3AD203B41FA5}">
                      <a16:colId xmlns="" xmlns:a16="http://schemas.microsoft.com/office/drawing/2014/main" val="20001"/>
                    </a:ext>
                  </a:extLst>
                </a:gridCol>
                <a:gridCol w="1023937">
                  <a:extLst>
                    <a:ext uri="{9D8B030D-6E8A-4147-A177-3AD203B41FA5}">
                      <a16:colId xmlns="" xmlns:a16="http://schemas.microsoft.com/office/drawing/2014/main" val="20002"/>
                    </a:ext>
                  </a:extLst>
                </a:gridCol>
                <a:gridCol w="1439863">
                  <a:extLst>
                    <a:ext uri="{9D8B030D-6E8A-4147-A177-3AD203B41FA5}">
                      <a16:colId xmlns="" xmlns:a16="http://schemas.microsoft.com/office/drawing/2014/main" val="20003"/>
                    </a:ext>
                  </a:extLst>
                </a:gridCol>
                <a:gridCol w="1023937">
                  <a:extLst>
                    <a:ext uri="{9D8B030D-6E8A-4147-A177-3AD203B41FA5}">
                      <a16:colId xmlns="" xmlns:a16="http://schemas.microsoft.com/office/drawing/2014/main" val="20004"/>
                    </a:ext>
                  </a:extLst>
                </a:gridCol>
              </a:tblGrid>
              <a:tr h="3492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102</a:t>
                      </a: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年度</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101</a:t>
                      </a: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年度</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492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本期淨利</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7,325,894</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7,180,868</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3492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其他綜合損益：</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68738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國外營運機構財務報告換算之兌換差額</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6,933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-327,865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68738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備供出售金融資產未實現評價損益</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4,754,330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16</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2,504,040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9</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3492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確定福利計畫精算利益</a:t>
                      </a: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損失</a:t>
                      </a: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-330,269</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-383,921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68738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採用權益法認列之關聯企業及合資其他綜合損益之份額</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-911,410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1,309,393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r h="687388">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與其他綜合損益組成部分相關之所得稅利益</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38,135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38,262</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r h="3492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其他綜合損益</a:t>
                      </a: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稅後淨額</a:t>
                      </a: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3,557,719</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12</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3,139,909</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12</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8"/>
                  </a:ext>
                </a:extLst>
              </a:tr>
              <a:tr h="3492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本期綜合損益總額</a:t>
                      </a: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10,883,613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37</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10,320,777</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37</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9"/>
                  </a:ext>
                </a:extLst>
              </a:tr>
              <a:tr h="349250">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基本每股盈餘</a:t>
                      </a: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r>
                        <a:rPr kumimoji="0" lang="zh-TW" altLang="en-US" sz="2000" b="0" i="0" u="none" strike="noStrike" cap="none" normalizeH="0" baseline="0" smtClean="0">
                          <a:ln>
                            <a:noFill/>
                          </a:ln>
                          <a:solidFill>
                            <a:srgbClr val="000000"/>
                          </a:solidFill>
                          <a:effectLst/>
                          <a:latin typeface="新細明體" charset="-120"/>
                          <a:ea typeface="微軟正黑體" pitchFamily="34" charset="-120"/>
                        </a:rPr>
                        <a:t>單位：新臺幣元</a:t>
                      </a: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1.05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TW" altLang="en-US" sz="2000" b="0" i="0" u="none" strike="noStrike" cap="none" normalizeH="0" baseline="0" smtClean="0">
                        <a:ln>
                          <a:noFill/>
                        </a:ln>
                        <a:solidFill>
                          <a:srgbClr val="000000"/>
                        </a:solidFill>
                        <a:effectLst/>
                        <a:latin typeface="新細明體" charset="-120"/>
                        <a:ea typeface="微軟正黑體" pitchFamily="34" charset="-120"/>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80000"/>
                        <a:buFont typeface="Wingdings 2" pitchFamily="18" charset="2"/>
                        <a:defRPr sz="28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defRPr sz="24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defRPr sz="20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defRPr>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defRPr>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defRPr>
                          <a:solidFill>
                            <a:schemeClr val="tx1"/>
                          </a:solidFill>
                          <a:latin typeface="Gill Sans MT" pitchFamily="34"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zh-TW" sz="2000" b="0" i="0" u="none" strike="noStrike" cap="none" normalizeH="0" baseline="0" smtClean="0">
                          <a:ln>
                            <a:noFill/>
                          </a:ln>
                          <a:solidFill>
                            <a:srgbClr val="000000"/>
                          </a:solidFill>
                          <a:effectLst/>
                          <a:latin typeface="新細明體" charset="-120"/>
                          <a:ea typeface="微軟正黑體" pitchFamily="34" charset="-120"/>
                        </a:rPr>
                        <a:t>1.03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0"/>
                  </a:ext>
                </a:extLst>
              </a:tr>
            </a:tbl>
          </a:graphicData>
        </a:graphic>
      </p:graphicFrame>
    </p:spTree>
  </p:cSld>
  <p:clrMapOvr>
    <a:masterClrMapping/>
  </p:clrMapOvr>
  <p:transition>
    <p:random/>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43000" y="76200"/>
            <a:ext cx="7498080" cy="1143000"/>
          </a:xfrm>
        </p:spPr>
        <p:txBody>
          <a:bodyPr/>
          <a:lstStyle/>
          <a:p>
            <a:r>
              <a:rPr lang="zh-TW" altLang="en-US" dirty="0" smtClean="0"/>
              <a:t>國內某壽險公司的損益表</a:t>
            </a:r>
            <a:endParaRPr lang="zh-TW" altLang="en-US" dirty="0"/>
          </a:p>
        </p:txBody>
      </p:sp>
      <p:graphicFrame>
        <p:nvGraphicFramePr>
          <p:cNvPr id="3" name="表格 2"/>
          <p:cNvGraphicFramePr>
            <a:graphicFrameLocks noGrp="1"/>
          </p:cNvGraphicFramePr>
          <p:nvPr>
            <p:extLst>
              <p:ext uri="{D42A27DB-BD31-4B8C-83A1-F6EECF244321}">
                <p14:modId xmlns:p14="http://schemas.microsoft.com/office/powerpoint/2010/main" val="2123104024"/>
              </p:ext>
            </p:extLst>
          </p:nvPr>
        </p:nvGraphicFramePr>
        <p:xfrm>
          <a:off x="685800" y="1219201"/>
          <a:ext cx="7869188" cy="5402579"/>
        </p:xfrm>
        <a:graphic>
          <a:graphicData uri="http://schemas.openxmlformats.org/drawingml/2006/table">
            <a:tbl>
              <a:tblPr>
                <a:tableStyleId>{5C22544A-7EE6-4342-B048-85BDC9FD1C3A}</a:tableStyleId>
              </a:tblPr>
              <a:tblGrid>
                <a:gridCol w="1234383"/>
                <a:gridCol w="1693216"/>
                <a:gridCol w="1595763"/>
                <a:gridCol w="1559220"/>
                <a:gridCol w="1786606"/>
              </a:tblGrid>
              <a:tr h="338190">
                <a:tc>
                  <a:txBody>
                    <a:bodyPr/>
                    <a:lstStyle/>
                    <a:p>
                      <a:pPr algn="ctr" fontAlgn="ctr"/>
                      <a:r>
                        <a:rPr lang="zh-TW" altLang="en-US" sz="1400" u="none" strike="noStrike" dirty="0">
                          <a:effectLst/>
                        </a:rPr>
                        <a:t>項目</a:t>
                      </a:r>
                      <a:endParaRPr lang="zh-TW" altLang="en-US" sz="1400" b="1"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1400" u="none" strike="noStrike">
                          <a:effectLst/>
                        </a:rPr>
                        <a:t>108</a:t>
                      </a:r>
                      <a:r>
                        <a:rPr lang="zh-TW" altLang="en-US" sz="1400" u="none" strike="noStrike">
                          <a:effectLst/>
                        </a:rPr>
                        <a:t>年度第</a:t>
                      </a:r>
                      <a:r>
                        <a:rPr lang="en-US" altLang="zh-TW" sz="1400" u="none" strike="noStrike">
                          <a:effectLst/>
                        </a:rPr>
                        <a:t>2</a:t>
                      </a:r>
                      <a:r>
                        <a:rPr lang="zh-TW" altLang="en-US" sz="1400" u="none" strike="noStrike">
                          <a:effectLst/>
                        </a:rPr>
                        <a:t>季金額</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1400" u="none" strike="noStrike" dirty="0">
                          <a:effectLst/>
                        </a:rPr>
                        <a:t>107</a:t>
                      </a:r>
                      <a:r>
                        <a:rPr lang="zh-TW" altLang="en-US" sz="1400" u="none" strike="noStrike" dirty="0">
                          <a:effectLst/>
                        </a:rPr>
                        <a:t>年度金額</a:t>
                      </a:r>
                      <a:endParaRPr lang="zh-TW" altLang="en-US" sz="1400" b="1"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1400" u="none" strike="noStrike">
                          <a:effectLst/>
                        </a:rPr>
                        <a:t>106</a:t>
                      </a:r>
                      <a:r>
                        <a:rPr lang="zh-TW" altLang="en-US" sz="1400" u="none" strike="noStrike">
                          <a:effectLst/>
                        </a:rPr>
                        <a:t>年度金額</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1400" u="none" strike="noStrike">
                          <a:effectLst/>
                        </a:rPr>
                        <a:t>105</a:t>
                      </a:r>
                      <a:r>
                        <a:rPr lang="zh-TW" altLang="en-US" sz="1400" u="none" strike="noStrike">
                          <a:effectLst/>
                        </a:rPr>
                        <a:t>年度金額</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3642">
                <a:tc>
                  <a:txBody>
                    <a:bodyPr/>
                    <a:lstStyle/>
                    <a:p>
                      <a:pPr algn="l" fontAlgn="ctr"/>
                      <a:r>
                        <a:rPr lang="zh-TW" altLang="en-US" sz="1400" u="none" strike="noStrike">
                          <a:effectLst/>
                        </a:rPr>
                        <a:t>營業收入</a:t>
                      </a:r>
                      <a:endParaRPr lang="zh-TW" altLang="en-US" sz="1400" b="0" i="0" u="none" strike="noStrike">
                        <a:solidFill>
                          <a:srgbClr val="000000"/>
                        </a:solidFill>
                        <a:effectLst/>
                        <a:latin typeface="新細明體" panose="02020500000000000000" pitchFamily="18" charset="-120"/>
                        <a:ea typeface="新細明體" panose="02020500000000000000" pitchFamily="18" charset="-120"/>
                      </a:endParaRPr>
                    </a:p>
                  </a:txBody>
                  <a:tcPr marL="14287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415,478,873</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653,093,085</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636,338,257</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612,499,196</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3642">
                <a:tc>
                  <a:txBody>
                    <a:bodyPr/>
                    <a:lstStyle/>
                    <a:p>
                      <a:pPr algn="l" fontAlgn="ctr"/>
                      <a:r>
                        <a:rPr lang="zh-TW" altLang="en-US" sz="1400" u="none" strike="noStrike">
                          <a:effectLst/>
                        </a:rPr>
                        <a:t>營業成本</a:t>
                      </a:r>
                      <a:endParaRPr lang="zh-TW" altLang="en-US" sz="1400" b="0" i="0" u="none" strike="noStrike">
                        <a:solidFill>
                          <a:srgbClr val="000000"/>
                        </a:solidFill>
                        <a:effectLst/>
                        <a:latin typeface="新細明體" panose="02020500000000000000" pitchFamily="18" charset="-120"/>
                        <a:ea typeface="新細明體" panose="02020500000000000000" pitchFamily="18" charset="-120"/>
                      </a:endParaRPr>
                    </a:p>
                  </a:txBody>
                  <a:tcPr marL="14287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-393,685,139</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-612,154,973</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-590,303,619</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-566,536,109</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3642">
                <a:tc>
                  <a:txBody>
                    <a:bodyPr/>
                    <a:lstStyle/>
                    <a:p>
                      <a:pPr algn="l" fontAlgn="ctr"/>
                      <a:r>
                        <a:rPr lang="zh-TW" altLang="en-US" sz="1400" u="none" strike="noStrike">
                          <a:effectLst/>
                        </a:rPr>
                        <a:t>營業費用</a:t>
                      </a:r>
                      <a:endParaRPr lang="zh-TW" altLang="en-US" sz="1400" b="0" i="0" u="none" strike="noStrike">
                        <a:solidFill>
                          <a:srgbClr val="000000"/>
                        </a:solidFill>
                        <a:effectLst/>
                        <a:latin typeface="新細明體" panose="02020500000000000000" pitchFamily="18" charset="-120"/>
                        <a:ea typeface="新細明體" panose="02020500000000000000" pitchFamily="18" charset="-120"/>
                      </a:endParaRPr>
                    </a:p>
                  </a:txBody>
                  <a:tcPr marL="14287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-9,777,680</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-17,174,397</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-15,866,578</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-17,178,778</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4034">
                <a:tc>
                  <a:txBody>
                    <a:bodyPr/>
                    <a:lstStyle/>
                    <a:p>
                      <a:pPr algn="l" fontAlgn="ctr"/>
                      <a:r>
                        <a:rPr lang="zh-TW" altLang="en-US" sz="1400" u="none" strike="noStrike">
                          <a:effectLst/>
                        </a:rPr>
                        <a:t>營業利益</a:t>
                      </a:r>
                      <a:r>
                        <a:rPr lang="en-US" altLang="zh-TW" sz="1400" u="none" strike="noStrike">
                          <a:effectLst/>
                        </a:rPr>
                        <a:t>(</a:t>
                      </a:r>
                      <a:r>
                        <a:rPr lang="zh-TW" altLang="en-US" sz="1400" u="none" strike="noStrike">
                          <a:effectLst/>
                        </a:rPr>
                        <a:t>損失</a:t>
                      </a:r>
                      <a:r>
                        <a:rPr lang="en-US" altLang="zh-TW" sz="1400" u="none" strike="noStrike">
                          <a:effectLst/>
                        </a:rPr>
                        <a:t>)</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14287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12,016,054</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23,763,715</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30,168,060</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28,784,309</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4034">
                <a:tc>
                  <a:txBody>
                    <a:bodyPr/>
                    <a:lstStyle/>
                    <a:p>
                      <a:pPr algn="l" fontAlgn="ctr"/>
                      <a:r>
                        <a:rPr lang="zh-TW" altLang="en-US" sz="1400" u="none" strike="noStrike">
                          <a:effectLst/>
                        </a:rPr>
                        <a:t>營業外收入及支出</a:t>
                      </a:r>
                      <a:endParaRPr lang="zh-TW" altLang="en-US" sz="1400" b="0" i="0" u="none" strike="noStrike">
                        <a:solidFill>
                          <a:srgbClr val="000000"/>
                        </a:solidFill>
                        <a:effectLst/>
                        <a:latin typeface="新細明體" panose="02020500000000000000" pitchFamily="18" charset="-120"/>
                        <a:ea typeface="新細明體" panose="02020500000000000000" pitchFamily="18" charset="-120"/>
                      </a:endParaRPr>
                    </a:p>
                  </a:txBody>
                  <a:tcPr marL="14287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228,434</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332,892</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288,315</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489,392</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190">
                <a:tc>
                  <a:txBody>
                    <a:bodyPr/>
                    <a:lstStyle/>
                    <a:p>
                      <a:pPr algn="l" fontAlgn="ctr"/>
                      <a:r>
                        <a:rPr lang="zh-TW" altLang="en-US" sz="1400" u="none" strike="noStrike">
                          <a:effectLst/>
                        </a:rPr>
                        <a:t>稅前純益</a:t>
                      </a:r>
                      <a:r>
                        <a:rPr lang="en-US" altLang="zh-TW" sz="1400" u="none" strike="noStrike">
                          <a:effectLst/>
                        </a:rPr>
                        <a:t>(</a:t>
                      </a:r>
                      <a:r>
                        <a:rPr lang="zh-TW" altLang="en-US" sz="1400" u="none" strike="noStrike">
                          <a:effectLst/>
                        </a:rPr>
                        <a:t>損</a:t>
                      </a:r>
                      <a:r>
                        <a:rPr lang="en-US" altLang="zh-TW" sz="1400" u="none" strike="noStrike">
                          <a:effectLst/>
                        </a:rPr>
                        <a:t>)</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14287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12,244,488</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dirty="0">
                          <a:effectLst/>
                        </a:rPr>
                        <a:t>24,096,607</a:t>
                      </a:r>
                      <a:endParaRPr lang="en-US" altLang="zh-TW" sz="14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30,456,375</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29,273,701</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4034">
                <a:tc>
                  <a:txBody>
                    <a:bodyPr/>
                    <a:lstStyle/>
                    <a:p>
                      <a:pPr algn="l" fontAlgn="ctr"/>
                      <a:r>
                        <a:rPr lang="zh-TW" altLang="en-US" sz="1400" u="none" strike="noStrike">
                          <a:effectLst/>
                        </a:rPr>
                        <a:t>所得稅</a:t>
                      </a:r>
                      <a:r>
                        <a:rPr lang="en-US" altLang="zh-TW" sz="1400" u="none" strike="noStrike">
                          <a:effectLst/>
                        </a:rPr>
                        <a:t>(</a:t>
                      </a:r>
                      <a:r>
                        <a:rPr lang="zh-TW" altLang="en-US" sz="1400" u="none" strike="noStrike">
                          <a:effectLst/>
                        </a:rPr>
                        <a:t>費用</a:t>
                      </a:r>
                      <a:r>
                        <a:rPr lang="en-US" altLang="zh-TW" sz="1400" u="none" strike="noStrike">
                          <a:effectLst/>
                        </a:rPr>
                        <a:t>)</a:t>
                      </a:r>
                      <a:r>
                        <a:rPr lang="zh-TW" altLang="en-US" sz="1400" u="none" strike="noStrike">
                          <a:effectLst/>
                        </a:rPr>
                        <a:t>利益</a:t>
                      </a:r>
                      <a:endParaRPr lang="zh-TW" altLang="en-US" sz="1400" b="0" i="0" u="none" strike="noStrike">
                        <a:solidFill>
                          <a:srgbClr val="000000"/>
                        </a:solidFill>
                        <a:effectLst/>
                        <a:latin typeface="新細明體" panose="02020500000000000000" pitchFamily="18" charset="-120"/>
                        <a:ea typeface="新細明體" panose="02020500000000000000" pitchFamily="18" charset="-120"/>
                      </a:endParaRPr>
                    </a:p>
                  </a:txBody>
                  <a:tcPr marL="14287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-1,220,170</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882,491</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2,031,567</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-586,138</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190">
                <a:tc>
                  <a:txBody>
                    <a:bodyPr/>
                    <a:lstStyle/>
                    <a:p>
                      <a:pPr algn="l" fontAlgn="ctr"/>
                      <a:r>
                        <a:rPr lang="zh-TW" altLang="en-US" sz="1400" u="none" strike="noStrike">
                          <a:effectLst/>
                        </a:rPr>
                        <a:t>本期淨利</a:t>
                      </a:r>
                      <a:r>
                        <a:rPr lang="en-US" altLang="zh-TW" sz="1400" u="none" strike="noStrike">
                          <a:effectLst/>
                        </a:rPr>
                        <a:t>(</a:t>
                      </a:r>
                      <a:r>
                        <a:rPr lang="zh-TW" altLang="en-US" sz="1400" u="none" strike="noStrike">
                          <a:effectLst/>
                        </a:rPr>
                        <a:t>損</a:t>
                      </a:r>
                      <a:r>
                        <a:rPr lang="en-US" altLang="zh-TW" sz="1400" u="none" strike="noStrike">
                          <a:effectLst/>
                        </a:rPr>
                        <a:t>)</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14287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11,024,318</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24,979,098</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32,487,942</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28,687,563</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0766">
                <a:tc>
                  <a:txBody>
                    <a:bodyPr/>
                    <a:lstStyle/>
                    <a:p>
                      <a:pPr algn="l" fontAlgn="ctr"/>
                      <a:r>
                        <a:rPr lang="zh-TW" altLang="en-US" sz="1400" u="none" strike="noStrike">
                          <a:effectLst/>
                        </a:rPr>
                        <a:t>本期其他綜合</a:t>
                      </a:r>
                      <a:r>
                        <a:rPr lang="en-US" altLang="zh-TW" sz="1400" u="none" strike="noStrike">
                          <a:effectLst/>
                        </a:rPr>
                        <a:t>(</a:t>
                      </a:r>
                      <a:r>
                        <a:rPr lang="zh-TW" altLang="en-US" sz="1400" u="none" strike="noStrike">
                          <a:effectLst/>
                        </a:rPr>
                        <a:t>損</a:t>
                      </a:r>
                      <a:r>
                        <a:rPr lang="en-US" altLang="zh-TW" sz="1400" u="none" strike="noStrike">
                          <a:effectLst/>
                        </a:rPr>
                        <a:t>)</a:t>
                      </a:r>
                      <a:r>
                        <a:rPr lang="zh-TW" altLang="en-US" sz="1400" u="none" strike="noStrike">
                          <a:effectLst/>
                        </a:rPr>
                        <a:t>益</a:t>
                      </a:r>
                      <a:r>
                        <a:rPr lang="en-US" altLang="zh-TW" sz="1400" u="none" strike="noStrike">
                          <a:effectLst/>
                        </a:rPr>
                        <a:t>(</a:t>
                      </a:r>
                      <a:r>
                        <a:rPr lang="zh-TW" altLang="en-US" sz="1400" u="none" strike="noStrike">
                          <a:effectLst/>
                        </a:rPr>
                        <a:t>稅後淨額</a:t>
                      </a:r>
                      <a:r>
                        <a:rPr lang="en-US" altLang="zh-TW" sz="1400" u="none" strike="noStrike">
                          <a:effectLst/>
                        </a:rPr>
                        <a:t>)</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14287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80,419,456</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-100,047,347</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31,080,865</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1,253,886</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6716">
                <a:tc>
                  <a:txBody>
                    <a:bodyPr/>
                    <a:lstStyle/>
                    <a:p>
                      <a:pPr algn="l" fontAlgn="ctr"/>
                      <a:r>
                        <a:rPr lang="zh-TW" altLang="en-US" sz="1400" u="none" strike="noStrike">
                          <a:effectLst/>
                        </a:rPr>
                        <a:t>本期綜合</a:t>
                      </a:r>
                      <a:r>
                        <a:rPr lang="en-US" altLang="zh-TW" sz="1400" u="none" strike="noStrike">
                          <a:effectLst/>
                        </a:rPr>
                        <a:t>(</a:t>
                      </a:r>
                      <a:r>
                        <a:rPr lang="zh-TW" altLang="en-US" sz="1400" u="none" strike="noStrike">
                          <a:effectLst/>
                        </a:rPr>
                        <a:t>損</a:t>
                      </a:r>
                      <a:r>
                        <a:rPr lang="en-US" altLang="zh-TW" sz="1400" u="none" strike="noStrike">
                          <a:effectLst/>
                        </a:rPr>
                        <a:t>)</a:t>
                      </a:r>
                      <a:r>
                        <a:rPr lang="zh-TW" altLang="en-US" sz="1400" u="none" strike="noStrike">
                          <a:effectLst/>
                        </a:rPr>
                        <a:t>益總額</a:t>
                      </a:r>
                      <a:endParaRPr lang="zh-TW" altLang="en-US" sz="1400" b="0" i="0" u="none" strike="noStrike">
                        <a:solidFill>
                          <a:srgbClr val="000000"/>
                        </a:solidFill>
                        <a:effectLst/>
                        <a:latin typeface="新細明體" panose="02020500000000000000" pitchFamily="18" charset="-120"/>
                        <a:ea typeface="新細明體" panose="02020500000000000000" pitchFamily="18" charset="-120"/>
                      </a:endParaRPr>
                    </a:p>
                  </a:txBody>
                  <a:tcPr marL="14287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91,443,774</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-75,068,249</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63,568,807</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29,941,449</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57499">
                <a:tc>
                  <a:txBody>
                    <a:bodyPr/>
                    <a:lstStyle/>
                    <a:p>
                      <a:pPr algn="l" fontAlgn="ctr"/>
                      <a:r>
                        <a:rPr lang="zh-TW" altLang="en-US" sz="1400" u="none" strike="noStrike">
                          <a:effectLst/>
                        </a:rPr>
                        <a:t>每股盈餘</a:t>
                      </a:r>
                      <a:r>
                        <a:rPr lang="en-US" altLang="zh-TW" sz="1400" u="none" strike="noStrike">
                          <a:effectLst/>
                        </a:rPr>
                        <a:t>(</a:t>
                      </a:r>
                      <a:r>
                        <a:rPr lang="zh-TW" altLang="en-US" sz="1400" u="none" strike="noStrike">
                          <a:effectLst/>
                        </a:rPr>
                        <a:t>單位：元</a:t>
                      </a:r>
                      <a:r>
                        <a:rPr lang="en-US" altLang="zh-TW" sz="1400" u="none" strike="noStrike">
                          <a:effectLst/>
                        </a:rPr>
                        <a:t>) (</a:t>
                      </a:r>
                      <a:r>
                        <a:rPr lang="zh-TW" altLang="en-US" sz="1400" u="none" strike="noStrike">
                          <a:effectLst/>
                        </a:rPr>
                        <a:t>依本期淨利計算</a:t>
                      </a:r>
                      <a:r>
                        <a:rPr lang="en-US" altLang="zh-TW" sz="1400" u="none" strike="noStrike">
                          <a:effectLst/>
                        </a:rPr>
                        <a:t>)</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14287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0.98</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2.25</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a:effectLst/>
                        </a:rPr>
                        <a:t>3.92</a:t>
                      </a:r>
                      <a:endParaRPr lang="en-US" altLang="zh-TW" sz="1400" b="0" i="0" u="none" strike="noStrike">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400" u="none" strike="noStrike" dirty="0">
                          <a:effectLst/>
                        </a:rPr>
                        <a:t>4.13 </a:t>
                      </a:r>
                      <a:endParaRPr lang="en-US" altLang="zh-TW" sz="1400" b="0" i="0" u="none" strike="noStrike" dirty="0">
                        <a:solidFill>
                          <a:srgbClr val="000000"/>
                        </a:solidFill>
                        <a:effectLst/>
                        <a:latin typeface="新細明體" panose="02020500000000000000" pitchFamily="18" charset="-120"/>
                        <a:ea typeface="新細明體" panose="02020500000000000000" pitchFamily="18" charset="-120"/>
                      </a:endParaRPr>
                    </a:p>
                  </a:txBody>
                  <a:tcPr marL="9525" marR="14287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5935540"/>
      </p:ext>
    </p:extLst>
  </p:cSld>
  <p:clrMapOvr>
    <a:masterClrMapping/>
  </p:clrMapOvr>
  <p:transition>
    <p:random/>
  </p:transition>
</p:sld>
</file>

<file path=ppt/theme/_rels/theme6.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Layers">
  <a:themeElements>
    <a:clrScheme name="自訂 1">
      <a:dk1>
        <a:srgbClr val="000000"/>
      </a:dk1>
      <a:lt1>
        <a:srgbClr val="FFFFE1"/>
      </a:lt1>
      <a:dk2>
        <a:srgbClr val="330033"/>
      </a:dk2>
      <a:lt2>
        <a:srgbClr val="330033"/>
      </a:lt2>
      <a:accent1>
        <a:srgbClr val="F0F000"/>
      </a:accent1>
      <a:accent2>
        <a:srgbClr val="FF0000"/>
      </a:accent2>
      <a:accent3>
        <a:srgbClr val="FFFFEE"/>
      </a:accent3>
      <a:accent4>
        <a:srgbClr val="000000"/>
      </a:accent4>
      <a:accent5>
        <a:srgbClr val="E2E2CA"/>
      </a:accent5>
      <a:accent6>
        <a:srgbClr val="E70000"/>
      </a:accent6>
      <a:hlink>
        <a:srgbClr val="000099"/>
      </a:hlink>
      <a:folHlink>
        <a:srgbClr val="B2B2B2"/>
      </a:folHlink>
    </a:clrScheme>
    <a:fontScheme name="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
      <a:clrScheme name="Layers 11">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000099"/>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Ext title">
  <a:themeElements>
    <a:clrScheme name="Ext titl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Ext titl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Ext titl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Ext titl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Ext titl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Ext titl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Ext titl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Ext titl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Ext titl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Ext titl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Ext titl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Ext titl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
      <a:clrScheme name="Ext title 11">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000099"/>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Ext title">
  <a:themeElements>
    <a:clrScheme name="1_Ext titl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1_Ext titl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Ext titl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1_Ext titl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1_Ext titl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1_Ext titl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1_Ext titl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1_Ext titl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1_Ext titl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1_Ext titl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1_Ext titl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1_Ext titl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
      <a:clrScheme name="1_Ext title 11">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000099"/>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Layers">
  <a:themeElements>
    <a:clrScheme name="2_Layers 11">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000099"/>
      </a:hlink>
      <a:folHlink>
        <a:srgbClr val="B2B2B2"/>
      </a:folHlink>
    </a:clrScheme>
    <a:fontScheme name="2_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_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2_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2_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2_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2_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2_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2_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2_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2_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2_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
      <a:clrScheme name="2_Layers 11">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000099"/>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Layers">
  <a:themeElements>
    <a:clrScheme name="3_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3_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3_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3_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3_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3_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3_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3_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3_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3_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3_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3_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
      <a:clrScheme name="3_Layers 11">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000099"/>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夏至">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夏至">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夏至">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7.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68668</TotalTime>
  <Words>10865</Words>
  <Application>Microsoft Office PowerPoint</Application>
  <PresentationFormat>如螢幕大小 (4:3)</PresentationFormat>
  <Paragraphs>2239</Paragraphs>
  <Slides>83</Slides>
  <Notes>28</Notes>
  <HiddenSlides>0</HiddenSlides>
  <MMClips>0</MMClips>
  <ScaleCrop>false</ScaleCrop>
  <HeadingPairs>
    <vt:vector size="8" baseType="variant">
      <vt:variant>
        <vt:lpstr>使用字型</vt:lpstr>
      </vt:variant>
      <vt:variant>
        <vt:i4>13</vt:i4>
      </vt:variant>
      <vt:variant>
        <vt:lpstr>佈景主題</vt:lpstr>
      </vt:variant>
      <vt:variant>
        <vt:i4>6</vt:i4>
      </vt:variant>
      <vt:variant>
        <vt:lpstr>內嵌 OLE 伺服程式</vt:lpstr>
      </vt:variant>
      <vt:variant>
        <vt:i4>1</vt:i4>
      </vt:variant>
      <vt:variant>
        <vt:lpstr>投影片標題</vt:lpstr>
      </vt:variant>
      <vt:variant>
        <vt:i4>83</vt:i4>
      </vt:variant>
    </vt:vector>
  </HeadingPairs>
  <TitlesOfParts>
    <vt:vector size="103" baseType="lpstr">
      <vt:lpstr>宋体</vt:lpstr>
      <vt:lpstr>細明體</vt:lpstr>
      <vt:lpstr>微軟正黑體</vt:lpstr>
      <vt:lpstr>新細明體</vt:lpstr>
      <vt:lpstr>標楷體</vt:lpstr>
      <vt:lpstr>Arial</vt:lpstr>
      <vt:lpstr>Book Antiqua</vt:lpstr>
      <vt:lpstr>Calibri</vt:lpstr>
      <vt:lpstr>Gill Sans MT</vt:lpstr>
      <vt:lpstr>Times New Roman</vt:lpstr>
      <vt:lpstr>Verdana</vt:lpstr>
      <vt:lpstr>Wingdings</vt:lpstr>
      <vt:lpstr>Wingdings 2</vt:lpstr>
      <vt:lpstr>Layers</vt:lpstr>
      <vt:lpstr>Ext title</vt:lpstr>
      <vt:lpstr>1_Ext title</vt:lpstr>
      <vt:lpstr>2_Layers</vt:lpstr>
      <vt:lpstr>3_Layers</vt:lpstr>
      <vt:lpstr>夏至</vt:lpstr>
      <vt:lpstr>Worksheet</vt:lpstr>
      <vt:lpstr>第四章 財務報表與績效</vt:lpstr>
      <vt:lpstr>資產負債表 (Balance Sheet)</vt:lpstr>
      <vt:lpstr>銀行資產 (Bank Assets)</vt:lpstr>
      <vt:lpstr>PowerPoint 簡報</vt:lpstr>
      <vt:lpstr>現金及存放同業</vt:lpstr>
      <vt:lpstr>投資應按市場公平價值入帳</vt:lpstr>
      <vt:lpstr>投資科目-IAS 39號公報</vt:lpstr>
      <vt:lpstr>公平價值之衡量</vt:lpstr>
      <vt:lpstr>IFRS 國際財務報導準則</vt:lpstr>
      <vt:lpstr>IFRS 之精神</vt:lpstr>
      <vt:lpstr>PowerPoint 簡報</vt:lpstr>
      <vt:lpstr>IAS 39與IFRS 9 分類之對應</vt:lpstr>
      <vt:lpstr>IFRS金融資產分類</vt:lpstr>
      <vt:lpstr>金融資產會計科目入帳判斷流程</vt:lpstr>
      <vt:lpstr>IAS 39與IFRS 9</vt:lpstr>
      <vt:lpstr>IFRS 9在投資上的分類</vt:lpstr>
      <vt:lpstr>PowerPoint 簡報</vt:lpstr>
      <vt:lpstr>PowerPoint 簡報</vt:lpstr>
      <vt:lpstr>PowerPoint 簡報</vt:lpstr>
      <vt:lpstr>允許金融資產重分類的弊病</vt:lpstr>
      <vt:lpstr>三類資產不得進行重分類-IFRS9</vt:lpstr>
      <vt:lpstr>PowerPoint 簡報</vt:lpstr>
      <vt:lpstr>PowerPoint 簡報</vt:lpstr>
      <vt:lpstr>國內某銀行之透過損益按公允價值衡量之金融資產</vt:lpstr>
      <vt:lpstr>國內某銀行之透過其他綜合損益按公允價值衡量之金融資產</vt:lpstr>
      <vt:lpstr>持有至到期日金融資產</vt:lpstr>
      <vt:lpstr>持有至到期日金融資產</vt:lpstr>
      <vt:lpstr>利息法 持有至到期日之金融資產－公司債</vt:lpstr>
      <vt:lpstr>採權益法之長期股權投資</vt:lpstr>
      <vt:lpstr>關聯企業</vt:lpstr>
      <vt:lpstr>權益法</vt:lpstr>
      <vt:lpstr>採用權益法之投資－淨額</vt:lpstr>
      <vt:lpstr>放款及貼現</vt:lpstr>
      <vt:lpstr>貼現及放款－淨額</vt:lpstr>
      <vt:lpstr>放款及貼現之調整項</vt:lpstr>
      <vt:lpstr>備抵呆帳(loan-loss reserve)</vt:lpstr>
      <vt:lpstr>備抵呆帳變動明細表 –放款</vt:lpstr>
      <vt:lpstr>放款及應收款之資產減損</vt:lpstr>
      <vt:lpstr>呆帳損失提存(PLL)之最低金額規定</vt:lpstr>
      <vt:lpstr>一些尚待釐清的問題</vt:lpstr>
      <vt:lpstr>本國銀行放款品質分類統計表</vt:lpstr>
      <vt:lpstr>逾期放款</vt:lpstr>
      <vt:lpstr>催收款</vt:lpstr>
      <vt:lpstr>本國銀行民國102年 9月底的不良債權</vt:lpstr>
      <vt:lpstr>呆帳</vt:lpstr>
      <vt:lpstr>呆帳之沖銷</vt:lpstr>
      <vt:lpstr>本國銀行轉銷呆帳金額彙總表</vt:lpstr>
      <vt:lpstr>其他金融資產</vt:lpstr>
      <vt:lpstr>PowerPoint 簡報</vt:lpstr>
      <vt:lpstr>投資性不動產</vt:lpstr>
      <vt:lpstr>當期所得稅資產</vt:lpstr>
      <vt:lpstr>遞延所得稅</vt:lpstr>
      <vt:lpstr>其他資產</vt:lpstr>
      <vt:lpstr>盈餘管理（earnings management）</vt:lpstr>
      <vt:lpstr>PowerPoint 簡報</vt:lpstr>
      <vt:lpstr>存款負債</vt:lpstr>
      <vt:lpstr>透過損益按公允價值衡量之金融負債</vt:lpstr>
      <vt:lpstr>借入款</vt:lpstr>
      <vt:lpstr>負債準備</vt:lpstr>
      <vt:lpstr>股東權益</vt:lpstr>
      <vt:lpstr>股東權益變動表</vt:lpstr>
      <vt:lpstr>股東權益變動表</vt:lpstr>
      <vt:lpstr>其他權益</vt:lpstr>
      <vt:lpstr>其他綜合損益 (other comprehensive income, OCI)</vt:lpstr>
      <vt:lpstr>資本公積</vt:lpstr>
      <vt:lpstr>保留盈餘</vt:lpstr>
      <vt:lpstr>表外交易</vt:lpstr>
      <vt:lpstr>本 國 銀 行 保 證 內 容 分 析-103 年 12 月 31 日(單位：新臺幣百萬元)</vt:lpstr>
      <vt:lpstr>損益表(IFRS實施後改為綜合損益表)</vt:lpstr>
      <vt:lpstr>PowerPoint 簡報</vt:lpstr>
      <vt:lpstr>PowerPoint 簡報</vt:lpstr>
      <vt:lpstr>PowerPoint 簡報</vt:lpstr>
      <vt:lpstr>利息淨收入(Net Interest income)</vt:lpstr>
      <vt:lpstr>利息淨收益</vt:lpstr>
      <vt:lpstr>利息以外收益  (noninterest income)</vt:lpstr>
      <vt:lpstr>手續費淨收益</vt:lpstr>
      <vt:lpstr>透過損益按公允價值衡量之金融資產及負債利益：</vt:lpstr>
      <vt:lpstr>備供出售金融資產之已實現利益</vt:lpstr>
      <vt:lpstr>收入認列問題</vt:lpstr>
      <vt:lpstr>營業費用</vt:lpstr>
      <vt:lpstr>PowerPoint 簡報</vt:lpstr>
      <vt:lpstr>其他綜合損益-台銀</vt:lpstr>
      <vt:lpstr>國內某壽險公司的損益表</vt:lpstr>
    </vt:vector>
  </TitlesOfParts>
  <Company>BFS Consultants Group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Analyzing Bank Performance: Using the UBPR</dc:title>
  <dc:creator>S. Scott MacDonald, Ph.D.</dc:creator>
  <cp:lastModifiedBy>user</cp:lastModifiedBy>
  <cp:revision>3459</cp:revision>
  <cp:lastPrinted>2000-01-25T18:06:26Z</cp:lastPrinted>
  <dcterms:created xsi:type="dcterms:W3CDTF">1997-10-14T16:14:28Z</dcterms:created>
  <dcterms:modified xsi:type="dcterms:W3CDTF">2019-11-04T04:16:00Z</dcterms:modified>
</cp:coreProperties>
</file>