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40" r:id="rId1"/>
  </p:sldMasterIdLst>
  <p:notesMasterIdLst>
    <p:notesMasterId r:id="rId28"/>
  </p:notesMasterIdLst>
  <p:handoutMasterIdLst>
    <p:handoutMasterId r:id="rId29"/>
  </p:handoutMasterIdLst>
  <p:sldIdLst>
    <p:sldId id="256" r:id="rId2"/>
    <p:sldId id="257" r:id="rId3"/>
    <p:sldId id="258" r:id="rId4"/>
    <p:sldId id="282" r:id="rId5"/>
    <p:sldId id="260" r:id="rId6"/>
    <p:sldId id="261" r:id="rId7"/>
    <p:sldId id="262" r:id="rId8"/>
    <p:sldId id="277" r:id="rId9"/>
    <p:sldId id="259" r:id="rId10"/>
    <p:sldId id="263" r:id="rId11"/>
    <p:sldId id="264" r:id="rId12"/>
    <p:sldId id="265" r:id="rId13"/>
    <p:sldId id="278" r:id="rId14"/>
    <p:sldId id="283" r:id="rId15"/>
    <p:sldId id="266" r:id="rId16"/>
    <p:sldId id="267" r:id="rId17"/>
    <p:sldId id="284" r:id="rId18"/>
    <p:sldId id="268" r:id="rId19"/>
    <p:sldId id="271" r:id="rId20"/>
    <p:sldId id="276" r:id="rId21"/>
    <p:sldId id="272" r:id="rId22"/>
    <p:sldId id="275" r:id="rId23"/>
    <p:sldId id="273" r:id="rId24"/>
    <p:sldId id="286" r:id="rId25"/>
    <p:sldId id="280" r:id="rId26"/>
    <p:sldId id="279" r:id="rId27"/>
  </p:sldIdLst>
  <p:sldSz cx="9144000" cy="6858000" type="screen4x3"/>
  <p:notesSz cx="9939338" cy="68072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8" d="100"/>
          <a:sy n="68" d="100"/>
        </p:scale>
        <p:origin x="1446" y="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4"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 Id="rId5" Type="http://schemas.openxmlformats.org/officeDocument/2006/relationships/image" Target="../media/image22.wmf"/><Relationship Id="rId4" Type="http://schemas.openxmlformats.org/officeDocument/2006/relationships/image" Target="../media/image21.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0"/>
            <a:ext cx="4306737" cy="340306"/>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5630284" y="0"/>
            <a:ext cx="4306737" cy="340306"/>
          </a:xfrm>
          <a:prstGeom prst="rect">
            <a:avLst/>
          </a:prstGeom>
        </p:spPr>
        <p:txBody>
          <a:bodyPr vert="horz" lIns="91440" tIns="45720" rIns="91440" bIns="45720" rtlCol="0"/>
          <a:lstStyle>
            <a:lvl1pPr algn="r">
              <a:defRPr sz="1200"/>
            </a:lvl1pPr>
          </a:lstStyle>
          <a:p>
            <a:fld id="{F3B2B386-9328-465B-B1A0-73C5D3C4023F}" type="datetimeFigureOut">
              <a:rPr lang="zh-TW" altLang="en-US" smtClean="0"/>
              <a:t>2019/10/29</a:t>
            </a:fld>
            <a:endParaRPr lang="zh-TW" altLang="en-US"/>
          </a:p>
        </p:txBody>
      </p:sp>
      <p:sp>
        <p:nvSpPr>
          <p:cNvPr id="4" name="頁尾版面配置區 3"/>
          <p:cNvSpPr>
            <a:spLocks noGrp="1"/>
          </p:cNvSpPr>
          <p:nvPr>
            <p:ph type="ftr" sz="quarter" idx="2"/>
          </p:nvPr>
        </p:nvSpPr>
        <p:spPr>
          <a:xfrm>
            <a:off x="1" y="6465808"/>
            <a:ext cx="4306737" cy="340305"/>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5630284" y="6465808"/>
            <a:ext cx="4306737" cy="340305"/>
          </a:xfrm>
          <a:prstGeom prst="rect">
            <a:avLst/>
          </a:prstGeom>
        </p:spPr>
        <p:txBody>
          <a:bodyPr vert="horz" lIns="91440" tIns="45720" rIns="91440" bIns="45720" rtlCol="0" anchor="b"/>
          <a:lstStyle>
            <a:lvl1pPr algn="r">
              <a:defRPr sz="1200"/>
            </a:lvl1pPr>
          </a:lstStyle>
          <a:p>
            <a:fld id="{016E6EE2-6C88-4053-A4C4-4E78C7C86DB0}" type="slidenum">
              <a:rPr lang="zh-TW" altLang="en-US" smtClean="0"/>
              <a:t>‹#›</a:t>
            </a:fld>
            <a:endParaRPr lang="zh-TW" altLang="en-US"/>
          </a:p>
        </p:txBody>
      </p:sp>
    </p:spTree>
    <p:extLst>
      <p:ext uri="{BB962C8B-B14F-4D97-AF65-F5344CB8AC3E}">
        <p14:creationId xmlns:p14="http://schemas.microsoft.com/office/powerpoint/2010/main" val="2767688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0"/>
            <a:ext cx="4307047" cy="34036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5629992" y="0"/>
            <a:ext cx="4307047" cy="340360"/>
          </a:xfrm>
          <a:prstGeom prst="rect">
            <a:avLst/>
          </a:prstGeom>
        </p:spPr>
        <p:txBody>
          <a:bodyPr vert="horz" lIns="91440" tIns="45720" rIns="91440" bIns="45720" rtlCol="0"/>
          <a:lstStyle>
            <a:lvl1pPr algn="r">
              <a:defRPr sz="1200"/>
            </a:lvl1pPr>
          </a:lstStyle>
          <a:p>
            <a:fld id="{7C2A61F4-D8D6-4C07-997F-39349889DBA1}" type="datetimeFigureOut">
              <a:rPr lang="zh-TW" altLang="en-US" smtClean="0"/>
              <a:t>2019/10/29</a:t>
            </a:fld>
            <a:endParaRPr lang="zh-TW" altLang="en-US"/>
          </a:p>
        </p:txBody>
      </p:sp>
      <p:sp>
        <p:nvSpPr>
          <p:cNvPr id="4" name="投影片圖像版面配置區 3"/>
          <p:cNvSpPr>
            <a:spLocks noGrp="1" noRot="1" noChangeAspect="1"/>
          </p:cNvSpPr>
          <p:nvPr>
            <p:ph type="sldImg" idx="2"/>
          </p:nvPr>
        </p:nvSpPr>
        <p:spPr>
          <a:xfrm>
            <a:off x="3268663" y="511175"/>
            <a:ext cx="3402012" cy="2551113"/>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993934" y="3233420"/>
            <a:ext cx="7951470" cy="306324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1" y="6465659"/>
            <a:ext cx="4307047" cy="34036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5629992" y="6465659"/>
            <a:ext cx="4307047" cy="340360"/>
          </a:xfrm>
          <a:prstGeom prst="rect">
            <a:avLst/>
          </a:prstGeom>
        </p:spPr>
        <p:txBody>
          <a:bodyPr vert="horz" lIns="91440" tIns="45720" rIns="91440" bIns="45720" rtlCol="0" anchor="b"/>
          <a:lstStyle>
            <a:lvl1pPr algn="r">
              <a:defRPr sz="1200"/>
            </a:lvl1pPr>
          </a:lstStyle>
          <a:p>
            <a:fld id="{D6FE59FE-C059-4726-9082-E2A6C7967406}" type="slidenum">
              <a:rPr lang="zh-TW" altLang="en-US" smtClean="0"/>
              <a:t>‹#›</a:t>
            </a:fld>
            <a:endParaRPr lang="zh-TW" altLang="en-US"/>
          </a:p>
        </p:txBody>
      </p:sp>
    </p:spTree>
    <p:extLst>
      <p:ext uri="{BB962C8B-B14F-4D97-AF65-F5344CB8AC3E}">
        <p14:creationId xmlns:p14="http://schemas.microsoft.com/office/powerpoint/2010/main" val="614650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Ref idx="1003">
        <a:schemeClr val="bg1"/>
      </p:bgRef>
    </p:bg>
    <p:spTree>
      <p:nvGrpSpPr>
        <p:cNvPr id="1" name=""/>
        <p:cNvGrpSpPr/>
        <p:nvPr/>
      </p:nvGrpSpPr>
      <p:grpSpPr>
        <a:xfrm>
          <a:off x="0" y="0"/>
          <a:ext cx="0" cy="0"/>
          <a:chOff x="0" y="0"/>
          <a:chExt cx="0" cy="0"/>
        </a:xfrm>
      </p:grpSpPr>
      <p:sp>
        <p:nvSpPr>
          <p:cNvPr id="12" name="矩形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圓角矩形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副標題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TW" altLang="en-US" smtClean="0"/>
              <a:t>按一下以編輯母片副標題樣式</a:t>
            </a:r>
            <a:endParaRPr kumimoji="0" lang="en-US"/>
          </a:p>
        </p:txBody>
      </p:sp>
      <p:sp>
        <p:nvSpPr>
          <p:cNvPr id="28" name="日期版面配置區 27"/>
          <p:cNvSpPr>
            <a:spLocks noGrp="1"/>
          </p:cNvSpPr>
          <p:nvPr>
            <p:ph type="dt" sz="half" idx="10"/>
          </p:nvPr>
        </p:nvSpPr>
        <p:spPr/>
        <p:txBody>
          <a:bodyPr/>
          <a:lstStyle/>
          <a:p>
            <a:fld id="{C7EBF18E-94DC-42C7-82BE-8786DF57ED73}" type="datetime1">
              <a:rPr lang="zh-TW" altLang="en-US" smtClean="0"/>
              <a:t>2019/10/29</a:t>
            </a:fld>
            <a:endParaRPr lang="zh-TW" altLang="en-US"/>
          </a:p>
        </p:txBody>
      </p:sp>
      <p:sp>
        <p:nvSpPr>
          <p:cNvPr id="17" name="頁尾版面配置區 16"/>
          <p:cNvSpPr>
            <a:spLocks noGrp="1"/>
          </p:cNvSpPr>
          <p:nvPr>
            <p:ph type="ftr" sz="quarter" idx="11"/>
          </p:nvPr>
        </p:nvSpPr>
        <p:spPr/>
        <p:txBody>
          <a:bodyPr/>
          <a:lstStyle/>
          <a:p>
            <a:endParaRPr lang="zh-TW" altLang="en-US"/>
          </a:p>
        </p:txBody>
      </p:sp>
      <p:sp>
        <p:nvSpPr>
          <p:cNvPr id="29" name="投影片編號版面配置區 28"/>
          <p:cNvSpPr>
            <a:spLocks noGrp="1"/>
          </p:cNvSpPr>
          <p:nvPr>
            <p:ph type="sldNum" sz="quarter" idx="12"/>
          </p:nvPr>
        </p:nvSpPr>
        <p:spPr/>
        <p:txBody>
          <a:bodyPr lIns="0" tIns="0" rIns="0" bIns="0">
            <a:noAutofit/>
          </a:bodyPr>
          <a:lstStyle>
            <a:lvl1pPr>
              <a:defRPr sz="1400">
                <a:solidFill>
                  <a:srgbClr val="FFFFFF"/>
                </a:solidFill>
              </a:defRPr>
            </a:lvl1pPr>
          </a:lstStyle>
          <a:p>
            <a:fld id="{AF129D2B-9BF6-450A-98BB-B3060E8AC930}" type="slidenum">
              <a:rPr lang="zh-TW" altLang="en-US" smtClean="0"/>
              <a:pPr/>
              <a:t>‹#›</a:t>
            </a:fld>
            <a:endParaRPr lang="zh-TW" altLang="en-US"/>
          </a:p>
        </p:txBody>
      </p:sp>
      <p:sp>
        <p:nvSpPr>
          <p:cNvPr id="7" name="矩形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矩形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標題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zh-TW" altLang="en-US" smtClean="0"/>
              <a:t>按一下以編輯母片標題樣式</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4" name="日期版面配置區 3"/>
          <p:cNvSpPr>
            <a:spLocks noGrp="1"/>
          </p:cNvSpPr>
          <p:nvPr>
            <p:ph type="dt" sz="half" idx="10"/>
          </p:nvPr>
        </p:nvSpPr>
        <p:spPr/>
        <p:txBody>
          <a:bodyPr/>
          <a:lstStyle/>
          <a:p>
            <a:fld id="{C09DED44-A7AB-4EC9-8991-31ED24785615}" type="datetime1">
              <a:rPr lang="zh-TW" altLang="en-US" smtClean="0"/>
              <a:t>2019/10/29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129D2B-9BF6-450A-98BB-B3060E8AC930}" type="slidenum">
              <a:rPr lang="zh-TW" altLang="en-US" smtClean="0"/>
              <a:pPr/>
              <a:t>‹#›</a:t>
            </a:fld>
            <a:endParaRPr lang="zh-TW" altLang="en-US"/>
          </a:p>
        </p:txBody>
      </p:sp>
      <p:sp>
        <p:nvSpPr>
          <p:cNvPr id="8" name="內容版面配置區 7"/>
          <p:cNvSpPr>
            <a:spLocks noGrp="1"/>
          </p:cNvSpPr>
          <p:nvPr>
            <p:ph sz="quarter" idx="1"/>
          </p:nvPr>
        </p:nvSpPr>
        <p:spPr>
          <a:xfrm>
            <a:off x="914400" y="1447800"/>
            <a:ext cx="7772400" cy="4572000"/>
          </a:xfrm>
        </p:spPr>
        <p:txBody>
          <a:bodyPr vert="horz"/>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bg>
      <p:bgRef idx="1003">
        <a:schemeClr val="bg1"/>
      </p:bgRef>
    </p:bg>
    <p:spTree>
      <p:nvGrpSpPr>
        <p:cNvPr id="1" name=""/>
        <p:cNvGrpSpPr/>
        <p:nvPr/>
      </p:nvGrpSpPr>
      <p:grpSpPr>
        <a:xfrm>
          <a:off x="0" y="0"/>
          <a:ext cx="0" cy="0"/>
          <a:chOff x="0" y="0"/>
          <a:chExt cx="0" cy="0"/>
        </a:xfrm>
      </p:grpSpPr>
      <p:sp>
        <p:nvSpPr>
          <p:cNvPr id="11" name="矩形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圓角矩形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標題 1"/>
          <p:cNvSpPr>
            <a:spLocks noGrp="1"/>
          </p:cNvSpPr>
          <p:nvPr>
            <p:ph type="title"/>
          </p:nvPr>
        </p:nvSpPr>
        <p:spPr>
          <a:xfrm>
            <a:off x="722313" y="952500"/>
            <a:ext cx="7772400" cy="1362075"/>
          </a:xfrm>
        </p:spPr>
        <p:txBody>
          <a:bodyPr anchor="b" anchorCtr="0"/>
          <a:lstStyle>
            <a:lvl1pPr algn="l">
              <a:buNone/>
              <a:defRPr sz="4000" b="0" cap="none"/>
            </a:lvl1p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TW" altLang="en-US" smtClean="0"/>
              <a:t>按一下以編輯母片文字樣式</a:t>
            </a:r>
          </a:p>
        </p:txBody>
      </p:sp>
      <p:sp>
        <p:nvSpPr>
          <p:cNvPr id="4" name="日期版面配置區 3"/>
          <p:cNvSpPr>
            <a:spLocks noGrp="1"/>
          </p:cNvSpPr>
          <p:nvPr>
            <p:ph type="dt" sz="half" idx="10"/>
          </p:nvPr>
        </p:nvSpPr>
        <p:spPr/>
        <p:txBody>
          <a:bodyPr/>
          <a:lstStyle/>
          <a:p>
            <a:fld id="{2A240DA6-B62F-4C53-8DE5-22605B98EB54}" type="datetime1">
              <a:rPr lang="zh-TW" altLang="en-US" smtClean="0"/>
              <a:t>2019/10/29</a:t>
            </a:fld>
            <a:endParaRPr lang="zh-TW" altLang="en-US"/>
          </a:p>
        </p:txBody>
      </p:sp>
      <p:sp>
        <p:nvSpPr>
          <p:cNvPr id="5" name="頁尾版面配置區 4"/>
          <p:cNvSpPr>
            <a:spLocks noGrp="1"/>
          </p:cNvSpPr>
          <p:nvPr>
            <p:ph type="ftr" sz="quarter" idx="11"/>
          </p:nvPr>
        </p:nvSpPr>
        <p:spPr>
          <a:xfrm>
            <a:off x="800100" y="6172200"/>
            <a:ext cx="4000500" cy="457200"/>
          </a:xfrm>
        </p:spPr>
        <p:txBody>
          <a:bodyPr/>
          <a:lstStyle/>
          <a:p>
            <a:endParaRPr lang="zh-TW" altLang="en-US"/>
          </a:p>
        </p:txBody>
      </p:sp>
      <p:sp>
        <p:nvSpPr>
          <p:cNvPr id="7" name="矩形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投影片編號版面配置區 5"/>
          <p:cNvSpPr>
            <a:spLocks noGrp="1"/>
          </p:cNvSpPr>
          <p:nvPr>
            <p:ph type="sldNum" sz="quarter" idx="12"/>
          </p:nvPr>
        </p:nvSpPr>
        <p:spPr>
          <a:xfrm>
            <a:off x="146304" y="6208776"/>
            <a:ext cx="457200" cy="457200"/>
          </a:xfrm>
        </p:spPr>
        <p:txBody>
          <a:bodyPr/>
          <a:lstStyle/>
          <a:p>
            <a:fld id="{AF129D2B-9BF6-450A-98BB-B3060E8AC930}" type="slidenum">
              <a:rPr lang="zh-TW" altLang="en-US" smtClean="0"/>
              <a:pPr/>
              <a:t>‹#›</a:t>
            </a:fld>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5" name="日期版面配置區 4"/>
          <p:cNvSpPr>
            <a:spLocks noGrp="1"/>
          </p:cNvSpPr>
          <p:nvPr>
            <p:ph type="dt" sz="half" idx="10"/>
          </p:nvPr>
        </p:nvSpPr>
        <p:spPr/>
        <p:txBody>
          <a:bodyPr/>
          <a:lstStyle/>
          <a:p>
            <a:fld id="{DC426EA0-B80C-4982-8284-AE6321726593}" type="datetime1">
              <a:rPr lang="zh-TW" altLang="en-US" smtClean="0"/>
              <a:t>2019/10/29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AF129D2B-9BF6-450A-98BB-B3060E8AC930}" type="slidenum">
              <a:rPr lang="zh-TW" altLang="en-US" smtClean="0"/>
              <a:pPr/>
              <a:t>‹#›</a:t>
            </a:fld>
            <a:endParaRPr lang="zh-TW" altLang="en-US"/>
          </a:p>
        </p:txBody>
      </p:sp>
      <p:sp>
        <p:nvSpPr>
          <p:cNvPr id="9" name="內容版面配置區 8"/>
          <p:cNvSpPr>
            <a:spLocks noGrp="1"/>
          </p:cNvSpPr>
          <p:nvPr>
            <p:ph sz="quarter" idx="1"/>
          </p:nvPr>
        </p:nvSpPr>
        <p:spPr>
          <a:xfrm>
            <a:off x="914400" y="1447800"/>
            <a:ext cx="3749040" cy="4572000"/>
          </a:xfrm>
        </p:spPr>
        <p:txBody>
          <a:bodyPr vert="horz"/>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1" name="內容版面配置區 10"/>
          <p:cNvSpPr>
            <a:spLocks noGrp="1"/>
          </p:cNvSpPr>
          <p:nvPr>
            <p:ph sz="quarter" idx="2"/>
          </p:nvPr>
        </p:nvSpPr>
        <p:spPr>
          <a:xfrm>
            <a:off x="4933950" y="1447800"/>
            <a:ext cx="3749040" cy="4572000"/>
          </a:xfrm>
        </p:spPr>
        <p:txBody>
          <a:bodyPr vert="horz"/>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914400" y="273050"/>
            <a:ext cx="7772400" cy="1143000"/>
          </a:xfrm>
        </p:spPr>
        <p:txBody>
          <a:bodyPr anchor="b" anchorCtr="0"/>
          <a:lstStyle>
            <a:lvl1pPr>
              <a:defRPr/>
            </a:lvl1p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zh-TW" altLang="en-US" smtClean="0"/>
              <a:t>按一下以編輯母片文字樣式</a:t>
            </a:r>
          </a:p>
        </p:txBody>
      </p:sp>
      <p:sp>
        <p:nvSpPr>
          <p:cNvPr id="4" name="文字版面配置區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zh-TW" altLang="en-US" smtClean="0"/>
              <a:t>按一下以編輯母片文字樣式</a:t>
            </a:r>
          </a:p>
        </p:txBody>
      </p:sp>
      <p:sp>
        <p:nvSpPr>
          <p:cNvPr id="7" name="日期版面配置區 6"/>
          <p:cNvSpPr>
            <a:spLocks noGrp="1"/>
          </p:cNvSpPr>
          <p:nvPr>
            <p:ph type="dt" sz="half" idx="10"/>
          </p:nvPr>
        </p:nvSpPr>
        <p:spPr/>
        <p:txBody>
          <a:bodyPr/>
          <a:lstStyle/>
          <a:p>
            <a:fld id="{39033220-02AD-4010-B629-ED6C8D6795A4}" type="datetime1">
              <a:rPr lang="zh-TW" altLang="en-US" smtClean="0"/>
              <a:t>2019/10/29</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AF129D2B-9BF6-450A-98BB-B3060E8AC930}" type="slidenum">
              <a:rPr lang="zh-TW" altLang="en-US" smtClean="0"/>
              <a:pPr/>
              <a:t>‹#›</a:t>
            </a:fld>
            <a:endParaRPr lang="zh-TW" altLang="en-US"/>
          </a:p>
        </p:txBody>
      </p:sp>
      <p:sp>
        <p:nvSpPr>
          <p:cNvPr id="11" name="內容版面配置區 10"/>
          <p:cNvSpPr>
            <a:spLocks noGrp="1"/>
          </p:cNvSpPr>
          <p:nvPr>
            <p:ph sz="half" idx="2"/>
          </p:nvPr>
        </p:nvSpPr>
        <p:spPr>
          <a:xfrm>
            <a:off x="914400" y="2247900"/>
            <a:ext cx="3733800" cy="3886200"/>
          </a:xfrm>
        </p:spPr>
        <p:txBody>
          <a:bodyPr vert="horz"/>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3" name="內容版面配置區 12"/>
          <p:cNvSpPr>
            <a:spLocks noGrp="1"/>
          </p:cNvSpPr>
          <p:nvPr>
            <p:ph sz="half" idx="4"/>
          </p:nvPr>
        </p:nvSpPr>
        <p:spPr>
          <a:xfrm>
            <a:off x="4953000" y="2247900"/>
            <a:ext cx="3733800" cy="3886200"/>
          </a:xfrm>
        </p:spPr>
        <p:txBody>
          <a:bodyPr vert="horz"/>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日期版面配置區 2"/>
          <p:cNvSpPr>
            <a:spLocks noGrp="1"/>
          </p:cNvSpPr>
          <p:nvPr>
            <p:ph type="dt" sz="half" idx="10"/>
          </p:nvPr>
        </p:nvSpPr>
        <p:spPr/>
        <p:txBody>
          <a:bodyPr/>
          <a:lstStyle/>
          <a:p>
            <a:fld id="{97D4CCF5-31EF-4662-BB34-C793BF4C5F3B}" type="datetime1">
              <a:rPr lang="zh-TW" altLang="en-US" smtClean="0"/>
              <a:t>2019/10/29</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AF129D2B-9BF6-450A-98BB-B3060E8AC930}"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0F97576C-1DF1-4AFE-A7A9-3C9598618F1D}" type="datetime1">
              <a:rPr lang="zh-TW" altLang="en-US" smtClean="0"/>
              <a:t>2019/10/29</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8" name="矩形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圓角矩形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標題 1"/>
          <p:cNvSpPr>
            <a:spLocks noGrp="1"/>
          </p:cNvSpPr>
          <p:nvPr>
            <p:ph type="title"/>
          </p:nvPr>
        </p:nvSpPr>
        <p:spPr>
          <a:xfrm>
            <a:off x="914400" y="273050"/>
            <a:ext cx="7772400" cy="1143000"/>
          </a:xfrm>
        </p:spPr>
        <p:txBody>
          <a:bodyPr anchor="b" anchorCtr="0"/>
          <a:lstStyle>
            <a:lvl1pPr algn="l">
              <a:buNone/>
              <a:defRPr sz="4000" b="0"/>
            </a:lvl1pPr>
          </a:lstStyle>
          <a:p>
            <a:r>
              <a:rPr kumimoji="0" lang="zh-TW" altLang="en-US" smtClean="0"/>
              <a:t>按一下以編輯母片標題樣式</a:t>
            </a:r>
            <a:endParaRPr kumimoji="0" lang="en-US"/>
          </a:p>
        </p:txBody>
      </p:sp>
      <p:sp>
        <p:nvSpPr>
          <p:cNvPr id="3" name="文字版面配置區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zh-TW" altLang="en-US" smtClean="0"/>
              <a:t>按一下以編輯母片文字樣式</a:t>
            </a:r>
          </a:p>
        </p:txBody>
      </p:sp>
      <p:sp>
        <p:nvSpPr>
          <p:cNvPr id="5" name="日期版面配置區 4"/>
          <p:cNvSpPr>
            <a:spLocks noGrp="1"/>
          </p:cNvSpPr>
          <p:nvPr>
            <p:ph type="dt" sz="half" idx="10"/>
          </p:nvPr>
        </p:nvSpPr>
        <p:spPr/>
        <p:txBody>
          <a:bodyPr/>
          <a:lstStyle/>
          <a:p>
            <a:fld id="{CB58612C-6844-45DD-9F49-708A0FA99539}" type="datetime1">
              <a:rPr lang="zh-TW" altLang="en-US" smtClean="0"/>
              <a:t>2019/10/29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AF129D2B-9BF6-450A-98BB-B3060E8AC930}" type="slidenum">
              <a:rPr lang="zh-TW" altLang="en-US" smtClean="0"/>
              <a:pPr/>
              <a:t>‹#›</a:t>
            </a:fld>
            <a:endParaRPr lang="zh-TW" altLang="en-US"/>
          </a:p>
        </p:txBody>
      </p:sp>
      <p:sp>
        <p:nvSpPr>
          <p:cNvPr id="11" name="內容版面配置區 10"/>
          <p:cNvSpPr>
            <a:spLocks noGrp="1"/>
          </p:cNvSpPr>
          <p:nvPr>
            <p:ph sz="quarter" idx="1"/>
          </p:nvPr>
        </p:nvSpPr>
        <p:spPr>
          <a:xfrm>
            <a:off x="2971800" y="1600200"/>
            <a:ext cx="5715000" cy="4495800"/>
          </a:xfrm>
        </p:spPr>
        <p:txBody>
          <a:bodyPr vert="horz"/>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zh-TW" altLang="en-US" smtClean="0"/>
              <a:t>按一下以編輯母片標題樣式</a:t>
            </a:r>
            <a:endParaRPr kumimoji="0" lang="en-US"/>
          </a:p>
        </p:txBody>
      </p:sp>
      <p:sp>
        <p:nvSpPr>
          <p:cNvPr id="4" name="文字版面配置區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zh-TW" altLang="en-US" smtClean="0"/>
              <a:t>按一下以編輯母片文字樣式</a:t>
            </a:r>
          </a:p>
        </p:txBody>
      </p:sp>
      <p:sp>
        <p:nvSpPr>
          <p:cNvPr id="5" name="日期版面配置區 4"/>
          <p:cNvSpPr>
            <a:spLocks noGrp="1"/>
          </p:cNvSpPr>
          <p:nvPr>
            <p:ph type="dt" sz="half" idx="10"/>
          </p:nvPr>
        </p:nvSpPr>
        <p:spPr/>
        <p:txBody>
          <a:bodyPr/>
          <a:lstStyle/>
          <a:p>
            <a:fld id="{070501AF-2102-41F0-B635-4B1C5B0CA200}" type="datetime1">
              <a:rPr lang="zh-TW" altLang="en-US" smtClean="0"/>
              <a:t>2019/10/29</a:t>
            </a:fld>
            <a:endParaRPr lang="zh-TW" altLang="en-US"/>
          </a:p>
        </p:txBody>
      </p:sp>
      <p:sp>
        <p:nvSpPr>
          <p:cNvPr id="6" name="頁尾版面配置區 5"/>
          <p:cNvSpPr>
            <a:spLocks noGrp="1"/>
          </p:cNvSpPr>
          <p:nvPr>
            <p:ph type="ftr" sz="quarter" idx="11"/>
          </p:nvPr>
        </p:nvSpPr>
        <p:spPr>
          <a:xfrm>
            <a:off x="914400" y="6172200"/>
            <a:ext cx="3886200" cy="457200"/>
          </a:xfrm>
        </p:spPr>
        <p:txBody>
          <a:bodyPr/>
          <a:lstStyle/>
          <a:p>
            <a:endParaRPr lang="zh-TW" altLang="en-US"/>
          </a:p>
        </p:txBody>
      </p:sp>
      <p:sp>
        <p:nvSpPr>
          <p:cNvPr id="7" name="投影片編號版面配置區 6"/>
          <p:cNvSpPr>
            <a:spLocks noGrp="1"/>
          </p:cNvSpPr>
          <p:nvPr>
            <p:ph type="sldNum" sz="quarter" idx="12"/>
          </p:nvPr>
        </p:nvSpPr>
        <p:spPr>
          <a:xfrm>
            <a:off x="146304" y="6208776"/>
            <a:ext cx="457200" cy="457200"/>
          </a:xfrm>
        </p:spPr>
        <p:txBody>
          <a:bodyPr/>
          <a:lstStyle/>
          <a:p>
            <a:fld id="{AF129D2B-9BF6-450A-98BB-B3060E8AC930}" type="slidenum">
              <a:rPr lang="zh-TW" altLang="en-US" smtClean="0"/>
              <a:pPr/>
              <a:t>‹#›</a:t>
            </a:fld>
            <a:endParaRPr lang="zh-TW" altLang="en-US"/>
          </a:p>
        </p:txBody>
      </p:sp>
      <p:sp>
        <p:nvSpPr>
          <p:cNvPr id="11" name="矩形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矩形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圖片版面配置區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zh-TW" altLang="en-US" smtClean="0"/>
              <a:t>按一下圖示以新增圖片</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37B21AED-350E-4820-8D8B-F0FFF3981BC2}" type="datetime1">
              <a:rPr lang="zh-TW" altLang="en-US" smtClean="0"/>
              <a:t>2019/10/29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129D2B-9BF6-450A-98BB-B3060E8AC930}"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41"/>
            <a:ext cx="2011680" cy="5851525"/>
          </a:xfrm>
        </p:spPr>
        <p:txBody>
          <a:bodyPr vert="eaVer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914400" y="274640"/>
            <a:ext cx="5562600" cy="5851525"/>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13821029-228E-4988-BBD0-AE2041D917C5}" type="datetime1">
              <a:rPr lang="zh-TW" altLang="en-US" smtClean="0"/>
              <a:t>2019/10/29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129D2B-9BF6-450A-98BB-B3060E8AC930}"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矩形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圓角矩形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標題版面配置區 21"/>
          <p:cNvSpPr>
            <a:spLocks noGrp="1"/>
          </p:cNvSpPr>
          <p:nvPr>
            <p:ph type="title"/>
          </p:nvPr>
        </p:nvSpPr>
        <p:spPr>
          <a:xfrm>
            <a:off x="914400" y="274638"/>
            <a:ext cx="7772400" cy="1143000"/>
          </a:xfrm>
          <a:prstGeom prst="rect">
            <a:avLst/>
          </a:prstGeom>
        </p:spPr>
        <p:txBody>
          <a:bodyPr bIns="91440" anchor="b" anchorCtr="0">
            <a:normAutofit/>
          </a:bodyPr>
          <a:lstStyle/>
          <a:p>
            <a:r>
              <a:rPr kumimoji="0" lang="zh-TW" altLang="en-US" smtClean="0"/>
              <a:t>按一下以編輯母片標題樣式</a:t>
            </a:r>
            <a:endParaRPr kumimoji="0" lang="en-US"/>
          </a:p>
        </p:txBody>
      </p:sp>
      <p:sp>
        <p:nvSpPr>
          <p:cNvPr id="13" name="文字版面配置區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14" name="日期版面配置區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BA57789F-B6EE-418F-9D27-AAE1D1A05292}" type="datetime1">
              <a:rPr lang="zh-TW" altLang="en-US" smtClean="0"/>
              <a:t>2019/10/29</a:t>
            </a:fld>
            <a:endParaRPr lang="zh-TW" altLang="en-US"/>
          </a:p>
        </p:txBody>
      </p:sp>
      <p:sp>
        <p:nvSpPr>
          <p:cNvPr id="3" name="頁尾版面配置區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zh-TW" altLang="en-US"/>
          </a:p>
        </p:txBody>
      </p:sp>
      <p:sp>
        <p:nvSpPr>
          <p:cNvPr id="23" name="投影片編號版面配置區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AF129D2B-9BF6-450A-98BB-B3060E8AC930}"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4141" r:id="rId1"/>
    <p:sldLayoutId id="2147484142" r:id="rId2"/>
    <p:sldLayoutId id="2147484143" r:id="rId3"/>
    <p:sldLayoutId id="2147484144" r:id="rId4"/>
    <p:sldLayoutId id="2147484145" r:id="rId5"/>
    <p:sldLayoutId id="2147484146" r:id="rId6"/>
    <p:sldLayoutId id="2147484147" r:id="rId7"/>
    <p:sldLayoutId id="2147484148" r:id="rId8"/>
    <p:sldLayoutId id="2147484149" r:id="rId9"/>
    <p:sldLayoutId id="2147484150" r:id="rId10"/>
    <p:sldLayoutId id="2147484151"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wmf"/></Relationships>
</file>

<file path=ppt/slides/_rels/slide16.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5.wmf"/><Relationship Id="rId5" Type="http://schemas.openxmlformats.org/officeDocument/2006/relationships/oleObject" Target="../embeddings/oleObject4.bin"/><Relationship Id="rId10" Type="http://schemas.openxmlformats.org/officeDocument/2006/relationships/image" Target="../media/image7.wmf"/><Relationship Id="rId4" Type="http://schemas.openxmlformats.org/officeDocument/2006/relationships/image" Target="../media/image4.wmf"/><Relationship Id="rId9" Type="http://schemas.openxmlformats.org/officeDocument/2006/relationships/oleObject" Target="../embeddings/oleObject6.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9.wmf"/><Relationship Id="rId5" Type="http://schemas.openxmlformats.org/officeDocument/2006/relationships/oleObject" Target="../embeddings/oleObject8.bin"/><Relationship Id="rId4" Type="http://schemas.openxmlformats.org/officeDocument/2006/relationships/image" Target="../media/image8.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1.wmf"/><Relationship Id="rId5" Type="http://schemas.openxmlformats.org/officeDocument/2006/relationships/oleObject" Target="../embeddings/oleObject10.bin"/><Relationship Id="rId4" Type="http://schemas.openxmlformats.org/officeDocument/2006/relationships/image" Target="../media/image10.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4.wmf"/><Relationship Id="rId5" Type="http://schemas.openxmlformats.org/officeDocument/2006/relationships/oleObject" Target="../embeddings/oleObject13.bin"/><Relationship Id="rId4" Type="http://schemas.openxmlformats.org/officeDocument/2006/relationships/image" Target="../media/image13.w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5.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6.w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7.wmf"/></Relationships>
</file>

<file path=ppt/slides/_rels/slide25.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oleObject" Target="../embeddings/oleObject17.bin"/><Relationship Id="rId7" Type="http://schemas.openxmlformats.org/officeDocument/2006/relationships/oleObject" Target="../embeddings/oleObject19.bin"/><Relationship Id="rId12" Type="http://schemas.openxmlformats.org/officeDocument/2006/relationships/image" Target="../media/image22.w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19.wmf"/><Relationship Id="rId11" Type="http://schemas.openxmlformats.org/officeDocument/2006/relationships/oleObject" Target="../embeddings/oleObject21.bin"/><Relationship Id="rId5" Type="http://schemas.openxmlformats.org/officeDocument/2006/relationships/oleObject" Target="../embeddings/oleObject18.bin"/><Relationship Id="rId10" Type="http://schemas.openxmlformats.org/officeDocument/2006/relationships/image" Target="../media/image21.wmf"/><Relationship Id="rId4" Type="http://schemas.openxmlformats.org/officeDocument/2006/relationships/image" Target="../media/image18.wmf"/><Relationship Id="rId9" Type="http://schemas.openxmlformats.org/officeDocument/2006/relationships/oleObject" Target="../embeddings/oleObject20.bin"/></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24.wmf"/><Relationship Id="rId5" Type="http://schemas.openxmlformats.org/officeDocument/2006/relationships/oleObject" Target="../embeddings/oleObject23.bin"/><Relationship Id="rId4" Type="http://schemas.openxmlformats.org/officeDocument/2006/relationships/image" Target="../media/image23.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AF129D2B-9BF6-450A-98BB-B3060E8AC930}" type="slidenum">
              <a:rPr lang="zh-TW" altLang="en-US" smtClean="0"/>
              <a:pPr/>
              <a:t>1</a:t>
            </a:fld>
            <a:endParaRPr lang="zh-TW" altLang="en-US"/>
          </a:p>
        </p:txBody>
      </p:sp>
      <p:sp>
        <p:nvSpPr>
          <p:cNvPr id="2" name="標題 1"/>
          <p:cNvSpPr>
            <a:spLocks noGrp="1"/>
          </p:cNvSpPr>
          <p:nvPr>
            <p:ph type="ctrTitle"/>
          </p:nvPr>
        </p:nvSpPr>
        <p:spPr>
          <a:xfrm>
            <a:off x="1619672" y="1052736"/>
            <a:ext cx="6172200" cy="2376264"/>
          </a:xfrm>
        </p:spPr>
        <p:txBody>
          <a:bodyPr anchor="ctr">
            <a:normAutofit/>
          </a:bodyPr>
          <a:lstStyle/>
          <a:p>
            <a:pPr algn="ctr"/>
            <a:r>
              <a:rPr lang="en-US" altLang="zh-TW" sz="4800" dirty="0" err="1" smtClean="0">
                <a:solidFill>
                  <a:schemeClr val="tx1"/>
                </a:solidFill>
                <a:latin typeface="Times New Roman" panose="02020603050405020304" pitchFamily="18" charset="0"/>
                <a:ea typeface="標楷體" panose="03000509000000000000" pitchFamily="65" charset="-120"/>
              </a:rPr>
              <a:t>Eviews</a:t>
            </a:r>
            <a:r>
              <a:rPr lang="en-US" altLang="zh-TW" sz="4800" dirty="0" smtClean="0">
                <a:solidFill>
                  <a:schemeClr val="tx1"/>
                </a:solidFill>
                <a:latin typeface="Times New Roman" panose="02020603050405020304" pitchFamily="18" charset="0"/>
                <a:ea typeface="標楷體" panose="03000509000000000000" pitchFamily="65" charset="-120"/>
              </a:rPr>
              <a:t> </a:t>
            </a:r>
            <a:r>
              <a:rPr lang="zh-TW" altLang="en-US" sz="4800" dirty="0" smtClean="0">
                <a:solidFill>
                  <a:schemeClr val="tx1"/>
                </a:solidFill>
                <a:latin typeface="Times New Roman" panose="02020603050405020304" pitchFamily="18" charset="0"/>
                <a:ea typeface="標楷體" panose="03000509000000000000" pitchFamily="65" charset="-120"/>
              </a:rPr>
              <a:t>操作簡介</a:t>
            </a:r>
            <a:endParaRPr lang="zh-TW" altLang="en-US" sz="4800" dirty="0">
              <a:solidFill>
                <a:schemeClr val="tx1"/>
              </a:solidFill>
              <a:latin typeface="Times New Roman" panose="02020603050405020304" pitchFamily="18" charset="0"/>
              <a:ea typeface="標楷體" panose="03000509000000000000" pitchFamily="65" charset="-12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11560" y="260648"/>
            <a:ext cx="7916416" cy="936104"/>
          </a:xfrm>
        </p:spPr>
        <p:txBody>
          <a:bodyPr anchor="ctr">
            <a:normAutofit/>
          </a:bodyPr>
          <a:lstStyle/>
          <a:p>
            <a:pPr algn="ctr"/>
            <a:r>
              <a:rPr lang="en-US" altLang="zh-TW" sz="4200" dirty="0" err="1" smtClean="0">
                <a:solidFill>
                  <a:schemeClr val="tx1"/>
                </a:solidFill>
                <a:latin typeface="Times New Roman" panose="02020603050405020304" pitchFamily="18" charset="0"/>
                <a:ea typeface="標楷體" panose="03000509000000000000" pitchFamily="65" charset="-120"/>
              </a:rPr>
              <a:t>Eviews</a:t>
            </a:r>
            <a:r>
              <a:rPr lang="en-US" altLang="zh-TW" sz="4200" dirty="0" smtClean="0">
                <a:solidFill>
                  <a:schemeClr val="tx1"/>
                </a:solidFill>
                <a:latin typeface="Times New Roman" panose="02020603050405020304" pitchFamily="18" charset="0"/>
                <a:ea typeface="標楷體" panose="03000509000000000000" pitchFamily="65" charset="-120"/>
              </a:rPr>
              <a:t> </a:t>
            </a:r>
            <a:r>
              <a:rPr lang="zh-TW" altLang="en-US" sz="4200" dirty="0" smtClean="0">
                <a:solidFill>
                  <a:schemeClr val="tx1"/>
                </a:solidFill>
                <a:latin typeface="Times New Roman" panose="02020603050405020304" pitchFamily="18" charset="0"/>
                <a:ea typeface="標楷體" panose="03000509000000000000" pitchFamily="65" charset="-120"/>
              </a:rPr>
              <a:t>簡介</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2</a:t>
            </a:fld>
            <a:endParaRPr lang="zh-TW" altLang="en-US"/>
          </a:p>
        </p:txBody>
      </p:sp>
      <p:sp>
        <p:nvSpPr>
          <p:cNvPr id="3" name="內容版面配置區 2"/>
          <p:cNvSpPr>
            <a:spLocks noGrp="1"/>
          </p:cNvSpPr>
          <p:nvPr>
            <p:ph sz="quarter" idx="1"/>
          </p:nvPr>
        </p:nvSpPr>
        <p:spPr>
          <a:xfrm>
            <a:off x="395536" y="1268760"/>
            <a:ext cx="8352928" cy="5184576"/>
          </a:xfrm>
        </p:spPr>
        <p:txBody>
          <a:bodyPr>
            <a:normAutofit/>
          </a:bodyPr>
          <a:lstStyle/>
          <a:p>
            <a:pPr algn="just">
              <a:buClr>
                <a:schemeClr val="accent5">
                  <a:lumMod val="50000"/>
                </a:schemeClr>
              </a:buClr>
              <a:buFont typeface="Wingdings" panose="05000000000000000000" pitchFamily="2" charset="2"/>
              <a:buChar char="n"/>
            </a:pPr>
            <a:r>
              <a:rPr lang="en-US" altLang="zh-TW" sz="2800" dirty="0" smtClean="0">
                <a:solidFill>
                  <a:schemeClr val="tx1"/>
                </a:solidFill>
                <a:latin typeface="Times New Roman" panose="02020603050405020304" pitchFamily="18" charset="0"/>
                <a:ea typeface="標楷體" panose="03000509000000000000" pitchFamily="65" charset="-120"/>
              </a:rPr>
              <a:t> </a:t>
            </a:r>
            <a:r>
              <a:rPr lang="en-US" altLang="zh-TW" sz="2800" dirty="0" err="1" smtClean="0">
                <a:solidFill>
                  <a:schemeClr val="tx1"/>
                </a:solidFill>
                <a:latin typeface="Times New Roman" panose="02020603050405020304" pitchFamily="18" charset="0"/>
                <a:ea typeface="標楷體" panose="03000509000000000000" pitchFamily="65" charset="-120"/>
              </a:rPr>
              <a:t>EViews</a:t>
            </a:r>
            <a:r>
              <a:rPr lang="zh-TW" altLang="en-US" sz="2800" dirty="0" smtClean="0">
                <a:solidFill>
                  <a:schemeClr val="tx1"/>
                </a:solidFill>
                <a:latin typeface="Times New Roman" panose="02020603050405020304" pitchFamily="18" charset="0"/>
                <a:ea typeface="標楷體" panose="03000509000000000000" pitchFamily="65" charset="-120"/>
              </a:rPr>
              <a:t>的全名為</a:t>
            </a:r>
            <a:r>
              <a:rPr lang="en-US" altLang="zh-TW" sz="2800" dirty="0" smtClean="0">
                <a:solidFill>
                  <a:schemeClr val="tx1"/>
                </a:solidFill>
                <a:latin typeface="Times New Roman" panose="02020603050405020304" pitchFamily="18" charset="0"/>
                <a:ea typeface="標楷體" panose="03000509000000000000" pitchFamily="65" charset="-120"/>
              </a:rPr>
              <a:t>Econometric Views</a:t>
            </a:r>
            <a:r>
              <a:rPr lang="zh-TW" altLang="en-US" sz="2800" dirty="0" smtClean="0">
                <a:solidFill>
                  <a:schemeClr val="tx1"/>
                </a:solidFill>
                <a:latin typeface="Times New Roman" panose="02020603050405020304" pitchFamily="18" charset="0"/>
                <a:ea typeface="標楷體" panose="03000509000000000000" pitchFamily="65" charset="-120"/>
              </a:rPr>
              <a:t>，係指對經濟活動的數據資料經由計量經濟學方法與技術進行分析與觀察的套裝軟體。</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algn="just">
              <a:spcBef>
                <a:spcPts val="600"/>
              </a:spcBef>
              <a:buClr>
                <a:schemeClr val="accent5">
                  <a:lumMod val="50000"/>
                </a:schemeClr>
              </a:buClr>
              <a:buFont typeface="Wingdings" panose="05000000000000000000" pitchFamily="2" charset="2"/>
              <a:buChar char="n"/>
            </a:pPr>
            <a:r>
              <a:rPr lang="en-US" altLang="zh-TW" sz="2800" dirty="0" smtClean="0">
                <a:solidFill>
                  <a:schemeClr val="tx1"/>
                </a:solidFill>
                <a:latin typeface="Times New Roman" panose="02020603050405020304" pitchFamily="18" charset="0"/>
                <a:ea typeface="標楷體" panose="03000509000000000000" pitchFamily="65" charset="-120"/>
              </a:rPr>
              <a:t> </a:t>
            </a:r>
            <a:r>
              <a:rPr lang="en-US" altLang="zh-TW" sz="2800" dirty="0" err="1" smtClean="0">
                <a:solidFill>
                  <a:schemeClr val="tx1"/>
                </a:solidFill>
                <a:latin typeface="Times New Roman" panose="02020603050405020304" pitchFamily="18" charset="0"/>
                <a:ea typeface="標楷體" panose="03000509000000000000" pitchFamily="65" charset="-120"/>
              </a:rPr>
              <a:t>EViews</a:t>
            </a:r>
            <a:r>
              <a:rPr lang="zh-TW" altLang="en-US" sz="2800" dirty="0" smtClean="0">
                <a:solidFill>
                  <a:schemeClr val="tx1"/>
                </a:solidFill>
                <a:latin typeface="Times New Roman" panose="02020603050405020304" pitchFamily="18" charset="0"/>
                <a:ea typeface="標楷體" panose="03000509000000000000" pitchFamily="65" charset="-120"/>
              </a:rPr>
              <a:t>具有</a:t>
            </a:r>
            <a:r>
              <a:rPr lang="en-US" altLang="zh-TW" sz="2800" dirty="0" smtClean="0">
                <a:solidFill>
                  <a:schemeClr val="tx1"/>
                </a:solidFill>
                <a:latin typeface="Times New Roman" panose="02020603050405020304" pitchFamily="18" charset="0"/>
                <a:ea typeface="標楷體" panose="03000509000000000000" pitchFamily="65" charset="-120"/>
              </a:rPr>
              <a:t>Windows</a:t>
            </a:r>
            <a:r>
              <a:rPr lang="zh-TW" altLang="en-US" sz="2800" dirty="0" smtClean="0">
                <a:solidFill>
                  <a:schemeClr val="tx1"/>
                </a:solidFill>
                <a:latin typeface="Times New Roman" panose="02020603050405020304" pitchFamily="18" charset="0"/>
                <a:ea typeface="標楷體" panose="03000509000000000000" pitchFamily="65" charset="-120"/>
              </a:rPr>
              <a:t>視覺化操作的特性，經由</a:t>
            </a:r>
            <a:r>
              <a:rPr lang="en-US" altLang="zh-TW" sz="2800" dirty="0" smtClean="0">
                <a:solidFill>
                  <a:schemeClr val="tx1"/>
                </a:solidFill>
                <a:latin typeface="Times New Roman" panose="02020603050405020304" pitchFamily="18" charset="0"/>
                <a:ea typeface="標楷體" panose="03000509000000000000" pitchFamily="65" charset="-120"/>
              </a:rPr>
              <a:t>Windows</a:t>
            </a:r>
            <a:r>
              <a:rPr lang="zh-TW" altLang="en-US" sz="2800" dirty="0" smtClean="0">
                <a:solidFill>
                  <a:schemeClr val="tx1"/>
                </a:solidFill>
                <a:latin typeface="Times New Roman" panose="02020603050405020304" pitchFamily="18" charset="0"/>
                <a:ea typeface="標楷體" panose="03000509000000000000" pitchFamily="65" charset="-120"/>
              </a:rPr>
              <a:t>功能表及對話方塊，使用滑鼠進行選擇操作。</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algn="just">
              <a:spcBef>
                <a:spcPts val="600"/>
              </a:spcBef>
              <a:buClr>
                <a:schemeClr val="accent5">
                  <a:lumMod val="50000"/>
                </a:schemeClr>
              </a:buClr>
              <a:buFont typeface="Wingdings" panose="05000000000000000000" pitchFamily="2" charset="2"/>
              <a:buChar char="n"/>
            </a:pPr>
            <a:r>
              <a:rPr lang="en-US" altLang="zh-TW" sz="2800" dirty="0" smtClean="0">
                <a:solidFill>
                  <a:schemeClr val="tx1"/>
                </a:solidFill>
                <a:latin typeface="Times New Roman" panose="02020603050405020304" pitchFamily="18" charset="0"/>
                <a:ea typeface="標楷體" panose="03000509000000000000" pitchFamily="65" charset="-120"/>
              </a:rPr>
              <a:t> </a:t>
            </a:r>
            <a:r>
              <a:rPr lang="en-US" altLang="zh-TW" sz="2800" dirty="0" err="1" smtClean="0">
                <a:solidFill>
                  <a:schemeClr val="tx1"/>
                </a:solidFill>
                <a:latin typeface="Times New Roman" panose="02020603050405020304" pitchFamily="18" charset="0"/>
                <a:ea typeface="標楷體" panose="03000509000000000000" pitchFamily="65" charset="-120"/>
              </a:rPr>
              <a:t>EViews</a:t>
            </a:r>
            <a:r>
              <a:rPr lang="zh-TW" altLang="en-US" sz="2800" dirty="0" smtClean="0">
                <a:solidFill>
                  <a:schemeClr val="tx1"/>
                </a:solidFill>
                <a:latin typeface="Times New Roman" panose="02020603050405020304" pitchFamily="18" charset="0"/>
                <a:ea typeface="標楷體" panose="03000509000000000000" pitchFamily="65" charset="-120"/>
              </a:rPr>
              <a:t>介面 </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marL="514350" indent="-514350" algn="just">
              <a:buClr>
                <a:srgbClr val="FFC000"/>
              </a:buClr>
              <a:buNone/>
            </a:pPr>
            <a:r>
              <a:rPr lang="en-US" altLang="zh-TW" sz="2800" dirty="0" smtClean="0">
                <a:solidFill>
                  <a:schemeClr val="tx1"/>
                </a:solidFill>
                <a:latin typeface="Times New Roman" panose="02020603050405020304" pitchFamily="18" charset="0"/>
                <a:ea typeface="標楷體" panose="03000509000000000000" pitchFamily="65" charset="-120"/>
              </a:rPr>
              <a:t>1. </a:t>
            </a:r>
            <a:r>
              <a:rPr lang="zh-TW" altLang="en-US" sz="2800" b="1" u="sng" dirty="0" smtClean="0">
                <a:solidFill>
                  <a:schemeClr val="tx1"/>
                </a:solidFill>
                <a:latin typeface="Times New Roman" panose="02020603050405020304" pitchFamily="18" charset="0"/>
                <a:ea typeface="標楷體" panose="03000509000000000000" pitchFamily="65" charset="-120"/>
              </a:rPr>
              <a:t>功能表</a:t>
            </a:r>
            <a:r>
              <a:rPr lang="en-US" altLang="zh-TW" sz="2800" dirty="0" smtClean="0">
                <a:solidFill>
                  <a:schemeClr val="tx1"/>
                </a:solidFill>
                <a:latin typeface="Times New Roman" panose="02020603050405020304" pitchFamily="18" charset="0"/>
                <a:ea typeface="標楷體" panose="03000509000000000000" pitchFamily="65" charset="-120"/>
              </a:rPr>
              <a:t>:</a:t>
            </a:r>
            <a:r>
              <a:rPr lang="zh-TW" altLang="en-US" sz="2800" dirty="0" smtClean="0">
                <a:solidFill>
                  <a:schemeClr val="tx1"/>
                </a:solidFill>
                <a:latin typeface="Times New Roman" panose="02020603050405020304" pitchFamily="18" charset="0"/>
                <a:ea typeface="標楷體" panose="03000509000000000000" pitchFamily="65" charset="-120"/>
              </a:rPr>
              <a:t>包含各種操作工作檔的功能鍵以及操作</a:t>
            </a:r>
            <a:r>
              <a:rPr lang="en-US" altLang="zh-TW" sz="2800" dirty="0" err="1" smtClean="0">
                <a:solidFill>
                  <a:schemeClr val="tx1"/>
                </a:solidFill>
                <a:latin typeface="Times New Roman" panose="02020603050405020304" pitchFamily="18" charset="0"/>
                <a:ea typeface="標楷體" panose="03000509000000000000" pitchFamily="65" charset="-120"/>
              </a:rPr>
              <a:t>EViews</a:t>
            </a:r>
            <a:r>
              <a:rPr lang="zh-TW" altLang="en-US" sz="2800" dirty="0" smtClean="0">
                <a:solidFill>
                  <a:schemeClr val="tx1"/>
                </a:solidFill>
                <a:latin typeface="Times New Roman" panose="02020603050405020304" pitchFamily="18" charset="0"/>
                <a:ea typeface="標楷體" panose="03000509000000000000" pitchFamily="65" charset="-120"/>
              </a:rPr>
              <a:t>本身運作的功能，從功能表上可以建立和管理工作檔、輸入和輸出資料、生成序列和圖形以及列印結果等功能。</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marL="514350" indent="-514350">
              <a:buFont typeface="+mj-lt"/>
              <a:buAutoNum type="arabicPeriod"/>
            </a:pPr>
            <a:endParaRPr lang="zh-TW" alt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260648"/>
            <a:ext cx="8229600" cy="922114"/>
          </a:xfrm>
        </p:spPr>
        <p:txBody>
          <a:bodyPr anchor="ctr">
            <a:normAutofit/>
          </a:bodyPr>
          <a:lstStyle/>
          <a:p>
            <a:pPr algn="ctr"/>
            <a:r>
              <a:rPr lang="en-US" altLang="zh-TW" sz="4200" dirty="0" err="1" smtClean="0">
                <a:solidFill>
                  <a:schemeClr val="tx1"/>
                </a:solidFill>
                <a:latin typeface="Times New Roman" panose="02020603050405020304" pitchFamily="18" charset="0"/>
                <a:ea typeface="標楷體" panose="03000509000000000000" pitchFamily="65" charset="-120"/>
              </a:rPr>
              <a:t>Eviews</a:t>
            </a:r>
            <a:r>
              <a:rPr lang="en-US" altLang="zh-TW" sz="4200" dirty="0" smtClean="0">
                <a:solidFill>
                  <a:schemeClr val="tx1"/>
                </a:solidFill>
                <a:latin typeface="Times New Roman" panose="02020603050405020304" pitchFamily="18" charset="0"/>
                <a:ea typeface="標楷體" panose="03000509000000000000" pitchFamily="65" charset="-120"/>
              </a:rPr>
              <a:t> </a:t>
            </a:r>
            <a:r>
              <a:rPr lang="zh-TW" altLang="en-US" sz="4200" dirty="0" smtClean="0">
                <a:solidFill>
                  <a:schemeClr val="tx1"/>
                </a:solidFill>
                <a:latin typeface="Times New Roman" panose="02020603050405020304" pitchFamily="18" charset="0"/>
                <a:ea typeface="標楷體" panose="03000509000000000000" pitchFamily="65" charset="-120"/>
              </a:rPr>
              <a:t>簡介</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3</a:t>
            </a:fld>
            <a:endParaRPr lang="zh-TW" altLang="en-US"/>
          </a:p>
        </p:txBody>
      </p:sp>
      <p:sp>
        <p:nvSpPr>
          <p:cNvPr id="3" name="內容版面配置區 2"/>
          <p:cNvSpPr>
            <a:spLocks noGrp="1"/>
          </p:cNvSpPr>
          <p:nvPr>
            <p:ph sz="quarter" idx="1"/>
          </p:nvPr>
        </p:nvSpPr>
        <p:spPr>
          <a:xfrm>
            <a:off x="467544" y="1286696"/>
            <a:ext cx="8229600" cy="5328592"/>
          </a:xfrm>
        </p:spPr>
        <p:txBody>
          <a:bodyPr>
            <a:normAutofit/>
          </a:bodyPr>
          <a:lstStyle/>
          <a:p>
            <a:pPr marL="288000" indent="-514350" algn="just">
              <a:buNone/>
            </a:pPr>
            <a:r>
              <a:rPr lang="en-US" altLang="zh-TW" sz="2800" dirty="0" smtClean="0">
                <a:latin typeface="Times New Roman" panose="02020603050405020304" pitchFamily="18" charset="0"/>
                <a:cs typeface="Times New Roman" panose="02020603050405020304" pitchFamily="18" charset="0"/>
              </a:rPr>
              <a:t>2. </a:t>
            </a:r>
            <a:r>
              <a:rPr lang="zh-TW" altLang="en-US" sz="2800" dirty="0" smtClean="0">
                <a:solidFill>
                  <a:schemeClr val="tx1"/>
                </a:solidFill>
                <a:latin typeface="Times New Roman" panose="02020603050405020304" pitchFamily="18" charset="0"/>
                <a:ea typeface="標楷體" panose="03000509000000000000" pitchFamily="65" charset="-120"/>
              </a:rPr>
              <a:t>命令窗口</a:t>
            </a:r>
            <a:r>
              <a:rPr lang="en-US" altLang="zh-TW" sz="2800" dirty="0" smtClean="0">
                <a:solidFill>
                  <a:schemeClr val="tx1"/>
                </a:solidFill>
                <a:latin typeface="Times New Roman" panose="02020603050405020304" pitchFamily="18" charset="0"/>
                <a:ea typeface="標楷體" panose="03000509000000000000" pitchFamily="65" charset="-120"/>
              </a:rPr>
              <a:t>: </a:t>
            </a:r>
            <a:r>
              <a:rPr lang="zh-TW" altLang="en-US" sz="2800" dirty="0" smtClean="0">
                <a:solidFill>
                  <a:schemeClr val="tx1"/>
                </a:solidFill>
                <a:latin typeface="Times New Roman" panose="02020603050405020304" pitchFamily="18" charset="0"/>
                <a:ea typeface="標楷體" panose="03000509000000000000" pitchFamily="65" charset="-120"/>
              </a:rPr>
              <a:t>把</a:t>
            </a:r>
            <a:r>
              <a:rPr lang="en-US" altLang="zh-TW" sz="2800" dirty="0" err="1" smtClean="0">
                <a:solidFill>
                  <a:schemeClr val="tx1"/>
                </a:solidFill>
                <a:latin typeface="Times New Roman" panose="02020603050405020304" pitchFamily="18" charset="0"/>
                <a:ea typeface="標楷體" panose="03000509000000000000" pitchFamily="65" charset="-120"/>
              </a:rPr>
              <a:t>EViews</a:t>
            </a:r>
            <a:r>
              <a:rPr lang="zh-TW" altLang="en-US" sz="2800" dirty="0" smtClean="0">
                <a:solidFill>
                  <a:schemeClr val="tx1"/>
                </a:solidFill>
                <a:latin typeface="Times New Roman" panose="02020603050405020304" pitchFamily="18" charset="0"/>
                <a:ea typeface="標楷體" panose="03000509000000000000" pitchFamily="65" charset="-120"/>
              </a:rPr>
              <a:t>命令輸入該窗口，按</a:t>
            </a:r>
            <a:r>
              <a:rPr lang="en-US" altLang="zh-TW" sz="2800" dirty="0" smtClean="0">
                <a:solidFill>
                  <a:schemeClr val="tx1"/>
                </a:solidFill>
                <a:latin typeface="Times New Roman" panose="02020603050405020304" pitchFamily="18" charset="0"/>
                <a:ea typeface="標楷體" panose="03000509000000000000" pitchFamily="65" charset="-120"/>
              </a:rPr>
              <a:t>Enter</a:t>
            </a:r>
            <a:r>
              <a:rPr lang="zh-TW" altLang="en-US" sz="2800" dirty="0" smtClean="0">
                <a:solidFill>
                  <a:schemeClr val="tx1"/>
                </a:solidFill>
                <a:latin typeface="Times New Roman" panose="02020603050405020304" pitchFamily="18" charset="0"/>
                <a:ea typeface="標楷體" panose="03000509000000000000" pitchFamily="65" charset="-120"/>
              </a:rPr>
              <a:t>後即執行該命令。</a:t>
            </a:r>
            <a:r>
              <a:rPr lang="en-US" altLang="zh-TW" sz="2800" dirty="0" smtClean="0">
                <a:solidFill>
                  <a:schemeClr val="tx1"/>
                </a:solidFill>
                <a:latin typeface="Times New Roman" panose="02020603050405020304" pitchFamily="18" charset="0"/>
                <a:ea typeface="標楷體" panose="03000509000000000000" pitchFamily="65" charset="-120"/>
              </a:rPr>
              <a:t>(</a:t>
            </a:r>
            <a:r>
              <a:rPr lang="zh-TW" altLang="en-US" sz="2800" dirty="0" smtClean="0">
                <a:solidFill>
                  <a:schemeClr val="tx1"/>
                </a:solidFill>
                <a:latin typeface="Times New Roman" panose="02020603050405020304" pitchFamily="18" charset="0"/>
                <a:ea typeface="標楷體" panose="03000509000000000000" pitchFamily="65" charset="-120"/>
              </a:rPr>
              <a:t>目前暫且不介紹</a:t>
            </a:r>
            <a:r>
              <a:rPr lang="en-US" altLang="zh-TW" sz="2800" dirty="0" smtClean="0">
                <a:solidFill>
                  <a:schemeClr val="tx1"/>
                </a:solidFill>
                <a:latin typeface="Times New Roman" panose="02020603050405020304" pitchFamily="18" charset="0"/>
                <a:ea typeface="標楷體" panose="03000509000000000000" pitchFamily="65" charset="-120"/>
              </a:rPr>
              <a:t>)</a:t>
            </a:r>
          </a:p>
          <a:p>
            <a:pPr algn="just">
              <a:buNone/>
            </a:pPr>
            <a:r>
              <a:rPr lang="en-US" altLang="zh-TW" sz="2800" dirty="0" smtClean="0">
                <a:solidFill>
                  <a:schemeClr val="tx1"/>
                </a:solidFill>
                <a:latin typeface="Times New Roman" panose="02020603050405020304" pitchFamily="18" charset="0"/>
                <a:ea typeface="標楷體" panose="03000509000000000000" pitchFamily="65" charset="-120"/>
              </a:rPr>
              <a:t>3. </a:t>
            </a:r>
            <a:r>
              <a:rPr lang="zh-TW" altLang="en-US" sz="2800" dirty="0" smtClean="0">
                <a:solidFill>
                  <a:schemeClr val="tx1"/>
                </a:solidFill>
                <a:latin typeface="Times New Roman" panose="02020603050405020304" pitchFamily="18" charset="0"/>
                <a:ea typeface="標楷體" panose="03000509000000000000" pitchFamily="65" charset="-120"/>
              </a:rPr>
              <a:t>主顯示視窗</a:t>
            </a:r>
            <a:r>
              <a:rPr lang="en-US" altLang="zh-TW" sz="2800" dirty="0" smtClean="0">
                <a:solidFill>
                  <a:schemeClr val="tx1"/>
                </a:solidFill>
                <a:latin typeface="Times New Roman" panose="02020603050405020304" pitchFamily="18" charset="0"/>
                <a:ea typeface="標楷體" panose="03000509000000000000" pitchFamily="65" charset="-120"/>
              </a:rPr>
              <a:t>: </a:t>
            </a:r>
            <a:r>
              <a:rPr lang="zh-TW" altLang="en-US" sz="2800" dirty="0" smtClean="0">
                <a:solidFill>
                  <a:schemeClr val="tx1"/>
                </a:solidFill>
                <a:latin typeface="Times New Roman" panose="02020603050405020304" pitchFamily="18" charset="0"/>
                <a:ea typeface="標楷體" panose="03000509000000000000" pitchFamily="65" charset="-120"/>
              </a:rPr>
              <a:t>經過操作產生的視窗</a:t>
            </a:r>
            <a:r>
              <a:rPr lang="en-US" altLang="zh-TW" sz="2800" dirty="0" smtClean="0">
                <a:solidFill>
                  <a:schemeClr val="tx1"/>
                </a:solidFill>
                <a:latin typeface="Times New Roman" panose="02020603050405020304" pitchFamily="18" charset="0"/>
                <a:ea typeface="標楷體" panose="03000509000000000000" pitchFamily="65" charset="-120"/>
              </a:rPr>
              <a:t>(</a:t>
            </a:r>
            <a:r>
              <a:rPr lang="zh-TW" altLang="en-US" sz="2800" dirty="0" smtClean="0">
                <a:solidFill>
                  <a:schemeClr val="tx1"/>
                </a:solidFill>
                <a:latin typeface="Times New Roman" panose="02020603050405020304" pitchFamily="18" charset="0"/>
                <a:ea typeface="標楷體" panose="03000509000000000000" pitchFamily="65" charset="-120"/>
              </a:rPr>
              <a:t>子窗口</a:t>
            </a:r>
            <a:r>
              <a:rPr lang="en-US" altLang="zh-TW" sz="2800" dirty="0" smtClean="0">
                <a:solidFill>
                  <a:schemeClr val="tx1"/>
                </a:solidFill>
                <a:latin typeface="Times New Roman" panose="02020603050405020304" pitchFamily="18" charset="0"/>
                <a:ea typeface="標楷體" panose="03000509000000000000" pitchFamily="65" charset="-120"/>
              </a:rPr>
              <a:t>)</a:t>
            </a:r>
            <a:r>
              <a:rPr lang="zh-TW" altLang="en-US" sz="2800" dirty="0" smtClean="0">
                <a:solidFill>
                  <a:schemeClr val="tx1"/>
                </a:solidFill>
                <a:latin typeface="Times New Roman" panose="02020603050405020304" pitchFamily="18" charset="0"/>
                <a:ea typeface="標楷體" panose="03000509000000000000" pitchFamily="65" charset="-120"/>
              </a:rPr>
              <a:t>均會顯示在此。</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algn="just">
              <a:spcBef>
                <a:spcPts val="1800"/>
              </a:spcBef>
              <a:buClr>
                <a:schemeClr val="accent5">
                  <a:lumMod val="50000"/>
                </a:schemeClr>
              </a:buClr>
              <a:buFont typeface="Wingdings" panose="05000000000000000000" pitchFamily="2" charset="2"/>
              <a:buChar char="n"/>
            </a:pPr>
            <a:r>
              <a:rPr lang="zh-TW" altLang="en-US" sz="3000" b="1" u="sng" dirty="0" smtClean="0">
                <a:solidFill>
                  <a:srgbClr val="FF0000"/>
                </a:solidFill>
                <a:latin typeface="Times New Roman" panose="02020603050405020304" pitchFamily="18" charset="0"/>
                <a:ea typeface="標楷體" panose="03000509000000000000" pitchFamily="65" charset="-120"/>
              </a:rPr>
              <a:t>建立工作檔</a:t>
            </a:r>
            <a:endParaRPr lang="en-US" altLang="zh-TW" sz="3000" b="1" u="sng" dirty="0" smtClean="0">
              <a:solidFill>
                <a:srgbClr val="FF0000"/>
              </a:solidFill>
              <a:latin typeface="Times New Roman" panose="02020603050405020304" pitchFamily="18" charset="0"/>
              <a:ea typeface="標楷體" panose="03000509000000000000" pitchFamily="65" charset="-120"/>
            </a:endParaRPr>
          </a:p>
          <a:p>
            <a:pPr algn="just">
              <a:buNone/>
            </a:pPr>
            <a:r>
              <a:rPr lang="zh-TW" altLang="en-US" sz="2800" dirty="0" smtClean="0">
                <a:solidFill>
                  <a:schemeClr val="tx1"/>
                </a:solidFill>
                <a:latin typeface="Times New Roman" panose="02020603050405020304" pitchFamily="18" charset="0"/>
                <a:ea typeface="標楷體" panose="03000509000000000000" pitchFamily="65" charset="-120"/>
              </a:rPr>
              <a:t>   使用</a:t>
            </a:r>
            <a:r>
              <a:rPr lang="en-US" altLang="zh-TW" sz="2800" dirty="0" err="1" smtClean="0">
                <a:solidFill>
                  <a:schemeClr val="tx1"/>
                </a:solidFill>
                <a:latin typeface="Times New Roman" panose="02020603050405020304" pitchFamily="18" charset="0"/>
                <a:ea typeface="標楷體" panose="03000509000000000000" pitchFamily="65" charset="-120"/>
              </a:rPr>
              <a:t>EViews</a:t>
            </a:r>
            <a:r>
              <a:rPr lang="zh-TW" altLang="en-US" sz="2800" dirty="0" smtClean="0">
                <a:solidFill>
                  <a:schemeClr val="tx1"/>
                </a:solidFill>
                <a:latin typeface="Times New Roman" panose="02020603050405020304" pitchFamily="18" charset="0"/>
                <a:ea typeface="標楷體" panose="03000509000000000000" pitchFamily="65" charset="-120"/>
              </a:rPr>
              <a:t>工作的第一步是建立一個新的工作檔</a:t>
            </a:r>
            <a:r>
              <a:rPr lang="en-US" altLang="zh-TW" sz="2800" dirty="0" smtClean="0">
                <a:solidFill>
                  <a:schemeClr val="tx1"/>
                </a:solidFill>
                <a:latin typeface="Times New Roman" panose="02020603050405020304" pitchFamily="18" charset="0"/>
                <a:ea typeface="標楷體" panose="03000509000000000000" pitchFamily="65" charset="-120"/>
              </a:rPr>
              <a:t>(</a:t>
            </a:r>
            <a:r>
              <a:rPr lang="en-US" altLang="zh-TW" sz="2800" dirty="0" err="1" smtClean="0">
                <a:solidFill>
                  <a:schemeClr val="tx1"/>
                </a:solidFill>
                <a:latin typeface="Times New Roman" panose="02020603050405020304" pitchFamily="18" charset="0"/>
                <a:ea typeface="標楷體" panose="03000509000000000000" pitchFamily="65" charset="-120"/>
              </a:rPr>
              <a:t>Workfile</a:t>
            </a:r>
            <a:r>
              <a:rPr lang="en-US" altLang="zh-TW" sz="2800" dirty="0" smtClean="0">
                <a:solidFill>
                  <a:schemeClr val="tx1"/>
                </a:solidFill>
                <a:latin typeface="Times New Roman" panose="02020603050405020304" pitchFamily="18" charset="0"/>
                <a:ea typeface="標楷體" panose="03000509000000000000" pitchFamily="65" charset="-120"/>
              </a:rPr>
              <a:t>)</a:t>
            </a:r>
            <a:r>
              <a:rPr lang="zh-TW" altLang="en-US" sz="2800" dirty="0" smtClean="0">
                <a:solidFill>
                  <a:schemeClr val="tx1"/>
                </a:solidFill>
                <a:latin typeface="Times New Roman" panose="02020603050405020304" pitchFamily="18" charset="0"/>
                <a:ea typeface="標楷體" panose="03000509000000000000" pitchFamily="65" charset="-120"/>
              </a:rPr>
              <a:t>或是打開一個已經存在的工作檔。</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marL="0" indent="0" algn="just">
              <a:buNone/>
            </a:pPr>
            <a:r>
              <a:rPr lang="en-US" altLang="zh-TW" sz="2800" dirty="0" smtClean="0">
                <a:solidFill>
                  <a:schemeClr val="tx1"/>
                </a:solidFill>
                <a:latin typeface="Times New Roman" panose="02020603050405020304" pitchFamily="18" charset="0"/>
                <a:ea typeface="標楷體" panose="03000509000000000000" pitchFamily="65" charset="-120"/>
              </a:rPr>
              <a:t>1. </a:t>
            </a:r>
            <a:r>
              <a:rPr lang="zh-TW" altLang="en-US" sz="2800" dirty="0" smtClean="0">
                <a:solidFill>
                  <a:schemeClr val="tx1"/>
                </a:solidFill>
                <a:latin typeface="Times New Roman" panose="02020603050405020304" pitchFamily="18" charset="0"/>
                <a:ea typeface="標楷體" panose="03000509000000000000" pitchFamily="65" charset="-120"/>
              </a:rPr>
              <a:t>若要打開一個已經存在的工作檔</a:t>
            </a:r>
            <a:r>
              <a:rPr lang="en-US" altLang="zh-TW" sz="2800" dirty="0" smtClean="0">
                <a:solidFill>
                  <a:schemeClr val="tx1"/>
                </a:solidFill>
                <a:latin typeface="Times New Roman" panose="02020603050405020304" pitchFamily="18" charset="0"/>
                <a:ea typeface="標楷體" panose="03000509000000000000" pitchFamily="65" charset="-120"/>
              </a:rPr>
              <a:t>: </a:t>
            </a:r>
            <a:r>
              <a:rPr lang="zh-TW" altLang="en-US" sz="2800" dirty="0" smtClean="0">
                <a:solidFill>
                  <a:schemeClr val="tx1"/>
                </a:solidFill>
                <a:latin typeface="Times New Roman" panose="02020603050405020304" pitchFamily="18" charset="0"/>
                <a:ea typeface="標楷體" panose="03000509000000000000" pitchFamily="65" charset="-120"/>
              </a:rPr>
              <a:t>從功能表單選擇</a:t>
            </a:r>
            <a:r>
              <a:rPr lang="en-US" altLang="zh-TW" sz="2800" dirty="0" smtClean="0">
                <a:solidFill>
                  <a:schemeClr val="tx1"/>
                </a:solidFill>
                <a:latin typeface="Times New Roman" panose="02020603050405020304" pitchFamily="18" charset="0"/>
                <a:cs typeface="Times New Roman" panose="02020603050405020304" pitchFamily="18" charset="0"/>
              </a:rPr>
              <a:t>File/Open/</a:t>
            </a:r>
            <a:r>
              <a:rPr lang="en-US" altLang="zh-TW" sz="2800" dirty="0" err="1" smtClean="0">
                <a:solidFill>
                  <a:schemeClr val="tx1"/>
                </a:solidFill>
                <a:latin typeface="Times New Roman" panose="02020603050405020304" pitchFamily="18" charset="0"/>
                <a:cs typeface="Times New Roman" panose="02020603050405020304" pitchFamily="18" charset="0"/>
              </a:rPr>
              <a:t>Eviews</a:t>
            </a:r>
            <a:r>
              <a:rPr lang="en-US" altLang="zh-TW" sz="2800" dirty="0" smtClean="0">
                <a:solidFill>
                  <a:schemeClr val="tx1"/>
                </a:solidFill>
                <a:latin typeface="Times New Roman" panose="02020603050405020304" pitchFamily="18" charset="0"/>
                <a:cs typeface="Times New Roman" panose="02020603050405020304" pitchFamily="18" charset="0"/>
              </a:rPr>
              <a:t> </a:t>
            </a:r>
            <a:r>
              <a:rPr lang="en-US" altLang="zh-TW" sz="2800" dirty="0" err="1" smtClean="0">
                <a:solidFill>
                  <a:schemeClr val="tx1"/>
                </a:solidFill>
                <a:latin typeface="Times New Roman" panose="02020603050405020304" pitchFamily="18" charset="0"/>
                <a:cs typeface="Times New Roman" panose="02020603050405020304" pitchFamily="18" charset="0"/>
              </a:rPr>
              <a:t>Workfile</a:t>
            </a:r>
            <a:r>
              <a:rPr lang="zh-TW" altLang="en-US" sz="2800" dirty="0" smtClean="0">
                <a:solidFill>
                  <a:schemeClr val="tx1"/>
                </a:solidFill>
                <a:latin typeface="Times New Roman" panose="02020603050405020304" pitchFamily="18" charset="0"/>
                <a:ea typeface="標楷體" panose="03000509000000000000" pitchFamily="65" charset="-120"/>
              </a:rPr>
              <a:t>。</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marL="0" indent="0" algn="just">
              <a:buNone/>
            </a:pPr>
            <a:r>
              <a:rPr lang="en-US" altLang="zh-TW" sz="2800" dirty="0" smtClean="0">
                <a:solidFill>
                  <a:schemeClr val="tx1"/>
                </a:solidFill>
                <a:latin typeface="Times New Roman" panose="02020603050405020304" pitchFamily="18" charset="0"/>
                <a:ea typeface="標楷體" panose="03000509000000000000" pitchFamily="65" charset="-120"/>
              </a:rPr>
              <a:t>2. </a:t>
            </a:r>
            <a:r>
              <a:rPr lang="zh-TW" altLang="en-US" sz="2800" dirty="0" smtClean="0">
                <a:solidFill>
                  <a:schemeClr val="tx1"/>
                </a:solidFill>
                <a:latin typeface="Times New Roman" panose="02020603050405020304" pitchFamily="18" charset="0"/>
                <a:ea typeface="標楷體" panose="03000509000000000000" pitchFamily="65" charset="-120"/>
              </a:rPr>
              <a:t>若要建立</a:t>
            </a:r>
            <a:r>
              <a:rPr lang="zh-TW" altLang="en-US" sz="2800" dirty="0">
                <a:solidFill>
                  <a:schemeClr val="tx1"/>
                </a:solidFill>
                <a:latin typeface="Times New Roman" panose="02020603050405020304" pitchFamily="18" charset="0"/>
                <a:ea typeface="標楷體" panose="03000509000000000000" pitchFamily="65" charset="-120"/>
              </a:rPr>
              <a:t>一個新的工作</a:t>
            </a:r>
            <a:r>
              <a:rPr lang="zh-TW" altLang="en-US" sz="2800" dirty="0" smtClean="0">
                <a:solidFill>
                  <a:schemeClr val="tx1"/>
                </a:solidFill>
                <a:latin typeface="Times New Roman" panose="02020603050405020304" pitchFamily="18" charset="0"/>
                <a:ea typeface="標楷體" panose="03000509000000000000" pitchFamily="65" charset="-120"/>
              </a:rPr>
              <a:t>檔</a:t>
            </a:r>
            <a:r>
              <a:rPr lang="en-US" altLang="zh-TW" sz="2800" dirty="0" smtClean="0">
                <a:solidFill>
                  <a:schemeClr val="tx1"/>
                </a:solidFill>
                <a:latin typeface="Times New Roman" panose="02020603050405020304" pitchFamily="18" charset="0"/>
                <a:ea typeface="標楷體" panose="03000509000000000000" pitchFamily="65" charset="-120"/>
              </a:rPr>
              <a:t>: </a:t>
            </a:r>
            <a:endParaRPr lang="zh-TW" altLang="en-US" sz="2800" dirty="0">
              <a:solidFill>
                <a:schemeClr val="tx1"/>
              </a:solidFill>
              <a:latin typeface="Times New Roman" panose="02020603050405020304" pitchFamily="18" charset="0"/>
              <a:ea typeface="標楷體" panose="03000509000000000000" pitchFamily="65" charset="-12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260648"/>
            <a:ext cx="8229600" cy="922114"/>
          </a:xfrm>
        </p:spPr>
        <p:txBody>
          <a:bodyPr anchor="ctr">
            <a:normAutofit/>
          </a:bodyPr>
          <a:lstStyle/>
          <a:p>
            <a:pPr algn="ctr"/>
            <a:r>
              <a:rPr lang="en-US" altLang="zh-TW" sz="4200" dirty="0" err="1" smtClean="0">
                <a:solidFill>
                  <a:schemeClr val="tx1"/>
                </a:solidFill>
                <a:latin typeface="Times New Roman" panose="02020603050405020304" pitchFamily="18" charset="0"/>
                <a:ea typeface="標楷體" panose="03000509000000000000" pitchFamily="65" charset="-120"/>
              </a:rPr>
              <a:t>Eviews</a:t>
            </a:r>
            <a:r>
              <a:rPr lang="en-US" altLang="zh-TW" sz="4200" dirty="0" smtClean="0">
                <a:solidFill>
                  <a:schemeClr val="tx1"/>
                </a:solidFill>
                <a:latin typeface="Times New Roman" panose="02020603050405020304" pitchFamily="18" charset="0"/>
                <a:ea typeface="標楷體" panose="03000509000000000000" pitchFamily="65" charset="-120"/>
              </a:rPr>
              <a:t> </a:t>
            </a:r>
            <a:r>
              <a:rPr lang="zh-TW" altLang="en-US" sz="4200" dirty="0" smtClean="0">
                <a:solidFill>
                  <a:schemeClr val="tx1"/>
                </a:solidFill>
                <a:latin typeface="Times New Roman" panose="02020603050405020304" pitchFamily="18" charset="0"/>
                <a:ea typeface="標楷體" panose="03000509000000000000" pitchFamily="65" charset="-120"/>
              </a:rPr>
              <a:t>簡介</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4</a:t>
            </a:fld>
            <a:endParaRPr lang="zh-TW" altLang="en-US"/>
          </a:p>
        </p:txBody>
      </p:sp>
      <p:sp>
        <p:nvSpPr>
          <p:cNvPr id="3" name="內容版面配置區 2"/>
          <p:cNvSpPr>
            <a:spLocks noGrp="1"/>
          </p:cNvSpPr>
          <p:nvPr>
            <p:ph sz="quarter" idx="1"/>
          </p:nvPr>
        </p:nvSpPr>
        <p:spPr>
          <a:xfrm>
            <a:off x="467544" y="1340768"/>
            <a:ext cx="8229600" cy="5328592"/>
          </a:xfrm>
        </p:spPr>
        <p:txBody>
          <a:bodyPr>
            <a:normAutofit/>
          </a:bodyPr>
          <a:lstStyle/>
          <a:p>
            <a:pPr marL="288000" indent="-514350" algn="just">
              <a:buNone/>
            </a:pPr>
            <a:r>
              <a:rPr lang="en-US" altLang="zh-TW" sz="2800" dirty="0" smtClean="0">
                <a:solidFill>
                  <a:schemeClr val="tx1"/>
                </a:solidFill>
                <a:latin typeface="Times New Roman" panose="02020603050405020304" pitchFamily="18" charset="0"/>
                <a:ea typeface="標楷體" panose="03000509000000000000" pitchFamily="65" charset="-120"/>
              </a:rPr>
              <a:t>(1)</a:t>
            </a:r>
            <a:r>
              <a:rPr lang="zh-TW" altLang="en-US" sz="2800" dirty="0" smtClean="0">
                <a:solidFill>
                  <a:schemeClr val="tx1"/>
                </a:solidFill>
                <a:latin typeface="Times New Roman" panose="02020603050405020304" pitchFamily="18" charset="0"/>
                <a:ea typeface="標楷體" panose="03000509000000000000" pitchFamily="65" charset="-120"/>
              </a:rPr>
              <a:t>從功能表單選擇</a:t>
            </a:r>
            <a:r>
              <a:rPr lang="en-US" altLang="zh-TW" sz="2800" dirty="0" smtClean="0">
                <a:solidFill>
                  <a:schemeClr val="tx1"/>
                </a:solidFill>
                <a:latin typeface="Times New Roman" panose="02020603050405020304" pitchFamily="18" charset="0"/>
                <a:ea typeface="標楷體" panose="03000509000000000000" pitchFamily="65" charset="-120"/>
              </a:rPr>
              <a:t>File/New/</a:t>
            </a:r>
            <a:r>
              <a:rPr lang="en-US" altLang="zh-TW" sz="2800" dirty="0" err="1" smtClean="0">
                <a:solidFill>
                  <a:schemeClr val="tx1"/>
                </a:solidFill>
                <a:latin typeface="Times New Roman" panose="02020603050405020304" pitchFamily="18" charset="0"/>
                <a:ea typeface="標楷體" panose="03000509000000000000" pitchFamily="65" charset="-120"/>
              </a:rPr>
              <a:t>Workfile</a:t>
            </a:r>
            <a:r>
              <a:rPr lang="zh-TW" altLang="en-US" sz="2800" dirty="0" smtClean="0">
                <a:solidFill>
                  <a:schemeClr val="tx1"/>
                </a:solidFill>
                <a:latin typeface="Times New Roman" panose="02020603050405020304" pitchFamily="18" charset="0"/>
                <a:ea typeface="標楷體" panose="03000509000000000000" pitchFamily="65" charset="-120"/>
              </a:rPr>
              <a:t>，出現</a:t>
            </a:r>
            <a:r>
              <a:rPr lang="en-US" altLang="zh-TW" sz="2800" dirty="0" err="1" smtClean="0">
                <a:solidFill>
                  <a:schemeClr val="tx1"/>
                </a:solidFill>
                <a:latin typeface="Times New Roman" panose="02020603050405020304" pitchFamily="18" charset="0"/>
                <a:ea typeface="標楷體" panose="03000509000000000000" pitchFamily="65" charset="-120"/>
              </a:rPr>
              <a:t>Workfile</a:t>
            </a:r>
            <a:r>
              <a:rPr lang="en-US" altLang="zh-TW" sz="2800" dirty="0" smtClean="0">
                <a:solidFill>
                  <a:schemeClr val="tx1"/>
                </a:solidFill>
                <a:latin typeface="Times New Roman" panose="02020603050405020304" pitchFamily="18" charset="0"/>
                <a:ea typeface="標楷體" panose="03000509000000000000" pitchFamily="65" charset="-120"/>
              </a:rPr>
              <a:t> Create</a:t>
            </a:r>
            <a:r>
              <a:rPr lang="zh-TW" altLang="en-US" sz="2800" dirty="0" smtClean="0">
                <a:solidFill>
                  <a:schemeClr val="tx1"/>
                </a:solidFill>
                <a:latin typeface="Times New Roman" panose="02020603050405020304" pitchFamily="18" charset="0"/>
                <a:ea typeface="標楷體" panose="03000509000000000000" pitchFamily="65" charset="-120"/>
              </a:rPr>
              <a:t>對話方塊。</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marL="0" indent="0" algn="just">
              <a:spcBef>
                <a:spcPts val="1200"/>
              </a:spcBef>
              <a:buNone/>
            </a:pPr>
            <a:r>
              <a:rPr lang="en-US" altLang="zh-TW" sz="2800" dirty="0" smtClean="0">
                <a:solidFill>
                  <a:schemeClr val="tx1"/>
                </a:solidFill>
                <a:latin typeface="Times New Roman" panose="02020603050405020304" pitchFamily="18" charset="0"/>
                <a:ea typeface="標楷體" panose="03000509000000000000" pitchFamily="65" charset="-120"/>
              </a:rPr>
              <a:t>(2)</a:t>
            </a:r>
            <a:r>
              <a:rPr lang="zh-TW" altLang="en-US" sz="2800" dirty="0" smtClean="0">
                <a:solidFill>
                  <a:schemeClr val="tx1"/>
                </a:solidFill>
                <a:latin typeface="Times New Roman" panose="02020603050405020304" pitchFamily="18" charset="0"/>
                <a:ea typeface="標楷體" panose="03000509000000000000" pitchFamily="65" charset="-120"/>
              </a:rPr>
              <a:t>其中 </a:t>
            </a:r>
            <a:r>
              <a:rPr lang="en-US" altLang="zh-TW" sz="2800" dirty="0" err="1" smtClean="0">
                <a:solidFill>
                  <a:schemeClr val="tx1"/>
                </a:solidFill>
                <a:latin typeface="Times New Roman" panose="02020603050405020304" pitchFamily="18" charset="0"/>
                <a:ea typeface="標楷體" panose="03000509000000000000" pitchFamily="65" charset="-120"/>
              </a:rPr>
              <a:t>Workfile</a:t>
            </a:r>
            <a:r>
              <a:rPr lang="en-US" altLang="zh-TW" sz="2800" dirty="0" smtClean="0">
                <a:solidFill>
                  <a:schemeClr val="tx1"/>
                </a:solidFill>
                <a:latin typeface="Times New Roman" panose="02020603050405020304" pitchFamily="18" charset="0"/>
                <a:ea typeface="標楷體" panose="03000509000000000000" pitchFamily="65" charset="-120"/>
              </a:rPr>
              <a:t> structure type </a:t>
            </a:r>
            <a:r>
              <a:rPr lang="zh-TW" altLang="en-US" sz="2800" dirty="0" smtClean="0">
                <a:solidFill>
                  <a:schemeClr val="tx1"/>
                </a:solidFill>
                <a:latin typeface="Times New Roman" panose="02020603050405020304" pitchFamily="18" charset="0"/>
                <a:ea typeface="標楷體" panose="03000509000000000000" pitchFamily="65" charset="-120"/>
              </a:rPr>
              <a:t>是用來描述數據的基本結構。</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algn="just">
              <a:spcBef>
                <a:spcPts val="1800"/>
              </a:spcBef>
              <a:buClr>
                <a:schemeClr val="accent5">
                  <a:lumMod val="50000"/>
                </a:schemeClr>
              </a:buClr>
              <a:buFont typeface="Wingdings" panose="05000000000000000000" pitchFamily="2" charset="2"/>
              <a:buChar char="Ø"/>
            </a:pPr>
            <a:r>
              <a:rPr lang="en-US" altLang="zh-TW" sz="2800" dirty="0" smtClean="0">
                <a:solidFill>
                  <a:schemeClr val="tx1"/>
                </a:solidFill>
                <a:latin typeface="Times New Roman" panose="02020603050405020304" pitchFamily="18" charset="0"/>
                <a:ea typeface="標楷體" panose="03000509000000000000" pitchFamily="65" charset="-120"/>
              </a:rPr>
              <a:t> Dated-regular </a:t>
            </a:r>
            <a:r>
              <a:rPr lang="en-US" altLang="zh-TW" sz="2800" dirty="0">
                <a:solidFill>
                  <a:schemeClr val="tx1"/>
                </a:solidFill>
                <a:latin typeface="Times New Roman" panose="02020603050405020304" pitchFamily="18" charset="0"/>
                <a:ea typeface="標楷體" panose="03000509000000000000" pitchFamily="65" charset="-120"/>
              </a:rPr>
              <a:t>frequency: </a:t>
            </a:r>
            <a:r>
              <a:rPr lang="zh-TW" altLang="en-US" sz="2800" dirty="0">
                <a:solidFill>
                  <a:schemeClr val="tx1"/>
                </a:solidFill>
                <a:latin typeface="Times New Roman" panose="02020603050405020304" pitchFamily="18" charset="0"/>
                <a:ea typeface="標楷體" panose="03000509000000000000" pitchFamily="65" charset="-120"/>
              </a:rPr>
              <a:t>用在簡單的具有固定頻率的</a:t>
            </a:r>
            <a:r>
              <a:rPr lang="zh-TW" altLang="en-US" sz="2800" dirty="0">
                <a:latin typeface="Times New Roman" panose="02020603050405020304" pitchFamily="18" charset="0"/>
                <a:ea typeface="標楷體" panose="03000509000000000000" pitchFamily="65" charset="-120"/>
              </a:rPr>
              <a:t>時間序列</a:t>
            </a:r>
            <a:r>
              <a:rPr lang="zh-TW" altLang="en-US" sz="2800" dirty="0">
                <a:solidFill>
                  <a:schemeClr val="tx1"/>
                </a:solidFill>
                <a:latin typeface="Times New Roman" panose="02020603050405020304" pitchFamily="18" charset="0"/>
                <a:ea typeface="標楷體" panose="03000509000000000000" pitchFamily="65" charset="-120"/>
              </a:rPr>
              <a:t>數據集合。</a:t>
            </a:r>
            <a:endParaRPr lang="en-US" altLang="zh-TW" sz="2800" dirty="0">
              <a:solidFill>
                <a:schemeClr val="tx1"/>
              </a:solidFill>
              <a:latin typeface="Times New Roman" panose="02020603050405020304" pitchFamily="18" charset="0"/>
              <a:ea typeface="標楷體" panose="03000509000000000000" pitchFamily="65" charset="-120"/>
            </a:endParaRPr>
          </a:p>
          <a:p>
            <a:pPr algn="just">
              <a:spcBef>
                <a:spcPts val="1200"/>
              </a:spcBef>
              <a:buClr>
                <a:schemeClr val="accent5">
                  <a:lumMod val="50000"/>
                </a:schemeClr>
              </a:buClr>
              <a:buFont typeface="Wingdings" panose="05000000000000000000" pitchFamily="2" charset="2"/>
              <a:buChar char="Ø"/>
            </a:pPr>
            <a:r>
              <a:rPr lang="en-US" altLang="zh-TW" sz="2800" dirty="0" smtClean="0">
                <a:solidFill>
                  <a:schemeClr val="tx1"/>
                </a:solidFill>
                <a:latin typeface="Times New Roman" panose="02020603050405020304" pitchFamily="18" charset="0"/>
                <a:ea typeface="標楷體" panose="03000509000000000000" pitchFamily="65" charset="-120"/>
              </a:rPr>
              <a:t> Balanced </a:t>
            </a:r>
            <a:r>
              <a:rPr lang="en-US" altLang="zh-TW" sz="2800" dirty="0">
                <a:solidFill>
                  <a:schemeClr val="tx1"/>
                </a:solidFill>
                <a:latin typeface="Times New Roman" panose="02020603050405020304" pitchFamily="18" charset="0"/>
                <a:ea typeface="標楷體" panose="03000509000000000000" pitchFamily="65" charset="-120"/>
              </a:rPr>
              <a:t>panel: </a:t>
            </a:r>
            <a:r>
              <a:rPr lang="zh-TW" altLang="en-US" sz="2800" dirty="0">
                <a:solidFill>
                  <a:schemeClr val="tx1"/>
                </a:solidFill>
                <a:latin typeface="Times New Roman" panose="02020603050405020304" pitchFamily="18" charset="0"/>
                <a:ea typeface="標楷體" panose="03000509000000000000" pitchFamily="65" charset="-120"/>
              </a:rPr>
              <a:t>用</a:t>
            </a:r>
            <a:r>
              <a:rPr lang="zh-TW" altLang="en-US" sz="2800" dirty="0" smtClean="0">
                <a:solidFill>
                  <a:schemeClr val="tx1"/>
                </a:solidFill>
                <a:latin typeface="Times New Roman" panose="02020603050405020304" pitchFamily="18" charset="0"/>
                <a:ea typeface="標楷體" panose="03000509000000000000" pitchFamily="65" charset="-120"/>
              </a:rPr>
              <a:t>在</a:t>
            </a:r>
            <a:r>
              <a:rPr lang="en-US" altLang="zh-TW" sz="2800" dirty="0" smtClean="0">
                <a:solidFill>
                  <a:schemeClr val="tx1"/>
                </a:solidFill>
                <a:latin typeface="Times New Roman" panose="02020603050405020304" pitchFamily="18" charset="0"/>
                <a:ea typeface="標楷體" panose="03000509000000000000" pitchFamily="65" charset="-120"/>
              </a:rPr>
              <a:t>panel </a:t>
            </a:r>
            <a:r>
              <a:rPr lang="en-US" altLang="zh-TW" sz="2800" dirty="0">
                <a:solidFill>
                  <a:schemeClr val="tx1"/>
                </a:solidFill>
                <a:latin typeface="Times New Roman" panose="02020603050405020304" pitchFamily="18" charset="0"/>
                <a:ea typeface="標楷體" panose="03000509000000000000" pitchFamily="65" charset="-120"/>
              </a:rPr>
              <a:t>data</a:t>
            </a:r>
            <a:r>
              <a:rPr lang="zh-TW" altLang="en-US" sz="2800" dirty="0">
                <a:solidFill>
                  <a:schemeClr val="tx1"/>
                </a:solidFill>
                <a:latin typeface="Times New Roman" panose="02020603050405020304" pitchFamily="18" charset="0"/>
                <a:ea typeface="標楷體" panose="03000509000000000000" pitchFamily="65" charset="-120"/>
              </a:rPr>
              <a:t>，要輸入橫斷面</a:t>
            </a:r>
            <a:r>
              <a:rPr lang="en-US" altLang="zh-TW" sz="2800" dirty="0" smtClean="0">
                <a:solidFill>
                  <a:schemeClr val="tx1"/>
                </a:solidFill>
                <a:latin typeface="Times New Roman" panose="02020603050405020304" pitchFamily="18" charset="0"/>
                <a:ea typeface="標楷體" panose="03000509000000000000" pitchFamily="65" charset="-120"/>
              </a:rPr>
              <a:t>(cross section)</a:t>
            </a:r>
            <a:r>
              <a:rPr lang="zh-TW" altLang="en-US" sz="2800" dirty="0" smtClean="0">
                <a:solidFill>
                  <a:schemeClr val="tx1"/>
                </a:solidFill>
                <a:latin typeface="Times New Roman" panose="02020603050405020304" pitchFamily="18" charset="0"/>
                <a:ea typeface="標楷體" panose="03000509000000000000" pitchFamily="65" charset="-120"/>
              </a:rPr>
              <a:t>的成員</a:t>
            </a:r>
            <a:r>
              <a:rPr lang="zh-TW" altLang="en-US" sz="2800" dirty="0">
                <a:solidFill>
                  <a:schemeClr val="tx1"/>
                </a:solidFill>
                <a:latin typeface="Times New Roman" panose="02020603050405020304" pitchFamily="18" charset="0"/>
                <a:ea typeface="標楷體" panose="03000509000000000000" pitchFamily="65" charset="-120"/>
              </a:rPr>
              <a:t>個數，這些橫斷面成員要有相同的固定頻率和</a:t>
            </a:r>
            <a:r>
              <a:rPr lang="zh-TW" altLang="en-US" sz="2800" dirty="0" smtClean="0">
                <a:solidFill>
                  <a:schemeClr val="tx1"/>
                </a:solidFill>
                <a:latin typeface="Times New Roman" panose="02020603050405020304" pitchFamily="18" charset="0"/>
                <a:ea typeface="標楷體" panose="03000509000000000000" pitchFamily="65" charset="-120"/>
              </a:rPr>
              <a:t>相同時間的</a:t>
            </a:r>
            <a:r>
              <a:rPr lang="zh-TW" altLang="en-US" sz="2800" dirty="0">
                <a:solidFill>
                  <a:schemeClr val="tx1"/>
                </a:solidFill>
                <a:latin typeface="Times New Roman" panose="02020603050405020304" pitchFamily="18" charset="0"/>
                <a:ea typeface="標楷體" panose="03000509000000000000" pitchFamily="65" charset="-120"/>
              </a:rPr>
              <a:t>觀察值。</a:t>
            </a:r>
            <a:endParaRPr lang="en-US" altLang="zh-TW" sz="2800" dirty="0">
              <a:solidFill>
                <a:schemeClr val="tx1"/>
              </a:solidFill>
              <a:latin typeface="Times New Roman" panose="02020603050405020304" pitchFamily="18" charset="0"/>
              <a:ea typeface="標楷體" panose="03000509000000000000" pitchFamily="65" charset="-120"/>
            </a:endParaRPr>
          </a:p>
          <a:p>
            <a:pPr marL="0" indent="0" algn="just">
              <a:lnSpc>
                <a:spcPct val="110000"/>
              </a:lnSpc>
              <a:buNone/>
            </a:pPr>
            <a:endParaRPr lang="zh-TW" altLang="en-US" sz="2800" dirty="0">
              <a:solidFill>
                <a:schemeClr val="tx1"/>
              </a:solidFill>
              <a:latin typeface="Times New Roman" panose="02020603050405020304" pitchFamily="18" charset="0"/>
              <a:ea typeface="標楷體" panose="03000509000000000000" pitchFamily="65" charset="-120"/>
            </a:endParaRPr>
          </a:p>
        </p:txBody>
      </p:sp>
    </p:spTree>
    <p:extLst>
      <p:ext uri="{BB962C8B-B14F-4D97-AF65-F5344CB8AC3E}">
        <p14:creationId xmlns:p14="http://schemas.microsoft.com/office/powerpoint/2010/main" val="5131954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260648"/>
            <a:ext cx="8229600" cy="922114"/>
          </a:xfrm>
        </p:spPr>
        <p:txBody>
          <a:bodyPr anchor="ctr">
            <a:normAutofit/>
          </a:bodyPr>
          <a:lstStyle/>
          <a:p>
            <a:pPr algn="ctr"/>
            <a:r>
              <a:rPr lang="en-US" altLang="zh-TW" sz="4200" dirty="0" err="1" smtClean="0">
                <a:solidFill>
                  <a:schemeClr val="tx1"/>
                </a:solidFill>
                <a:latin typeface="Times New Roman" panose="02020603050405020304" pitchFamily="18" charset="0"/>
                <a:ea typeface="標楷體" panose="03000509000000000000" pitchFamily="65" charset="-120"/>
              </a:rPr>
              <a:t>Eviews</a:t>
            </a:r>
            <a:r>
              <a:rPr lang="en-US" altLang="zh-TW" sz="4200" dirty="0" smtClean="0">
                <a:solidFill>
                  <a:schemeClr val="tx1"/>
                </a:solidFill>
                <a:latin typeface="Times New Roman" panose="02020603050405020304" pitchFamily="18" charset="0"/>
                <a:ea typeface="標楷體" panose="03000509000000000000" pitchFamily="65" charset="-120"/>
              </a:rPr>
              <a:t> </a:t>
            </a:r>
            <a:r>
              <a:rPr lang="zh-TW" altLang="en-US" sz="4200" dirty="0" smtClean="0">
                <a:solidFill>
                  <a:schemeClr val="tx1"/>
                </a:solidFill>
                <a:latin typeface="Times New Roman" panose="02020603050405020304" pitchFamily="18" charset="0"/>
                <a:ea typeface="標楷體" panose="03000509000000000000" pitchFamily="65" charset="-120"/>
              </a:rPr>
              <a:t>簡介</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5</a:t>
            </a:fld>
            <a:endParaRPr lang="zh-TW" altLang="en-US"/>
          </a:p>
        </p:txBody>
      </p:sp>
      <p:sp>
        <p:nvSpPr>
          <p:cNvPr id="3" name="內容版面配置區 2"/>
          <p:cNvSpPr>
            <a:spLocks noGrp="1"/>
          </p:cNvSpPr>
          <p:nvPr>
            <p:ph sz="quarter" idx="1"/>
          </p:nvPr>
        </p:nvSpPr>
        <p:spPr>
          <a:xfrm>
            <a:off x="467544" y="1268760"/>
            <a:ext cx="8229600" cy="5184576"/>
          </a:xfrm>
        </p:spPr>
        <p:txBody>
          <a:bodyPr>
            <a:normAutofit/>
          </a:bodyPr>
          <a:lstStyle/>
          <a:p>
            <a:pPr algn="just">
              <a:spcBef>
                <a:spcPts val="1200"/>
              </a:spcBef>
              <a:buClr>
                <a:schemeClr val="accent5">
                  <a:lumMod val="50000"/>
                </a:schemeClr>
              </a:buClr>
              <a:buFont typeface="Wingdings" panose="05000000000000000000" pitchFamily="2" charset="2"/>
              <a:buChar char="Ø"/>
            </a:pPr>
            <a:r>
              <a:rPr lang="en-US" altLang="zh-TW" sz="2800" dirty="0" smtClean="0">
                <a:solidFill>
                  <a:schemeClr val="tx1"/>
                </a:solidFill>
                <a:latin typeface="Times New Roman" panose="02020603050405020304" pitchFamily="18" charset="0"/>
                <a:ea typeface="標楷體" panose="03000509000000000000" pitchFamily="65" charset="-120"/>
              </a:rPr>
              <a:t> Unstructured/Undated:</a:t>
            </a:r>
            <a:r>
              <a:rPr lang="zh-TW" altLang="en-US" sz="2800" dirty="0" smtClean="0">
                <a:solidFill>
                  <a:schemeClr val="tx1"/>
                </a:solidFill>
                <a:latin typeface="Times New Roman" panose="02020603050405020304" pitchFamily="18" charset="0"/>
                <a:ea typeface="標楷體" panose="03000509000000000000" pitchFamily="65" charset="-120"/>
              </a:rPr>
              <a:t>用在其他所有的狀況，此時只要輸入資料觀察值的個數</a:t>
            </a:r>
            <a:r>
              <a:rPr lang="en-US" altLang="zh-TW" sz="2800" dirty="0" smtClean="0">
                <a:solidFill>
                  <a:schemeClr val="tx1"/>
                </a:solidFill>
                <a:latin typeface="Times New Roman" panose="02020603050405020304" pitchFamily="18" charset="0"/>
                <a:ea typeface="標楷體" panose="03000509000000000000" pitchFamily="65" charset="-120"/>
              </a:rPr>
              <a:t>(Observations)</a:t>
            </a:r>
            <a:r>
              <a:rPr lang="zh-TW" altLang="en-US" sz="2800" dirty="0" smtClean="0">
                <a:solidFill>
                  <a:schemeClr val="tx1"/>
                </a:solidFill>
                <a:latin typeface="Times New Roman" panose="02020603050405020304" pitchFamily="18" charset="0"/>
                <a:ea typeface="標楷體" panose="03000509000000000000" pitchFamily="65" charset="-120"/>
              </a:rPr>
              <a:t>。</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marL="0" indent="-514350" algn="just">
              <a:spcBef>
                <a:spcPts val="2400"/>
              </a:spcBef>
              <a:buNone/>
            </a:pPr>
            <a:r>
              <a:rPr lang="zh-TW" altLang="en-US" sz="2800" dirty="0" smtClean="0">
                <a:solidFill>
                  <a:schemeClr val="tx1"/>
                </a:solidFill>
                <a:latin typeface="Times New Roman" panose="02020603050405020304" pitchFamily="18" charset="0"/>
                <a:ea typeface="標楷體" panose="03000509000000000000" pitchFamily="65" charset="-120"/>
              </a:rPr>
              <a:t>    此外，對話方塊的左下角，可以命名工作檔</a:t>
            </a:r>
            <a:r>
              <a:rPr lang="en-US" altLang="zh-TW" sz="2800" dirty="0" smtClean="0">
                <a:solidFill>
                  <a:schemeClr val="tx1"/>
                </a:solidFill>
                <a:latin typeface="Times New Roman" panose="02020603050405020304" pitchFamily="18" charset="0"/>
                <a:ea typeface="標楷體" panose="03000509000000000000" pitchFamily="65" charset="-120"/>
              </a:rPr>
              <a:t>(WF) </a:t>
            </a:r>
            <a:r>
              <a:rPr lang="zh-TW" altLang="en-US" sz="2800" dirty="0" smtClean="0">
                <a:solidFill>
                  <a:schemeClr val="tx1"/>
                </a:solidFill>
                <a:latin typeface="Times New Roman" panose="02020603050405020304" pitchFamily="18" charset="0"/>
                <a:ea typeface="標楷體" panose="03000509000000000000" pitchFamily="65" charset="-120"/>
              </a:rPr>
              <a:t>按</a:t>
            </a:r>
            <a:r>
              <a:rPr lang="en-US" altLang="zh-TW" sz="2800" dirty="0" smtClean="0">
                <a:solidFill>
                  <a:schemeClr val="tx1"/>
                </a:solidFill>
                <a:latin typeface="Times New Roman" panose="02020603050405020304" pitchFamily="18" charset="0"/>
                <a:ea typeface="標楷體" panose="03000509000000000000" pitchFamily="65" charset="-120"/>
              </a:rPr>
              <a:t>OK</a:t>
            </a:r>
            <a:r>
              <a:rPr lang="zh-TW" altLang="en-US" sz="2800" dirty="0" smtClean="0">
                <a:solidFill>
                  <a:schemeClr val="tx1"/>
                </a:solidFill>
                <a:latin typeface="Times New Roman" panose="02020603050405020304" pitchFamily="18" charset="0"/>
                <a:ea typeface="標楷體" panose="03000509000000000000" pitchFamily="65" charset="-120"/>
              </a:rPr>
              <a:t>後</a:t>
            </a:r>
            <a:r>
              <a:rPr lang="en-US" altLang="zh-TW" sz="2800" dirty="0" err="1" smtClean="0">
                <a:solidFill>
                  <a:schemeClr val="tx1"/>
                </a:solidFill>
                <a:latin typeface="Times New Roman" panose="02020603050405020304" pitchFamily="18" charset="0"/>
                <a:ea typeface="標楷體" panose="03000509000000000000" pitchFamily="65" charset="-120"/>
              </a:rPr>
              <a:t>EViews</a:t>
            </a:r>
            <a:r>
              <a:rPr lang="zh-TW" altLang="en-US" sz="2800" dirty="0" smtClean="0">
                <a:solidFill>
                  <a:schemeClr val="tx1"/>
                </a:solidFill>
                <a:latin typeface="Times New Roman" panose="02020603050405020304" pitchFamily="18" charset="0"/>
                <a:ea typeface="標楷體" panose="03000509000000000000" pitchFamily="65" charset="-120"/>
              </a:rPr>
              <a:t>會產生一個已命名的</a:t>
            </a:r>
            <a:r>
              <a:rPr lang="zh-TW" altLang="en-US" sz="2800" b="1" u="sng" dirty="0" smtClean="0">
                <a:solidFill>
                  <a:schemeClr val="tx1"/>
                </a:solidFill>
                <a:latin typeface="Times New Roman" panose="02020603050405020304" pitchFamily="18" charset="0"/>
                <a:ea typeface="標楷體" panose="03000509000000000000" pitchFamily="65" charset="-120"/>
              </a:rPr>
              <a:t>工作檔視窗</a:t>
            </a:r>
            <a:r>
              <a:rPr lang="en-US" altLang="zh-TW" sz="2800" dirty="0" smtClean="0">
                <a:solidFill>
                  <a:schemeClr val="tx1"/>
                </a:solidFill>
                <a:latin typeface="Times New Roman" panose="02020603050405020304" pitchFamily="18" charset="0"/>
                <a:ea typeface="標楷體" panose="03000509000000000000" pitchFamily="65" charset="-120"/>
              </a:rPr>
              <a:t>(</a:t>
            </a:r>
            <a:r>
              <a:rPr lang="zh-TW" altLang="en-US" sz="2800" dirty="0" smtClean="0">
                <a:solidFill>
                  <a:schemeClr val="tx1"/>
                </a:solidFill>
                <a:latin typeface="Times New Roman" panose="02020603050405020304" pitchFamily="18" charset="0"/>
                <a:ea typeface="標楷體" panose="03000509000000000000" pitchFamily="65" charset="-120"/>
              </a:rPr>
              <a:t>若未命名則在</a:t>
            </a:r>
            <a:r>
              <a:rPr lang="en-US" altLang="zh-TW" sz="2800" dirty="0" err="1" smtClean="0">
                <a:solidFill>
                  <a:schemeClr val="tx1"/>
                </a:solidFill>
                <a:latin typeface="Times New Roman" panose="02020603050405020304" pitchFamily="18" charset="0"/>
                <a:ea typeface="標楷體" panose="03000509000000000000" pitchFamily="65" charset="-120"/>
              </a:rPr>
              <a:t>Workfile</a:t>
            </a:r>
            <a:r>
              <a:rPr lang="zh-TW" altLang="en-US" sz="2800" dirty="0" smtClean="0">
                <a:solidFill>
                  <a:schemeClr val="tx1"/>
                </a:solidFill>
                <a:latin typeface="Times New Roman" panose="02020603050405020304" pitchFamily="18" charset="0"/>
                <a:ea typeface="標楷體" panose="03000509000000000000" pitchFamily="65" charset="-120"/>
              </a:rPr>
              <a:t>視窗會出現</a:t>
            </a:r>
            <a:r>
              <a:rPr lang="en-US" altLang="zh-TW" sz="2800" dirty="0" smtClean="0">
                <a:solidFill>
                  <a:schemeClr val="tx1"/>
                </a:solidFill>
                <a:latin typeface="Times New Roman" panose="02020603050405020304" pitchFamily="18" charset="0"/>
                <a:ea typeface="標楷體" panose="03000509000000000000" pitchFamily="65" charset="-120"/>
              </a:rPr>
              <a:t>Untitled)</a:t>
            </a:r>
            <a:r>
              <a:rPr lang="zh-TW" altLang="en-US" sz="2800" dirty="0" smtClean="0">
                <a:solidFill>
                  <a:schemeClr val="tx1"/>
                </a:solidFill>
                <a:latin typeface="Times New Roman" panose="02020603050405020304" pitchFamily="18" charset="0"/>
                <a:ea typeface="標楷體" panose="03000509000000000000" pitchFamily="65" charset="-120"/>
              </a:rPr>
              <a:t>，此時視窗會顯示包含兩個變數 </a:t>
            </a:r>
            <a:r>
              <a:rPr lang="en-US" altLang="zh-TW" sz="2800" i="1" dirty="0" smtClean="0">
                <a:solidFill>
                  <a:schemeClr val="tx1"/>
                </a:solidFill>
                <a:latin typeface="Times New Roman" panose="02020603050405020304" pitchFamily="18" charset="0"/>
                <a:ea typeface="標楷體" panose="03000509000000000000" pitchFamily="65" charset="-120"/>
              </a:rPr>
              <a:t>c </a:t>
            </a:r>
            <a:r>
              <a:rPr lang="en-US" altLang="zh-TW" sz="2800" dirty="0" smtClean="0">
                <a:solidFill>
                  <a:schemeClr val="tx1"/>
                </a:solidFill>
                <a:latin typeface="Times New Roman" panose="02020603050405020304" pitchFamily="18" charset="0"/>
                <a:ea typeface="標楷體" panose="03000509000000000000" pitchFamily="65" charset="-120"/>
              </a:rPr>
              <a:t>(</a:t>
            </a:r>
            <a:r>
              <a:rPr lang="zh-TW" altLang="en-US" sz="2800" dirty="0" smtClean="0">
                <a:solidFill>
                  <a:schemeClr val="tx1"/>
                </a:solidFill>
                <a:latin typeface="Times New Roman" panose="02020603050405020304" pitchFamily="18" charset="0"/>
                <a:ea typeface="標楷體" panose="03000509000000000000" pitchFamily="65" charset="-120"/>
              </a:rPr>
              <a:t>常數</a:t>
            </a:r>
            <a:r>
              <a:rPr lang="en-US" altLang="zh-TW" sz="2800" dirty="0" smtClean="0">
                <a:solidFill>
                  <a:schemeClr val="tx1"/>
                </a:solidFill>
                <a:latin typeface="Times New Roman" panose="02020603050405020304" pitchFamily="18" charset="0"/>
                <a:ea typeface="標楷體" panose="03000509000000000000" pitchFamily="65" charset="-120"/>
              </a:rPr>
              <a:t>constant)</a:t>
            </a:r>
            <a:r>
              <a:rPr lang="zh-TW" altLang="en-US" sz="2800" dirty="0" smtClean="0">
                <a:solidFill>
                  <a:schemeClr val="tx1"/>
                </a:solidFill>
                <a:latin typeface="Times New Roman" panose="02020603050405020304" pitchFamily="18" charset="0"/>
                <a:ea typeface="標楷體" panose="03000509000000000000" pitchFamily="65" charset="-120"/>
              </a:rPr>
              <a:t>及 </a:t>
            </a:r>
            <a:r>
              <a:rPr lang="en-US" altLang="zh-TW" sz="2800" dirty="0" err="1" smtClean="0">
                <a:solidFill>
                  <a:schemeClr val="tx1"/>
                </a:solidFill>
                <a:latin typeface="Times New Roman" panose="02020603050405020304" pitchFamily="18" charset="0"/>
                <a:ea typeface="標楷體" panose="03000509000000000000" pitchFamily="65" charset="-120"/>
              </a:rPr>
              <a:t>Resid</a:t>
            </a:r>
            <a:r>
              <a:rPr lang="en-US" altLang="zh-TW" sz="2800" dirty="0" smtClean="0">
                <a:solidFill>
                  <a:schemeClr val="tx1"/>
                </a:solidFill>
                <a:latin typeface="Times New Roman" panose="02020603050405020304" pitchFamily="18" charset="0"/>
                <a:ea typeface="標楷體" panose="03000509000000000000" pitchFamily="65" charset="-120"/>
              </a:rPr>
              <a:t> (</a:t>
            </a:r>
            <a:r>
              <a:rPr lang="zh-TW" altLang="en-US" sz="2800" dirty="0" smtClean="0">
                <a:solidFill>
                  <a:schemeClr val="tx1"/>
                </a:solidFill>
                <a:latin typeface="Times New Roman" panose="02020603050405020304" pitchFamily="18" charset="0"/>
                <a:ea typeface="標楷體" panose="03000509000000000000" pitchFamily="65" charset="-120"/>
              </a:rPr>
              <a:t>殘差</a:t>
            </a:r>
            <a:r>
              <a:rPr lang="en-US" altLang="zh-TW" sz="2800" dirty="0" smtClean="0">
                <a:solidFill>
                  <a:schemeClr val="tx1"/>
                </a:solidFill>
                <a:latin typeface="Times New Roman" panose="02020603050405020304" pitchFamily="18" charset="0"/>
                <a:ea typeface="標楷體" panose="03000509000000000000" pitchFamily="65" charset="-120"/>
              </a:rPr>
              <a:t>residuals)</a:t>
            </a:r>
            <a:r>
              <a:rPr lang="zh-TW" altLang="en-US" sz="2800" dirty="0" smtClean="0">
                <a:solidFill>
                  <a:schemeClr val="tx1"/>
                </a:solidFill>
                <a:latin typeface="新細明體"/>
                <a:ea typeface="新細明體"/>
              </a:rPr>
              <a:t>。</a:t>
            </a:r>
            <a:endParaRPr lang="zh-TW" altLang="en-US" sz="2800" dirty="0">
              <a:solidFill>
                <a:schemeClr val="tx1"/>
              </a:solidFill>
              <a:latin typeface="Times New Roman" panose="02020603050405020304" pitchFamily="18" charset="0"/>
              <a:ea typeface="標楷體" panose="03000509000000000000" pitchFamily="65" charset="-12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23528" y="260648"/>
            <a:ext cx="8229600" cy="792088"/>
          </a:xfrm>
        </p:spPr>
        <p:txBody>
          <a:bodyPr anchor="ctr">
            <a:normAutofit/>
          </a:bodyPr>
          <a:lstStyle/>
          <a:p>
            <a:pPr algn="ctr"/>
            <a:r>
              <a:rPr lang="en-US" altLang="zh-TW" sz="4200" dirty="0" err="1" smtClean="0">
                <a:solidFill>
                  <a:schemeClr val="tx1"/>
                </a:solidFill>
                <a:latin typeface="Times New Roman" panose="02020603050405020304" pitchFamily="18" charset="0"/>
                <a:ea typeface="標楷體" panose="03000509000000000000" pitchFamily="65" charset="-120"/>
              </a:rPr>
              <a:t>Eviews</a:t>
            </a:r>
            <a:r>
              <a:rPr lang="en-US" altLang="zh-TW" sz="4200" dirty="0" smtClean="0">
                <a:solidFill>
                  <a:schemeClr val="tx1"/>
                </a:solidFill>
                <a:latin typeface="Times New Roman" panose="02020603050405020304" pitchFamily="18" charset="0"/>
                <a:ea typeface="標楷體" panose="03000509000000000000" pitchFamily="65" charset="-120"/>
              </a:rPr>
              <a:t> </a:t>
            </a:r>
            <a:r>
              <a:rPr lang="zh-TW" altLang="en-US" sz="4200" dirty="0" smtClean="0">
                <a:solidFill>
                  <a:schemeClr val="tx1"/>
                </a:solidFill>
                <a:latin typeface="Times New Roman" panose="02020603050405020304" pitchFamily="18" charset="0"/>
                <a:ea typeface="標楷體" panose="03000509000000000000" pitchFamily="65" charset="-120"/>
              </a:rPr>
              <a:t>簡介</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6</a:t>
            </a:fld>
            <a:endParaRPr lang="zh-TW" altLang="en-US"/>
          </a:p>
        </p:txBody>
      </p:sp>
      <p:sp>
        <p:nvSpPr>
          <p:cNvPr id="3" name="內容版面配置區 2"/>
          <p:cNvSpPr>
            <a:spLocks noGrp="1"/>
          </p:cNvSpPr>
          <p:nvPr>
            <p:ph sz="quarter" idx="1"/>
          </p:nvPr>
        </p:nvSpPr>
        <p:spPr>
          <a:xfrm>
            <a:off x="395536" y="1196752"/>
            <a:ext cx="8363272" cy="5328592"/>
          </a:xfrm>
        </p:spPr>
        <p:txBody>
          <a:bodyPr>
            <a:noAutofit/>
          </a:bodyPr>
          <a:lstStyle/>
          <a:p>
            <a:pPr algn="just">
              <a:buClr>
                <a:schemeClr val="accent5">
                  <a:lumMod val="50000"/>
                </a:schemeClr>
              </a:buClr>
              <a:buFont typeface="Wingdings" panose="05000000000000000000" pitchFamily="2" charset="2"/>
              <a:buChar char="n"/>
            </a:pPr>
            <a:r>
              <a:rPr lang="zh-TW" altLang="en-US" sz="3000" b="1" u="sng" dirty="0" smtClean="0">
                <a:solidFill>
                  <a:srgbClr val="FF0000"/>
                </a:solidFill>
                <a:latin typeface="Times New Roman" panose="02020603050405020304" pitchFamily="18" charset="0"/>
                <a:ea typeface="標楷體" panose="03000509000000000000" pitchFamily="65" charset="-120"/>
              </a:rPr>
              <a:t>資料的輸入</a:t>
            </a:r>
            <a:r>
              <a:rPr lang="zh-TW" altLang="en-US" sz="2800" dirty="0" smtClean="0">
                <a:solidFill>
                  <a:schemeClr val="tx1"/>
                </a:solidFill>
                <a:latin typeface="Times New Roman" panose="02020603050405020304" pitchFamily="18" charset="0"/>
                <a:ea typeface="標楷體" panose="03000509000000000000" pitchFamily="65" charset="-120"/>
              </a:rPr>
              <a:t>。建立工作檔後將資料輸入，輸入方式有以下兩種 </a:t>
            </a:r>
            <a:r>
              <a:rPr lang="en-US" altLang="zh-TW" sz="2800" dirty="0" smtClean="0">
                <a:solidFill>
                  <a:schemeClr val="tx1"/>
                </a:solidFill>
                <a:latin typeface="Times New Roman" panose="02020603050405020304" pitchFamily="18" charset="0"/>
                <a:ea typeface="標楷體" panose="03000509000000000000" pitchFamily="65" charset="-120"/>
              </a:rPr>
              <a:t>:</a:t>
            </a:r>
          </a:p>
          <a:p>
            <a:pPr marL="0" indent="0" algn="just">
              <a:spcBef>
                <a:spcPts val="600"/>
              </a:spcBef>
              <a:buNone/>
            </a:pPr>
            <a:r>
              <a:rPr lang="en-US" altLang="zh-TW" sz="2800" dirty="0" smtClean="0">
                <a:solidFill>
                  <a:schemeClr val="tx1"/>
                </a:solidFill>
                <a:latin typeface="Times New Roman" panose="02020603050405020304" pitchFamily="18" charset="0"/>
                <a:ea typeface="標楷體" panose="03000509000000000000" pitchFamily="65" charset="-120"/>
              </a:rPr>
              <a:t>1. </a:t>
            </a:r>
            <a:r>
              <a:rPr lang="zh-TW" altLang="en-US" sz="2800" dirty="0" smtClean="0">
                <a:solidFill>
                  <a:schemeClr val="tx1"/>
                </a:solidFill>
                <a:latin typeface="Times New Roman" panose="02020603050405020304" pitchFamily="18" charset="0"/>
                <a:ea typeface="標楷體" panose="03000509000000000000" pitchFamily="65" charset="-120"/>
              </a:rPr>
              <a:t>鍵盤輸入</a:t>
            </a:r>
            <a:r>
              <a:rPr lang="en-US" altLang="zh-TW" sz="2800" dirty="0" smtClean="0">
                <a:solidFill>
                  <a:schemeClr val="tx1"/>
                </a:solidFill>
                <a:latin typeface="Times New Roman" panose="02020603050405020304" pitchFamily="18" charset="0"/>
                <a:ea typeface="標楷體" panose="03000509000000000000" pitchFamily="65" charset="-120"/>
              </a:rPr>
              <a:t>: </a:t>
            </a:r>
            <a:r>
              <a:rPr lang="zh-TW" altLang="en-US" sz="2800" dirty="0" smtClean="0">
                <a:solidFill>
                  <a:schemeClr val="tx1"/>
                </a:solidFill>
                <a:latin typeface="Times New Roman" panose="02020603050405020304" pitchFamily="18" charset="0"/>
                <a:ea typeface="標楷體" panose="03000509000000000000" pitchFamily="65" charset="-120"/>
              </a:rPr>
              <a:t>在功能表下選擇</a:t>
            </a:r>
            <a:r>
              <a:rPr lang="en-US" altLang="zh-TW" sz="2800" dirty="0" smtClean="0">
                <a:solidFill>
                  <a:schemeClr val="tx1"/>
                </a:solidFill>
                <a:latin typeface="Times New Roman" panose="02020603050405020304" pitchFamily="18" charset="0"/>
                <a:ea typeface="標楷體" panose="03000509000000000000" pitchFamily="65" charset="-120"/>
              </a:rPr>
              <a:t>Quick/Empty Group (Edit Series)</a:t>
            </a:r>
            <a:r>
              <a:rPr lang="zh-TW" altLang="en-US" sz="2800" dirty="0" smtClean="0">
                <a:solidFill>
                  <a:schemeClr val="tx1"/>
                </a:solidFill>
                <a:latin typeface="Times New Roman" panose="02020603050405020304" pitchFamily="18" charset="0"/>
                <a:ea typeface="標楷體" panose="03000509000000000000" pitchFamily="65" charset="-120"/>
              </a:rPr>
              <a:t>，打開新序列，在編輯狀態下經由鍵盤輸入數據，並給定序列名稱即可。</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marL="0" indent="0" algn="just">
              <a:spcBef>
                <a:spcPts val="1200"/>
              </a:spcBef>
              <a:buNone/>
            </a:pPr>
            <a:r>
              <a:rPr lang="en-US" altLang="zh-TW" sz="2800" dirty="0" smtClean="0">
                <a:solidFill>
                  <a:schemeClr val="tx1"/>
                </a:solidFill>
                <a:latin typeface="Times New Roman" panose="02020603050405020304" pitchFamily="18" charset="0"/>
                <a:ea typeface="標楷體" panose="03000509000000000000" pitchFamily="65" charset="-120"/>
              </a:rPr>
              <a:t>2. </a:t>
            </a:r>
            <a:r>
              <a:rPr lang="zh-TW" altLang="en-US" sz="2800" dirty="0" smtClean="0">
                <a:solidFill>
                  <a:schemeClr val="tx1"/>
                </a:solidFill>
                <a:latin typeface="Times New Roman" panose="02020603050405020304" pitchFamily="18" charset="0"/>
                <a:ea typeface="標楷體" panose="03000509000000000000" pitchFamily="65" charset="-120"/>
              </a:rPr>
              <a:t>文件輸入</a:t>
            </a:r>
            <a:r>
              <a:rPr lang="en-US" altLang="zh-TW" sz="2800" dirty="0" smtClean="0">
                <a:solidFill>
                  <a:schemeClr val="tx1"/>
                </a:solidFill>
                <a:latin typeface="Times New Roman" panose="02020603050405020304" pitchFamily="18" charset="0"/>
                <a:ea typeface="標楷體" panose="03000509000000000000" pitchFamily="65" charset="-120"/>
              </a:rPr>
              <a:t>:</a:t>
            </a:r>
            <a:r>
              <a:rPr lang="zh-TW" altLang="en-US" sz="2800" dirty="0" smtClean="0">
                <a:solidFill>
                  <a:schemeClr val="tx1"/>
                </a:solidFill>
                <a:latin typeface="Times New Roman" panose="02020603050405020304" pitchFamily="18" charset="0"/>
                <a:ea typeface="標楷體" panose="03000509000000000000" pitchFamily="65" charset="-120"/>
              </a:rPr>
              <a:t>直接從已建立的數據文件輸入，可由</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marL="514350" indent="-514350" algn="just">
              <a:spcBef>
                <a:spcPts val="600"/>
              </a:spcBef>
              <a:buClr>
                <a:schemeClr val="accent5">
                  <a:lumMod val="50000"/>
                </a:schemeClr>
              </a:buClr>
              <a:buAutoNum type="arabicParenBoth"/>
            </a:pPr>
            <a:r>
              <a:rPr lang="zh-TW" altLang="en-US" sz="2800" dirty="0" smtClean="0">
                <a:solidFill>
                  <a:schemeClr val="tx1"/>
                </a:solidFill>
                <a:latin typeface="Times New Roman" panose="02020603050405020304" pitchFamily="18" charset="0"/>
                <a:ea typeface="標楷體" panose="03000509000000000000" pitchFamily="65" charset="-120"/>
              </a:rPr>
              <a:t>主功能表單點選</a:t>
            </a:r>
            <a:r>
              <a:rPr lang="en-US" altLang="zh-TW" sz="2800" dirty="0" smtClean="0">
                <a:solidFill>
                  <a:schemeClr val="tx1"/>
                </a:solidFill>
                <a:latin typeface="Times New Roman" panose="02020603050405020304" pitchFamily="18" charset="0"/>
                <a:ea typeface="標楷體" panose="03000509000000000000" pitchFamily="65" charset="-120"/>
              </a:rPr>
              <a:t>File/ Import/Import from file </a:t>
            </a:r>
          </a:p>
          <a:p>
            <a:pPr marL="514350" indent="-514350" algn="just">
              <a:spcBef>
                <a:spcPts val="600"/>
              </a:spcBef>
              <a:buClr>
                <a:schemeClr val="accent5">
                  <a:lumMod val="50000"/>
                </a:schemeClr>
              </a:buClr>
              <a:buAutoNum type="arabicParenBoth"/>
            </a:pPr>
            <a:r>
              <a:rPr lang="zh-TW" altLang="en-US" sz="2800" dirty="0" smtClean="0">
                <a:solidFill>
                  <a:schemeClr val="tx1"/>
                </a:solidFill>
                <a:latin typeface="Times New Roman" panose="02020603050405020304" pitchFamily="18" charset="0"/>
                <a:ea typeface="標楷體" panose="03000509000000000000" pitchFamily="65" charset="-120"/>
              </a:rPr>
              <a:t>在工作檔</a:t>
            </a:r>
            <a:r>
              <a:rPr lang="en-US" altLang="zh-TW" sz="2800" dirty="0" smtClean="0">
                <a:solidFill>
                  <a:schemeClr val="tx1"/>
                </a:solidFill>
                <a:latin typeface="Times New Roman" panose="02020603050405020304" pitchFamily="18" charset="0"/>
                <a:ea typeface="標楷體" panose="03000509000000000000" pitchFamily="65" charset="-120"/>
              </a:rPr>
              <a:t>(</a:t>
            </a:r>
            <a:r>
              <a:rPr lang="en-US" altLang="zh-TW" sz="2800" dirty="0" err="1" smtClean="0">
                <a:solidFill>
                  <a:schemeClr val="tx1"/>
                </a:solidFill>
                <a:latin typeface="Times New Roman" panose="02020603050405020304" pitchFamily="18" charset="0"/>
                <a:ea typeface="標楷體" panose="03000509000000000000" pitchFamily="65" charset="-120"/>
              </a:rPr>
              <a:t>Workfile</a:t>
            </a:r>
            <a:r>
              <a:rPr lang="en-US" altLang="zh-TW" sz="2800" dirty="0" smtClean="0">
                <a:solidFill>
                  <a:schemeClr val="tx1"/>
                </a:solidFill>
                <a:latin typeface="Times New Roman" panose="02020603050405020304" pitchFamily="18" charset="0"/>
                <a:ea typeface="標楷體" panose="03000509000000000000" pitchFamily="65" charset="-120"/>
              </a:rPr>
              <a:t>)</a:t>
            </a:r>
            <a:r>
              <a:rPr lang="zh-TW" altLang="en-US" sz="2800" dirty="0" smtClean="0">
                <a:solidFill>
                  <a:schemeClr val="tx1"/>
                </a:solidFill>
                <a:latin typeface="Times New Roman" panose="02020603050405020304" pitchFamily="18" charset="0"/>
                <a:ea typeface="標楷體" panose="03000509000000000000" pitchFamily="65" charset="-120"/>
              </a:rPr>
              <a:t>的視窗功能表單中點選</a:t>
            </a:r>
            <a:r>
              <a:rPr lang="en-US" altLang="zh-TW" sz="2800" dirty="0" smtClean="0">
                <a:solidFill>
                  <a:schemeClr val="tx1"/>
                </a:solidFill>
                <a:latin typeface="Times New Roman" panose="02020603050405020304" pitchFamily="18" charset="0"/>
                <a:ea typeface="標楷體" panose="03000509000000000000" pitchFamily="65" charset="-120"/>
              </a:rPr>
              <a:t>Proc/Import/Import from file</a:t>
            </a:r>
          </a:p>
          <a:p>
            <a:pPr marL="514350" indent="-514350" algn="just">
              <a:spcBef>
                <a:spcPts val="600"/>
              </a:spcBef>
              <a:buClr>
                <a:schemeClr val="accent5">
                  <a:lumMod val="50000"/>
                </a:schemeClr>
              </a:buClr>
              <a:buAutoNum type="arabicParenBoth"/>
            </a:pPr>
            <a:r>
              <a:rPr lang="zh-TW" altLang="en-US" sz="2800" dirty="0" smtClean="0">
                <a:solidFill>
                  <a:schemeClr val="tx1"/>
                </a:solidFill>
                <a:latin typeface="Times New Roman" panose="02020603050405020304" pitchFamily="18" charset="0"/>
                <a:ea typeface="標楷體" panose="03000509000000000000" pitchFamily="65" charset="-120"/>
              </a:rPr>
              <a:t>命令窗口輸入</a:t>
            </a:r>
            <a:r>
              <a:rPr lang="en-US" altLang="zh-TW" sz="2800" dirty="0" smtClean="0">
                <a:solidFill>
                  <a:schemeClr val="tx1"/>
                </a:solidFill>
                <a:latin typeface="Times New Roman" panose="02020603050405020304" pitchFamily="18" charset="0"/>
                <a:ea typeface="標楷體" panose="03000509000000000000" pitchFamily="65" charset="-120"/>
              </a:rPr>
              <a:t>: read C:\</a:t>
            </a:r>
            <a:r>
              <a:rPr lang="zh-TW" altLang="en-US" sz="2800" dirty="0" smtClean="0">
                <a:solidFill>
                  <a:schemeClr val="tx1"/>
                </a:solidFill>
                <a:latin typeface="Times New Roman" panose="02020603050405020304" pitchFamily="18" charset="0"/>
                <a:ea typeface="標楷體" panose="03000509000000000000" pitchFamily="65" charset="-120"/>
              </a:rPr>
              <a:t>，輸入的文件格式可以為文字檔或</a:t>
            </a:r>
            <a:r>
              <a:rPr lang="en-US" altLang="zh-TW" sz="2800" dirty="0" smtClean="0">
                <a:solidFill>
                  <a:schemeClr val="tx1"/>
                </a:solidFill>
                <a:latin typeface="Times New Roman" panose="02020603050405020304" pitchFamily="18" charset="0"/>
                <a:ea typeface="標楷體" panose="03000509000000000000" pitchFamily="65" charset="-120"/>
              </a:rPr>
              <a:t>Excel</a:t>
            </a:r>
            <a:r>
              <a:rPr lang="zh-TW" altLang="en-US" sz="2800" dirty="0" smtClean="0">
                <a:solidFill>
                  <a:schemeClr val="tx1"/>
                </a:solidFill>
                <a:latin typeface="Times New Roman" panose="02020603050405020304" pitchFamily="18" charset="0"/>
                <a:ea typeface="標楷體" panose="03000509000000000000" pitchFamily="65" charset="-120"/>
              </a:rPr>
              <a:t>檔。</a:t>
            </a:r>
            <a:endParaRPr lang="zh-TW" altLang="en-US" sz="2800" dirty="0">
              <a:solidFill>
                <a:schemeClr val="tx1"/>
              </a:solidFill>
              <a:latin typeface="Times New Roman" panose="02020603050405020304" pitchFamily="18" charset="0"/>
              <a:ea typeface="標楷體" panose="03000509000000000000" pitchFamily="65" charset="-12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23528" y="260648"/>
            <a:ext cx="8229600" cy="922114"/>
          </a:xfrm>
        </p:spPr>
        <p:txBody>
          <a:bodyPr anchor="ctr">
            <a:normAutofit/>
          </a:bodyPr>
          <a:lstStyle/>
          <a:p>
            <a:pPr algn="ctr"/>
            <a:r>
              <a:rPr lang="en-US" altLang="zh-TW" sz="4200" dirty="0" err="1" smtClean="0">
                <a:solidFill>
                  <a:schemeClr val="tx1"/>
                </a:solidFill>
                <a:latin typeface="Times New Roman" panose="02020603050405020304" pitchFamily="18" charset="0"/>
                <a:ea typeface="標楷體" panose="03000509000000000000" pitchFamily="65" charset="-120"/>
              </a:rPr>
              <a:t>Eviews</a:t>
            </a:r>
            <a:r>
              <a:rPr lang="en-US" altLang="zh-TW" sz="4200" dirty="0" smtClean="0">
                <a:solidFill>
                  <a:schemeClr val="tx1"/>
                </a:solidFill>
                <a:latin typeface="Times New Roman" panose="02020603050405020304" pitchFamily="18" charset="0"/>
                <a:ea typeface="標楷體" panose="03000509000000000000" pitchFamily="65" charset="-120"/>
              </a:rPr>
              <a:t> </a:t>
            </a:r>
            <a:r>
              <a:rPr lang="zh-TW" altLang="en-US" sz="4200" dirty="0" smtClean="0">
                <a:solidFill>
                  <a:schemeClr val="tx1"/>
                </a:solidFill>
                <a:latin typeface="Times New Roman" panose="02020603050405020304" pitchFamily="18" charset="0"/>
                <a:ea typeface="標楷體" panose="03000509000000000000" pitchFamily="65" charset="-120"/>
              </a:rPr>
              <a:t>簡介</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7</a:t>
            </a:fld>
            <a:endParaRPr lang="zh-TW" altLang="en-US"/>
          </a:p>
        </p:txBody>
      </p:sp>
      <p:sp>
        <p:nvSpPr>
          <p:cNvPr id="3" name="內容版面配置區 2"/>
          <p:cNvSpPr>
            <a:spLocks noGrp="1"/>
          </p:cNvSpPr>
          <p:nvPr>
            <p:ph sz="quarter" idx="1"/>
          </p:nvPr>
        </p:nvSpPr>
        <p:spPr>
          <a:xfrm>
            <a:off x="395536" y="1412776"/>
            <a:ext cx="8435280" cy="5256584"/>
          </a:xfrm>
        </p:spPr>
        <p:txBody>
          <a:bodyPr>
            <a:normAutofit/>
          </a:bodyPr>
          <a:lstStyle/>
          <a:p>
            <a:pPr algn="just">
              <a:spcBef>
                <a:spcPts val="1200"/>
              </a:spcBef>
              <a:buNone/>
            </a:pPr>
            <a:r>
              <a:rPr lang="en-US" altLang="zh-TW" sz="3600" dirty="0" smtClean="0">
                <a:latin typeface="Times New Roman" panose="02020603050405020304" pitchFamily="18" charset="0"/>
                <a:ea typeface="標楷體" panose="03000509000000000000" pitchFamily="65" charset="-120"/>
              </a:rPr>
              <a:t>  </a:t>
            </a:r>
            <a:r>
              <a:rPr lang="zh-TW" altLang="en-US" sz="2800" dirty="0" smtClean="0">
                <a:solidFill>
                  <a:schemeClr val="tx1"/>
                </a:solidFill>
                <a:latin typeface="Times New Roman" panose="02020603050405020304" pitchFamily="18" charset="0"/>
                <a:ea typeface="標楷體" panose="03000509000000000000" pitchFamily="65" charset="-120"/>
              </a:rPr>
              <a:t>以</a:t>
            </a:r>
            <a:r>
              <a:rPr lang="en-US" altLang="zh-TW" sz="2800" dirty="0" smtClean="0">
                <a:solidFill>
                  <a:schemeClr val="tx1"/>
                </a:solidFill>
                <a:latin typeface="Times New Roman" panose="02020603050405020304" pitchFamily="18" charset="0"/>
                <a:ea typeface="標楷體" panose="03000509000000000000" pitchFamily="65" charset="-120"/>
              </a:rPr>
              <a:t>Excel</a:t>
            </a:r>
            <a:r>
              <a:rPr lang="zh-TW" altLang="en-US" sz="2800" dirty="0" smtClean="0">
                <a:solidFill>
                  <a:schemeClr val="tx1"/>
                </a:solidFill>
                <a:latin typeface="Times New Roman" panose="02020603050405020304" pitchFamily="18" charset="0"/>
                <a:ea typeface="標楷體" panose="03000509000000000000" pitchFamily="65" charset="-120"/>
              </a:rPr>
              <a:t>文件為例，出現</a:t>
            </a:r>
            <a:r>
              <a:rPr lang="en-US" altLang="zh-TW" sz="2800" dirty="0" smtClean="0">
                <a:solidFill>
                  <a:schemeClr val="tx1"/>
                </a:solidFill>
                <a:latin typeface="Times New Roman" panose="02020603050405020304" pitchFamily="18" charset="0"/>
                <a:ea typeface="標楷體" panose="03000509000000000000" pitchFamily="65" charset="-120"/>
              </a:rPr>
              <a:t>Excel Read</a:t>
            </a:r>
            <a:r>
              <a:rPr lang="zh-TW" altLang="en-US" sz="2800" dirty="0" smtClean="0">
                <a:solidFill>
                  <a:schemeClr val="tx1"/>
                </a:solidFill>
                <a:latin typeface="Times New Roman" panose="02020603050405020304" pitchFamily="18" charset="0"/>
                <a:ea typeface="標楷體" panose="03000509000000000000" pitchFamily="65" charset="-120"/>
              </a:rPr>
              <a:t>視窗，即可以按指示逐步將資料叫入 </a:t>
            </a:r>
            <a:r>
              <a:rPr lang="en-US" altLang="zh-TW" sz="2800" dirty="0" err="1" smtClean="0">
                <a:solidFill>
                  <a:schemeClr val="tx1"/>
                </a:solidFill>
                <a:latin typeface="Times New Roman" panose="02020603050405020304" pitchFamily="18" charset="0"/>
                <a:ea typeface="標楷體" panose="03000509000000000000" pitchFamily="65" charset="-120"/>
              </a:rPr>
              <a:t>Eviews</a:t>
            </a:r>
            <a:r>
              <a:rPr lang="zh-TW" altLang="en-US" sz="2800" dirty="0" smtClean="0">
                <a:solidFill>
                  <a:schemeClr val="tx1"/>
                </a:solidFill>
                <a:latin typeface="Times New Roman" panose="02020603050405020304" pitchFamily="18" charset="0"/>
                <a:ea typeface="標楷體" panose="03000509000000000000" pitchFamily="65" charset="-120"/>
              </a:rPr>
              <a:t>。</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algn="just">
              <a:spcBef>
                <a:spcPts val="1200"/>
              </a:spcBef>
              <a:buClr>
                <a:srgbClr val="FF0000"/>
              </a:buClr>
              <a:buFont typeface="Wingdings" panose="05000000000000000000" pitchFamily="2" charset="2"/>
              <a:buChar char="Ø"/>
            </a:pPr>
            <a:r>
              <a:rPr lang="zh-TW" altLang="en-US" sz="2800" dirty="0" smtClean="0">
                <a:solidFill>
                  <a:srgbClr val="FF0000"/>
                </a:solidFill>
                <a:latin typeface="標楷體" panose="03000509000000000000" pitchFamily="65" charset="-120"/>
                <a:ea typeface="標楷體" panose="03000509000000000000" pitchFamily="65" charset="-120"/>
              </a:rPr>
              <a:t>示範</a:t>
            </a:r>
            <a:r>
              <a:rPr lang="en-US" altLang="zh-TW" sz="2800" dirty="0" smtClean="0">
                <a:solidFill>
                  <a:srgbClr val="FF0000"/>
                </a:solidFill>
                <a:latin typeface="標楷體" panose="03000509000000000000" pitchFamily="65" charset="-120"/>
                <a:ea typeface="標楷體" panose="03000509000000000000" pitchFamily="65" charset="-120"/>
              </a:rPr>
              <a:t>:</a:t>
            </a:r>
            <a:r>
              <a:rPr lang="zh-TW" altLang="en-US" sz="2800" dirty="0" smtClean="0">
                <a:solidFill>
                  <a:srgbClr val="FF0000"/>
                </a:solidFill>
                <a:latin typeface="標楷體" panose="03000509000000000000" pitchFamily="65" charset="-120"/>
                <a:ea typeface="標楷體" panose="03000509000000000000" pitchFamily="65" charset="-120"/>
              </a:rPr>
              <a:t>以</a:t>
            </a:r>
            <a:r>
              <a:rPr lang="en-US" altLang="zh-TW"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reg.xls</a:t>
            </a:r>
            <a:r>
              <a:rPr lang="zh-TW" altLang="en-US" sz="2800" dirty="0" smtClean="0">
                <a:solidFill>
                  <a:srgbClr val="FF0000"/>
                </a:solidFill>
                <a:latin typeface="標楷體" panose="03000509000000000000" pitchFamily="65" charset="-120"/>
                <a:ea typeface="標楷體" panose="03000509000000000000" pitchFamily="65" charset="-120"/>
              </a:rPr>
              <a:t>檔案為例，操作如何建立工作檔與輸入資料</a:t>
            </a:r>
            <a:r>
              <a:rPr lang="en-US" altLang="zh-TW" sz="2800" dirty="0" smtClean="0">
                <a:solidFill>
                  <a:srgbClr val="FF0000"/>
                </a:solidFill>
                <a:latin typeface="標楷體" panose="03000509000000000000" pitchFamily="65" charset="-120"/>
                <a:ea typeface="標楷體" panose="03000509000000000000" pitchFamily="65" charset="-120"/>
              </a:rPr>
              <a:t>(</a:t>
            </a:r>
            <a:r>
              <a:rPr lang="zh-TW" altLang="en-US" sz="2800" dirty="0" smtClean="0">
                <a:solidFill>
                  <a:srgbClr val="FF0000"/>
                </a:solidFill>
                <a:latin typeface="標楷體" panose="03000509000000000000" pitchFamily="65" charset="-120"/>
                <a:ea typeface="標楷體" panose="03000509000000000000" pitchFamily="65" charset="-120"/>
              </a:rPr>
              <a:t>給予工作檔名</a:t>
            </a:r>
            <a:r>
              <a:rPr lang="en-US" altLang="zh-TW" sz="2800" dirty="0" smtClean="0">
                <a:solidFill>
                  <a:srgbClr val="FF0000"/>
                </a:solidFill>
                <a:latin typeface="標楷體" panose="03000509000000000000" pitchFamily="65" charset="-120"/>
                <a:ea typeface="標楷體" panose="03000509000000000000" pitchFamily="65" charset="-120"/>
              </a:rPr>
              <a:t>:</a:t>
            </a:r>
            <a:r>
              <a:rPr lang="en-US" altLang="zh-TW" sz="2800" dirty="0" err="1"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reg</a:t>
            </a:r>
            <a:r>
              <a:rPr lang="en-US" altLang="zh-TW" sz="2800" dirty="0" smtClean="0">
                <a:solidFill>
                  <a:srgbClr val="FF0000"/>
                </a:solidFill>
                <a:latin typeface="標楷體" panose="03000509000000000000" pitchFamily="65" charset="-120"/>
                <a:ea typeface="標楷體" panose="03000509000000000000" pitchFamily="65" charset="-120"/>
              </a:rPr>
              <a:t>)</a:t>
            </a:r>
          </a:p>
          <a:p>
            <a:pPr algn="just">
              <a:spcBef>
                <a:spcPts val="1200"/>
              </a:spcBef>
              <a:buClr>
                <a:schemeClr val="accent5">
                  <a:lumMod val="50000"/>
                </a:schemeClr>
              </a:buClr>
              <a:buFont typeface="Wingdings" panose="05000000000000000000" pitchFamily="2" charset="2"/>
              <a:buChar char="n"/>
            </a:pPr>
            <a:r>
              <a:rPr lang="zh-TW" altLang="en-US" sz="2800" dirty="0" smtClean="0">
                <a:solidFill>
                  <a:schemeClr val="tx1"/>
                </a:solidFill>
                <a:latin typeface="Times New Roman" panose="02020603050405020304" pitchFamily="18" charset="0"/>
                <a:ea typeface="標楷體" panose="03000509000000000000" pitchFamily="65" charset="-120"/>
              </a:rPr>
              <a:t>資料的輸出。選取要儲存的序列，點選主功能表單上的 </a:t>
            </a:r>
            <a:r>
              <a:rPr lang="en-US" altLang="zh-TW" sz="2800" dirty="0" smtClean="0">
                <a:solidFill>
                  <a:schemeClr val="tx1"/>
                </a:solidFill>
                <a:latin typeface="Times New Roman" panose="02020603050405020304" pitchFamily="18" charset="0"/>
                <a:ea typeface="標楷體" panose="03000509000000000000" pitchFamily="65" charset="-120"/>
              </a:rPr>
              <a:t>File/Export/Store to DB</a:t>
            </a:r>
            <a:r>
              <a:rPr lang="zh-TW" altLang="en-US" sz="2800" dirty="0" smtClean="0">
                <a:solidFill>
                  <a:schemeClr val="tx1"/>
                </a:solidFill>
                <a:latin typeface="Times New Roman" panose="02020603050405020304" pitchFamily="18" charset="0"/>
                <a:ea typeface="標楷體" panose="03000509000000000000" pitchFamily="65" charset="-120"/>
              </a:rPr>
              <a:t>，或是工作檔的功能表單點選 </a:t>
            </a:r>
            <a:r>
              <a:rPr lang="en-US" altLang="zh-TW" sz="2800" dirty="0" smtClean="0">
                <a:solidFill>
                  <a:schemeClr val="tx1"/>
                </a:solidFill>
                <a:latin typeface="Times New Roman" panose="02020603050405020304" pitchFamily="18" charset="0"/>
                <a:ea typeface="標楷體" panose="03000509000000000000" pitchFamily="65" charset="-120"/>
              </a:rPr>
              <a:t>Proc/Export/Store selected to DB</a:t>
            </a:r>
            <a:r>
              <a:rPr lang="zh-TW" altLang="en-US" sz="2800" dirty="0" smtClean="0">
                <a:solidFill>
                  <a:schemeClr val="tx1"/>
                </a:solidFill>
                <a:latin typeface="Times New Roman" panose="02020603050405020304" pitchFamily="18" charset="0"/>
                <a:ea typeface="標楷體" panose="03000509000000000000" pitchFamily="65" charset="-120"/>
              </a:rPr>
              <a:t>，輸入要儲存的路徑即可。</a:t>
            </a:r>
            <a:r>
              <a:rPr lang="en-US" altLang="zh-TW" sz="2800" dirty="0" smtClean="0">
                <a:solidFill>
                  <a:schemeClr val="tx1"/>
                </a:solidFill>
                <a:latin typeface="Times New Roman" panose="02020603050405020304" pitchFamily="18" charset="0"/>
                <a:ea typeface="標楷體" panose="03000509000000000000" pitchFamily="65" charset="-120"/>
              </a:rPr>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552" y="260648"/>
            <a:ext cx="8229600" cy="922114"/>
          </a:xfrm>
        </p:spPr>
        <p:txBody>
          <a:bodyPr anchor="ctr">
            <a:normAutofit/>
          </a:bodyPr>
          <a:lstStyle/>
          <a:p>
            <a:pPr algn="ctr"/>
            <a:r>
              <a:rPr lang="en-US" altLang="zh-TW" sz="4200" dirty="0" err="1" smtClean="0">
                <a:solidFill>
                  <a:schemeClr val="tx1"/>
                </a:solidFill>
                <a:latin typeface="Times New Roman" panose="02020603050405020304" pitchFamily="18" charset="0"/>
                <a:ea typeface="標楷體" panose="03000509000000000000" pitchFamily="65" charset="-120"/>
              </a:rPr>
              <a:t>Eviews</a:t>
            </a:r>
            <a:r>
              <a:rPr lang="en-US" altLang="zh-TW" sz="4200" dirty="0" smtClean="0">
                <a:solidFill>
                  <a:schemeClr val="tx1"/>
                </a:solidFill>
                <a:latin typeface="Times New Roman" panose="02020603050405020304" pitchFamily="18" charset="0"/>
                <a:ea typeface="標楷體" panose="03000509000000000000" pitchFamily="65" charset="-120"/>
              </a:rPr>
              <a:t> </a:t>
            </a:r>
            <a:r>
              <a:rPr lang="zh-TW" altLang="en-US" sz="4200" dirty="0" smtClean="0">
                <a:solidFill>
                  <a:schemeClr val="tx1"/>
                </a:solidFill>
                <a:latin typeface="Times New Roman" panose="02020603050405020304" pitchFamily="18" charset="0"/>
                <a:ea typeface="標楷體" panose="03000509000000000000" pitchFamily="65" charset="-120"/>
              </a:rPr>
              <a:t>簡介</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8</a:t>
            </a:fld>
            <a:endParaRPr lang="zh-TW" altLang="en-US"/>
          </a:p>
        </p:txBody>
      </p:sp>
      <p:sp>
        <p:nvSpPr>
          <p:cNvPr id="3" name="內容版面配置區 2"/>
          <p:cNvSpPr>
            <a:spLocks noGrp="1"/>
          </p:cNvSpPr>
          <p:nvPr>
            <p:ph sz="quarter" idx="1"/>
          </p:nvPr>
        </p:nvSpPr>
        <p:spPr>
          <a:xfrm>
            <a:off x="467544" y="1340768"/>
            <a:ext cx="8435280" cy="5256584"/>
          </a:xfrm>
        </p:spPr>
        <p:txBody>
          <a:bodyPr>
            <a:normAutofit/>
          </a:bodyPr>
          <a:lstStyle/>
          <a:p>
            <a:pPr algn="just">
              <a:lnSpc>
                <a:spcPct val="120000"/>
              </a:lnSpc>
              <a:buClr>
                <a:schemeClr val="accent5">
                  <a:lumMod val="50000"/>
                </a:schemeClr>
              </a:buClr>
              <a:buFont typeface="Wingdings" panose="05000000000000000000" pitchFamily="2" charset="2"/>
              <a:buChar char="n"/>
            </a:pPr>
            <a:r>
              <a:rPr lang="zh-TW" altLang="en-US" sz="2800" b="1" u="sng" dirty="0" smtClean="0">
                <a:solidFill>
                  <a:srgbClr val="FF0000"/>
                </a:solidFill>
                <a:latin typeface="Times New Roman" panose="02020603050405020304" pitchFamily="18" charset="0"/>
                <a:ea typeface="標楷體" panose="03000509000000000000" pitchFamily="65" charset="-120"/>
              </a:rPr>
              <a:t> </a:t>
            </a:r>
            <a:r>
              <a:rPr lang="zh-TW" altLang="en-US" sz="3000" b="1" u="sng" dirty="0" smtClean="0">
                <a:solidFill>
                  <a:srgbClr val="FF0000"/>
                </a:solidFill>
                <a:latin typeface="Times New Roman" panose="02020603050405020304" pitchFamily="18" charset="0"/>
                <a:ea typeface="標楷體" panose="03000509000000000000" pitchFamily="65" charset="-120"/>
              </a:rPr>
              <a:t>序列的處理</a:t>
            </a:r>
            <a:endParaRPr lang="en-US" altLang="zh-TW" sz="3000" b="1" u="sng" dirty="0" smtClean="0">
              <a:solidFill>
                <a:srgbClr val="FF0000"/>
              </a:solidFill>
              <a:latin typeface="Times New Roman" panose="02020603050405020304" pitchFamily="18" charset="0"/>
              <a:ea typeface="標楷體" panose="03000509000000000000" pitchFamily="65" charset="-120"/>
            </a:endParaRPr>
          </a:p>
          <a:p>
            <a:pPr marL="0" indent="0" algn="just">
              <a:spcBef>
                <a:spcPts val="1200"/>
              </a:spcBef>
              <a:buNone/>
            </a:pPr>
            <a:r>
              <a:rPr lang="en-US" altLang="zh-TW" sz="2800" dirty="0" smtClean="0">
                <a:latin typeface="Times New Roman" panose="02020603050405020304" pitchFamily="18" charset="0"/>
                <a:ea typeface="標楷體" panose="03000509000000000000" pitchFamily="65" charset="-120"/>
              </a:rPr>
              <a:t>1. </a:t>
            </a:r>
            <a:r>
              <a:rPr lang="zh-TW" altLang="en-US" sz="2800" dirty="0" smtClean="0">
                <a:solidFill>
                  <a:schemeClr val="tx1"/>
                </a:solidFill>
                <a:latin typeface="Times New Roman" panose="02020603050405020304" pitchFamily="18" charset="0"/>
                <a:ea typeface="標楷體" panose="03000509000000000000" pitchFamily="65" charset="-120"/>
              </a:rPr>
              <a:t>建立新序列</a:t>
            </a:r>
            <a:r>
              <a:rPr lang="en-US" altLang="zh-TW" sz="2800" dirty="0" smtClean="0">
                <a:solidFill>
                  <a:schemeClr val="tx1"/>
                </a:solidFill>
                <a:latin typeface="Times New Roman" panose="02020603050405020304" pitchFamily="18" charset="0"/>
                <a:ea typeface="標楷體" panose="03000509000000000000" pitchFamily="65" charset="-120"/>
              </a:rPr>
              <a:t>: </a:t>
            </a:r>
            <a:r>
              <a:rPr lang="zh-TW" altLang="en-US" sz="2800" dirty="0" smtClean="0">
                <a:solidFill>
                  <a:schemeClr val="tx1"/>
                </a:solidFill>
                <a:latin typeface="Times New Roman" panose="02020603050405020304" pitchFamily="18" charset="0"/>
                <a:ea typeface="標楷體" panose="03000509000000000000" pitchFamily="65" charset="-120"/>
              </a:rPr>
              <a:t>利用公式可將原來存在的序列轉換產生新序列。方式為 </a:t>
            </a:r>
            <a:r>
              <a:rPr lang="en-US" altLang="zh-TW" sz="2800" dirty="0" smtClean="0">
                <a:solidFill>
                  <a:schemeClr val="tx1"/>
                </a:solidFill>
                <a:latin typeface="Times New Roman" panose="02020603050405020304" pitchFamily="18" charset="0"/>
                <a:ea typeface="標楷體" panose="03000509000000000000" pitchFamily="65" charset="-120"/>
              </a:rPr>
              <a:t>(1)</a:t>
            </a:r>
            <a:r>
              <a:rPr lang="zh-TW" altLang="en-US" sz="2800" dirty="0" smtClean="0">
                <a:solidFill>
                  <a:schemeClr val="tx1"/>
                </a:solidFill>
                <a:latin typeface="Times New Roman" panose="02020603050405020304" pitchFamily="18" charset="0"/>
                <a:ea typeface="標楷體" panose="03000509000000000000" pitchFamily="65" charset="-120"/>
              </a:rPr>
              <a:t>在主功能表點選</a:t>
            </a:r>
            <a:r>
              <a:rPr lang="en-US" altLang="zh-TW" sz="2800" dirty="0" smtClean="0">
                <a:solidFill>
                  <a:schemeClr val="tx1"/>
                </a:solidFill>
                <a:latin typeface="Times New Roman" panose="02020603050405020304" pitchFamily="18" charset="0"/>
                <a:ea typeface="標楷體" panose="03000509000000000000" pitchFamily="65" charset="-120"/>
              </a:rPr>
              <a:t>Quick/Generate Series</a:t>
            </a:r>
            <a:r>
              <a:rPr lang="zh-TW" altLang="en-US" sz="2800" dirty="0" smtClean="0">
                <a:solidFill>
                  <a:schemeClr val="tx1"/>
                </a:solidFill>
                <a:latin typeface="Times New Roman" panose="02020603050405020304" pitchFamily="18" charset="0"/>
                <a:ea typeface="標楷體" panose="03000509000000000000" pitchFamily="65" charset="-120"/>
              </a:rPr>
              <a:t>或是</a:t>
            </a:r>
            <a:r>
              <a:rPr lang="en-US" altLang="zh-TW" sz="2800" dirty="0" smtClean="0">
                <a:solidFill>
                  <a:schemeClr val="tx1"/>
                </a:solidFill>
                <a:latin typeface="Times New Roman" panose="02020603050405020304" pitchFamily="18" charset="0"/>
                <a:ea typeface="標楷體" panose="03000509000000000000" pitchFamily="65" charset="-120"/>
              </a:rPr>
              <a:t>(2)</a:t>
            </a:r>
            <a:r>
              <a:rPr lang="zh-TW" altLang="en-US" sz="2800" dirty="0" smtClean="0">
                <a:solidFill>
                  <a:schemeClr val="tx1"/>
                </a:solidFill>
                <a:latin typeface="Times New Roman" panose="02020603050405020304" pitchFamily="18" charset="0"/>
                <a:ea typeface="標楷體" panose="03000509000000000000" pitchFamily="65" charset="-120"/>
              </a:rPr>
              <a:t>在</a:t>
            </a:r>
            <a:r>
              <a:rPr lang="zh-TW" altLang="en-US" sz="2800" dirty="0">
                <a:solidFill>
                  <a:schemeClr val="tx1"/>
                </a:solidFill>
                <a:latin typeface="Times New Roman" panose="02020603050405020304" pitchFamily="18" charset="0"/>
                <a:ea typeface="標楷體" panose="03000509000000000000" pitchFamily="65" charset="-120"/>
              </a:rPr>
              <a:t>工作檔</a:t>
            </a:r>
            <a:r>
              <a:rPr lang="zh-TW" altLang="en-US" sz="2800" dirty="0" smtClean="0">
                <a:solidFill>
                  <a:schemeClr val="tx1"/>
                </a:solidFill>
                <a:latin typeface="Times New Roman" panose="02020603050405020304" pitchFamily="18" charset="0"/>
                <a:ea typeface="標楷體" panose="03000509000000000000" pitchFamily="65" charset="-120"/>
              </a:rPr>
              <a:t>的功能表單點選 </a:t>
            </a:r>
            <a:r>
              <a:rPr lang="en-US" altLang="zh-TW" sz="2800" dirty="0" err="1">
                <a:solidFill>
                  <a:schemeClr val="tx1"/>
                </a:solidFill>
                <a:latin typeface="Times New Roman" panose="02020603050405020304" pitchFamily="18" charset="0"/>
                <a:ea typeface="標楷體" panose="03000509000000000000" pitchFamily="65" charset="-120"/>
              </a:rPr>
              <a:t>Genr</a:t>
            </a:r>
            <a:r>
              <a:rPr lang="zh-TW" altLang="en-US" sz="2800" dirty="0" smtClean="0">
                <a:solidFill>
                  <a:schemeClr val="tx1"/>
                </a:solidFill>
                <a:latin typeface="Times New Roman" panose="02020603050405020304" pitchFamily="18" charset="0"/>
                <a:ea typeface="標楷體" panose="03000509000000000000" pitchFamily="65" charset="-120"/>
              </a:rPr>
              <a:t>，會</a:t>
            </a:r>
            <a:r>
              <a:rPr lang="zh-TW" altLang="en-US" sz="2800" dirty="0">
                <a:solidFill>
                  <a:schemeClr val="tx1"/>
                </a:solidFill>
                <a:latin typeface="Times New Roman" panose="02020603050405020304" pitchFamily="18" charset="0"/>
                <a:ea typeface="標楷體" panose="03000509000000000000" pitchFamily="65" charset="-120"/>
              </a:rPr>
              <a:t>進入 </a:t>
            </a:r>
            <a:r>
              <a:rPr lang="en-US" altLang="zh-TW" sz="2800" dirty="0">
                <a:solidFill>
                  <a:schemeClr val="tx1"/>
                </a:solidFill>
                <a:latin typeface="Times New Roman" panose="02020603050405020304" pitchFamily="18" charset="0"/>
                <a:ea typeface="標楷體" panose="03000509000000000000" pitchFamily="65" charset="-120"/>
              </a:rPr>
              <a:t>Generate Series by Equation </a:t>
            </a:r>
            <a:r>
              <a:rPr lang="zh-TW" altLang="en-US" sz="2800" dirty="0">
                <a:solidFill>
                  <a:schemeClr val="tx1"/>
                </a:solidFill>
                <a:latin typeface="Times New Roman" panose="02020603050405020304" pitchFamily="18" charset="0"/>
                <a:ea typeface="標楷體" panose="03000509000000000000" pitchFamily="65" charset="-120"/>
              </a:rPr>
              <a:t>視窗，在</a:t>
            </a:r>
            <a:r>
              <a:rPr lang="en-US" altLang="zh-TW" sz="2800" dirty="0">
                <a:solidFill>
                  <a:schemeClr val="tx1"/>
                </a:solidFill>
                <a:latin typeface="Times New Roman" panose="02020603050405020304" pitchFamily="18" charset="0"/>
                <a:ea typeface="標楷體" panose="03000509000000000000" pitchFamily="65" charset="-120"/>
              </a:rPr>
              <a:t>Enter equation</a:t>
            </a:r>
            <a:r>
              <a:rPr lang="zh-TW" altLang="en-US" sz="2800" dirty="0">
                <a:solidFill>
                  <a:schemeClr val="tx1"/>
                </a:solidFill>
                <a:latin typeface="Times New Roman" panose="02020603050405020304" pitchFamily="18" charset="0"/>
                <a:ea typeface="標楷體" panose="03000509000000000000" pitchFamily="65" charset="-120"/>
              </a:rPr>
              <a:t>對話方塊輸入 </a:t>
            </a:r>
            <a:r>
              <a:rPr lang="en-US" altLang="zh-TW" sz="2800" dirty="0">
                <a:solidFill>
                  <a:schemeClr val="tx1"/>
                </a:solidFill>
                <a:latin typeface="Times New Roman" pitchFamily="18" charset="0"/>
                <a:ea typeface="標楷體" panose="03000509000000000000" pitchFamily="65" charset="-120"/>
                <a:cs typeface="Times New Roman" pitchFamily="18" charset="0"/>
              </a:rPr>
              <a:t>“</a:t>
            </a:r>
            <a:r>
              <a:rPr lang="zh-TW" altLang="en-US" sz="2800" dirty="0">
                <a:solidFill>
                  <a:schemeClr val="tx1"/>
                </a:solidFill>
                <a:latin typeface="Times New Roman" panose="02020603050405020304" pitchFamily="18" charset="0"/>
                <a:ea typeface="標楷體" panose="03000509000000000000" pitchFamily="65" charset="-120"/>
              </a:rPr>
              <a:t>新的序列名稱</a:t>
            </a:r>
            <a:r>
              <a:rPr lang="en-US" altLang="zh-TW" sz="2800" dirty="0">
                <a:solidFill>
                  <a:schemeClr val="tx1"/>
                </a:solidFill>
                <a:latin typeface="Times New Roman" panose="02020603050405020304" pitchFamily="18" charset="0"/>
                <a:ea typeface="標楷體" panose="03000509000000000000" pitchFamily="65" charset="-120"/>
              </a:rPr>
              <a:t>=</a:t>
            </a:r>
            <a:r>
              <a:rPr lang="zh-TW" altLang="en-US" sz="2800" dirty="0">
                <a:solidFill>
                  <a:schemeClr val="tx1"/>
                </a:solidFill>
                <a:latin typeface="Times New Roman" panose="02020603050405020304" pitchFamily="18" charset="0"/>
                <a:ea typeface="標楷體" panose="03000509000000000000" pitchFamily="65" charset="-120"/>
              </a:rPr>
              <a:t>描述新序列的公式</a:t>
            </a:r>
            <a:r>
              <a:rPr lang="en-US" altLang="zh-TW" sz="2800" dirty="0" smtClean="0">
                <a:solidFill>
                  <a:schemeClr val="tx1"/>
                </a:solidFill>
                <a:latin typeface="Times New Roman" pitchFamily="18" charset="0"/>
                <a:ea typeface="標楷體" panose="03000509000000000000" pitchFamily="65" charset="-120"/>
                <a:cs typeface="Times New Roman"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rPr>
              <a:t>。</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marL="0" indent="0" algn="just">
              <a:spcBef>
                <a:spcPts val="1200"/>
              </a:spcBef>
              <a:buNone/>
            </a:pPr>
            <a:r>
              <a:rPr lang="en-US" altLang="zh-TW" sz="2800" dirty="0" smtClean="0">
                <a:solidFill>
                  <a:schemeClr val="tx1"/>
                </a:solidFill>
                <a:latin typeface="Times New Roman" panose="02020603050405020304" pitchFamily="18" charset="0"/>
                <a:ea typeface="標楷體" panose="03000509000000000000" pitchFamily="65" charset="-120"/>
              </a:rPr>
              <a:t>2. </a:t>
            </a:r>
            <a:r>
              <a:rPr lang="zh-TW" altLang="en-US" sz="2800" u="sng" dirty="0" smtClean="0">
                <a:solidFill>
                  <a:schemeClr val="tx1"/>
                </a:solidFill>
                <a:latin typeface="Times New Roman" panose="02020603050405020304" pitchFamily="18" charset="0"/>
                <a:ea typeface="標楷體" panose="03000509000000000000" pitchFamily="65" charset="-120"/>
              </a:rPr>
              <a:t>序列視窗</a:t>
            </a:r>
            <a:r>
              <a:rPr lang="en-US" altLang="zh-TW" sz="2800" u="sng" dirty="0" smtClean="0">
                <a:solidFill>
                  <a:schemeClr val="tx1"/>
                </a:solidFill>
                <a:latin typeface="Times New Roman" panose="02020603050405020304" pitchFamily="18" charset="0"/>
                <a:ea typeface="標楷體" panose="03000509000000000000" pitchFamily="65" charset="-120"/>
              </a:rPr>
              <a:t>(Series)</a:t>
            </a:r>
            <a:r>
              <a:rPr lang="zh-TW" altLang="en-US" sz="2800" dirty="0" smtClean="0">
                <a:solidFill>
                  <a:schemeClr val="tx1"/>
                </a:solidFill>
                <a:latin typeface="Times New Roman" panose="02020603050405020304" pitchFamily="18" charset="0"/>
                <a:ea typeface="標楷體" panose="03000509000000000000" pitchFamily="65" charset="-120"/>
              </a:rPr>
              <a:t>。</a:t>
            </a:r>
            <a:r>
              <a:rPr lang="zh-TW" altLang="en-US" sz="2800" dirty="0">
                <a:solidFill>
                  <a:schemeClr val="tx1"/>
                </a:solidFill>
                <a:latin typeface="Times New Roman" panose="02020603050405020304" pitchFamily="18" charset="0"/>
                <a:ea typeface="標楷體" panose="03000509000000000000" pitchFamily="65" charset="-120"/>
              </a:rPr>
              <a:t>雙擊工作檔的某一序列名稱，會出現該序列的數據資料，經由</a:t>
            </a:r>
            <a:r>
              <a:rPr lang="zh-TW" altLang="en-US" sz="2800" dirty="0" smtClean="0">
                <a:solidFill>
                  <a:schemeClr val="tx1"/>
                </a:solidFill>
                <a:latin typeface="Times New Roman" panose="02020603050405020304" pitchFamily="18" charset="0"/>
                <a:ea typeface="標楷體" panose="03000509000000000000" pitchFamily="65" charset="-120"/>
              </a:rPr>
              <a:t>序列視窗的</a:t>
            </a:r>
            <a:r>
              <a:rPr lang="zh-TW" altLang="en-US" sz="2800" dirty="0">
                <a:solidFill>
                  <a:schemeClr val="tx1"/>
                </a:solidFill>
                <a:latin typeface="Times New Roman" panose="02020603050405020304" pitchFamily="18" charset="0"/>
                <a:ea typeface="標楷體" panose="03000509000000000000" pitchFamily="65" charset="-120"/>
              </a:rPr>
              <a:t>工具表單可以對該序列進行處理分析，常用的</a:t>
            </a:r>
            <a:r>
              <a:rPr lang="zh-TW" altLang="en-US" sz="2800" dirty="0" smtClean="0">
                <a:solidFill>
                  <a:schemeClr val="tx1"/>
                </a:solidFill>
                <a:latin typeface="Times New Roman" panose="02020603050405020304" pitchFamily="18" charset="0"/>
                <a:ea typeface="標楷體" panose="03000509000000000000" pitchFamily="65" charset="-120"/>
              </a:rPr>
              <a:t>有</a:t>
            </a:r>
            <a:r>
              <a:rPr lang="en-US" altLang="zh-TW" sz="2800" dirty="0" smtClean="0">
                <a:solidFill>
                  <a:schemeClr val="tx1"/>
                </a:solidFill>
                <a:latin typeface="Times New Roman" panose="02020603050405020304" pitchFamily="18" charset="0"/>
                <a:ea typeface="標楷體" panose="03000509000000000000" pitchFamily="65" charset="-120"/>
              </a:rPr>
              <a:t>:</a:t>
            </a:r>
            <a:endParaRPr lang="en-US" altLang="zh-TW" sz="2800" dirty="0">
              <a:solidFill>
                <a:schemeClr val="tx1"/>
              </a:solidFill>
              <a:latin typeface="Times New Roman" panose="02020603050405020304" pitchFamily="18" charset="0"/>
              <a:ea typeface="標楷體" panose="03000509000000000000" pitchFamily="65" charset="-120"/>
            </a:endParaRPr>
          </a:p>
          <a:p>
            <a:pPr marL="514350" indent="-514350" algn="just">
              <a:buAutoNum type="arabicPeriod"/>
            </a:pPr>
            <a:endParaRPr lang="en-US" altLang="zh-TW" sz="2800" dirty="0">
              <a:latin typeface="Times New Roman" panose="02020603050405020304" pitchFamily="18" charset="0"/>
              <a:ea typeface="標楷體" panose="03000509000000000000" pitchFamily="65" charset="-120"/>
            </a:endParaRPr>
          </a:p>
          <a:p>
            <a:pPr algn="just">
              <a:lnSpc>
                <a:spcPct val="120000"/>
              </a:lnSpc>
              <a:buNone/>
            </a:pPr>
            <a:endParaRPr lang="zh-TW" altLang="en-US" sz="2800" dirty="0">
              <a:latin typeface="Times New Roman" panose="02020603050405020304" pitchFamily="18" charset="0"/>
              <a:ea typeface="標楷體" panose="03000509000000000000" pitchFamily="65" charset="-120"/>
            </a:endParaRPr>
          </a:p>
        </p:txBody>
      </p:sp>
    </p:spTree>
    <p:extLst>
      <p:ext uri="{BB962C8B-B14F-4D97-AF65-F5344CB8AC3E}">
        <p14:creationId xmlns:p14="http://schemas.microsoft.com/office/powerpoint/2010/main" val="296191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23528" y="260648"/>
            <a:ext cx="8229600" cy="850106"/>
          </a:xfrm>
        </p:spPr>
        <p:txBody>
          <a:bodyPr anchor="ctr">
            <a:normAutofit/>
          </a:bodyPr>
          <a:lstStyle/>
          <a:p>
            <a:pPr algn="ctr"/>
            <a:r>
              <a:rPr lang="en-US" altLang="zh-TW" sz="4200" dirty="0" err="1" smtClean="0">
                <a:solidFill>
                  <a:schemeClr val="tx1"/>
                </a:solidFill>
                <a:latin typeface="Times New Roman" panose="02020603050405020304" pitchFamily="18" charset="0"/>
                <a:ea typeface="標楷體" panose="03000509000000000000" pitchFamily="65" charset="-120"/>
              </a:rPr>
              <a:t>Eviews</a:t>
            </a:r>
            <a:r>
              <a:rPr lang="en-US" altLang="zh-TW" sz="4200" dirty="0" smtClean="0">
                <a:solidFill>
                  <a:schemeClr val="tx1"/>
                </a:solidFill>
                <a:latin typeface="Times New Roman" panose="02020603050405020304" pitchFamily="18" charset="0"/>
                <a:ea typeface="標楷體" panose="03000509000000000000" pitchFamily="65" charset="-120"/>
              </a:rPr>
              <a:t> </a:t>
            </a:r>
            <a:r>
              <a:rPr lang="zh-TW" altLang="en-US" sz="4200" dirty="0" smtClean="0">
                <a:solidFill>
                  <a:schemeClr val="tx1"/>
                </a:solidFill>
                <a:latin typeface="Times New Roman" panose="02020603050405020304" pitchFamily="18" charset="0"/>
                <a:ea typeface="標楷體" panose="03000509000000000000" pitchFamily="65" charset="-120"/>
              </a:rPr>
              <a:t>簡介</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9</a:t>
            </a:fld>
            <a:endParaRPr lang="zh-TW" altLang="en-US"/>
          </a:p>
        </p:txBody>
      </p:sp>
      <p:sp>
        <p:nvSpPr>
          <p:cNvPr id="3" name="內容版面配置區 2"/>
          <p:cNvSpPr>
            <a:spLocks noGrp="1"/>
          </p:cNvSpPr>
          <p:nvPr>
            <p:ph sz="quarter" idx="1"/>
          </p:nvPr>
        </p:nvSpPr>
        <p:spPr>
          <a:xfrm>
            <a:off x="467544" y="1196752"/>
            <a:ext cx="8229600" cy="5331071"/>
          </a:xfrm>
        </p:spPr>
        <p:txBody>
          <a:bodyPr>
            <a:normAutofit lnSpcReduction="10000"/>
          </a:bodyPr>
          <a:lstStyle/>
          <a:p>
            <a:pPr marL="514350" indent="-514350" algn="just">
              <a:lnSpc>
                <a:spcPct val="110000"/>
              </a:lnSpc>
              <a:buClr>
                <a:schemeClr val="accent5">
                  <a:lumMod val="50000"/>
                </a:schemeClr>
              </a:buClr>
              <a:buAutoNum type="arabicParenBoth"/>
            </a:pPr>
            <a:r>
              <a:rPr lang="en-US" altLang="zh-TW" sz="2800" dirty="0" smtClean="0">
                <a:solidFill>
                  <a:schemeClr val="tx1"/>
                </a:solidFill>
                <a:latin typeface="Times New Roman" panose="02020603050405020304" pitchFamily="18" charset="0"/>
                <a:ea typeface="標楷體" panose="03000509000000000000" pitchFamily="65" charset="-120"/>
              </a:rPr>
              <a:t>View: </a:t>
            </a:r>
            <a:r>
              <a:rPr lang="zh-TW" altLang="en-US" sz="2800" dirty="0" smtClean="0">
                <a:solidFill>
                  <a:schemeClr val="tx1"/>
                </a:solidFill>
                <a:latin typeface="Times New Roman" panose="02020603050405020304" pitchFamily="18" charset="0"/>
                <a:ea typeface="標楷體" panose="03000509000000000000" pitchFamily="65" charset="-120"/>
              </a:rPr>
              <a:t>提供序列數據的各種圖形和敘述性統計量</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marL="514350" indent="-514350" algn="just">
              <a:lnSpc>
                <a:spcPct val="110000"/>
              </a:lnSpc>
              <a:buClr>
                <a:schemeClr val="accent5">
                  <a:lumMod val="50000"/>
                </a:schemeClr>
              </a:buClr>
              <a:buAutoNum type="arabicParenBoth"/>
            </a:pPr>
            <a:r>
              <a:rPr lang="en-US" altLang="zh-TW" sz="2800" dirty="0" smtClean="0">
                <a:solidFill>
                  <a:schemeClr val="tx1"/>
                </a:solidFill>
                <a:latin typeface="Times New Roman" panose="02020603050405020304" pitchFamily="18" charset="0"/>
                <a:ea typeface="標楷體" panose="03000509000000000000" pitchFamily="65" charset="-120"/>
              </a:rPr>
              <a:t>Procs:</a:t>
            </a:r>
            <a:r>
              <a:rPr lang="zh-TW" altLang="en-US" sz="2800" dirty="0" smtClean="0">
                <a:solidFill>
                  <a:schemeClr val="tx1"/>
                </a:solidFill>
                <a:latin typeface="Times New Roman" panose="02020603050405020304" pitchFamily="18" charset="0"/>
                <a:ea typeface="標楷體" panose="03000509000000000000" pitchFamily="65" charset="-120"/>
              </a:rPr>
              <a:t>可用來生成新序列，進行季節性調整和指數平滑等</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marL="514350" indent="-514350" algn="just">
              <a:lnSpc>
                <a:spcPct val="110000"/>
              </a:lnSpc>
              <a:buClr>
                <a:schemeClr val="accent5">
                  <a:lumMod val="50000"/>
                </a:schemeClr>
              </a:buClr>
              <a:buAutoNum type="arabicParenBoth"/>
            </a:pPr>
            <a:r>
              <a:rPr lang="en-US" altLang="zh-TW" sz="2800" dirty="0" smtClean="0">
                <a:solidFill>
                  <a:schemeClr val="tx1"/>
                </a:solidFill>
                <a:latin typeface="Times New Roman" panose="02020603050405020304" pitchFamily="18" charset="0"/>
                <a:ea typeface="標楷體" panose="03000509000000000000" pitchFamily="65" charset="-120"/>
              </a:rPr>
              <a:t>Objects: </a:t>
            </a:r>
            <a:r>
              <a:rPr lang="zh-TW" altLang="en-US" sz="2800" dirty="0" smtClean="0">
                <a:solidFill>
                  <a:schemeClr val="tx1"/>
                </a:solidFill>
                <a:latin typeface="Times New Roman" panose="02020603050405020304" pitchFamily="18" charset="0"/>
                <a:ea typeface="標楷體" panose="03000509000000000000" pitchFamily="65" charset="-120"/>
              </a:rPr>
              <a:t>可對序列進行儲存、命名、刪除等操作</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marL="0" indent="0" algn="just">
              <a:lnSpc>
                <a:spcPct val="110000"/>
              </a:lnSpc>
              <a:spcBef>
                <a:spcPts val="1200"/>
              </a:spcBef>
              <a:buNone/>
            </a:pPr>
            <a:r>
              <a:rPr lang="en-US" altLang="zh-TW" sz="2800" dirty="0" smtClean="0">
                <a:solidFill>
                  <a:schemeClr val="tx1"/>
                </a:solidFill>
                <a:latin typeface="Times New Roman" panose="02020603050405020304" pitchFamily="18" charset="0"/>
                <a:ea typeface="標楷體" panose="03000509000000000000" pitchFamily="65" charset="-120"/>
              </a:rPr>
              <a:t>3. </a:t>
            </a:r>
            <a:r>
              <a:rPr lang="zh-TW" altLang="en-US" sz="2800" u="sng" dirty="0" smtClean="0">
                <a:solidFill>
                  <a:schemeClr val="tx1"/>
                </a:solidFill>
                <a:latin typeface="Times New Roman" panose="02020603050405020304" pitchFamily="18" charset="0"/>
                <a:ea typeface="標楷體" panose="03000509000000000000" pitchFamily="65" charset="-120"/>
              </a:rPr>
              <a:t>序列</a:t>
            </a:r>
            <a:r>
              <a:rPr lang="zh-TW" altLang="en-US" sz="2800" u="sng" dirty="0">
                <a:solidFill>
                  <a:schemeClr val="tx1"/>
                </a:solidFill>
                <a:latin typeface="Times New Roman" panose="02020603050405020304" pitchFamily="18" charset="0"/>
                <a:ea typeface="標楷體" panose="03000509000000000000" pitchFamily="65" charset="-120"/>
              </a:rPr>
              <a:t>群組</a:t>
            </a:r>
            <a:r>
              <a:rPr lang="en-US" altLang="zh-TW" sz="2800" u="sng" dirty="0">
                <a:solidFill>
                  <a:schemeClr val="tx1"/>
                </a:solidFill>
                <a:latin typeface="Times New Roman" panose="02020603050405020304" pitchFamily="18" charset="0"/>
                <a:ea typeface="標楷體" panose="03000509000000000000" pitchFamily="65" charset="-120"/>
              </a:rPr>
              <a:t>(Group)</a:t>
            </a:r>
            <a:r>
              <a:rPr lang="zh-TW" altLang="en-US" sz="2800" dirty="0">
                <a:solidFill>
                  <a:schemeClr val="tx1"/>
                </a:solidFill>
                <a:latin typeface="Times New Roman" panose="02020603050405020304" pitchFamily="18" charset="0"/>
                <a:ea typeface="標楷體" panose="03000509000000000000" pitchFamily="65" charset="-120"/>
              </a:rPr>
              <a:t>。若要同時處理多個序列，研究序列之間的關係，方式有二</a:t>
            </a:r>
            <a:r>
              <a:rPr lang="en-US" altLang="zh-TW" sz="2800" dirty="0">
                <a:solidFill>
                  <a:schemeClr val="tx1"/>
                </a:solidFill>
                <a:latin typeface="Times New Roman" panose="02020603050405020304" pitchFamily="18" charset="0"/>
                <a:ea typeface="標楷體" panose="03000509000000000000" pitchFamily="65" charset="-120"/>
              </a:rPr>
              <a:t>:</a:t>
            </a:r>
            <a:r>
              <a:rPr lang="zh-TW" altLang="en-US" sz="2800" dirty="0">
                <a:solidFill>
                  <a:schemeClr val="tx1"/>
                </a:solidFill>
                <a:latin typeface="Times New Roman" panose="02020603050405020304" pitchFamily="18" charset="0"/>
                <a:ea typeface="標楷體" panose="03000509000000000000" pitchFamily="65" charset="-120"/>
              </a:rPr>
              <a:t> </a:t>
            </a:r>
            <a:r>
              <a:rPr lang="en-US" altLang="zh-TW" sz="2800" dirty="0">
                <a:solidFill>
                  <a:schemeClr val="tx1"/>
                </a:solidFill>
                <a:latin typeface="Times New Roman" panose="02020603050405020304" pitchFamily="18" charset="0"/>
                <a:ea typeface="標楷體" panose="03000509000000000000" pitchFamily="65" charset="-120"/>
              </a:rPr>
              <a:t>(</a:t>
            </a:r>
            <a:r>
              <a:rPr lang="en-US" altLang="zh-TW" sz="2800" dirty="0">
                <a:solidFill>
                  <a:schemeClr val="tx1"/>
                </a:solidFill>
                <a:latin typeface="Times New Roman" panose="02020603050405020304" pitchFamily="18" charset="0"/>
                <a:ea typeface="標楷體" panose="03000509000000000000" pitchFamily="65" charset="-120"/>
                <a:sym typeface="Wingdings" pitchFamily="2" charset="2"/>
              </a:rPr>
              <a:t>1)</a:t>
            </a:r>
            <a:r>
              <a:rPr lang="zh-TW" altLang="en-US" sz="2800" dirty="0">
                <a:solidFill>
                  <a:schemeClr val="tx1"/>
                </a:solidFill>
                <a:latin typeface="Times New Roman" panose="02020603050405020304" pitchFamily="18" charset="0"/>
                <a:ea typeface="標楷體" panose="03000509000000000000" pitchFamily="65" charset="-120"/>
                <a:sym typeface="Wingdings" pitchFamily="2" charset="2"/>
              </a:rPr>
              <a:t> 在工作檔上將這些序列同時選取按滑鼠右鍵點選</a:t>
            </a:r>
            <a:r>
              <a:rPr lang="en-US" altLang="zh-TW" sz="2800" dirty="0">
                <a:solidFill>
                  <a:schemeClr val="tx1"/>
                </a:solidFill>
                <a:latin typeface="Times New Roman" panose="02020603050405020304" pitchFamily="18" charset="0"/>
                <a:ea typeface="標楷體" panose="03000509000000000000" pitchFamily="65" charset="-120"/>
                <a:sym typeface="Wingdings" pitchFamily="2" charset="2"/>
              </a:rPr>
              <a:t>Open/as Group</a:t>
            </a:r>
            <a:r>
              <a:rPr lang="zh-TW" altLang="en-US" sz="2800" dirty="0">
                <a:solidFill>
                  <a:schemeClr val="tx1"/>
                </a:solidFill>
                <a:latin typeface="Times New Roman" panose="02020603050405020304" pitchFamily="18" charset="0"/>
                <a:ea typeface="標楷體" panose="03000509000000000000" pitchFamily="65" charset="-120"/>
                <a:sym typeface="Wingdings" pitchFamily="2" charset="2"/>
              </a:rPr>
              <a:t>；或是</a:t>
            </a:r>
            <a:r>
              <a:rPr lang="en-US" altLang="zh-TW" sz="2800" dirty="0">
                <a:solidFill>
                  <a:schemeClr val="tx1"/>
                </a:solidFill>
                <a:latin typeface="Times New Roman" panose="02020603050405020304" pitchFamily="18" charset="0"/>
                <a:ea typeface="標楷體" panose="03000509000000000000" pitchFamily="65" charset="-120"/>
                <a:sym typeface="Wingdings" pitchFamily="2" charset="2"/>
              </a:rPr>
              <a:t>(2) </a:t>
            </a:r>
            <a:r>
              <a:rPr lang="zh-TW" altLang="en-US" sz="2800" dirty="0">
                <a:solidFill>
                  <a:schemeClr val="tx1"/>
                </a:solidFill>
                <a:latin typeface="Times New Roman" panose="02020603050405020304" pitchFamily="18" charset="0"/>
                <a:ea typeface="標楷體" panose="03000509000000000000" pitchFamily="65" charset="-120"/>
                <a:sym typeface="Wingdings" pitchFamily="2" charset="2"/>
              </a:rPr>
              <a:t>在主功能表上點選</a:t>
            </a:r>
            <a:r>
              <a:rPr lang="en-US" altLang="zh-TW" sz="2800" dirty="0">
                <a:solidFill>
                  <a:schemeClr val="tx1"/>
                </a:solidFill>
                <a:latin typeface="Times New Roman" panose="02020603050405020304" pitchFamily="18" charset="0"/>
                <a:ea typeface="標楷體" panose="03000509000000000000" pitchFamily="65" charset="-120"/>
                <a:sym typeface="Wingdings" pitchFamily="2" charset="2"/>
              </a:rPr>
              <a:t>Objects/New </a:t>
            </a:r>
            <a:r>
              <a:rPr lang="en-US" altLang="zh-TW" sz="2800" dirty="0" smtClean="0">
                <a:solidFill>
                  <a:schemeClr val="tx1"/>
                </a:solidFill>
                <a:latin typeface="Times New Roman" panose="02020603050405020304" pitchFamily="18" charset="0"/>
                <a:ea typeface="標楷體" panose="03000509000000000000" pitchFamily="65" charset="-120"/>
                <a:sym typeface="Wingdings" pitchFamily="2" charset="2"/>
              </a:rPr>
              <a:t>Object/Group</a:t>
            </a:r>
            <a:r>
              <a:rPr lang="zh-TW" altLang="en-US" sz="2800" dirty="0" smtClean="0">
                <a:solidFill>
                  <a:schemeClr val="tx1"/>
                </a:solidFill>
                <a:latin typeface="新細明體"/>
                <a:ea typeface="新細明體"/>
                <a:sym typeface="Wingdings" pitchFamily="2" charset="2"/>
              </a:rPr>
              <a:t>，</a:t>
            </a:r>
            <a:r>
              <a:rPr lang="zh-TW" altLang="en-US" sz="2800" dirty="0" smtClean="0">
                <a:solidFill>
                  <a:schemeClr val="tx1"/>
                </a:solidFill>
                <a:latin typeface="Times New Roman" panose="02020603050405020304" pitchFamily="18" charset="0"/>
                <a:ea typeface="標楷體" panose="03000509000000000000" pitchFamily="65" charset="-120"/>
                <a:sym typeface="Wingdings" pitchFamily="2" charset="2"/>
              </a:rPr>
              <a:t>這</a:t>
            </a:r>
            <a:r>
              <a:rPr lang="zh-TW" altLang="en-US" sz="2800" dirty="0">
                <a:solidFill>
                  <a:schemeClr val="tx1"/>
                </a:solidFill>
                <a:latin typeface="Times New Roman" panose="02020603050405020304" pitchFamily="18" charset="0"/>
                <a:ea typeface="標楷體" panose="03000509000000000000" pitchFamily="65" charset="-120"/>
                <a:sym typeface="Wingdings" pitchFamily="2" charset="2"/>
              </a:rPr>
              <a:t>時會出現</a:t>
            </a:r>
            <a:r>
              <a:rPr lang="en-US" altLang="zh-TW" sz="2800" dirty="0">
                <a:solidFill>
                  <a:schemeClr val="tx1"/>
                </a:solidFill>
                <a:latin typeface="Times New Roman" panose="02020603050405020304" pitchFamily="18" charset="0"/>
                <a:ea typeface="標楷體" panose="03000509000000000000" pitchFamily="65" charset="-120"/>
                <a:sym typeface="Wingdings" pitchFamily="2" charset="2"/>
              </a:rPr>
              <a:t>Series List</a:t>
            </a:r>
            <a:r>
              <a:rPr lang="zh-TW" altLang="en-US" sz="2800" dirty="0">
                <a:solidFill>
                  <a:schemeClr val="tx1"/>
                </a:solidFill>
                <a:latin typeface="Times New Roman" panose="02020603050405020304" pitchFamily="18" charset="0"/>
                <a:ea typeface="標楷體" panose="03000509000000000000" pitchFamily="65" charset="-120"/>
                <a:sym typeface="Wingdings" pitchFamily="2" charset="2"/>
              </a:rPr>
              <a:t>的對話方塊，直接輸入序列</a:t>
            </a:r>
            <a:r>
              <a:rPr lang="zh-TW" altLang="en-US" sz="2800" dirty="0" smtClean="0">
                <a:solidFill>
                  <a:schemeClr val="tx1"/>
                </a:solidFill>
                <a:latin typeface="Times New Roman" panose="02020603050405020304" pitchFamily="18" charset="0"/>
                <a:ea typeface="標楷體" panose="03000509000000000000" pitchFamily="65" charset="-120"/>
                <a:sym typeface="Wingdings" pitchFamily="2" charset="2"/>
              </a:rPr>
              <a:t>名稱</a:t>
            </a:r>
            <a:endParaRPr lang="en-US" altLang="zh-TW" sz="2800" dirty="0">
              <a:solidFill>
                <a:schemeClr val="tx1"/>
              </a:solidFill>
              <a:latin typeface="Times New Roman" panose="02020603050405020304" pitchFamily="18" charset="0"/>
              <a:ea typeface="標楷體" panose="03000509000000000000" pitchFamily="65" charset="-120"/>
              <a:sym typeface="Wingdings" pitchFamily="2" charset="2"/>
            </a:endParaRPr>
          </a:p>
          <a:p>
            <a:pPr algn="just">
              <a:lnSpc>
                <a:spcPct val="110000"/>
              </a:lnSpc>
              <a:spcBef>
                <a:spcPts val="600"/>
              </a:spcBef>
              <a:buClr>
                <a:srgbClr val="FF0000"/>
              </a:buClr>
              <a:buFont typeface="Wingdings" panose="05000000000000000000" pitchFamily="2" charset="2"/>
              <a:buChar char="Ø"/>
            </a:pPr>
            <a:r>
              <a:rPr lang="zh-TW" altLang="en-US" sz="2800" dirty="0" smtClean="0">
                <a:solidFill>
                  <a:srgbClr val="FF0000"/>
                </a:solidFill>
                <a:latin typeface="Times New Roman" panose="02020603050405020304" pitchFamily="18" charset="0"/>
                <a:ea typeface="標楷體" panose="03000509000000000000" pitchFamily="65" charset="-120"/>
              </a:rPr>
              <a:t> 示範</a:t>
            </a:r>
            <a:r>
              <a:rPr lang="en-US" altLang="zh-TW" sz="2800" dirty="0" smtClean="0">
                <a:solidFill>
                  <a:srgbClr val="FF0000"/>
                </a:solidFill>
                <a:latin typeface="Times New Roman" panose="02020603050405020304" pitchFamily="18" charset="0"/>
                <a:ea typeface="標楷體" panose="03000509000000000000" pitchFamily="65" charset="-120"/>
              </a:rPr>
              <a:t>: </a:t>
            </a: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以</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reg.xls</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檔案為例，操作</a:t>
            </a: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如何查看輸入的序列並形成群組</a:t>
            </a:r>
            <a:endPar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marL="514350" indent="-514350" algn="just">
              <a:buAutoNum type="arabicParenBoth"/>
            </a:pPr>
            <a:endParaRPr lang="zh-TW" alt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260648"/>
            <a:ext cx="8229600" cy="994122"/>
          </a:xfrm>
        </p:spPr>
        <p:txBody>
          <a:bodyPr anchor="ctr">
            <a:normAutofit/>
          </a:bodyPr>
          <a:lstStyle/>
          <a:p>
            <a:pPr algn="ctr"/>
            <a:r>
              <a:rPr lang="en-US" altLang="zh-TW" sz="4200" dirty="0" err="1" smtClean="0">
                <a:solidFill>
                  <a:schemeClr val="tx1"/>
                </a:solidFill>
                <a:latin typeface="Times New Roman" panose="02020603050405020304" pitchFamily="18" charset="0"/>
                <a:ea typeface="標楷體" panose="03000509000000000000" pitchFamily="65" charset="-120"/>
              </a:rPr>
              <a:t>Eviews</a:t>
            </a:r>
            <a:r>
              <a:rPr lang="en-US" altLang="zh-TW" sz="4200" dirty="0" smtClean="0">
                <a:solidFill>
                  <a:schemeClr val="tx1"/>
                </a:solidFill>
                <a:latin typeface="Times New Roman" panose="02020603050405020304" pitchFamily="18" charset="0"/>
                <a:ea typeface="標楷體" panose="03000509000000000000" pitchFamily="65" charset="-120"/>
              </a:rPr>
              <a:t> </a:t>
            </a:r>
            <a:r>
              <a:rPr lang="zh-TW" altLang="en-US" sz="4200" dirty="0" smtClean="0">
                <a:solidFill>
                  <a:schemeClr val="tx1"/>
                </a:solidFill>
                <a:latin typeface="Times New Roman" panose="02020603050405020304" pitchFamily="18" charset="0"/>
                <a:ea typeface="標楷體" panose="03000509000000000000" pitchFamily="65" charset="-120"/>
              </a:rPr>
              <a:t>簡介</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10</a:t>
            </a:fld>
            <a:endParaRPr lang="zh-TW" altLang="en-US"/>
          </a:p>
        </p:txBody>
      </p:sp>
      <p:sp>
        <p:nvSpPr>
          <p:cNvPr id="3" name="內容版面配置區 2"/>
          <p:cNvSpPr>
            <a:spLocks noGrp="1"/>
          </p:cNvSpPr>
          <p:nvPr>
            <p:ph sz="quarter" idx="1"/>
          </p:nvPr>
        </p:nvSpPr>
        <p:spPr>
          <a:xfrm>
            <a:off x="467544" y="1196752"/>
            <a:ext cx="8229600" cy="5328592"/>
          </a:xfrm>
        </p:spPr>
        <p:txBody>
          <a:bodyPr>
            <a:normAutofit/>
          </a:bodyPr>
          <a:lstStyle/>
          <a:p>
            <a:pPr algn="just">
              <a:buClr>
                <a:schemeClr val="accent5">
                  <a:lumMod val="50000"/>
                </a:schemeClr>
              </a:buClr>
              <a:buFont typeface="Wingdings" panose="05000000000000000000" pitchFamily="2" charset="2"/>
              <a:buChar char="n"/>
            </a:pPr>
            <a:r>
              <a:rPr lang="zh-TW" altLang="en-US" sz="3000" b="1" u="sng" dirty="0" smtClean="0">
                <a:solidFill>
                  <a:srgbClr val="FF0000"/>
                </a:solidFill>
                <a:latin typeface="Times New Roman" panose="02020603050405020304" pitchFamily="18" charset="0"/>
                <a:ea typeface="標楷體" panose="03000509000000000000" pitchFamily="65" charset="-120"/>
              </a:rPr>
              <a:t>圖形的處理</a:t>
            </a:r>
            <a:endParaRPr lang="en-US" altLang="zh-TW" sz="3000" b="1" u="sng" dirty="0" smtClean="0">
              <a:solidFill>
                <a:srgbClr val="FF0000"/>
              </a:solidFill>
              <a:latin typeface="Times New Roman" panose="02020603050405020304" pitchFamily="18" charset="0"/>
              <a:ea typeface="標楷體" panose="03000509000000000000" pitchFamily="65" charset="-120"/>
            </a:endParaRPr>
          </a:p>
          <a:p>
            <a:pPr algn="just">
              <a:spcBef>
                <a:spcPts val="1200"/>
              </a:spcBef>
              <a:buNone/>
            </a:pPr>
            <a:r>
              <a:rPr lang="en-US" altLang="zh-TW" sz="2800" dirty="0" smtClean="0">
                <a:latin typeface="Times New Roman" panose="02020603050405020304" pitchFamily="18" charset="0"/>
                <a:ea typeface="標楷體" panose="03000509000000000000" pitchFamily="65" charset="-120"/>
              </a:rPr>
              <a:t>1.</a:t>
            </a:r>
            <a:r>
              <a:rPr lang="zh-TW" altLang="en-US" sz="2800" dirty="0" smtClean="0">
                <a:latin typeface="Times New Roman" panose="02020603050405020304" pitchFamily="18" charset="0"/>
                <a:ea typeface="標楷體" panose="03000509000000000000" pitchFamily="65" charset="-120"/>
              </a:rPr>
              <a:t>若</a:t>
            </a:r>
            <a:r>
              <a:rPr lang="zh-TW" altLang="en-US" sz="2800" dirty="0" smtClean="0">
                <a:solidFill>
                  <a:schemeClr val="tx1"/>
                </a:solidFill>
                <a:latin typeface="Times New Roman" panose="02020603050405020304" pitchFamily="18" charset="0"/>
                <a:ea typeface="標楷體" panose="03000509000000000000" pitchFamily="65" charset="-120"/>
              </a:rPr>
              <a:t>要建立單一個序列</a:t>
            </a:r>
            <a:r>
              <a:rPr lang="zh-TW" altLang="en-US" sz="2800" dirty="0">
                <a:solidFill>
                  <a:schemeClr val="tx1"/>
                </a:solidFill>
                <a:latin typeface="Times New Roman" panose="02020603050405020304" pitchFamily="18" charset="0"/>
                <a:ea typeface="標楷體" panose="03000509000000000000" pitchFamily="65" charset="-120"/>
              </a:rPr>
              <a:t>的</a:t>
            </a:r>
            <a:r>
              <a:rPr lang="zh-TW" altLang="en-US" sz="2800" dirty="0" smtClean="0">
                <a:solidFill>
                  <a:schemeClr val="tx1"/>
                </a:solidFill>
                <a:latin typeface="Times New Roman" panose="02020603050405020304" pitchFamily="18" charset="0"/>
                <a:ea typeface="標楷體" panose="03000509000000000000" pitchFamily="65" charset="-120"/>
              </a:rPr>
              <a:t>圖形，首先在工作檔中雙擊該序列名稱，出現前述的</a:t>
            </a:r>
            <a:r>
              <a:rPr lang="zh-TW" altLang="en-US" sz="2800" u="sng" dirty="0" smtClean="0">
                <a:solidFill>
                  <a:schemeClr val="tx1"/>
                </a:solidFill>
                <a:latin typeface="Times New Roman" panose="02020603050405020304" pitchFamily="18" charset="0"/>
                <a:ea typeface="標楷體" panose="03000509000000000000" pitchFamily="65" charset="-120"/>
              </a:rPr>
              <a:t>序列視窗</a:t>
            </a:r>
            <a:r>
              <a:rPr lang="en-US" altLang="zh-TW" sz="2800" u="sng" dirty="0" smtClean="0">
                <a:solidFill>
                  <a:schemeClr val="tx1"/>
                </a:solidFill>
                <a:latin typeface="Times New Roman" panose="02020603050405020304" pitchFamily="18" charset="0"/>
                <a:ea typeface="標楷體" panose="03000509000000000000" pitchFamily="65" charset="-120"/>
              </a:rPr>
              <a:t>(Series)</a:t>
            </a:r>
            <a:r>
              <a:rPr lang="zh-TW" altLang="en-US" sz="2800" dirty="0" smtClean="0">
                <a:solidFill>
                  <a:schemeClr val="tx1"/>
                </a:solidFill>
                <a:latin typeface="Times New Roman" panose="02020603050405020304" pitchFamily="18" charset="0"/>
                <a:ea typeface="標楷體" panose="03000509000000000000" pitchFamily="65" charset="-120"/>
              </a:rPr>
              <a:t>，在此視窗的功能表單點選</a:t>
            </a:r>
            <a:r>
              <a:rPr lang="en-US" altLang="zh-TW" sz="2800" dirty="0" smtClean="0">
                <a:solidFill>
                  <a:schemeClr val="tx1"/>
                </a:solidFill>
                <a:latin typeface="Times New Roman" panose="02020603050405020304" pitchFamily="18" charset="0"/>
                <a:ea typeface="標楷體" panose="03000509000000000000" pitchFamily="65" charset="-120"/>
              </a:rPr>
              <a:t>View/Graph</a:t>
            </a:r>
            <a:r>
              <a:rPr lang="zh-TW" altLang="en-US" sz="2800" dirty="0" smtClean="0">
                <a:solidFill>
                  <a:schemeClr val="tx1"/>
                </a:solidFill>
                <a:latin typeface="Times New Roman" panose="02020603050405020304" pitchFamily="18" charset="0"/>
                <a:ea typeface="標楷體" panose="03000509000000000000" pitchFamily="65" charset="-120"/>
              </a:rPr>
              <a:t>，進入</a:t>
            </a:r>
            <a:r>
              <a:rPr lang="en-US" altLang="zh-TW" sz="2800" dirty="0" smtClean="0">
                <a:solidFill>
                  <a:schemeClr val="tx1"/>
                </a:solidFill>
                <a:latin typeface="Times New Roman" panose="02020603050405020304" pitchFamily="18" charset="0"/>
                <a:ea typeface="標楷體" panose="03000509000000000000" pitchFamily="65" charset="-120"/>
              </a:rPr>
              <a:t>Graph Options</a:t>
            </a:r>
            <a:r>
              <a:rPr lang="zh-TW" altLang="en-US" sz="2800" dirty="0" smtClean="0">
                <a:solidFill>
                  <a:schemeClr val="tx1"/>
                </a:solidFill>
                <a:latin typeface="Times New Roman" panose="02020603050405020304" pitchFamily="18" charset="0"/>
                <a:ea typeface="標楷體" panose="03000509000000000000" pitchFamily="65" charset="-120"/>
              </a:rPr>
              <a:t>的對話方塊</a:t>
            </a:r>
            <a:r>
              <a:rPr lang="zh-TW" altLang="en-US" sz="2800" dirty="0" smtClean="0">
                <a:solidFill>
                  <a:schemeClr val="tx1"/>
                </a:solidFill>
                <a:latin typeface="新細明體"/>
                <a:ea typeface="新細明體"/>
              </a:rPr>
              <a:t>，</a:t>
            </a:r>
            <a:r>
              <a:rPr lang="zh-TW" altLang="en-US" sz="2800" dirty="0" smtClean="0">
                <a:solidFill>
                  <a:schemeClr val="tx1"/>
                </a:solidFill>
                <a:latin typeface="Times New Roman" panose="02020603050405020304" pitchFamily="18" charset="0"/>
                <a:ea typeface="標楷體" panose="03000509000000000000" pitchFamily="65" charset="-120"/>
              </a:rPr>
              <a:t>選取所要的圖形。</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algn="just">
              <a:spcBef>
                <a:spcPts val="2400"/>
              </a:spcBef>
              <a:buNone/>
            </a:pPr>
            <a:r>
              <a:rPr lang="en-US" altLang="zh-TW" sz="2800" dirty="0">
                <a:solidFill>
                  <a:schemeClr val="tx1"/>
                </a:solidFill>
                <a:latin typeface="Times New Roman" panose="02020603050405020304" pitchFamily="18" charset="0"/>
                <a:cs typeface="Times New Roman" panose="02020603050405020304" pitchFamily="18" charset="0"/>
              </a:rPr>
              <a:t>2.</a:t>
            </a:r>
            <a:r>
              <a:rPr lang="zh-TW" altLang="en-US" sz="2800" dirty="0">
                <a:solidFill>
                  <a:schemeClr val="tx1"/>
                </a:solidFill>
                <a:latin typeface="Times New Roman" panose="02020603050405020304" pitchFamily="18" charset="0"/>
                <a:ea typeface="標楷體" panose="03000509000000000000" pitchFamily="65" charset="-120"/>
              </a:rPr>
              <a:t>若欲改變圖形的顯示方式，雙擊圖形內任何位置就</a:t>
            </a:r>
            <a:r>
              <a:rPr lang="zh-TW" altLang="en-US" sz="2800" dirty="0" smtClean="0">
                <a:solidFill>
                  <a:schemeClr val="tx1"/>
                </a:solidFill>
                <a:latin typeface="Times New Roman" panose="02020603050405020304" pitchFamily="18" charset="0"/>
                <a:ea typeface="標楷體" panose="03000509000000000000" pitchFamily="65" charset="-120"/>
              </a:rPr>
              <a:t>會再度出現</a:t>
            </a:r>
            <a:r>
              <a:rPr lang="en-US" altLang="zh-TW" sz="2800" dirty="0">
                <a:solidFill>
                  <a:schemeClr val="tx1"/>
                </a:solidFill>
                <a:latin typeface="Times New Roman" panose="02020603050405020304" pitchFamily="18" charset="0"/>
                <a:ea typeface="標楷體" panose="03000509000000000000" pitchFamily="65" charset="-120"/>
              </a:rPr>
              <a:t>Graph Options</a:t>
            </a:r>
            <a:r>
              <a:rPr lang="zh-TW" altLang="en-US" sz="2800" dirty="0">
                <a:solidFill>
                  <a:schemeClr val="tx1"/>
                </a:solidFill>
                <a:latin typeface="Times New Roman" panose="02020603050405020304" pitchFamily="18" charset="0"/>
                <a:ea typeface="標楷體" panose="03000509000000000000" pitchFamily="65" charset="-120"/>
              </a:rPr>
              <a:t>的對話方塊</a:t>
            </a:r>
            <a:r>
              <a:rPr lang="zh-TW" altLang="en-US" sz="2800" dirty="0" smtClean="0">
                <a:solidFill>
                  <a:schemeClr val="tx1"/>
                </a:solidFill>
                <a:latin typeface="Times New Roman" panose="02020603050405020304" pitchFamily="18" charset="0"/>
                <a:ea typeface="標楷體" panose="03000509000000000000" pitchFamily="65" charset="-120"/>
              </a:rPr>
              <a:t>，即可</a:t>
            </a:r>
            <a:r>
              <a:rPr lang="zh-TW" altLang="en-US" sz="2800" dirty="0">
                <a:solidFill>
                  <a:schemeClr val="tx1"/>
                </a:solidFill>
                <a:latin typeface="Times New Roman" panose="02020603050405020304" pitchFamily="18" charset="0"/>
                <a:ea typeface="標楷體" panose="03000509000000000000" pitchFamily="65" charset="-120"/>
              </a:rPr>
              <a:t>進行選項調整。</a:t>
            </a:r>
            <a:endParaRPr lang="en-US" altLang="zh-TW" sz="2800" dirty="0">
              <a:solidFill>
                <a:schemeClr val="tx1"/>
              </a:solidFill>
              <a:latin typeface="Times New Roman" panose="02020603050405020304" pitchFamily="18" charset="0"/>
              <a:ea typeface="標楷體" panose="03000509000000000000" pitchFamily="65" charset="-120"/>
            </a:endParaRPr>
          </a:p>
          <a:p>
            <a:pPr algn="just">
              <a:buNone/>
            </a:pPr>
            <a:endParaRPr lang="zh-TW" altLang="en-US" sz="2800" dirty="0">
              <a:latin typeface="Times New Roman" panose="02020603050405020304" pitchFamily="18" charset="0"/>
              <a:ea typeface="標楷體" panose="03000509000000000000" pitchFamily="65" charset="-12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332656"/>
            <a:ext cx="8229600" cy="864096"/>
          </a:xfrm>
        </p:spPr>
        <p:txBody>
          <a:bodyPr anchor="ctr">
            <a:normAutofit/>
          </a:bodyPr>
          <a:lstStyle/>
          <a:p>
            <a:pPr algn="ctr"/>
            <a:r>
              <a:rPr lang="en-US" altLang="zh-TW" sz="4200" dirty="0" err="1" smtClean="0">
                <a:solidFill>
                  <a:schemeClr val="tx1"/>
                </a:solidFill>
                <a:latin typeface="Times New Roman" panose="02020603050405020304" pitchFamily="18" charset="0"/>
                <a:ea typeface="標楷體" panose="03000509000000000000" pitchFamily="65" charset="-120"/>
              </a:rPr>
              <a:t>Eviews</a:t>
            </a:r>
            <a:r>
              <a:rPr lang="en-US" altLang="zh-TW" sz="4200" dirty="0" smtClean="0">
                <a:solidFill>
                  <a:schemeClr val="tx1"/>
                </a:solidFill>
                <a:latin typeface="Times New Roman" panose="02020603050405020304" pitchFamily="18" charset="0"/>
                <a:ea typeface="標楷體" panose="03000509000000000000" pitchFamily="65" charset="-120"/>
              </a:rPr>
              <a:t> </a:t>
            </a:r>
            <a:r>
              <a:rPr lang="zh-TW" altLang="en-US" sz="4200" dirty="0" smtClean="0">
                <a:solidFill>
                  <a:schemeClr val="tx1"/>
                </a:solidFill>
                <a:latin typeface="Times New Roman" panose="02020603050405020304" pitchFamily="18" charset="0"/>
                <a:ea typeface="標楷體" panose="03000509000000000000" pitchFamily="65" charset="-120"/>
              </a:rPr>
              <a:t>簡介</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11</a:t>
            </a:fld>
            <a:endParaRPr lang="zh-TW" altLang="en-US"/>
          </a:p>
        </p:txBody>
      </p:sp>
      <p:sp>
        <p:nvSpPr>
          <p:cNvPr id="3" name="內容版面配置區 2"/>
          <p:cNvSpPr>
            <a:spLocks noGrp="1"/>
          </p:cNvSpPr>
          <p:nvPr>
            <p:ph sz="quarter" idx="1"/>
          </p:nvPr>
        </p:nvSpPr>
        <p:spPr>
          <a:xfrm>
            <a:off x="467544" y="1268760"/>
            <a:ext cx="8229600" cy="4968552"/>
          </a:xfrm>
        </p:spPr>
        <p:txBody>
          <a:bodyPr>
            <a:normAutofit/>
          </a:bodyPr>
          <a:lstStyle/>
          <a:p>
            <a:pPr algn="just">
              <a:spcBef>
                <a:spcPts val="1200"/>
              </a:spcBef>
              <a:buNone/>
            </a:pPr>
            <a:r>
              <a:rPr lang="en-US" altLang="zh-TW" sz="2800" dirty="0" smtClean="0">
                <a:latin typeface="Times New Roman" panose="02020603050405020304" pitchFamily="18" charset="0"/>
                <a:ea typeface="標楷體" panose="03000509000000000000" pitchFamily="65" charset="-120"/>
              </a:rPr>
              <a:t>3.</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當序列的觀察值改變或工作檔的樣本範圍改變時圖形會隨之改變，如果想保留某個圖形，可以點選工具欄中的</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Freeze</a:t>
            </a:r>
            <a:r>
              <a:rPr lang="zh-TW" altLang="en-US" sz="2800" dirty="0" smtClean="0">
                <a:solidFill>
                  <a:schemeClr val="tx1"/>
                </a:solidFill>
                <a:latin typeface="新細明體"/>
                <a:ea typeface="新細明體"/>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凍結後會出現</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Graph</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視窗，在該視窗的工具欄點選</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Line/Shade</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，會出現</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Line &amp; Shading</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的對話方塊，可選擇加上陰影或線條。</a:t>
            </a:r>
            <a:endPar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gn="just">
              <a:spcBef>
                <a:spcPts val="1200"/>
              </a:spcBef>
              <a:buClr>
                <a:srgbClr val="FF0000"/>
              </a:buClr>
              <a:buFont typeface="Wingdings" panose="05000000000000000000" pitchFamily="2" charset="2"/>
              <a:buChar char="Ø"/>
            </a:pP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示範</a:t>
            </a:r>
            <a:r>
              <a:rPr lang="en-US" altLang="zh-TW"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以</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reg.xls</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檔案為例，</a:t>
            </a: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操作對輸入</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的</a:t>
            </a: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序列繪圖</a:t>
            </a:r>
            <a:r>
              <a:rPr lang="en-US" altLang="zh-TW"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使用</a:t>
            </a:r>
            <a:r>
              <a:rPr lang="en-US" altLang="zh-TW"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個序列的群組繪圖</a:t>
            </a:r>
            <a:r>
              <a:rPr lang="en-US" altLang="zh-TW"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algn="just">
              <a:spcBef>
                <a:spcPts val="1200"/>
              </a:spcBef>
              <a:buClr>
                <a:srgbClr val="FF0000"/>
              </a:buClr>
              <a:buFont typeface="Arial" panose="020B0604020202020204" pitchFamily="34" charset="0"/>
              <a:buChar char="•"/>
            </a:pP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畫</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個序列的折線圖</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(Graph Options</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視窗下 </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Basic Graph</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，選 </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Line &amp; Symbol) </a:t>
            </a:r>
          </a:p>
          <a:p>
            <a:pPr algn="just">
              <a:spcBef>
                <a:spcPts val="1200"/>
              </a:spcBef>
              <a:buClr>
                <a:srgbClr val="FF0000"/>
              </a:buClr>
              <a:buFont typeface="Arial" panose="020B0604020202020204" pitchFamily="34" charset="0"/>
              <a:buChar char="•"/>
            </a:pPr>
            <a:r>
              <a:rPr lang="zh-TW" altLang="en-US" sz="2800" dirty="0" smtClean="0">
                <a:solidFill>
                  <a:schemeClr val="tx1"/>
                </a:solidFill>
                <a:latin typeface="Times New Roman" panose="02020603050405020304" pitchFamily="18" charset="0"/>
                <a:ea typeface="標楷體" panose="03000509000000000000" pitchFamily="65" charset="-120"/>
              </a:rPr>
              <a:t>在第</a:t>
            </a:r>
            <a:r>
              <a:rPr lang="en-US" altLang="zh-TW" sz="2800" dirty="0" smtClean="0">
                <a:solidFill>
                  <a:schemeClr val="tx1"/>
                </a:solidFill>
                <a:latin typeface="Times New Roman" panose="02020603050405020304" pitchFamily="18" charset="0"/>
                <a:ea typeface="標楷體" panose="03000509000000000000" pitchFamily="65" charset="-120"/>
              </a:rPr>
              <a:t>15</a:t>
            </a:r>
            <a:r>
              <a:rPr lang="zh-TW" altLang="en-US" sz="2800" dirty="0" smtClean="0">
                <a:solidFill>
                  <a:schemeClr val="tx1"/>
                </a:solidFill>
                <a:latin typeface="Times New Roman" panose="02020603050405020304" pitchFamily="18" charset="0"/>
                <a:ea typeface="標楷體" panose="03000509000000000000" pitchFamily="65" charset="-120"/>
              </a:rPr>
              <a:t>到第</a:t>
            </a:r>
            <a:r>
              <a:rPr lang="en-US" altLang="zh-TW" sz="2800" dirty="0" smtClean="0">
                <a:solidFill>
                  <a:schemeClr val="tx1"/>
                </a:solidFill>
                <a:latin typeface="Times New Roman" panose="02020603050405020304" pitchFamily="18" charset="0"/>
                <a:ea typeface="標楷體" panose="03000509000000000000" pitchFamily="65" charset="-120"/>
              </a:rPr>
              <a:t>20</a:t>
            </a:r>
            <a:r>
              <a:rPr lang="zh-TW" altLang="en-US" sz="2800" dirty="0" smtClean="0">
                <a:solidFill>
                  <a:schemeClr val="tx1"/>
                </a:solidFill>
                <a:latin typeface="Times New Roman" panose="02020603050405020304" pitchFamily="18" charset="0"/>
                <a:ea typeface="標楷體" panose="03000509000000000000" pitchFamily="65" charset="-120"/>
              </a:rPr>
              <a:t>筆資料加上陰影</a:t>
            </a:r>
            <a:endParaRPr lang="en-US" altLang="zh-TW" sz="2800" dirty="0" smtClean="0">
              <a:solidFill>
                <a:schemeClr val="tx1"/>
              </a:solidFill>
              <a:latin typeface="Times New Roman" panose="02020603050405020304" pitchFamily="18" charset="0"/>
              <a:ea typeface="標楷體" panose="03000509000000000000" pitchFamily="65" charset="-12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1520" y="260648"/>
            <a:ext cx="8229600" cy="850106"/>
          </a:xfrm>
        </p:spPr>
        <p:txBody>
          <a:bodyPr anchor="ctr">
            <a:normAutofit/>
          </a:bodyPr>
          <a:lstStyle/>
          <a:p>
            <a:pPr algn="ctr"/>
            <a:r>
              <a:rPr lang="zh-TW" altLang="en-US" sz="4200" dirty="0" smtClean="0">
                <a:solidFill>
                  <a:schemeClr val="tx1"/>
                </a:solidFill>
                <a:latin typeface="Times New Roman" panose="02020603050405020304" pitchFamily="18" charset="0"/>
                <a:ea typeface="標楷體" panose="03000509000000000000" pitchFamily="65" charset="-120"/>
              </a:rPr>
              <a:t>統計分析與檢定</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12</a:t>
            </a:fld>
            <a:endParaRPr lang="zh-TW" altLang="en-US"/>
          </a:p>
        </p:txBody>
      </p:sp>
      <p:sp>
        <p:nvSpPr>
          <p:cNvPr id="3" name="內容版面配置區 2"/>
          <p:cNvSpPr>
            <a:spLocks noGrp="1"/>
          </p:cNvSpPr>
          <p:nvPr>
            <p:ph sz="quarter" idx="1"/>
          </p:nvPr>
        </p:nvSpPr>
        <p:spPr>
          <a:xfrm>
            <a:off x="467544" y="1196752"/>
            <a:ext cx="8280920" cy="5472608"/>
          </a:xfrm>
        </p:spPr>
        <p:txBody>
          <a:bodyPr>
            <a:noAutofit/>
          </a:bodyPr>
          <a:lstStyle/>
          <a:p>
            <a:pPr algn="just">
              <a:spcBef>
                <a:spcPts val="600"/>
              </a:spcBef>
              <a:buClr>
                <a:schemeClr val="accent5">
                  <a:lumMod val="50000"/>
                </a:schemeClr>
              </a:buClr>
              <a:buFont typeface="Wingdings" panose="05000000000000000000" pitchFamily="2" charset="2"/>
              <a:buChar char="n"/>
            </a:pPr>
            <a:r>
              <a:rPr lang="zh-TW" altLang="en-US" sz="2800" dirty="0" smtClean="0">
                <a:solidFill>
                  <a:schemeClr val="tx1"/>
                </a:solidFill>
                <a:latin typeface="Times New Roman" panose="02020603050405020304" pitchFamily="18" charset="0"/>
                <a:ea typeface="標楷體" panose="03000509000000000000" pitchFamily="65" charset="-120"/>
              </a:rPr>
              <a:t>第一部分簡介</a:t>
            </a:r>
            <a:r>
              <a:rPr lang="en-US" altLang="zh-TW" sz="2800" dirty="0" err="1" smtClean="0">
                <a:solidFill>
                  <a:schemeClr val="tx1"/>
                </a:solidFill>
                <a:latin typeface="Times New Roman" panose="02020603050405020304" pitchFamily="18" charset="0"/>
                <a:ea typeface="標楷體" panose="03000509000000000000" pitchFamily="65" charset="-120"/>
              </a:rPr>
              <a:t>Eviews</a:t>
            </a:r>
            <a:r>
              <a:rPr lang="zh-TW" altLang="en-US" sz="2800" dirty="0" smtClean="0">
                <a:solidFill>
                  <a:schemeClr val="tx1"/>
                </a:solidFill>
                <a:latin typeface="Times New Roman" panose="02020603050405020304" pitchFamily="18" charset="0"/>
                <a:ea typeface="標楷體" panose="03000509000000000000" pitchFamily="65" charset="-120"/>
              </a:rPr>
              <a:t>的基本操作，接著將說明如何利用</a:t>
            </a:r>
            <a:r>
              <a:rPr lang="en-US" altLang="zh-TW" sz="2800" dirty="0" err="1" smtClean="0">
                <a:solidFill>
                  <a:schemeClr val="tx1"/>
                </a:solidFill>
                <a:latin typeface="Times New Roman" panose="02020603050405020304" pitchFamily="18" charset="0"/>
                <a:ea typeface="標楷體" panose="03000509000000000000" pitchFamily="65" charset="-120"/>
              </a:rPr>
              <a:t>EViews</a:t>
            </a:r>
            <a:r>
              <a:rPr lang="zh-TW" altLang="en-US" sz="2800" dirty="0" smtClean="0">
                <a:solidFill>
                  <a:schemeClr val="tx1"/>
                </a:solidFill>
                <a:latin typeface="Times New Roman" panose="02020603050405020304" pitchFamily="18" charset="0"/>
                <a:ea typeface="標楷體" panose="03000509000000000000" pitchFamily="65" charset="-120"/>
              </a:rPr>
              <a:t>進行常用的統計分析與檢定</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algn="just">
              <a:spcBef>
                <a:spcPts val="1200"/>
              </a:spcBef>
              <a:buClr>
                <a:schemeClr val="accent5">
                  <a:lumMod val="50000"/>
                </a:schemeClr>
              </a:buClr>
              <a:buFont typeface="Wingdings" panose="05000000000000000000" pitchFamily="2" charset="2"/>
              <a:buChar char="n"/>
            </a:pPr>
            <a:r>
              <a:rPr lang="zh-TW" altLang="en-US" sz="2800" dirty="0" smtClean="0">
                <a:solidFill>
                  <a:schemeClr val="tx1"/>
                </a:solidFill>
                <a:latin typeface="Times New Roman" panose="02020603050405020304" pitchFamily="18" charset="0"/>
                <a:ea typeface="標楷體" panose="03000509000000000000" pitchFamily="65" charset="-120"/>
              </a:rPr>
              <a:t>建立工作檔，並輸入數據資料後，</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marL="0" indent="0" algn="just">
              <a:spcBef>
                <a:spcPts val="1200"/>
              </a:spcBef>
              <a:buClr>
                <a:schemeClr val="accent5">
                  <a:lumMod val="50000"/>
                </a:schemeClr>
              </a:buClr>
              <a:buNone/>
            </a:pPr>
            <a:r>
              <a:rPr lang="en-US" altLang="zh-TW" sz="2800" dirty="0" smtClean="0">
                <a:solidFill>
                  <a:schemeClr val="tx1"/>
                </a:solidFill>
                <a:latin typeface="Times New Roman" panose="02020603050405020304" pitchFamily="18" charset="0"/>
                <a:ea typeface="標楷體" panose="03000509000000000000" pitchFamily="65" charset="-120"/>
              </a:rPr>
              <a:t>1. </a:t>
            </a:r>
            <a:r>
              <a:rPr lang="zh-TW" altLang="en-US" sz="2800" u="sng" dirty="0" smtClean="0">
                <a:solidFill>
                  <a:schemeClr val="tx1"/>
                </a:solidFill>
                <a:latin typeface="Times New Roman" panose="02020603050405020304" pitchFamily="18" charset="0"/>
                <a:ea typeface="標楷體" panose="03000509000000000000" pitchFamily="65" charset="-120"/>
              </a:rPr>
              <a:t>單一序列之敘述統計</a:t>
            </a:r>
            <a:r>
              <a:rPr lang="en-US" altLang="zh-TW" sz="2800" u="sng" dirty="0" smtClean="0">
                <a:solidFill>
                  <a:schemeClr val="tx1"/>
                </a:solidFill>
                <a:latin typeface="Times New Roman" panose="02020603050405020304" pitchFamily="18" charset="0"/>
                <a:ea typeface="標楷體" panose="03000509000000000000" pitchFamily="65" charset="-120"/>
              </a:rPr>
              <a:t>: </a:t>
            </a:r>
            <a:r>
              <a:rPr lang="zh-TW" altLang="en-US" sz="2800" dirty="0" smtClean="0">
                <a:solidFill>
                  <a:schemeClr val="tx1"/>
                </a:solidFill>
                <a:latin typeface="Times New Roman" panose="02020603050405020304" pitchFamily="18" charset="0"/>
                <a:ea typeface="標楷體" panose="03000509000000000000" pitchFamily="65" charset="-120"/>
              </a:rPr>
              <a:t>雙擊所欲分析之序列名稱進入序列視窗</a:t>
            </a:r>
            <a:r>
              <a:rPr lang="en-US" altLang="zh-TW" sz="2800" dirty="0" smtClean="0">
                <a:solidFill>
                  <a:schemeClr val="tx1"/>
                </a:solidFill>
                <a:latin typeface="Times New Roman" panose="02020603050405020304" pitchFamily="18" charset="0"/>
                <a:ea typeface="標楷體" panose="03000509000000000000" pitchFamily="65" charset="-120"/>
              </a:rPr>
              <a:t>(Series)</a:t>
            </a:r>
            <a:r>
              <a:rPr lang="zh-TW" altLang="en-US" sz="2800" dirty="0" smtClean="0">
                <a:solidFill>
                  <a:schemeClr val="tx1"/>
                </a:solidFill>
                <a:latin typeface="Times New Roman" panose="02020603050405020304" pitchFamily="18" charset="0"/>
                <a:ea typeface="標楷體" panose="03000509000000000000" pitchFamily="65" charset="-120"/>
              </a:rPr>
              <a:t>，在該視窗點選</a:t>
            </a:r>
            <a:r>
              <a:rPr lang="en-US" altLang="zh-TW" sz="2800" dirty="0" smtClean="0">
                <a:solidFill>
                  <a:srgbClr val="FF0000"/>
                </a:solidFill>
                <a:latin typeface="Times New Roman" panose="02020603050405020304" pitchFamily="18" charset="0"/>
                <a:ea typeface="標楷體" panose="03000509000000000000" pitchFamily="65" charset="-120"/>
              </a:rPr>
              <a:t>View/Description Statistics &amp; Tests/Stats Table</a:t>
            </a:r>
            <a:r>
              <a:rPr lang="zh-TW" altLang="en-US" sz="2800" dirty="0" smtClean="0">
                <a:solidFill>
                  <a:schemeClr val="tx1"/>
                </a:solidFill>
                <a:latin typeface="Times New Roman" panose="02020603050405020304" pitchFamily="18" charset="0"/>
                <a:ea typeface="標楷體" panose="03000509000000000000" pitchFamily="65" charset="-120"/>
              </a:rPr>
              <a:t>，即可得到敘述統計量</a:t>
            </a:r>
            <a:r>
              <a:rPr lang="zh-TW" altLang="en-US" sz="2800" dirty="0" smtClean="0">
                <a:solidFill>
                  <a:schemeClr val="tx1"/>
                </a:solidFill>
                <a:latin typeface="新細明體"/>
                <a:ea typeface="新細明體"/>
              </a:rPr>
              <a:t>。</a:t>
            </a:r>
            <a:r>
              <a:rPr lang="zh-TW" altLang="en-US" sz="2800" dirty="0" smtClean="0">
                <a:solidFill>
                  <a:schemeClr val="tx1"/>
                </a:solidFill>
                <a:latin typeface="Times New Roman" panose="02020603050405020304" pitchFamily="18" charset="0"/>
                <a:ea typeface="標楷體" panose="03000509000000000000" pitchFamily="65" charset="-120"/>
              </a:rPr>
              <a:t>統計量包括平均數</a:t>
            </a:r>
            <a:r>
              <a:rPr lang="en-US" altLang="zh-TW" sz="2800" dirty="0" smtClean="0">
                <a:solidFill>
                  <a:schemeClr val="tx1"/>
                </a:solidFill>
                <a:latin typeface="Times New Roman" panose="02020603050405020304" pitchFamily="18" charset="0"/>
                <a:ea typeface="標楷體" panose="03000509000000000000" pitchFamily="65" charset="-120"/>
              </a:rPr>
              <a:t>(mean)</a:t>
            </a:r>
            <a:r>
              <a:rPr lang="zh-TW" altLang="en-US" sz="2800" dirty="0" smtClean="0">
                <a:solidFill>
                  <a:schemeClr val="tx1"/>
                </a:solidFill>
                <a:latin typeface="Times New Roman" panose="02020603050405020304" pitchFamily="18" charset="0"/>
                <a:ea typeface="標楷體" panose="03000509000000000000" pitchFamily="65" charset="-120"/>
              </a:rPr>
              <a:t>、中位數</a:t>
            </a:r>
            <a:r>
              <a:rPr lang="en-US" altLang="zh-TW" sz="2800" dirty="0" smtClean="0">
                <a:solidFill>
                  <a:schemeClr val="tx1"/>
                </a:solidFill>
                <a:latin typeface="Times New Roman" panose="02020603050405020304" pitchFamily="18" charset="0"/>
                <a:ea typeface="標楷體" panose="03000509000000000000" pitchFamily="65" charset="-120"/>
              </a:rPr>
              <a:t>(median)</a:t>
            </a:r>
            <a:r>
              <a:rPr lang="zh-TW" altLang="en-US" sz="2800" dirty="0" smtClean="0">
                <a:solidFill>
                  <a:schemeClr val="tx1"/>
                </a:solidFill>
                <a:latin typeface="Times New Roman" panose="02020603050405020304" pitchFamily="18" charset="0"/>
                <a:ea typeface="標楷體" panose="03000509000000000000" pitchFamily="65" charset="-120"/>
              </a:rPr>
              <a:t>、最大值</a:t>
            </a:r>
            <a:r>
              <a:rPr lang="en-US" altLang="zh-TW" sz="2800" dirty="0" smtClean="0">
                <a:solidFill>
                  <a:schemeClr val="tx1"/>
                </a:solidFill>
                <a:latin typeface="Times New Roman" panose="02020603050405020304" pitchFamily="18" charset="0"/>
                <a:ea typeface="標楷體" panose="03000509000000000000" pitchFamily="65" charset="-120"/>
              </a:rPr>
              <a:t>(maximum)</a:t>
            </a:r>
            <a:r>
              <a:rPr lang="zh-TW" altLang="en-US" sz="2800" dirty="0" smtClean="0">
                <a:solidFill>
                  <a:schemeClr val="tx1"/>
                </a:solidFill>
                <a:latin typeface="Times New Roman" panose="02020603050405020304" pitchFamily="18" charset="0"/>
                <a:ea typeface="標楷體" panose="03000509000000000000" pitchFamily="65" charset="-120"/>
              </a:rPr>
              <a:t>與標準差</a:t>
            </a:r>
            <a:r>
              <a:rPr lang="en-US" altLang="zh-TW" sz="2800" dirty="0" smtClean="0">
                <a:solidFill>
                  <a:schemeClr val="tx1"/>
                </a:solidFill>
                <a:latin typeface="Times New Roman" panose="02020603050405020304" pitchFamily="18" charset="0"/>
                <a:ea typeface="標楷體" panose="03000509000000000000" pitchFamily="65" charset="-120"/>
              </a:rPr>
              <a:t>(</a:t>
            </a:r>
            <a:r>
              <a:rPr lang="en-US" altLang="zh-TW" sz="2800" dirty="0" err="1" smtClean="0">
                <a:solidFill>
                  <a:schemeClr val="tx1"/>
                </a:solidFill>
                <a:latin typeface="Times New Roman" panose="02020603050405020304" pitchFamily="18" charset="0"/>
                <a:ea typeface="標楷體" panose="03000509000000000000" pitchFamily="65" charset="-120"/>
              </a:rPr>
              <a:t>std</a:t>
            </a:r>
            <a:r>
              <a:rPr lang="en-US" altLang="zh-TW" sz="2800" dirty="0" smtClean="0">
                <a:solidFill>
                  <a:schemeClr val="tx1"/>
                </a:solidFill>
                <a:latin typeface="Times New Roman" panose="02020603050405020304" pitchFamily="18" charset="0"/>
                <a:ea typeface="標楷體" panose="03000509000000000000" pitchFamily="65" charset="-120"/>
              </a:rPr>
              <a:t> dev)</a:t>
            </a:r>
            <a:r>
              <a:rPr lang="zh-TW" altLang="en-US" sz="2800" dirty="0" smtClean="0">
                <a:solidFill>
                  <a:schemeClr val="tx1"/>
                </a:solidFill>
                <a:latin typeface="Times New Roman" panose="02020603050405020304" pitchFamily="18" charset="0"/>
                <a:ea typeface="標楷體" panose="03000509000000000000" pitchFamily="65" charset="-120"/>
              </a:rPr>
              <a:t>等</a:t>
            </a:r>
            <a:r>
              <a:rPr lang="zh-TW" altLang="en-US" sz="2800" dirty="0" smtClean="0">
                <a:solidFill>
                  <a:schemeClr val="tx1"/>
                </a:solidFill>
                <a:latin typeface="新細明體"/>
                <a:ea typeface="新細明體"/>
              </a:rPr>
              <a:t>；</a:t>
            </a:r>
            <a:r>
              <a:rPr lang="en-US" altLang="zh-TW" sz="2800" dirty="0" err="1" smtClean="0">
                <a:solidFill>
                  <a:schemeClr val="tx1"/>
                </a:solidFill>
                <a:latin typeface="Times New Roman" panose="02020603050405020304" pitchFamily="18" charset="0"/>
                <a:ea typeface="標楷體" panose="03000509000000000000" pitchFamily="65" charset="-120"/>
              </a:rPr>
              <a:t>Jarque-Bera</a:t>
            </a:r>
            <a:r>
              <a:rPr lang="zh-TW" altLang="en-US" sz="2800" dirty="0" smtClean="0">
                <a:solidFill>
                  <a:schemeClr val="tx1"/>
                </a:solidFill>
                <a:latin typeface="Times New Roman" panose="02020603050405020304" pitchFamily="18" charset="0"/>
                <a:ea typeface="標楷體" panose="03000509000000000000" pitchFamily="65" charset="-120"/>
              </a:rPr>
              <a:t>統計量及機率</a:t>
            </a:r>
            <a:r>
              <a:rPr lang="en-US" altLang="zh-TW" sz="2800" dirty="0" smtClean="0">
                <a:solidFill>
                  <a:schemeClr val="tx1"/>
                </a:solidFill>
                <a:latin typeface="Times New Roman" panose="02020603050405020304" pitchFamily="18" charset="0"/>
                <a:ea typeface="標楷體" panose="03000509000000000000" pitchFamily="65" charset="-120"/>
              </a:rPr>
              <a:t>(</a:t>
            </a:r>
            <a:r>
              <a:rPr lang="en-US" altLang="zh-TW" sz="2800" i="1" dirty="0" smtClean="0">
                <a:solidFill>
                  <a:prstClr val="black"/>
                </a:solidFill>
                <a:latin typeface="Times New Roman" panose="02020603050405020304" pitchFamily="18" charset="0"/>
                <a:ea typeface="標楷體" panose="03000509000000000000" pitchFamily="65" charset="-120"/>
              </a:rPr>
              <a:t>p</a:t>
            </a:r>
            <a:r>
              <a:rPr lang="en-US" altLang="zh-TW" sz="2800" dirty="0" smtClean="0">
                <a:solidFill>
                  <a:prstClr val="black"/>
                </a:solidFill>
                <a:latin typeface="Times New Roman" panose="02020603050405020304" pitchFamily="18" charset="0"/>
                <a:ea typeface="標楷體" panose="03000509000000000000" pitchFamily="65" charset="-120"/>
              </a:rPr>
              <a:t>-value)</a:t>
            </a:r>
            <a:r>
              <a:rPr lang="zh-TW" altLang="en-US" sz="2800" dirty="0" smtClean="0">
                <a:solidFill>
                  <a:schemeClr val="tx1"/>
                </a:solidFill>
                <a:latin typeface="Times New Roman" panose="02020603050405020304" pitchFamily="18" charset="0"/>
                <a:ea typeface="標楷體" panose="03000509000000000000" pitchFamily="65" charset="-120"/>
              </a:rPr>
              <a:t>是用來檢定樣本是否來自常態母體 </a:t>
            </a:r>
            <a:r>
              <a:rPr lang="en-US" altLang="zh-TW" sz="2800" dirty="0" smtClean="0">
                <a:solidFill>
                  <a:schemeClr val="tx1"/>
                </a:solidFill>
                <a:latin typeface="Times New Roman" panose="02020603050405020304" pitchFamily="18" charset="0"/>
                <a:ea typeface="標楷體" panose="03000509000000000000" pitchFamily="65" charset="-120"/>
              </a:rPr>
              <a:t>(</a:t>
            </a:r>
            <a:r>
              <a:rPr lang="zh-TW" altLang="en-US" sz="2800" dirty="0" smtClean="0">
                <a:solidFill>
                  <a:schemeClr val="tx1"/>
                </a:solidFill>
                <a:latin typeface="Times New Roman" panose="02020603050405020304" pitchFamily="18" charset="0"/>
                <a:ea typeface="標楷體" panose="03000509000000000000" pitchFamily="65" charset="-120"/>
              </a:rPr>
              <a:t>虛無假設為服從常態分配</a:t>
            </a:r>
            <a:r>
              <a:rPr lang="zh-TW" altLang="en-US" sz="2800" dirty="0" smtClean="0">
                <a:solidFill>
                  <a:schemeClr val="tx1"/>
                </a:solidFill>
                <a:latin typeface="新細明體"/>
                <a:ea typeface="新細明體"/>
              </a:rPr>
              <a:t>，</a:t>
            </a:r>
            <a:r>
              <a:rPr lang="zh-TW" altLang="en-US" sz="2800" dirty="0" smtClean="0">
                <a:solidFill>
                  <a:schemeClr val="tx1"/>
                </a:solidFill>
                <a:latin typeface="Times New Roman" panose="02020603050405020304" pitchFamily="18" charset="0"/>
                <a:ea typeface="標楷體" panose="03000509000000000000" pitchFamily="65" charset="-120"/>
              </a:rPr>
              <a:t>當 </a:t>
            </a:r>
            <a:r>
              <a:rPr lang="en-US" altLang="zh-TW" sz="2800" i="1" dirty="0" smtClean="0">
                <a:solidFill>
                  <a:schemeClr val="tx1"/>
                </a:solidFill>
                <a:latin typeface="Times New Roman" panose="02020603050405020304" pitchFamily="18" charset="0"/>
                <a:ea typeface="標楷體" panose="03000509000000000000" pitchFamily="65" charset="-120"/>
              </a:rPr>
              <a:t>p</a:t>
            </a:r>
            <a:r>
              <a:rPr lang="en-US" altLang="zh-TW" sz="2800" dirty="0" smtClean="0">
                <a:solidFill>
                  <a:schemeClr val="tx1"/>
                </a:solidFill>
                <a:latin typeface="Times New Roman" panose="02020603050405020304" pitchFamily="18" charset="0"/>
                <a:ea typeface="標楷體" panose="03000509000000000000" pitchFamily="65" charset="-120"/>
              </a:rPr>
              <a:t>-value</a:t>
            </a:r>
            <a:r>
              <a:rPr lang="zh-TW" altLang="en-US" sz="2800" dirty="0" smtClean="0">
                <a:solidFill>
                  <a:schemeClr val="tx1"/>
                </a:solidFill>
                <a:latin typeface="Times New Roman" panose="02020603050405020304" pitchFamily="18" charset="0"/>
                <a:ea typeface="標楷體" panose="03000509000000000000" pitchFamily="65" charset="-120"/>
              </a:rPr>
              <a:t>小於顯著水準 時</a:t>
            </a:r>
            <a:r>
              <a:rPr lang="zh-TW" altLang="el-GR" sz="2800" dirty="0" smtClean="0">
                <a:solidFill>
                  <a:schemeClr val="tx1"/>
                </a:solidFill>
                <a:latin typeface="Times New Roman" panose="02020603050405020304" pitchFamily="18" charset="0"/>
                <a:ea typeface="標楷體" panose="03000509000000000000" pitchFamily="65" charset="-120"/>
              </a:rPr>
              <a:t>，</a:t>
            </a:r>
            <a:r>
              <a:rPr lang="zh-TW" altLang="en-US" sz="2800" dirty="0" smtClean="0">
                <a:solidFill>
                  <a:schemeClr val="tx1"/>
                </a:solidFill>
                <a:latin typeface="Times New Roman" panose="02020603050405020304" pitchFamily="18" charset="0"/>
                <a:ea typeface="標楷體" panose="03000509000000000000" pitchFamily="65" charset="-120"/>
              </a:rPr>
              <a:t>拒絕虛無假設，表示該序列不服從常態分配</a:t>
            </a:r>
            <a:r>
              <a:rPr lang="en-US" altLang="zh-TW" sz="2800" dirty="0" smtClean="0">
                <a:solidFill>
                  <a:schemeClr val="tx1"/>
                </a:solidFill>
                <a:latin typeface="Times New Roman" panose="02020603050405020304" pitchFamily="18" charset="0"/>
                <a:ea typeface="標楷體" panose="03000509000000000000" pitchFamily="65" charset="-120"/>
              </a:rPr>
              <a:t>)</a:t>
            </a:r>
            <a:r>
              <a:rPr lang="zh-TW" altLang="en-US" sz="2800" dirty="0" smtClean="0">
                <a:solidFill>
                  <a:schemeClr val="tx1"/>
                </a:solidFill>
                <a:latin typeface="Times New Roman" panose="02020603050405020304" pitchFamily="18" charset="0"/>
                <a:ea typeface="標楷體" panose="03000509000000000000" pitchFamily="65" charset="-120"/>
              </a:rPr>
              <a:t>。</a:t>
            </a:r>
            <a:endParaRPr lang="en-US" altLang="zh-TW" sz="2800" dirty="0" smtClean="0">
              <a:solidFill>
                <a:schemeClr val="tx1"/>
              </a:solidFill>
              <a:latin typeface="Times New Roman" panose="02020603050405020304" pitchFamily="18" charset="0"/>
              <a:ea typeface="標楷體" panose="03000509000000000000" pitchFamily="65" charset="-12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23528" y="332656"/>
            <a:ext cx="8229600" cy="850106"/>
          </a:xfrm>
        </p:spPr>
        <p:txBody>
          <a:bodyPr anchor="ctr">
            <a:normAutofit/>
          </a:bodyPr>
          <a:lstStyle/>
          <a:p>
            <a:pPr algn="ctr"/>
            <a:r>
              <a:rPr lang="zh-TW" altLang="en-US" sz="4200" dirty="0" smtClean="0">
                <a:solidFill>
                  <a:schemeClr val="tx1"/>
                </a:solidFill>
                <a:latin typeface="Times New Roman" panose="02020603050405020304" pitchFamily="18" charset="0"/>
                <a:ea typeface="標楷體" panose="03000509000000000000" pitchFamily="65" charset="-120"/>
              </a:rPr>
              <a:t>統計分析與檢定</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13</a:t>
            </a:fld>
            <a:endParaRPr lang="zh-TW" altLang="en-US"/>
          </a:p>
        </p:txBody>
      </p:sp>
      <p:sp>
        <p:nvSpPr>
          <p:cNvPr id="3" name="內容版面配置區 2"/>
          <p:cNvSpPr>
            <a:spLocks noGrp="1"/>
          </p:cNvSpPr>
          <p:nvPr>
            <p:ph sz="quarter" idx="1"/>
          </p:nvPr>
        </p:nvSpPr>
        <p:spPr>
          <a:xfrm>
            <a:off x="395536" y="1268760"/>
            <a:ext cx="8280920" cy="5472608"/>
          </a:xfrm>
        </p:spPr>
        <p:txBody>
          <a:bodyPr>
            <a:noAutofit/>
          </a:bodyPr>
          <a:lstStyle/>
          <a:p>
            <a:pPr marL="0" indent="0" algn="just">
              <a:buClr>
                <a:schemeClr val="accent5">
                  <a:lumMod val="50000"/>
                </a:schemeClr>
              </a:buClr>
              <a:buNone/>
            </a:pP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 </a:t>
            </a:r>
            <a:r>
              <a:rPr lang="zh-TW" altLang="en-US" sz="2800" u="sng"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多個序列之敘述統計</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若欲進行數個序列的敘述統計分析，將欲分析的序列同時選取</a:t>
            </a:r>
            <a:r>
              <a:rPr lang="zh-TW" altLang="en-US" sz="2800" dirty="0" smtClean="0">
                <a:solidFill>
                  <a:schemeClr val="tx1"/>
                </a:solidFill>
                <a:latin typeface="新細明體"/>
                <a:ea typeface="新細明體"/>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按滑鼠右鍵，點選</a:t>
            </a:r>
            <a:r>
              <a:rPr lang="en-US" altLang="zh-TW"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Open/as Group</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出現</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Group</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視窗</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，再點選</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View/Descriptive Stats/ </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Individual </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Samples</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就會</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出現所點選序列</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的敘述統計</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量，或是</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Common Sample</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，出現群組序列</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的敘述統計</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量。</a:t>
            </a:r>
            <a:endPar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778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23528" y="260648"/>
            <a:ext cx="8229600" cy="850106"/>
          </a:xfrm>
        </p:spPr>
        <p:txBody>
          <a:bodyPr anchor="ctr">
            <a:normAutofit/>
          </a:bodyPr>
          <a:lstStyle/>
          <a:p>
            <a:pPr algn="ctr"/>
            <a:r>
              <a:rPr lang="zh-TW" altLang="en-US" sz="4200" dirty="0" smtClean="0">
                <a:solidFill>
                  <a:schemeClr val="tx1"/>
                </a:solidFill>
                <a:latin typeface="Times New Roman" panose="02020603050405020304" pitchFamily="18" charset="0"/>
                <a:ea typeface="標楷體" panose="03000509000000000000" pitchFamily="65" charset="-120"/>
              </a:rPr>
              <a:t>統計分析與檢定</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14</a:t>
            </a:fld>
            <a:endParaRPr lang="zh-TW" altLang="en-US"/>
          </a:p>
        </p:txBody>
      </p:sp>
      <p:sp>
        <p:nvSpPr>
          <p:cNvPr id="3" name="內容版面配置區 2"/>
          <p:cNvSpPr>
            <a:spLocks noGrp="1"/>
          </p:cNvSpPr>
          <p:nvPr>
            <p:ph sz="quarter" idx="1"/>
          </p:nvPr>
        </p:nvSpPr>
        <p:spPr>
          <a:xfrm>
            <a:off x="395536" y="1268760"/>
            <a:ext cx="8280920" cy="5472608"/>
          </a:xfrm>
        </p:spPr>
        <p:txBody>
          <a:bodyPr>
            <a:noAutofit/>
          </a:bodyPr>
          <a:lstStyle/>
          <a:p>
            <a:pPr marL="0" indent="0" algn="just">
              <a:buClr>
                <a:schemeClr val="accent5">
                  <a:lumMod val="50000"/>
                </a:schemeClr>
              </a:buClr>
              <a:buNone/>
            </a:pP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 </a:t>
            </a:r>
            <a:r>
              <a:rPr lang="zh-TW" altLang="en-US" sz="2800" u="sng"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相關</a:t>
            </a:r>
            <a:r>
              <a:rPr lang="zh-TW" altLang="en-US" sz="2800" u="sng"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係數矩陣 </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若想計算所有研究變數</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或部份變數</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的相關矩陣，挑選好所要的變數後，在</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Group</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視窗</a:t>
            </a:r>
            <a:r>
              <a:rPr lang="en-US" altLang="zh-TW"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View/Covariance Analysis</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，然後在對話方塊</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Statistics</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的</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Method</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選擇</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Ordinary</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，點選</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Correlation</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t-statistics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或</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Probability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即</a:t>
            </a:r>
            <a:r>
              <a:rPr lang="en-US" altLang="zh-TW" sz="2800" i="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p</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-value)</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，可顯示出所選擇變數</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序列</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的樣本相關係數矩陣</a:t>
            </a:r>
            <a:r>
              <a:rPr lang="zh-TW" altLang="en-US" sz="2800" dirty="0" smtClean="0">
                <a:solidFill>
                  <a:schemeClr val="tx1"/>
                </a:solidFill>
                <a:latin typeface="新細明體"/>
                <a:ea typeface="新細明體"/>
                <a:cs typeface="Times New Roman" panose="02020603050405020304" pitchFamily="18" charset="0"/>
              </a:rPr>
              <a:t>，</a:t>
            </a:r>
            <a:r>
              <a:rPr lang="zh-TW" altLang="en-US" sz="2800" dirty="0" smtClean="0">
                <a:solidFill>
                  <a:schemeClr val="tx1"/>
                </a:solidFill>
                <a:latin typeface="標楷體" panose="03000509000000000000" pitchFamily="65" charset="-120"/>
                <a:ea typeface="標楷體" panose="03000509000000000000" pitchFamily="65" charset="-120"/>
                <a:cs typeface="Times New Roman" panose="02020603050405020304" pitchFamily="18" charset="0"/>
              </a:rPr>
              <a:t>並檢</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定相關係數是否顯著異於零。</a:t>
            </a: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gn="just">
              <a:spcBef>
                <a:spcPts val="1200"/>
              </a:spcBef>
              <a:buClr>
                <a:srgbClr val="FF0000"/>
              </a:buClr>
              <a:buFont typeface="Wingdings" pitchFamily="2" charset="2"/>
              <a:buChar char="Ø"/>
            </a:pP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示範</a:t>
            </a:r>
            <a:r>
              <a:rPr lang="en-US" altLang="zh-TW"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以</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reg.xls</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檔案為例，</a:t>
            </a: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操作得到</a:t>
            </a:r>
            <a:r>
              <a:rPr lang="en-US" altLang="zh-TW"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個序列的敘述統計，樣本期間</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那個指數的平均</a:t>
            </a: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報酬最高</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，那個指數的標準</a:t>
            </a: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差最大</a:t>
            </a:r>
            <a:r>
              <a:rPr lang="en-US" altLang="zh-TW"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建立</a:t>
            </a:r>
            <a:r>
              <a:rPr lang="en-US" altLang="zh-TW"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個序列的相關係數矩陣</a:t>
            </a:r>
            <a:r>
              <a:rPr lang="zh-TW" altLang="en-US" sz="2800" dirty="0" smtClean="0">
                <a:solidFill>
                  <a:srgbClr val="FF0000"/>
                </a:solidFill>
                <a:latin typeface="新細明體"/>
                <a:ea typeface="新細明體"/>
                <a:cs typeface="Times New Roman" panose="02020603050405020304" pitchFamily="18" charset="0"/>
              </a:rPr>
              <a:t>，</a:t>
            </a:r>
            <a:r>
              <a:rPr lang="zh-TW" altLang="en-US" sz="28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哪幾個變數具有顯著相關</a:t>
            </a:r>
            <a:r>
              <a:rPr lang="en-US" altLang="zh-TW" sz="2800" dirty="0" smtClean="0">
                <a:solidFill>
                  <a:srgbClr val="FF0000"/>
                </a:solidFill>
                <a:latin typeface="新細明體"/>
                <a:ea typeface="新細明體"/>
                <a:cs typeface="Times New Roman" panose="02020603050405020304" pitchFamily="18" charset="0"/>
              </a:rPr>
              <a:t>?</a:t>
            </a:r>
            <a:r>
              <a:rPr lang="en-US" altLang="zh-TW"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5" name="物件 4"/>
          <p:cNvGraphicFramePr>
            <a:graphicFrameLocks noChangeAspect="1"/>
          </p:cNvGraphicFramePr>
          <p:nvPr>
            <p:extLst>
              <p:ext uri="{D42A27DB-BD31-4B8C-83A1-F6EECF244321}">
                <p14:modId xmlns:p14="http://schemas.microsoft.com/office/powerpoint/2010/main" val="2700195196"/>
              </p:ext>
            </p:extLst>
          </p:nvPr>
        </p:nvGraphicFramePr>
        <p:xfrm>
          <a:off x="3923928" y="2996952"/>
          <a:ext cx="901700" cy="612775"/>
        </p:xfrm>
        <a:graphic>
          <a:graphicData uri="http://schemas.openxmlformats.org/presentationml/2006/ole">
            <mc:AlternateContent xmlns:mc="http://schemas.openxmlformats.org/markup-compatibility/2006">
              <mc:Choice xmlns:v="urn:schemas-microsoft-com:vml" Requires="v">
                <p:oleObj spid="_x0000_s10270" name="方程式" r:id="rId3" imgW="317160" imgH="215640" progId="Equation.3">
                  <p:embed/>
                </p:oleObj>
              </mc:Choice>
              <mc:Fallback>
                <p:oleObj name="方程式" r:id="rId3" imgW="317160" imgH="215640" progId="Equation.3">
                  <p:embed/>
                  <p:pic>
                    <p:nvPicPr>
                      <p:cNvPr id="0" name="Object 4"/>
                      <p:cNvPicPr>
                        <a:picLocks noChangeAspect="1" noChangeArrowheads="1"/>
                      </p:cNvPicPr>
                      <p:nvPr/>
                    </p:nvPicPr>
                    <p:blipFill>
                      <a:blip r:embed="rId4"/>
                      <a:srcRect/>
                      <a:stretch>
                        <a:fillRect/>
                      </a:stretch>
                    </p:blipFill>
                    <p:spPr bwMode="auto">
                      <a:xfrm>
                        <a:off x="3923928" y="2996952"/>
                        <a:ext cx="901700" cy="612775"/>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3327536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23528" y="188640"/>
            <a:ext cx="8229600" cy="922114"/>
          </a:xfrm>
        </p:spPr>
        <p:txBody>
          <a:bodyPr anchor="ctr">
            <a:normAutofit/>
          </a:bodyPr>
          <a:lstStyle/>
          <a:p>
            <a:pPr algn="ctr"/>
            <a:r>
              <a:rPr lang="zh-TW" altLang="en-US" sz="4200" dirty="0" smtClean="0">
                <a:solidFill>
                  <a:schemeClr val="tx1"/>
                </a:solidFill>
                <a:latin typeface="Times New Roman" panose="02020603050405020304" pitchFamily="18" charset="0"/>
                <a:ea typeface="標楷體" panose="03000509000000000000" pitchFamily="65" charset="-120"/>
              </a:rPr>
              <a:t>統計分析與檢定</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15</a:t>
            </a:fld>
            <a:endParaRPr lang="zh-TW" altLang="en-US"/>
          </a:p>
        </p:txBody>
      </p:sp>
      <p:sp>
        <p:nvSpPr>
          <p:cNvPr id="3" name="內容版面配置區 2"/>
          <p:cNvSpPr>
            <a:spLocks noGrp="1"/>
          </p:cNvSpPr>
          <p:nvPr>
            <p:ph sz="quarter" idx="1"/>
          </p:nvPr>
        </p:nvSpPr>
        <p:spPr>
          <a:xfrm>
            <a:off x="467544" y="1196752"/>
            <a:ext cx="8280920" cy="5328592"/>
          </a:xfrm>
        </p:spPr>
        <p:txBody>
          <a:bodyPr>
            <a:normAutofit/>
          </a:bodyPr>
          <a:lstStyle/>
          <a:p>
            <a:pPr algn="just">
              <a:spcBef>
                <a:spcPts val="1200"/>
              </a:spcBef>
              <a:buClr>
                <a:schemeClr val="accent5">
                  <a:lumMod val="50000"/>
                </a:schemeClr>
              </a:buClr>
              <a:buFont typeface="Wingdings" panose="05000000000000000000" pitchFamily="2" charset="2"/>
              <a:buChar char="n"/>
            </a:pPr>
            <a:r>
              <a:rPr lang="zh-TW" altLang="en-US" sz="3000" dirty="0" smtClean="0">
                <a:solidFill>
                  <a:schemeClr val="tx1"/>
                </a:solidFill>
                <a:latin typeface="Times New Roman" panose="02020603050405020304" pitchFamily="18" charset="0"/>
                <a:ea typeface="標楷體" panose="03000509000000000000" pitchFamily="65" charset="-120"/>
              </a:rPr>
              <a:t>兩</a:t>
            </a:r>
            <a:r>
              <a:rPr lang="zh-TW" altLang="en-US" sz="3000" dirty="0">
                <a:solidFill>
                  <a:schemeClr val="tx1"/>
                </a:solidFill>
                <a:latin typeface="Times New Roman" panose="02020603050405020304" pitchFamily="18" charset="0"/>
                <a:ea typeface="標楷體" panose="03000509000000000000" pitchFamily="65" charset="-120"/>
              </a:rPr>
              <a:t>常態</a:t>
            </a:r>
            <a:r>
              <a:rPr lang="zh-TW" altLang="en-US" sz="3000" dirty="0" smtClean="0">
                <a:solidFill>
                  <a:schemeClr val="tx1"/>
                </a:solidFill>
                <a:latin typeface="Times New Roman" panose="02020603050405020304" pitchFamily="18" charset="0"/>
                <a:ea typeface="標楷體" panose="03000509000000000000" pitchFamily="65" charset="-120"/>
              </a:rPr>
              <a:t>母體之變異</a:t>
            </a:r>
            <a:r>
              <a:rPr lang="zh-TW" altLang="en-US" sz="3000" dirty="0">
                <a:solidFill>
                  <a:schemeClr val="tx1"/>
                </a:solidFill>
                <a:latin typeface="Times New Roman" panose="02020603050405020304" pitchFamily="18" charset="0"/>
                <a:ea typeface="標楷體" panose="03000509000000000000" pitchFamily="65" charset="-120"/>
              </a:rPr>
              <a:t>數是否相等的</a:t>
            </a:r>
            <a:r>
              <a:rPr lang="zh-TW" altLang="en-US" sz="3000" dirty="0" smtClean="0">
                <a:solidFill>
                  <a:schemeClr val="tx1"/>
                </a:solidFill>
                <a:latin typeface="Times New Roman" panose="02020603050405020304" pitchFamily="18" charset="0"/>
                <a:ea typeface="標楷體" panose="03000509000000000000" pitchFamily="65" charset="-120"/>
              </a:rPr>
              <a:t>檢定</a:t>
            </a:r>
            <a:endParaRPr lang="en-US" altLang="zh-TW" sz="3000" dirty="0" smtClean="0">
              <a:solidFill>
                <a:schemeClr val="tx1"/>
              </a:solidFill>
              <a:latin typeface="Times New Roman" panose="02020603050405020304" pitchFamily="18" charset="0"/>
              <a:ea typeface="標楷體" panose="03000509000000000000" pitchFamily="65" charset="-120"/>
            </a:endParaRPr>
          </a:p>
          <a:p>
            <a:pPr marL="0" indent="0" algn="just">
              <a:spcBef>
                <a:spcPts val="1200"/>
              </a:spcBef>
              <a:buClrTx/>
              <a:buNone/>
            </a:pPr>
            <a:r>
              <a:rPr lang="en-US" altLang="zh-TW" sz="2800" dirty="0" smtClean="0">
                <a:solidFill>
                  <a:schemeClr val="tx1"/>
                </a:solidFill>
                <a:latin typeface="Times New Roman" panose="02020603050405020304" pitchFamily="18" charset="0"/>
                <a:ea typeface="標楷體" panose="03000509000000000000" pitchFamily="65" charset="-120"/>
              </a:rPr>
              <a:t>1.</a:t>
            </a:r>
            <a:r>
              <a:rPr lang="zh-TW" altLang="en-US" sz="2800" dirty="0">
                <a:latin typeface="Times New Roman" panose="02020603050405020304" pitchFamily="18" charset="0"/>
                <a:ea typeface="標楷體" panose="03000509000000000000" pitchFamily="65" charset="-120"/>
              </a:rPr>
              <a:t>同時</a:t>
            </a:r>
            <a:r>
              <a:rPr lang="zh-TW" altLang="en-US" sz="2800" dirty="0" smtClean="0">
                <a:latin typeface="Times New Roman" panose="02020603050405020304" pitchFamily="18" charset="0"/>
                <a:ea typeface="標楷體" panose="03000509000000000000" pitchFamily="65" charset="-120"/>
              </a:rPr>
              <a:t>選取</a:t>
            </a:r>
            <a:r>
              <a:rPr lang="zh-TW" altLang="en-US" sz="2800" dirty="0" smtClean="0">
                <a:solidFill>
                  <a:schemeClr val="tx1"/>
                </a:solidFill>
                <a:latin typeface="Times New Roman" panose="02020603050405020304" pitchFamily="18" charset="0"/>
                <a:ea typeface="標楷體" panose="03000509000000000000" pitchFamily="65" charset="-120"/>
              </a:rPr>
              <a:t>欲檢定的兩個序列</a:t>
            </a:r>
            <a:r>
              <a:rPr lang="zh-TW" altLang="en-US" sz="2800" dirty="0" smtClean="0">
                <a:solidFill>
                  <a:schemeClr val="tx1"/>
                </a:solidFill>
                <a:latin typeface="新細明體"/>
                <a:ea typeface="新細明體"/>
              </a:rPr>
              <a:t>，</a:t>
            </a:r>
            <a:r>
              <a:rPr lang="zh-TW" altLang="en-US" sz="2800" dirty="0" smtClean="0">
                <a:solidFill>
                  <a:schemeClr val="tx1"/>
                </a:solidFill>
                <a:latin typeface="Times New Roman" panose="02020603050405020304" pitchFamily="18" charset="0"/>
                <a:ea typeface="標楷體" panose="03000509000000000000" pitchFamily="65" charset="-120"/>
              </a:rPr>
              <a:t>按滑鼠右鍵點選</a:t>
            </a:r>
            <a:r>
              <a:rPr lang="en-US" altLang="zh-TW" sz="2800" dirty="0" smtClean="0">
                <a:solidFill>
                  <a:schemeClr val="tx1"/>
                </a:solidFill>
                <a:latin typeface="Times New Roman" panose="02020603050405020304" pitchFamily="18" charset="0"/>
                <a:ea typeface="標楷體" panose="03000509000000000000" pitchFamily="65" charset="-120"/>
              </a:rPr>
              <a:t>Open/as Group</a:t>
            </a:r>
            <a:r>
              <a:rPr lang="zh-TW" altLang="en-US" sz="2800" dirty="0" smtClean="0">
                <a:solidFill>
                  <a:schemeClr val="tx1"/>
                </a:solidFill>
                <a:latin typeface="Times New Roman" panose="02020603050405020304" pitchFamily="18" charset="0"/>
                <a:ea typeface="標楷體" panose="03000509000000000000" pitchFamily="65" charset="-120"/>
              </a:rPr>
              <a:t>，在</a:t>
            </a:r>
            <a:r>
              <a:rPr lang="en-US" altLang="zh-TW" sz="2800" dirty="0" smtClean="0">
                <a:solidFill>
                  <a:schemeClr val="tx1"/>
                </a:solidFill>
                <a:latin typeface="Times New Roman" panose="02020603050405020304" pitchFamily="18" charset="0"/>
                <a:ea typeface="標楷體" panose="03000509000000000000" pitchFamily="65" charset="-120"/>
              </a:rPr>
              <a:t>Group</a:t>
            </a:r>
            <a:r>
              <a:rPr lang="zh-TW" altLang="en-US" sz="2800" dirty="0" smtClean="0">
                <a:solidFill>
                  <a:schemeClr val="tx1"/>
                </a:solidFill>
                <a:latin typeface="Times New Roman" panose="02020603050405020304" pitchFamily="18" charset="0"/>
                <a:ea typeface="標楷體" panose="03000509000000000000" pitchFamily="65" charset="-120"/>
              </a:rPr>
              <a:t>視窗點選</a:t>
            </a:r>
            <a:r>
              <a:rPr lang="en-US" altLang="zh-TW" sz="2800" dirty="0" smtClean="0">
                <a:solidFill>
                  <a:srgbClr val="FF0000"/>
                </a:solidFill>
                <a:latin typeface="Times New Roman" panose="02020603050405020304" pitchFamily="18" charset="0"/>
                <a:ea typeface="標楷體" panose="03000509000000000000" pitchFamily="65" charset="-120"/>
              </a:rPr>
              <a:t>View/Test of Equality</a:t>
            </a:r>
            <a:r>
              <a:rPr lang="zh-TW" altLang="en-US" sz="2800" dirty="0" smtClean="0">
                <a:solidFill>
                  <a:schemeClr val="tx1"/>
                </a:solidFill>
                <a:latin typeface="Times New Roman" panose="02020603050405020304" pitchFamily="18" charset="0"/>
                <a:ea typeface="標楷體" panose="03000509000000000000" pitchFamily="65" charset="-120"/>
              </a:rPr>
              <a:t>，可提供不同序列的平均值、變異數或中位數是否相等的檢驗。</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marL="0" indent="0" algn="just">
              <a:spcBef>
                <a:spcPts val="1200"/>
              </a:spcBef>
              <a:buClrTx/>
              <a:buNone/>
            </a:pPr>
            <a:r>
              <a:rPr lang="en-US" altLang="zh-TW" sz="2800" dirty="0" smtClean="0">
                <a:solidFill>
                  <a:schemeClr val="tx1"/>
                </a:solidFill>
                <a:latin typeface="Times New Roman" panose="02020603050405020304" pitchFamily="18" charset="0"/>
                <a:ea typeface="標楷體" panose="03000509000000000000" pitchFamily="65" charset="-120"/>
              </a:rPr>
              <a:t>2.</a:t>
            </a:r>
            <a:r>
              <a:rPr lang="zh-TW" altLang="en-US" sz="2800" dirty="0" smtClean="0">
                <a:solidFill>
                  <a:schemeClr val="tx1"/>
                </a:solidFill>
                <a:latin typeface="Times New Roman" panose="02020603050405020304" pitchFamily="18" charset="0"/>
                <a:ea typeface="標楷體" panose="03000509000000000000" pitchFamily="65" charset="-120"/>
              </a:rPr>
              <a:t>接著出現 </a:t>
            </a:r>
            <a:r>
              <a:rPr lang="en-US" altLang="zh-TW" sz="2800" dirty="0" smtClean="0">
                <a:solidFill>
                  <a:schemeClr val="tx1"/>
                </a:solidFill>
                <a:latin typeface="Times New Roman" panose="02020603050405020304" pitchFamily="18" charset="0"/>
                <a:ea typeface="標楷體" panose="03000509000000000000" pitchFamily="65" charset="-120"/>
              </a:rPr>
              <a:t>Test Between Series</a:t>
            </a:r>
            <a:r>
              <a:rPr lang="zh-TW" altLang="en-US" sz="2800" dirty="0" smtClean="0">
                <a:solidFill>
                  <a:schemeClr val="tx1"/>
                </a:solidFill>
                <a:latin typeface="Times New Roman" panose="02020603050405020304" pitchFamily="18" charset="0"/>
                <a:ea typeface="標楷體" panose="03000509000000000000" pitchFamily="65" charset="-120"/>
              </a:rPr>
              <a:t>的對話方塊，選擇</a:t>
            </a:r>
            <a:r>
              <a:rPr lang="en-US" altLang="zh-TW" sz="2800" dirty="0" smtClean="0">
                <a:solidFill>
                  <a:schemeClr val="tx1"/>
                </a:solidFill>
                <a:latin typeface="Times New Roman" panose="02020603050405020304" pitchFamily="18" charset="0"/>
                <a:ea typeface="標楷體" panose="03000509000000000000" pitchFamily="65" charset="-120"/>
              </a:rPr>
              <a:t>Variance</a:t>
            </a:r>
            <a:r>
              <a:rPr lang="zh-TW" altLang="en-US" sz="2800" dirty="0" smtClean="0">
                <a:solidFill>
                  <a:schemeClr val="tx1"/>
                </a:solidFill>
                <a:latin typeface="Times New Roman" panose="02020603050405020304" pitchFamily="18" charset="0"/>
                <a:ea typeface="標楷體" panose="03000509000000000000" pitchFamily="65" charset="-120"/>
              </a:rPr>
              <a:t>即可</a:t>
            </a:r>
            <a:r>
              <a:rPr lang="en-US" altLang="zh-TW" sz="2800" dirty="0" smtClean="0">
                <a:solidFill>
                  <a:schemeClr val="tx1"/>
                </a:solidFill>
                <a:latin typeface="Times New Roman" panose="02020603050405020304" pitchFamily="18" charset="0"/>
                <a:ea typeface="標楷體" panose="03000509000000000000" pitchFamily="65" charset="-120"/>
              </a:rPr>
              <a:t>(</a:t>
            </a:r>
            <a:r>
              <a:rPr lang="zh-TW" altLang="en-US" sz="2800" dirty="0" smtClean="0">
                <a:solidFill>
                  <a:schemeClr val="tx1"/>
                </a:solidFill>
                <a:latin typeface="Times New Roman" panose="02020603050405020304" pitchFamily="18" charset="0"/>
                <a:ea typeface="標楷體" panose="03000509000000000000" pitchFamily="65" charset="-120"/>
              </a:rPr>
              <a:t>檢定結果看 </a:t>
            </a:r>
            <a:r>
              <a:rPr lang="en-US" altLang="zh-TW" sz="2800" i="1" dirty="0" smtClean="0">
                <a:solidFill>
                  <a:schemeClr val="tx1"/>
                </a:solidFill>
                <a:latin typeface="Times New Roman" panose="02020603050405020304" pitchFamily="18" charset="0"/>
                <a:ea typeface="標楷體" panose="03000509000000000000" pitchFamily="65" charset="-120"/>
              </a:rPr>
              <a:t>F </a:t>
            </a:r>
            <a:r>
              <a:rPr lang="zh-TW" altLang="en-US" sz="2800" dirty="0" smtClean="0">
                <a:solidFill>
                  <a:schemeClr val="tx1"/>
                </a:solidFill>
                <a:latin typeface="Times New Roman" panose="02020603050405020304" pitchFamily="18" charset="0"/>
                <a:ea typeface="標楷體" panose="03000509000000000000" pitchFamily="65" charset="-120"/>
              </a:rPr>
              <a:t>值是否顯著</a:t>
            </a:r>
            <a:r>
              <a:rPr lang="en-US" altLang="zh-TW" sz="2800" dirty="0" smtClean="0">
                <a:solidFill>
                  <a:schemeClr val="tx1"/>
                </a:solidFill>
                <a:latin typeface="Times New Roman" panose="02020603050405020304" pitchFamily="18" charset="0"/>
                <a:ea typeface="標楷體" panose="03000509000000000000" pitchFamily="65" charset="-120"/>
              </a:rPr>
              <a:t>)</a:t>
            </a:r>
            <a:r>
              <a:rPr lang="zh-TW" altLang="en-US" sz="2800" dirty="0" smtClean="0">
                <a:solidFill>
                  <a:schemeClr val="tx1"/>
                </a:solidFill>
              </a:rPr>
              <a:t>。</a:t>
            </a:r>
            <a:r>
              <a:rPr lang="en-US" altLang="zh-TW" sz="2800" dirty="0" smtClean="0">
                <a:solidFill>
                  <a:schemeClr val="tx1"/>
                </a:solidFill>
              </a:rPr>
              <a:t>   </a:t>
            </a:r>
          </a:p>
          <a:p>
            <a:pPr algn="just">
              <a:spcBef>
                <a:spcPts val="1200"/>
              </a:spcBef>
              <a:buClrTx/>
              <a:buFont typeface="Wingdings" panose="05000000000000000000" pitchFamily="2" charset="2"/>
              <a:buChar char="Ø"/>
            </a:pPr>
            <a:r>
              <a:rPr lang="zh-TW" altLang="en-US" sz="28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示範</a:t>
            </a:r>
            <a:r>
              <a:rPr lang="en-US" altLang="zh-TW" sz="2800" dirty="0" smtClean="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以</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reg.xls</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檔案為例</a:t>
            </a: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，檢定「台股報酬和美股報酬的變異數相等」，即虛無假設為</a:t>
            </a:r>
            <a:endPar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2314856688"/>
              </p:ext>
            </p:extLst>
          </p:nvPr>
        </p:nvGraphicFramePr>
        <p:xfrm>
          <a:off x="3246438" y="5830888"/>
          <a:ext cx="2051050" cy="461962"/>
        </p:xfrm>
        <a:graphic>
          <a:graphicData uri="http://schemas.openxmlformats.org/presentationml/2006/ole">
            <mc:AlternateContent xmlns:mc="http://schemas.openxmlformats.org/markup-compatibility/2006">
              <mc:Choice xmlns:v="urn:schemas-microsoft-com:vml" Requires="v">
                <p:oleObj spid="_x0000_s5170" name="方程式" r:id="rId3" imgW="1015920" imgH="228600" progId="Equation.3">
                  <p:embed/>
                </p:oleObj>
              </mc:Choice>
              <mc:Fallback>
                <p:oleObj name="方程式" r:id="rId3" imgW="1015920" imgH="228600" progId="Equation.3">
                  <p:embed/>
                  <p:pic>
                    <p:nvPicPr>
                      <p:cNvPr id="0" name=""/>
                      <p:cNvPicPr>
                        <a:picLocks noChangeAspect="1" noChangeArrowheads="1"/>
                      </p:cNvPicPr>
                      <p:nvPr/>
                    </p:nvPicPr>
                    <p:blipFill>
                      <a:blip r:embed="rId4"/>
                      <a:srcRect/>
                      <a:stretch>
                        <a:fillRect/>
                      </a:stretch>
                    </p:blipFill>
                    <p:spPr bwMode="auto">
                      <a:xfrm>
                        <a:off x="3246438" y="5830888"/>
                        <a:ext cx="2051050" cy="461962"/>
                      </a:xfrm>
                      <a:prstGeom prst="rect">
                        <a:avLst/>
                      </a:prstGeom>
                      <a:noFill/>
                      <a:extLst/>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228600"/>
            <a:ext cx="8229600" cy="852540"/>
          </a:xfrm>
        </p:spPr>
        <p:txBody>
          <a:bodyPr anchor="ctr">
            <a:normAutofit/>
          </a:bodyPr>
          <a:lstStyle/>
          <a:p>
            <a:pPr algn="ctr"/>
            <a:r>
              <a:rPr lang="zh-TW" altLang="en-US" sz="4200" dirty="0" smtClean="0">
                <a:solidFill>
                  <a:schemeClr val="tx1"/>
                </a:solidFill>
                <a:latin typeface="Times New Roman" panose="02020603050405020304" pitchFamily="18" charset="0"/>
                <a:ea typeface="標楷體" panose="03000509000000000000" pitchFamily="65" charset="-120"/>
              </a:rPr>
              <a:t>統計分析與檢定</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16</a:t>
            </a:fld>
            <a:endParaRPr lang="zh-TW" altLang="en-US"/>
          </a:p>
        </p:txBody>
      </p:sp>
      <p:sp>
        <p:nvSpPr>
          <p:cNvPr id="3" name="內容版面配置區 2"/>
          <p:cNvSpPr>
            <a:spLocks noGrp="1"/>
          </p:cNvSpPr>
          <p:nvPr>
            <p:ph sz="quarter" idx="1"/>
          </p:nvPr>
        </p:nvSpPr>
        <p:spPr>
          <a:xfrm>
            <a:off x="457200" y="1196752"/>
            <a:ext cx="8229600" cy="5328592"/>
          </a:xfrm>
        </p:spPr>
        <p:txBody>
          <a:bodyPr>
            <a:normAutofit/>
          </a:bodyPr>
          <a:lstStyle/>
          <a:p>
            <a:pPr algn="just">
              <a:buClr>
                <a:schemeClr val="accent5">
                  <a:lumMod val="50000"/>
                </a:schemeClr>
              </a:buClr>
              <a:buFont typeface="Wingdings" panose="05000000000000000000" pitchFamily="2" charset="2"/>
              <a:buChar char="n"/>
            </a:pPr>
            <a:r>
              <a:rPr lang="zh-TW" altLang="en-US" sz="3000" dirty="0" smtClean="0">
                <a:solidFill>
                  <a:schemeClr val="tx1"/>
                </a:solidFill>
                <a:latin typeface="Times New Roman" panose="02020603050405020304" pitchFamily="18" charset="0"/>
                <a:ea typeface="標楷體" panose="03000509000000000000" pitchFamily="65" charset="-120"/>
              </a:rPr>
              <a:t>兩常態母體之平均數差的檢定</a:t>
            </a:r>
            <a:endParaRPr lang="en-US" altLang="zh-TW" sz="3000" dirty="0" smtClean="0">
              <a:solidFill>
                <a:schemeClr val="tx1"/>
              </a:solidFill>
              <a:latin typeface="Times New Roman" panose="02020603050405020304" pitchFamily="18" charset="0"/>
              <a:ea typeface="標楷體" panose="03000509000000000000" pitchFamily="65" charset="-120"/>
            </a:endParaRPr>
          </a:p>
          <a:p>
            <a:pPr marL="0" indent="0" algn="just">
              <a:spcBef>
                <a:spcPts val="1200"/>
              </a:spcBef>
              <a:buNone/>
            </a:pPr>
            <a:r>
              <a:rPr lang="en-US" altLang="zh-TW" sz="2800" dirty="0" smtClean="0">
                <a:solidFill>
                  <a:schemeClr val="tx1"/>
                </a:solidFill>
                <a:latin typeface="Times New Roman" panose="02020603050405020304" pitchFamily="18" charset="0"/>
                <a:ea typeface="標楷體" panose="03000509000000000000" pitchFamily="65" charset="-120"/>
              </a:rPr>
              <a:t>1.</a:t>
            </a:r>
            <a:r>
              <a:rPr lang="zh-TW" altLang="en-US" sz="2800" dirty="0" smtClean="0">
                <a:solidFill>
                  <a:schemeClr val="tx1"/>
                </a:solidFill>
                <a:latin typeface="Times New Roman" panose="02020603050405020304" pitchFamily="18" charset="0"/>
                <a:ea typeface="標楷體" panose="03000509000000000000" pitchFamily="65" charset="-120"/>
              </a:rPr>
              <a:t>首先依照前述方式檢定兩序列的變異數是否相等</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marL="0" algn="just">
              <a:spcBef>
                <a:spcPts val="1200"/>
              </a:spcBef>
              <a:buNone/>
            </a:pPr>
            <a:r>
              <a:rPr lang="en-US" altLang="zh-TW" sz="2800" dirty="0" smtClean="0">
                <a:solidFill>
                  <a:schemeClr val="tx1"/>
                </a:solidFill>
                <a:latin typeface="Times New Roman" panose="02020603050405020304" pitchFamily="18" charset="0"/>
                <a:ea typeface="標楷體" panose="03000509000000000000" pitchFamily="65" charset="-120"/>
              </a:rPr>
              <a:t>2.</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接著在</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Group</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視窗點選</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View/Test of Equality</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出現</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Test Between Series</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的對話方塊，選擇 </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Mean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即可得到 </a:t>
            </a:r>
            <a:r>
              <a:rPr lang="en-US" altLang="zh-TW" sz="2800" i="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t</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檢定量的值</a:t>
            </a:r>
            <a:endPar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0" algn="just">
              <a:spcBef>
                <a:spcPts val="600"/>
              </a:spcBef>
              <a:buNone/>
            </a:pP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下列公式假定母體變異數相等，   與 </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S</a:t>
            </a:r>
            <a:r>
              <a:rPr lang="en-US" altLang="zh-TW" sz="2800" baseline="-25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是</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第一</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組樣本的樣本平均數和標準差</a:t>
            </a:r>
            <a:r>
              <a:rPr lang="zh-TW" altLang="en-US" sz="2800" dirty="0" smtClean="0">
                <a:latin typeface="新細明體"/>
                <a:ea typeface="新細明體"/>
                <a:cs typeface="Times New Roman" panose="02020603050405020304" pitchFamily="18" charset="0"/>
              </a:rPr>
              <a:t>，   </a:t>
            </a:r>
            <a:r>
              <a:rPr lang="zh-TW" altLang="en-US" sz="2800" dirty="0" smtClean="0">
                <a:latin typeface="標楷體" panose="03000509000000000000" pitchFamily="65" charset="-120"/>
                <a:ea typeface="標楷體" panose="03000509000000000000" pitchFamily="65" charset="-120"/>
                <a:cs typeface="Times New Roman" panose="02020603050405020304" pitchFamily="18" charset="0"/>
              </a:rPr>
              <a:t>與</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S</a:t>
            </a:r>
            <a:r>
              <a:rPr lang="en-US" altLang="zh-TW" sz="2800" baseline="-25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是第二</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組樣本的樣本平均數和標準差</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endPar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sp>
        <p:nvSpPr>
          <p:cNvPr id="1027" name="Rectangle 3"/>
          <p:cNvSpPr>
            <a:spLocks noChangeArrowheads="1"/>
          </p:cNvSpPr>
          <p:nvPr/>
        </p:nvSpPr>
        <p:spPr bwMode="auto">
          <a:xfrm>
            <a:off x="0" y="876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Calibri" pitchFamily="34" charset="0"/>
                <a:ea typeface="新細明體" pitchFamily="18" charset="-120"/>
                <a:cs typeface="Times New Roman" pitchFamily="18" charset="0"/>
              </a:rPr>
              <a:t>   </a:t>
            </a:r>
            <a:endParaRPr kumimoji="1" lang="en-US" altLang="zh-TW" sz="700" b="0" i="0" u="none" strike="noStrike" cap="none" normalizeH="0" baseline="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1" lang="en-US" altLang="zh-TW" sz="1800" b="0" i="0" u="none" strike="noStrike" cap="none" normalizeH="0" baseline="0" smtClean="0">
              <a:ln>
                <a:noFill/>
              </a:ln>
              <a:solidFill>
                <a:schemeClr val="tx1"/>
              </a:solidFill>
              <a:effectLst/>
              <a:latin typeface="Arial" pitchFamily="34" charset="0"/>
              <a:ea typeface="新細明體" pitchFamily="18" charset="-120"/>
              <a:cs typeface="新細明體" pitchFamily="18" charset="-120"/>
            </a:endParaRPr>
          </a:p>
        </p:txBody>
      </p:sp>
      <p:sp>
        <p:nvSpPr>
          <p:cNvPr id="102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graphicFrame>
        <p:nvGraphicFramePr>
          <p:cNvPr id="10" name="Object 4"/>
          <p:cNvGraphicFramePr>
            <a:graphicFrameLocks noChangeAspect="1"/>
          </p:cNvGraphicFramePr>
          <p:nvPr>
            <p:extLst>
              <p:ext uri="{D42A27DB-BD31-4B8C-83A1-F6EECF244321}">
                <p14:modId xmlns:p14="http://schemas.microsoft.com/office/powerpoint/2010/main" val="3174536019"/>
              </p:ext>
            </p:extLst>
          </p:nvPr>
        </p:nvGraphicFramePr>
        <p:xfrm>
          <a:off x="4283968" y="5301208"/>
          <a:ext cx="3017837" cy="852488"/>
        </p:xfrm>
        <a:graphic>
          <a:graphicData uri="http://schemas.openxmlformats.org/presentationml/2006/ole">
            <mc:AlternateContent xmlns:mc="http://schemas.openxmlformats.org/markup-compatibility/2006">
              <mc:Choice xmlns:v="urn:schemas-microsoft-com:vml" Requires="v">
                <p:oleObj spid="_x0000_s6259" name="方程式" r:id="rId3" imgW="1574640" imgH="444240" progId="Equation.3">
                  <p:embed/>
                </p:oleObj>
              </mc:Choice>
              <mc:Fallback>
                <p:oleObj name="方程式" r:id="rId3" imgW="1574640" imgH="444240" progId="Equation.3">
                  <p:embed/>
                  <p:pic>
                    <p:nvPicPr>
                      <p:cNvPr id="0" name=""/>
                      <p:cNvPicPr>
                        <a:picLocks noChangeAspect="1" noChangeArrowheads="1"/>
                      </p:cNvPicPr>
                      <p:nvPr/>
                    </p:nvPicPr>
                    <p:blipFill>
                      <a:blip r:embed="rId4"/>
                      <a:srcRect/>
                      <a:stretch>
                        <a:fillRect/>
                      </a:stretch>
                    </p:blipFill>
                    <p:spPr bwMode="auto">
                      <a:xfrm>
                        <a:off x="4283968" y="5301208"/>
                        <a:ext cx="3017837" cy="852488"/>
                      </a:xfrm>
                      <a:prstGeom prst="rect">
                        <a:avLst/>
                      </a:prstGeom>
                      <a:noFill/>
                      <a:extLst/>
                    </p:spPr>
                  </p:pic>
                </p:oleObj>
              </mc:Fallback>
            </mc:AlternateContent>
          </a:graphicData>
        </a:graphic>
      </p:graphicFrame>
      <p:graphicFrame>
        <p:nvGraphicFramePr>
          <p:cNvPr id="11" name="Object 4"/>
          <p:cNvGraphicFramePr>
            <a:graphicFrameLocks noChangeAspect="1"/>
          </p:cNvGraphicFramePr>
          <p:nvPr>
            <p:extLst>
              <p:ext uri="{D42A27DB-BD31-4B8C-83A1-F6EECF244321}">
                <p14:modId xmlns:p14="http://schemas.microsoft.com/office/powerpoint/2010/main" val="505582056"/>
              </p:ext>
            </p:extLst>
          </p:nvPr>
        </p:nvGraphicFramePr>
        <p:xfrm>
          <a:off x="1979712" y="5157192"/>
          <a:ext cx="1800200" cy="1192619"/>
        </p:xfrm>
        <a:graphic>
          <a:graphicData uri="http://schemas.openxmlformats.org/presentationml/2006/ole">
            <mc:AlternateContent xmlns:mc="http://schemas.openxmlformats.org/markup-compatibility/2006">
              <mc:Choice xmlns:v="urn:schemas-microsoft-com:vml" Requires="v">
                <p:oleObj spid="_x0000_s6260" name="方程式" r:id="rId5" imgW="1054080" imgH="698400" progId="Equation.3">
                  <p:embed/>
                </p:oleObj>
              </mc:Choice>
              <mc:Fallback>
                <p:oleObj name="方程式" r:id="rId5" imgW="1054080" imgH="698400" progId="Equation.3">
                  <p:embed/>
                  <p:pic>
                    <p:nvPicPr>
                      <p:cNvPr id="0" name=""/>
                      <p:cNvPicPr>
                        <a:picLocks noChangeAspect="1" noChangeArrowheads="1"/>
                      </p:cNvPicPr>
                      <p:nvPr/>
                    </p:nvPicPr>
                    <p:blipFill>
                      <a:blip r:embed="rId6"/>
                      <a:srcRect/>
                      <a:stretch>
                        <a:fillRect/>
                      </a:stretch>
                    </p:blipFill>
                    <p:spPr bwMode="auto">
                      <a:xfrm>
                        <a:off x="1979712" y="5157192"/>
                        <a:ext cx="1800200" cy="1192619"/>
                      </a:xfrm>
                      <a:prstGeom prst="rect">
                        <a:avLst/>
                      </a:prstGeom>
                      <a:noFill/>
                      <a:extLst/>
                    </p:spPr>
                  </p:pic>
                </p:oleObj>
              </mc:Fallback>
            </mc:AlternateContent>
          </a:graphicData>
        </a:graphic>
      </p:graphicFrame>
      <p:graphicFrame>
        <p:nvGraphicFramePr>
          <p:cNvPr id="6" name="物件 5"/>
          <p:cNvGraphicFramePr>
            <a:graphicFrameLocks noChangeAspect="1"/>
          </p:cNvGraphicFramePr>
          <p:nvPr>
            <p:extLst>
              <p:ext uri="{D42A27DB-BD31-4B8C-83A1-F6EECF244321}">
                <p14:modId xmlns:p14="http://schemas.microsoft.com/office/powerpoint/2010/main" val="486604536"/>
              </p:ext>
            </p:extLst>
          </p:nvPr>
        </p:nvGraphicFramePr>
        <p:xfrm>
          <a:off x="5580112" y="3789040"/>
          <a:ext cx="358775" cy="411162"/>
        </p:xfrm>
        <a:graphic>
          <a:graphicData uri="http://schemas.openxmlformats.org/presentationml/2006/ole">
            <mc:AlternateContent xmlns:mc="http://schemas.openxmlformats.org/markup-compatibility/2006">
              <mc:Choice xmlns:v="urn:schemas-microsoft-com:vml" Requires="v">
                <p:oleObj spid="_x0000_s6261" name="方程式" r:id="rId7" imgW="177480" imgH="203040" progId="Equation.3">
                  <p:embed/>
                </p:oleObj>
              </mc:Choice>
              <mc:Fallback>
                <p:oleObj name="方程式" r:id="rId7" imgW="177480" imgH="203040" progId="Equation.3">
                  <p:embed/>
                  <p:pic>
                    <p:nvPicPr>
                      <p:cNvPr id="0" name="Object 4"/>
                      <p:cNvPicPr>
                        <a:picLocks noChangeAspect="1" noChangeArrowheads="1"/>
                      </p:cNvPicPr>
                      <p:nvPr/>
                    </p:nvPicPr>
                    <p:blipFill>
                      <a:blip r:embed="rId8"/>
                      <a:srcRect/>
                      <a:stretch>
                        <a:fillRect/>
                      </a:stretch>
                    </p:blipFill>
                    <p:spPr bwMode="auto">
                      <a:xfrm>
                        <a:off x="5580112" y="3789040"/>
                        <a:ext cx="358775"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物件 6"/>
          <p:cNvGraphicFramePr>
            <a:graphicFrameLocks noChangeAspect="1"/>
          </p:cNvGraphicFramePr>
          <p:nvPr>
            <p:extLst>
              <p:ext uri="{D42A27DB-BD31-4B8C-83A1-F6EECF244321}">
                <p14:modId xmlns:p14="http://schemas.microsoft.com/office/powerpoint/2010/main" val="1660345650"/>
              </p:ext>
            </p:extLst>
          </p:nvPr>
        </p:nvGraphicFramePr>
        <p:xfrm>
          <a:off x="4932040" y="4221088"/>
          <a:ext cx="409575" cy="411162"/>
        </p:xfrm>
        <a:graphic>
          <a:graphicData uri="http://schemas.openxmlformats.org/presentationml/2006/ole">
            <mc:AlternateContent xmlns:mc="http://schemas.openxmlformats.org/markup-compatibility/2006">
              <mc:Choice xmlns:v="urn:schemas-microsoft-com:vml" Requires="v">
                <p:oleObj spid="_x0000_s6262" name="方程式" r:id="rId9" imgW="203040" imgH="203040" progId="Equation.3">
                  <p:embed/>
                </p:oleObj>
              </mc:Choice>
              <mc:Fallback>
                <p:oleObj name="方程式" r:id="rId9" imgW="203040" imgH="203040" progId="Equation.3">
                  <p:embed/>
                  <p:pic>
                    <p:nvPicPr>
                      <p:cNvPr id="0" name="物件 5"/>
                      <p:cNvPicPr>
                        <a:picLocks noChangeAspect="1" noChangeArrowheads="1"/>
                      </p:cNvPicPr>
                      <p:nvPr/>
                    </p:nvPicPr>
                    <p:blipFill>
                      <a:blip r:embed="rId10"/>
                      <a:srcRect/>
                      <a:stretch>
                        <a:fillRect/>
                      </a:stretch>
                    </p:blipFill>
                    <p:spPr bwMode="auto">
                      <a:xfrm>
                        <a:off x="4932040" y="4221088"/>
                        <a:ext cx="409575"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228600"/>
            <a:ext cx="8229600" cy="852540"/>
          </a:xfrm>
        </p:spPr>
        <p:txBody>
          <a:bodyPr anchor="ctr">
            <a:normAutofit/>
          </a:bodyPr>
          <a:lstStyle/>
          <a:p>
            <a:pPr algn="ctr"/>
            <a:r>
              <a:rPr lang="zh-TW" altLang="en-US" sz="4200" dirty="0" smtClean="0">
                <a:solidFill>
                  <a:schemeClr val="tx1"/>
                </a:solidFill>
                <a:latin typeface="Times New Roman" panose="02020603050405020304" pitchFamily="18" charset="0"/>
                <a:ea typeface="標楷體" panose="03000509000000000000" pitchFamily="65" charset="-120"/>
              </a:rPr>
              <a:t>統計分析與檢定</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17</a:t>
            </a:fld>
            <a:endParaRPr lang="zh-TW" altLang="en-US"/>
          </a:p>
        </p:txBody>
      </p:sp>
      <p:sp>
        <p:nvSpPr>
          <p:cNvPr id="3" name="內容版面配置區 2"/>
          <p:cNvSpPr>
            <a:spLocks noGrp="1"/>
          </p:cNvSpPr>
          <p:nvPr>
            <p:ph sz="quarter" idx="1"/>
          </p:nvPr>
        </p:nvSpPr>
        <p:spPr>
          <a:xfrm>
            <a:off x="457200" y="1268760"/>
            <a:ext cx="8229600" cy="5328592"/>
          </a:xfrm>
        </p:spPr>
        <p:txBody>
          <a:bodyPr>
            <a:normAutofit/>
          </a:bodyPr>
          <a:lstStyle/>
          <a:p>
            <a:pPr algn="just">
              <a:spcBef>
                <a:spcPts val="1200"/>
              </a:spcBef>
              <a:buNone/>
            </a:pPr>
            <a:r>
              <a:rPr lang="en-US" altLang="zh-TW" sz="3000" dirty="0" smtClean="0">
                <a:solidFill>
                  <a:schemeClr val="tx1"/>
                </a:solidFill>
                <a:latin typeface="Times New Roman" panose="02020603050405020304" pitchFamily="18" charset="0"/>
                <a:ea typeface="標楷體" panose="03000509000000000000" pitchFamily="65" charset="-120"/>
              </a:rPr>
              <a:t>3.</a:t>
            </a:r>
            <a:r>
              <a:rPr lang="zh-TW" altLang="en-US" sz="3000" dirty="0" smtClean="0">
                <a:solidFill>
                  <a:schemeClr val="tx1"/>
                </a:solidFill>
                <a:latin typeface="Times New Roman" panose="02020603050405020304" pitchFamily="18" charset="0"/>
                <a:ea typeface="標楷體" panose="03000509000000000000" pitchFamily="65" charset="-120"/>
              </a:rPr>
              <a:t> 若母體變異數不相等</a:t>
            </a:r>
            <a:r>
              <a:rPr lang="zh-TW" altLang="en-US" sz="3000" dirty="0" smtClean="0">
                <a:solidFill>
                  <a:schemeClr val="tx1"/>
                </a:solidFill>
                <a:latin typeface="新細明體"/>
                <a:ea typeface="新細明體"/>
              </a:rPr>
              <a:t>，</a:t>
            </a:r>
            <a:r>
              <a:rPr lang="zh-TW" altLang="en-US" sz="3000" dirty="0" smtClean="0">
                <a:solidFill>
                  <a:schemeClr val="tx1"/>
                </a:solidFill>
                <a:latin typeface="+mn-ea"/>
              </a:rPr>
              <a:t>則</a:t>
            </a:r>
            <a:r>
              <a:rPr lang="en-US" altLang="zh-TW" sz="3000" dirty="0" smtClean="0">
                <a:solidFill>
                  <a:schemeClr val="tx1"/>
                </a:solidFill>
                <a:latin typeface="Times New Roman" panose="02020603050405020304" pitchFamily="18" charset="0"/>
                <a:ea typeface="標楷體" panose="03000509000000000000" pitchFamily="65" charset="-120"/>
              </a:rPr>
              <a:t> </a:t>
            </a:r>
            <a:r>
              <a:rPr lang="en-US" altLang="zh-TW" sz="3000" i="1" dirty="0" smtClean="0">
                <a:solidFill>
                  <a:schemeClr val="tx1"/>
                </a:solidFill>
                <a:latin typeface="Times New Roman" panose="02020603050405020304" pitchFamily="18" charset="0"/>
                <a:ea typeface="標楷體" panose="03000509000000000000" pitchFamily="65" charset="-120"/>
              </a:rPr>
              <a:t>t</a:t>
            </a:r>
            <a:r>
              <a:rPr lang="en-US" altLang="zh-TW" sz="3000" dirty="0" smtClean="0">
                <a:solidFill>
                  <a:schemeClr val="tx1"/>
                </a:solidFill>
                <a:latin typeface="Times New Roman" panose="02020603050405020304" pitchFamily="18" charset="0"/>
                <a:ea typeface="標楷體" panose="03000509000000000000" pitchFamily="65" charset="-120"/>
              </a:rPr>
              <a:t> </a:t>
            </a:r>
            <a:r>
              <a:rPr lang="zh-TW" altLang="en-US" sz="3000" dirty="0" smtClean="0">
                <a:solidFill>
                  <a:schemeClr val="tx1"/>
                </a:solidFill>
                <a:latin typeface="Times New Roman" panose="02020603050405020304" pitchFamily="18" charset="0"/>
                <a:ea typeface="標楷體" panose="03000509000000000000" pitchFamily="65" charset="-120"/>
              </a:rPr>
              <a:t>檢定量為</a:t>
            </a:r>
            <a:r>
              <a:rPr lang="en-US" altLang="zh-TW" sz="3000" dirty="0" smtClean="0">
                <a:solidFill>
                  <a:schemeClr val="tx1"/>
                </a:solidFill>
                <a:latin typeface="Times New Roman" panose="02020603050405020304" pitchFamily="18" charset="0"/>
                <a:ea typeface="標楷體" panose="03000509000000000000" pitchFamily="65" charset="-120"/>
              </a:rPr>
              <a:t>  </a:t>
            </a:r>
          </a:p>
          <a:p>
            <a:pPr algn="just">
              <a:spcBef>
                <a:spcPts val="1200"/>
              </a:spcBef>
              <a:buNone/>
            </a:pPr>
            <a:endParaRPr lang="en-US" altLang="zh-TW" sz="3000" dirty="0">
              <a:solidFill>
                <a:schemeClr val="tx1"/>
              </a:solidFill>
              <a:latin typeface="Times New Roman" panose="02020603050405020304" pitchFamily="18" charset="0"/>
              <a:ea typeface="標楷體" panose="03000509000000000000" pitchFamily="65" charset="-120"/>
            </a:endParaRPr>
          </a:p>
          <a:p>
            <a:pPr algn="just">
              <a:spcBef>
                <a:spcPts val="1200"/>
              </a:spcBef>
              <a:buNone/>
            </a:pPr>
            <a:endParaRPr lang="en-US" altLang="zh-TW" sz="3000" dirty="0" smtClean="0">
              <a:solidFill>
                <a:schemeClr val="tx1"/>
              </a:solidFill>
              <a:latin typeface="Times New Roman" panose="02020603050405020304" pitchFamily="18" charset="0"/>
              <a:ea typeface="標楷體" panose="03000509000000000000" pitchFamily="65" charset="-120"/>
            </a:endParaRPr>
          </a:p>
          <a:p>
            <a:pPr algn="just">
              <a:spcBef>
                <a:spcPts val="5400"/>
              </a:spcBef>
              <a:buClr>
                <a:srgbClr val="FF0000"/>
              </a:buClr>
              <a:buFont typeface="Wingdings" panose="05000000000000000000" pitchFamily="2" charset="2"/>
              <a:buChar char="Ø"/>
            </a:pP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示範</a:t>
            </a:r>
            <a:r>
              <a:rPr lang="en-US" altLang="zh-TW"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以</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reg.xls</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檔案為例，操作檢定「台股報酬和美股報酬</a:t>
            </a: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的期望值相等</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」，即虛無假設為</a:t>
            </a:r>
            <a:endPar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gn="just">
              <a:spcBef>
                <a:spcPts val="1200"/>
              </a:spcBef>
              <a:buNone/>
            </a:pPr>
            <a:endParaRPr lang="zh-TW" altLang="en-US" sz="3000" dirty="0">
              <a:solidFill>
                <a:schemeClr val="tx1"/>
              </a:solidFill>
              <a:latin typeface="Times New Roman" panose="02020603050405020304" pitchFamily="18" charset="0"/>
              <a:ea typeface="標楷體" panose="03000509000000000000" pitchFamily="65" charset="-120"/>
            </a:endParaRPr>
          </a:p>
        </p:txBody>
      </p:sp>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sp>
        <p:nvSpPr>
          <p:cNvPr id="1027" name="Rectangle 3"/>
          <p:cNvSpPr>
            <a:spLocks noChangeArrowheads="1"/>
          </p:cNvSpPr>
          <p:nvPr/>
        </p:nvSpPr>
        <p:spPr bwMode="auto">
          <a:xfrm>
            <a:off x="0" y="876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200" b="0" i="0" u="none" strike="noStrike" cap="none" normalizeH="0" baseline="0" smtClean="0">
                <a:ln>
                  <a:noFill/>
                </a:ln>
                <a:solidFill>
                  <a:schemeClr val="tx1"/>
                </a:solidFill>
                <a:effectLst/>
                <a:latin typeface="Calibri" pitchFamily="34" charset="0"/>
                <a:ea typeface="新細明體" pitchFamily="18" charset="-120"/>
                <a:cs typeface="Times New Roman" pitchFamily="18" charset="0"/>
              </a:rPr>
              <a:t>   </a:t>
            </a:r>
            <a:endParaRPr kumimoji="1" lang="en-US" altLang="zh-TW" sz="700" b="0" i="0" u="none" strike="noStrike" cap="none" normalizeH="0" baseline="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1" lang="en-US" altLang="zh-TW" sz="1800" b="0" i="0" u="none" strike="noStrike" cap="none" normalizeH="0" baseline="0" smtClean="0">
              <a:ln>
                <a:noFill/>
              </a:ln>
              <a:solidFill>
                <a:schemeClr val="tx1"/>
              </a:solidFill>
              <a:effectLst/>
              <a:latin typeface="Arial" pitchFamily="34" charset="0"/>
              <a:ea typeface="新細明體" pitchFamily="18" charset="-120"/>
              <a:cs typeface="新細明體" pitchFamily="18" charset="-120"/>
            </a:endParaRPr>
          </a:p>
        </p:txBody>
      </p:sp>
      <p:sp>
        <p:nvSpPr>
          <p:cNvPr id="102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graphicFrame>
        <p:nvGraphicFramePr>
          <p:cNvPr id="11" name="Object 4"/>
          <p:cNvGraphicFramePr>
            <a:graphicFrameLocks noChangeAspect="1"/>
          </p:cNvGraphicFramePr>
          <p:nvPr>
            <p:extLst>
              <p:ext uri="{D42A27DB-BD31-4B8C-83A1-F6EECF244321}">
                <p14:modId xmlns:p14="http://schemas.microsoft.com/office/powerpoint/2010/main" val="3205985761"/>
              </p:ext>
            </p:extLst>
          </p:nvPr>
        </p:nvGraphicFramePr>
        <p:xfrm>
          <a:off x="2645203" y="2060848"/>
          <a:ext cx="1962150" cy="1492250"/>
        </p:xfrm>
        <a:graphic>
          <a:graphicData uri="http://schemas.openxmlformats.org/presentationml/2006/ole">
            <mc:AlternateContent xmlns:mc="http://schemas.openxmlformats.org/markup-compatibility/2006">
              <mc:Choice xmlns:v="urn:schemas-microsoft-com:vml" Requires="v">
                <p:oleObj spid="_x0000_s12341" name="方程式" r:id="rId3" imgW="952200" imgH="723600" progId="Equation.3">
                  <p:embed/>
                </p:oleObj>
              </mc:Choice>
              <mc:Fallback>
                <p:oleObj name="方程式" r:id="rId3" imgW="952200" imgH="723600" progId="Equation.3">
                  <p:embed/>
                  <p:pic>
                    <p:nvPicPr>
                      <p:cNvPr id="0" name=""/>
                      <p:cNvPicPr>
                        <a:picLocks noChangeAspect="1" noChangeArrowheads="1"/>
                      </p:cNvPicPr>
                      <p:nvPr/>
                    </p:nvPicPr>
                    <p:blipFill>
                      <a:blip r:embed="rId4"/>
                      <a:srcRect/>
                      <a:stretch>
                        <a:fillRect/>
                      </a:stretch>
                    </p:blipFill>
                    <p:spPr bwMode="auto">
                      <a:xfrm>
                        <a:off x="2645203" y="2060848"/>
                        <a:ext cx="1962150" cy="1492250"/>
                      </a:xfrm>
                      <a:prstGeom prst="rect">
                        <a:avLst/>
                      </a:prstGeom>
                      <a:noFill/>
                      <a:extLst/>
                    </p:spPr>
                  </p:pic>
                </p:oleObj>
              </mc:Fallback>
            </mc:AlternateContent>
          </a:graphicData>
        </a:graphic>
      </p:graphicFrame>
      <p:graphicFrame>
        <p:nvGraphicFramePr>
          <p:cNvPr id="6" name="物件 5"/>
          <p:cNvGraphicFramePr>
            <a:graphicFrameLocks noChangeAspect="1"/>
          </p:cNvGraphicFramePr>
          <p:nvPr>
            <p:extLst>
              <p:ext uri="{D42A27DB-BD31-4B8C-83A1-F6EECF244321}">
                <p14:modId xmlns:p14="http://schemas.microsoft.com/office/powerpoint/2010/main" val="1110996955"/>
              </p:ext>
            </p:extLst>
          </p:nvPr>
        </p:nvGraphicFramePr>
        <p:xfrm>
          <a:off x="2555777" y="4797152"/>
          <a:ext cx="3528392" cy="552717"/>
        </p:xfrm>
        <a:graphic>
          <a:graphicData uri="http://schemas.openxmlformats.org/presentationml/2006/ole">
            <mc:AlternateContent xmlns:mc="http://schemas.openxmlformats.org/markup-compatibility/2006">
              <mc:Choice xmlns:v="urn:schemas-microsoft-com:vml" Requires="v">
                <p:oleObj spid="_x0000_s12342" name="方程式" r:id="rId5" imgW="1295280" imgH="203040" progId="Equation.3">
                  <p:embed/>
                </p:oleObj>
              </mc:Choice>
              <mc:Fallback>
                <p:oleObj name="方程式" r:id="rId5" imgW="1295280" imgH="203040" progId="Equation.3">
                  <p:embed/>
                  <p:pic>
                    <p:nvPicPr>
                      <p:cNvPr id="0" name="Object 4"/>
                      <p:cNvPicPr>
                        <a:picLocks noChangeAspect="1" noChangeArrowheads="1"/>
                      </p:cNvPicPr>
                      <p:nvPr/>
                    </p:nvPicPr>
                    <p:blipFill>
                      <a:blip r:embed="rId6"/>
                      <a:srcRect/>
                      <a:stretch>
                        <a:fillRect/>
                      </a:stretch>
                    </p:blipFill>
                    <p:spPr bwMode="auto">
                      <a:xfrm>
                        <a:off x="2555777" y="4797152"/>
                        <a:ext cx="3528392" cy="552717"/>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1512675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1520" y="188640"/>
            <a:ext cx="8229600" cy="922114"/>
          </a:xfrm>
        </p:spPr>
        <p:txBody>
          <a:bodyPr anchor="ctr">
            <a:normAutofit/>
          </a:bodyPr>
          <a:lstStyle/>
          <a:p>
            <a:pPr algn="ctr"/>
            <a:r>
              <a:rPr lang="zh-TW" altLang="en-US" sz="4200" dirty="0" smtClean="0">
                <a:solidFill>
                  <a:schemeClr val="tx1"/>
                </a:solidFill>
                <a:latin typeface="Times New Roman" panose="02020603050405020304" pitchFamily="18" charset="0"/>
                <a:ea typeface="標楷體" panose="03000509000000000000" pitchFamily="65" charset="-120"/>
              </a:rPr>
              <a:t>迴歸分析</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18</a:t>
            </a:fld>
            <a:endParaRPr lang="zh-TW" altLang="en-US"/>
          </a:p>
        </p:txBody>
      </p:sp>
      <p:sp>
        <p:nvSpPr>
          <p:cNvPr id="3" name="內容版面配置區 2"/>
          <p:cNvSpPr>
            <a:spLocks noGrp="1"/>
          </p:cNvSpPr>
          <p:nvPr>
            <p:ph sz="quarter" idx="1"/>
          </p:nvPr>
        </p:nvSpPr>
        <p:spPr>
          <a:xfrm>
            <a:off x="395536" y="1196752"/>
            <a:ext cx="8229600" cy="5112568"/>
          </a:xfrm>
        </p:spPr>
        <p:txBody>
          <a:bodyPr>
            <a:normAutofit/>
          </a:bodyPr>
          <a:lstStyle/>
          <a:p>
            <a:pPr algn="just">
              <a:lnSpc>
                <a:spcPct val="110000"/>
              </a:lnSpc>
              <a:spcBef>
                <a:spcPts val="1200"/>
              </a:spcBef>
              <a:buClr>
                <a:schemeClr val="accent5">
                  <a:lumMod val="50000"/>
                </a:schemeClr>
              </a:buClr>
              <a:buFont typeface="Wingdings" panose="05000000000000000000" pitchFamily="2" charset="2"/>
              <a:buChar char="n"/>
            </a:pPr>
            <a:r>
              <a:rPr lang="en-US" altLang="zh-TW" sz="2800" dirty="0" smtClean="0">
                <a:solidFill>
                  <a:schemeClr val="tx1"/>
                </a:solidFill>
                <a:latin typeface="Times New Roman" panose="02020603050405020304" pitchFamily="18" charset="0"/>
                <a:ea typeface="標楷體" panose="03000509000000000000" pitchFamily="65" charset="-120"/>
              </a:rPr>
              <a:t> </a:t>
            </a:r>
            <a:r>
              <a:rPr lang="zh-TW" altLang="en-US" sz="2800" dirty="0" smtClean="0">
                <a:solidFill>
                  <a:schemeClr val="tx1"/>
                </a:solidFill>
                <a:latin typeface="Times New Roman" panose="02020603050405020304" pitchFamily="18" charset="0"/>
                <a:ea typeface="標楷體" panose="03000509000000000000" pitchFamily="65" charset="-120"/>
              </a:rPr>
              <a:t>進行迴歸分析的操作方式為</a:t>
            </a:r>
            <a:r>
              <a:rPr lang="en-US" altLang="zh-TW" sz="2800" dirty="0" smtClean="0">
                <a:solidFill>
                  <a:schemeClr val="tx1"/>
                </a:solidFill>
                <a:latin typeface="Times New Roman" panose="02020603050405020304" pitchFamily="18" charset="0"/>
                <a:ea typeface="標楷體" panose="03000509000000000000" pitchFamily="65" charset="-120"/>
              </a:rPr>
              <a:t>: </a:t>
            </a:r>
          </a:p>
          <a:p>
            <a:pPr marL="0" indent="0" algn="just">
              <a:spcBef>
                <a:spcPts val="600"/>
              </a:spcBef>
              <a:buClr>
                <a:schemeClr val="accent5">
                  <a:lumMod val="50000"/>
                </a:schemeClr>
              </a:buClr>
              <a:buNone/>
            </a:pPr>
            <a:r>
              <a:rPr lang="zh-TW" altLang="en-US" sz="2800" dirty="0" smtClean="0">
                <a:solidFill>
                  <a:schemeClr val="tx1"/>
                </a:solidFill>
                <a:latin typeface="Times New Roman" panose="02020603050405020304" pitchFamily="18" charset="0"/>
                <a:ea typeface="標楷體" panose="03000509000000000000" pitchFamily="65" charset="-120"/>
              </a:rPr>
              <a:t>    在主功能表或是工作檔視窗選擇</a:t>
            </a:r>
            <a:r>
              <a:rPr lang="en-US" altLang="zh-TW" sz="2800" dirty="0" smtClean="0">
                <a:solidFill>
                  <a:srgbClr val="FF0000"/>
                </a:solidFill>
                <a:latin typeface="Times New Roman" panose="02020603050405020304" pitchFamily="18" charset="0"/>
                <a:ea typeface="標楷體" panose="03000509000000000000" pitchFamily="65" charset="-120"/>
              </a:rPr>
              <a:t>Object/New Object</a:t>
            </a:r>
            <a:r>
              <a:rPr lang="zh-TW" altLang="en-US" sz="2800" dirty="0" smtClean="0">
                <a:solidFill>
                  <a:schemeClr val="tx1"/>
                </a:solidFill>
                <a:latin typeface="Times New Roman" panose="02020603050405020304" pitchFamily="18" charset="0"/>
                <a:ea typeface="標楷體" panose="03000509000000000000" pitchFamily="65" charset="-120"/>
              </a:rPr>
              <a:t>出現 </a:t>
            </a:r>
            <a:r>
              <a:rPr lang="en-US" altLang="zh-TW" sz="2800" dirty="0" smtClean="0">
                <a:solidFill>
                  <a:schemeClr val="tx1"/>
                </a:solidFill>
                <a:latin typeface="Times New Roman" panose="02020603050405020304" pitchFamily="18" charset="0"/>
                <a:ea typeface="標楷體" panose="03000509000000000000" pitchFamily="65" charset="-120"/>
              </a:rPr>
              <a:t>New Object </a:t>
            </a:r>
            <a:r>
              <a:rPr lang="zh-TW" altLang="en-US" sz="2800" dirty="0" smtClean="0">
                <a:solidFill>
                  <a:schemeClr val="tx1"/>
                </a:solidFill>
                <a:latin typeface="Times New Roman" panose="02020603050405020304" pitchFamily="18" charset="0"/>
                <a:ea typeface="標楷體" panose="03000509000000000000" pitchFamily="65" charset="-120"/>
              </a:rPr>
              <a:t>的對話方塊，再在 </a:t>
            </a:r>
            <a:r>
              <a:rPr lang="en-US" altLang="zh-TW" sz="2800" dirty="0" smtClean="0">
                <a:solidFill>
                  <a:schemeClr val="tx1"/>
                </a:solidFill>
                <a:latin typeface="Times New Roman" panose="02020603050405020304" pitchFamily="18" charset="0"/>
                <a:ea typeface="標楷體" panose="03000509000000000000" pitchFamily="65" charset="-120"/>
              </a:rPr>
              <a:t>Type of Object </a:t>
            </a:r>
            <a:r>
              <a:rPr lang="zh-TW" altLang="en-US" sz="2800" dirty="0" smtClean="0">
                <a:solidFill>
                  <a:schemeClr val="tx1"/>
                </a:solidFill>
                <a:latin typeface="Times New Roman" panose="02020603050405020304" pitchFamily="18" charset="0"/>
                <a:ea typeface="標楷體" panose="03000509000000000000" pitchFamily="65" charset="-120"/>
              </a:rPr>
              <a:t>選擇</a:t>
            </a:r>
            <a:r>
              <a:rPr lang="en-US" altLang="zh-TW" sz="2800" dirty="0" smtClean="0">
                <a:solidFill>
                  <a:schemeClr val="tx1"/>
                </a:solidFill>
                <a:latin typeface="Times New Roman" panose="02020603050405020304" pitchFamily="18" charset="0"/>
                <a:ea typeface="標楷體" panose="03000509000000000000" pitchFamily="65" charset="-120"/>
              </a:rPr>
              <a:t>Equation</a:t>
            </a:r>
            <a:r>
              <a:rPr lang="zh-TW" altLang="en-US" sz="2800" dirty="0" smtClean="0">
                <a:solidFill>
                  <a:schemeClr val="tx1"/>
                </a:solidFill>
                <a:latin typeface="新細明體"/>
                <a:ea typeface="新細明體"/>
              </a:rPr>
              <a:t>；</a:t>
            </a:r>
            <a:r>
              <a:rPr lang="zh-TW" altLang="en-US" sz="2800" dirty="0" smtClean="0">
                <a:solidFill>
                  <a:schemeClr val="tx1"/>
                </a:solidFill>
                <a:latin typeface="標楷體" panose="03000509000000000000" pitchFamily="65" charset="-120"/>
                <a:ea typeface="標楷體" panose="03000509000000000000" pitchFamily="65" charset="-120"/>
              </a:rPr>
              <a:t>或是</a:t>
            </a:r>
            <a:r>
              <a:rPr lang="zh-TW" altLang="en-US" sz="2800" dirty="0" smtClean="0">
                <a:solidFill>
                  <a:schemeClr val="tx1"/>
                </a:solidFill>
                <a:latin typeface="Times New Roman" panose="02020603050405020304" pitchFamily="18" charset="0"/>
                <a:ea typeface="標楷體" panose="03000509000000000000" pitchFamily="65" charset="-120"/>
              </a:rPr>
              <a:t>在主功能表點選</a:t>
            </a:r>
            <a:r>
              <a:rPr lang="en-US" altLang="zh-TW" sz="2800" dirty="0" smtClean="0">
                <a:solidFill>
                  <a:schemeClr val="tx1"/>
                </a:solidFill>
                <a:latin typeface="Times New Roman" panose="02020603050405020304" pitchFamily="18" charset="0"/>
                <a:ea typeface="標楷體" panose="03000509000000000000" pitchFamily="65" charset="-120"/>
              </a:rPr>
              <a:t>Quick/ Estimation Equation</a:t>
            </a:r>
          </a:p>
          <a:p>
            <a:pPr marL="0" indent="0" algn="just">
              <a:spcBef>
                <a:spcPts val="600"/>
              </a:spcBef>
              <a:buClr>
                <a:schemeClr val="accent5">
                  <a:lumMod val="50000"/>
                </a:schemeClr>
              </a:buClr>
              <a:buNone/>
            </a:pPr>
            <a:r>
              <a:rPr lang="zh-TW" altLang="en-US" sz="2800" dirty="0" smtClean="0">
                <a:solidFill>
                  <a:schemeClr val="tx1"/>
                </a:solidFill>
                <a:latin typeface="Times New Roman" panose="02020603050405020304" pitchFamily="18" charset="0"/>
                <a:ea typeface="標楷體" panose="03000509000000000000" pitchFamily="65" charset="-120"/>
              </a:rPr>
              <a:t>   出現 </a:t>
            </a:r>
            <a:r>
              <a:rPr lang="en-US" altLang="zh-TW" sz="2800" dirty="0" smtClean="0">
                <a:solidFill>
                  <a:schemeClr val="tx1"/>
                </a:solidFill>
                <a:latin typeface="Times New Roman" panose="02020603050405020304" pitchFamily="18" charset="0"/>
                <a:ea typeface="標楷體" panose="03000509000000000000" pitchFamily="65" charset="-120"/>
              </a:rPr>
              <a:t>Equation Estimation</a:t>
            </a:r>
            <a:r>
              <a:rPr lang="zh-TW" altLang="en-US" sz="2800" b="1" i="1" dirty="0" smtClean="0">
                <a:solidFill>
                  <a:schemeClr val="tx1"/>
                </a:solidFill>
                <a:latin typeface="Times New Roman" panose="02020603050405020304" pitchFamily="18" charset="0"/>
                <a:ea typeface="標楷體" panose="03000509000000000000" pitchFamily="65" charset="-120"/>
              </a:rPr>
              <a:t> </a:t>
            </a:r>
            <a:r>
              <a:rPr lang="zh-TW" altLang="en-US" sz="2800" dirty="0" smtClean="0">
                <a:solidFill>
                  <a:schemeClr val="tx1"/>
                </a:solidFill>
                <a:latin typeface="Times New Roman" panose="02020603050405020304" pitchFamily="18" charset="0"/>
                <a:ea typeface="標楷體" panose="03000509000000000000" pitchFamily="65" charset="-120"/>
              </a:rPr>
              <a:t>的視窗，</a:t>
            </a:r>
            <a:r>
              <a:rPr lang="zh-TW" altLang="en-US" sz="2800" u="sng" dirty="0" smtClean="0">
                <a:solidFill>
                  <a:srgbClr val="FF0000"/>
                </a:solidFill>
                <a:latin typeface="Times New Roman" panose="02020603050405020304" pitchFamily="18" charset="0"/>
                <a:ea typeface="標楷體" panose="03000509000000000000" pitchFamily="65" charset="-120"/>
              </a:rPr>
              <a:t>在此設定模型形式，選擇估計方法</a:t>
            </a:r>
            <a:r>
              <a:rPr lang="zh-TW" altLang="en-US" sz="2800" dirty="0" smtClean="0">
                <a:solidFill>
                  <a:schemeClr val="tx1"/>
                </a:solidFill>
                <a:latin typeface="Times New Roman" panose="02020603050405020304" pitchFamily="18" charset="0"/>
                <a:ea typeface="標楷體" panose="03000509000000000000" pitchFamily="65" charset="-120"/>
              </a:rPr>
              <a:t>。</a:t>
            </a:r>
            <a:endParaRPr lang="en-US" altLang="zh-TW" sz="2800" dirty="0" smtClean="0">
              <a:solidFill>
                <a:schemeClr val="tx1"/>
              </a:solidFill>
              <a:latin typeface="Times New Roman" panose="02020603050405020304" pitchFamily="18" charset="0"/>
              <a:ea typeface="標楷體" panose="03000509000000000000" pitchFamily="65" charset="-120"/>
            </a:endParaRPr>
          </a:p>
          <a:p>
            <a:pPr marL="0" algn="just">
              <a:spcBef>
                <a:spcPts val="1200"/>
              </a:spcBef>
              <a:buNone/>
            </a:pPr>
            <a:r>
              <a:rPr lang="en-US" altLang="zh-TW" sz="2800" dirty="0" smtClean="0">
                <a:solidFill>
                  <a:schemeClr val="tx1"/>
                </a:solidFill>
                <a:latin typeface="Times New Roman" panose="02020603050405020304" pitchFamily="18" charset="0"/>
                <a:ea typeface="標楷體" panose="03000509000000000000" pitchFamily="65" charset="-120"/>
              </a:rPr>
              <a:t>1.</a:t>
            </a:r>
            <a:r>
              <a:rPr lang="zh-TW" altLang="en-US" sz="2800" b="1" u="sng" dirty="0" smtClean="0">
                <a:solidFill>
                  <a:schemeClr val="tx1"/>
                </a:solidFill>
                <a:latin typeface="Times New Roman" panose="02020603050405020304" pitchFamily="18" charset="0"/>
                <a:ea typeface="標楷體" panose="03000509000000000000" pitchFamily="65" charset="-120"/>
              </a:rPr>
              <a:t>設定迴歸方程式</a:t>
            </a:r>
            <a:r>
              <a:rPr lang="zh-TW" altLang="en-US" sz="2800" dirty="0" smtClean="0">
                <a:solidFill>
                  <a:schemeClr val="tx1"/>
                </a:solidFill>
                <a:latin typeface="Times New Roman" panose="02020603050405020304" pitchFamily="18" charset="0"/>
                <a:ea typeface="標楷體" panose="03000509000000000000" pitchFamily="65" charset="-120"/>
              </a:rPr>
              <a:t>。在</a:t>
            </a:r>
            <a:r>
              <a:rPr lang="en-US" altLang="zh-TW" sz="2800" dirty="0" smtClean="0">
                <a:solidFill>
                  <a:schemeClr val="tx1"/>
                </a:solidFill>
                <a:latin typeface="Times New Roman" panose="02020603050405020304" pitchFamily="18" charset="0"/>
                <a:ea typeface="標楷體" panose="03000509000000000000" pitchFamily="65" charset="-120"/>
              </a:rPr>
              <a:t>Equation Specification</a:t>
            </a:r>
            <a:r>
              <a:rPr lang="zh-TW" altLang="en-US" sz="2800" dirty="0" smtClean="0">
                <a:solidFill>
                  <a:schemeClr val="tx1"/>
                </a:solidFill>
                <a:latin typeface="Times New Roman" panose="02020603050405020304" pitchFamily="18" charset="0"/>
                <a:ea typeface="標楷體" panose="03000509000000000000" pitchFamily="65" charset="-120"/>
              </a:rPr>
              <a:t>的地方定義方程式，輸入順序為應變數、截距項</a:t>
            </a:r>
            <a:r>
              <a:rPr lang="en-US" altLang="zh-TW" sz="2800" dirty="0" smtClean="0">
                <a:solidFill>
                  <a:schemeClr val="tx1"/>
                </a:solidFill>
                <a:latin typeface="Times New Roman" panose="02020603050405020304" pitchFamily="18" charset="0"/>
                <a:ea typeface="標楷體" panose="03000509000000000000" pitchFamily="65" charset="-120"/>
              </a:rPr>
              <a:t>(</a:t>
            </a:r>
            <a:r>
              <a:rPr lang="zh-TW" altLang="en-US" sz="2800" dirty="0" smtClean="0">
                <a:solidFill>
                  <a:schemeClr val="tx1"/>
                </a:solidFill>
                <a:latin typeface="Times New Roman" panose="02020603050405020304" pitchFamily="18" charset="0"/>
                <a:ea typeface="標楷體" panose="03000509000000000000" pitchFamily="65" charset="-120"/>
              </a:rPr>
              <a:t>常數</a:t>
            </a:r>
            <a:r>
              <a:rPr lang="en-US" altLang="zh-TW" sz="2800" dirty="0" smtClean="0">
                <a:solidFill>
                  <a:schemeClr val="tx1"/>
                </a:solidFill>
                <a:latin typeface="Times New Roman" panose="02020603050405020304" pitchFamily="18" charset="0"/>
                <a:ea typeface="標楷體" panose="03000509000000000000" pitchFamily="65" charset="-120"/>
              </a:rPr>
              <a:t>c)</a:t>
            </a:r>
            <a:r>
              <a:rPr lang="zh-TW" altLang="en-US" sz="2800" dirty="0" smtClean="0">
                <a:solidFill>
                  <a:schemeClr val="tx1"/>
                </a:solidFill>
                <a:latin typeface="Times New Roman" panose="02020603050405020304" pitchFamily="18" charset="0"/>
                <a:ea typeface="標楷體" panose="03000509000000000000" pitchFamily="65" charset="-120"/>
              </a:rPr>
              <a:t>和自變數，此外也可以用公式的形式輸入。</a:t>
            </a:r>
            <a:endParaRPr lang="en-US" altLang="zh-TW" sz="2800" dirty="0" smtClean="0">
              <a:solidFill>
                <a:schemeClr val="tx1"/>
              </a:solidFill>
              <a:latin typeface="Times New Roman" panose="02020603050405020304" pitchFamily="18" charset="0"/>
              <a:ea typeface="標楷體" panose="03000509000000000000" pitchFamily="65" charset="-12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1520" y="188640"/>
            <a:ext cx="8229600" cy="922114"/>
          </a:xfrm>
        </p:spPr>
        <p:txBody>
          <a:bodyPr anchor="ctr">
            <a:normAutofit/>
          </a:bodyPr>
          <a:lstStyle/>
          <a:p>
            <a:pPr algn="ctr"/>
            <a:r>
              <a:rPr lang="zh-TW" altLang="en-US" sz="4200" dirty="0" smtClean="0">
                <a:solidFill>
                  <a:schemeClr val="tx1"/>
                </a:solidFill>
                <a:latin typeface="Times New Roman" panose="02020603050405020304" pitchFamily="18" charset="0"/>
                <a:ea typeface="標楷體" panose="03000509000000000000" pitchFamily="65" charset="-120"/>
              </a:rPr>
              <a:t>迴歸分析</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19</a:t>
            </a:fld>
            <a:endParaRPr lang="zh-TW" altLang="en-US"/>
          </a:p>
        </p:txBody>
      </p:sp>
      <p:sp>
        <p:nvSpPr>
          <p:cNvPr id="3" name="內容版面配置區 2"/>
          <p:cNvSpPr>
            <a:spLocks noGrp="1"/>
          </p:cNvSpPr>
          <p:nvPr>
            <p:ph sz="quarter" idx="1"/>
          </p:nvPr>
        </p:nvSpPr>
        <p:spPr>
          <a:xfrm>
            <a:off x="467544" y="1268760"/>
            <a:ext cx="8229600" cy="5112568"/>
          </a:xfrm>
        </p:spPr>
        <p:txBody>
          <a:bodyPr>
            <a:normAutofit/>
          </a:bodyPr>
          <a:lstStyle/>
          <a:p>
            <a:pPr marL="0" indent="0" algn="just">
              <a:buClr>
                <a:schemeClr val="accent5">
                  <a:lumMod val="50000"/>
                </a:schemeClr>
              </a:buClr>
              <a:buNone/>
            </a:pPr>
            <a:r>
              <a:rPr lang="zh-TW" altLang="en-US" sz="2800" dirty="0" smtClean="0">
                <a:solidFill>
                  <a:schemeClr val="tx1"/>
                </a:solidFill>
                <a:latin typeface="Times New Roman" pitchFamily="18" charset="0"/>
                <a:ea typeface="標楷體" panose="03000509000000000000" pitchFamily="65" charset="-120"/>
              </a:rPr>
              <a:t> </a:t>
            </a:r>
            <a:r>
              <a:rPr lang="en-US" altLang="zh-TW" sz="2800" dirty="0">
                <a:latin typeface="Times New Roman" panose="02020603050405020304" pitchFamily="18" charset="0"/>
                <a:ea typeface="標楷體" panose="03000509000000000000" pitchFamily="65" charset="-120"/>
              </a:rPr>
              <a:t> </a:t>
            </a:r>
            <a:r>
              <a:rPr lang="en-US" altLang="zh-TW" sz="2800" dirty="0" smtClean="0">
                <a:latin typeface="Times New Roman" panose="02020603050405020304" pitchFamily="18" charset="0"/>
                <a:ea typeface="標楷體" panose="03000509000000000000" pitchFamily="65" charset="-120"/>
              </a:rPr>
              <a:t>        Y  </a:t>
            </a:r>
            <a:r>
              <a:rPr lang="en-US" altLang="zh-TW" sz="2800" dirty="0">
                <a:latin typeface="Times New Roman" panose="02020603050405020304" pitchFamily="18" charset="0"/>
                <a:ea typeface="標楷體" panose="03000509000000000000" pitchFamily="65" charset="-120"/>
              </a:rPr>
              <a:t>c  X2</a:t>
            </a:r>
            <a:r>
              <a:rPr lang="en-US" altLang="zh-TW" sz="2800" baseline="-25000" dirty="0">
                <a:latin typeface="Times New Roman" panose="02020603050405020304" pitchFamily="18" charset="0"/>
                <a:ea typeface="標楷體" panose="03000509000000000000" pitchFamily="65" charset="-120"/>
              </a:rPr>
              <a:t>   </a:t>
            </a:r>
            <a:r>
              <a:rPr lang="en-US" altLang="zh-TW" sz="2800" dirty="0">
                <a:latin typeface="Times New Roman" panose="02020603050405020304" pitchFamily="18" charset="0"/>
                <a:ea typeface="標楷體" panose="03000509000000000000" pitchFamily="65" charset="-120"/>
              </a:rPr>
              <a:t>X3</a:t>
            </a:r>
            <a:r>
              <a:rPr lang="en-US" altLang="zh-TW" sz="2800" baseline="-25000" dirty="0">
                <a:latin typeface="Times New Roman" panose="02020603050405020304" pitchFamily="18" charset="0"/>
                <a:ea typeface="標楷體" panose="03000509000000000000" pitchFamily="65" charset="-120"/>
              </a:rPr>
              <a:t> </a:t>
            </a:r>
            <a:endParaRPr lang="en-US" altLang="zh-TW" sz="2800" dirty="0" smtClean="0">
              <a:solidFill>
                <a:schemeClr val="tx1"/>
              </a:solidFill>
              <a:latin typeface="Times New Roman" pitchFamily="18" charset="0"/>
              <a:ea typeface="標楷體" panose="03000509000000000000" pitchFamily="65" charset="-120"/>
            </a:endParaRPr>
          </a:p>
          <a:p>
            <a:pPr marL="0" indent="0" algn="just">
              <a:spcBef>
                <a:spcPts val="1200"/>
              </a:spcBef>
              <a:buClr>
                <a:schemeClr val="accent5">
                  <a:lumMod val="50000"/>
                </a:schemeClr>
              </a:buClr>
              <a:buNone/>
            </a:pPr>
            <a:r>
              <a:rPr lang="en-US" altLang="zh-TW" sz="2800" dirty="0">
                <a:latin typeface="Times New Roman" panose="02020603050405020304" pitchFamily="18" charset="0"/>
                <a:ea typeface="標楷體" panose="03000509000000000000" pitchFamily="65" charset="-120"/>
              </a:rPr>
              <a:t>2. </a:t>
            </a:r>
            <a:r>
              <a:rPr lang="zh-TW" altLang="en-US" sz="2800" dirty="0">
                <a:latin typeface="Times New Roman" panose="02020603050405020304" pitchFamily="18" charset="0"/>
                <a:ea typeface="標楷體" panose="03000509000000000000" pitchFamily="65" charset="-120"/>
              </a:rPr>
              <a:t>選擇估計方法</a:t>
            </a:r>
            <a:r>
              <a:rPr lang="en-US" altLang="zh-TW" sz="2800" dirty="0">
                <a:latin typeface="Times New Roman" panose="02020603050405020304" pitchFamily="18" charset="0"/>
                <a:ea typeface="標楷體" panose="03000509000000000000" pitchFamily="65" charset="-120"/>
              </a:rPr>
              <a:t>(Method, LS)</a:t>
            </a:r>
            <a:r>
              <a:rPr lang="zh-TW" altLang="en-US" sz="2800" dirty="0">
                <a:latin typeface="Times New Roman" panose="02020603050405020304" pitchFamily="18" charset="0"/>
                <a:ea typeface="標楷體" panose="03000509000000000000" pitchFamily="65" charset="-120"/>
              </a:rPr>
              <a:t>和估計所使用的樣本。</a:t>
            </a:r>
          </a:p>
          <a:p>
            <a:pPr algn="just">
              <a:spcBef>
                <a:spcPts val="1800"/>
              </a:spcBef>
              <a:buClr>
                <a:schemeClr val="accent5">
                  <a:lumMod val="50000"/>
                </a:schemeClr>
              </a:buClr>
              <a:buFont typeface="Wingdings" panose="05000000000000000000" pitchFamily="2" charset="2"/>
              <a:buChar char="n"/>
            </a:pPr>
            <a:r>
              <a:rPr lang="zh-TW" altLang="en-US" sz="2800" b="1" dirty="0" smtClean="0">
                <a:solidFill>
                  <a:srgbClr val="FF0000"/>
                </a:solidFill>
                <a:latin typeface="Times New Roman" pitchFamily="18" charset="0"/>
                <a:ea typeface="標楷體" panose="03000509000000000000" pitchFamily="65" charset="-120"/>
              </a:rPr>
              <a:t>迴歸結果視窗</a:t>
            </a:r>
            <a:r>
              <a:rPr lang="en-US" altLang="zh-TW" sz="2800" b="1" dirty="0" smtClean="0">
                <a:solidFill>
                  <a:srgbClr val="FF0000"/>
                </a:solidFill>
                <a:latin typeface="Times New Roman" pitchFamily="18" charset="0"/>
                <a:ea typeface="標楷體" panose="03000509000000000000" pitchFamily="65" charset="-120"/>
              </a:rPr>
              <a:t>(Equation</a:t>
            </a:r>
            <a:r>
              <a:rPr lang="en-US" altLang="zh-TW" sz="2800" dirty="0" smtClean="0">
                <a:solidFill>
                  <a:srgbClr val="FF0000"/>
                </a:solidFill>
                <a:latin typeface="Times New Roman" pitchFamily="18" charset="0"/>
                <a:ea typeface="標楷體" panose="03000509000000000000" pitchFamily="65" charset="-120"/>
              </a:rPr>
              <a:t>)</a:t>
            </a:r>
            <a:r>
              <a:rPr lang="zh-TW" altLang="en-US" sz="2800" dirty="0" smtClean="0">
                <a:solidFill>
                  <a:schemeClr val="tx1"/>
                </a:solidFill>
                <a:latin typeface="Times New Roman" pitchFamily="18" charset="0"/>
                <a:ea typeface="標楷體" panose="03000509000000000000" pitchFamily="65" charset="-120"/>
              </a:rPr>
              <a:t>下常用的功能</a:t>
            </a:r>
            <a:endParaRPr lang="en-US" altLang="zh-TW" sz="2800" dirty="0" smtClean="0">
              <a:solidFill>
                <a:schemeClr val="tx1"/>
              </a:solidFill>
              <a:latin typeface="Times New Roman" pitchFamily="18" charset="0"/>
              <a:ea typeface="標楷體" panose="03000509000000000000" pitchFamily="65" charset="-120"/>
            </a:endParaRPr>
          </a:p>
          <a:p>
            <a:pPr algn="just">
              <a:buClr>
                <a:schemeClr val="accent5">
                  <a:lumMod val="50000"/>
                </a:schemeClr>
              </a:buClr>
              <a:buFont typeface="Wingdings" panose="05000000000000000000" pitchFamily="2" charset="2"/>
              <a:buChar char="Ø"/>
            </a:pPr>
            <a:r>
              <a:rPr lang="zh-TW" altLang="en-US" sz="2800" dirty="0" smtClean="0">
                <a:solidFill>
                  <a:schemeClr val="tx1"/>
                </a:solidFill>
                <a:latin typeface="Times New Roman" pitchFamily="18" charset="0"/>
                <a:ea typeface="標楷體" panose="03000509000000000000" pitchFamily="65" charset="-120"/>
              </a:rPr>
              <a:t> 選擇</a:t>
            </a:r>
            <a:r>
              <a:rPr lang="en-US" altLang="zh-TW" sz="2800" b="1" dirty="0" smtClean="0">
                <a:solidFill>
                  <a:schemeClr val="tx1"/>
                </a:solidFill>
                <a:latin typeface="Times New Roman" pitchFamily="18" charset="0"/>
                <a:ea typeface="標楷體" panose="03000509000000000000" pitchFamily="65" charset="-120"/>
              </a:rPr>
              <a:t>View/Actual, Fitted, Residual</a:t>
            </a:r>
            <a:r>
              <a:rPr lang="zh-TW" altLang="en-US" sz="2800" dirty="0" smtClean="0">
                <a:solidFill>
                  <a:schemeClr val="tx1"/>
                </a:solidFill>
                <a:latin typeface="新細明體"/>
                <a:ea typeface="新細明體"/>
              </a:rPr>
              <a:t>，</a:t>
            </a:r>
            <a:r>
              <a:rPr lang="zh-TW" altLang="en-US" sz="2800" dirty="0" smtClean="0">
                <a:solidFill>
                  <a:schemeClr val="tx1"/>
                </a:solidFill>
                <a:latin typeface="標楷體" panose="03000509000000000000" pitchFamily="65" charset="-120"/>
                <a:ea typeface="標楷體" panose="03000509000000000000" pitchFamily="65" charset="-120"/>
              </a:rPr>
              <a:t>出現</a:t>
            </a:r>
            <a:r>
              <a:rPr lang="zh-TW" altLang="en-US" sz="2800" dirty="0" smtClean="0">
                <a:solidFill>
                  <a:schemeClr val="tx1"/>
                </a:solidFill>
                <a:latin typeface="Times New Roman" pitchFamily="18" charset="0"/>
                <a:ea typeface="標楷體" panose="03000509000000000000" pitchFamily="65" charset="-120"/>
              </a:rPr>
              <a:t>實際</a:t>
            </a:r>
            <a:r>
              <a:rPr lang="en-US" altLang="zh-TW" sz="2800" dirty="0" smtClean="0">
                <a:solidFill>
                  <a:schemeClr val="tx1"/>
                </a:solidFill>
                <a:latin typeface="Times New Roman" pitchFamily="18" charset="0"/>
                <a:ea typeface="標楷體" panose="03000509000000000000" pitchFamily="65" charset="-120"/>
              </a:rPr>
              <a:t>Y</a:t>
            </a:r>
            <a:r>
              <a:rPr lang="zh-TW" altLang="en-US" sz="2800" dirty="0" smtClean="0">
                <a:solidFill>
                  <a:schemeClr val="tx1"/>
                </a:solidFill>
                <a:latin typeface="Times New Roman" pitchFamily="18" charset="0"/>
                <a:ea typeface="標楷體" panose="03000509000000000000" pitchFamily="65" charset="-120"/>
              </a:rPr>
              <a:t>值配適的</a:t>
            </a:r>
            <a:r>
              <a:rPr lang="en-US" altLang="zh-TW" sz="2800" dirty="0" smtClean="0">
                <a:solidFill>
                  <a:schemeClr val="tx1"/>
                </a:solidFill>
                <a:latin typeface="Times New Roman" pitchFamily="18" charset="0"/>
                <a:ea typeface="標楷體" panose="03000509000000000000" pitchFamily="65" charset="-120"/>
              </a:rPr>
              <a:t>Y</a:t>
            </a:r>
            <a:r>
              <a:rPr lang="zh-TW" altLang="en-US" sz="2800" dirty="0" smtClean="0">
                <a:solidFill>
                  <a:schemeClr val="tx1"/>
                </a:solidFill>
                <a:latin typeface="Times New Roman" pitchFamily="18" charset="0"/>
                <a:ea typeface="標楷體" panose="03000509000000000000" pitchFamily="65" charset="-120"/>
              </a:rPr>
              <a:t>值</a:t>
            </a:r>
            <a:r>
              <a:rPr lang="en-US" altLang="zh-TW" sz="2800" dirty="0" smtClean="0">
                <a:solidFill>
                  <a:schemeClr val="tx1"/>
                </a:solidFill>
                <a:latin typeface="Times New Roman" pitchFamily="18" charset="0"/>
                <a:ea typeface="標楷體" panose="03000509000000000000" pitchFamily="65" charset="-120"/>
              </a:rPr>
              <a:t>(</a:t>
            </a:r>
            <a:r>
              <a:rPr lang="zh-TW" altLang="en-US" sz="2800" dirty="0" smtClean="0">
                <a:solidFill>
                  <a:schemeClr val="tx1"/>
                </a:solidFill>
                <a:latin typeface="Times New Roman" pitchFamily="18" charset="0"/>
                <a:ea typeface="標楷體" panose="03000509000000000000" pitchFamily="65" charset="-120"/>
              </a:rPr>
              <a:t>即     </a:t>
            </a:r>
            <a:r>
              <a:rPr lang="en-US" altLang="zh-TW" sz="2800" dirty="0" smtClean="0">
                <a:solidFill>
                  <a:schemeClr val="tx1"/>
                </a:solidFill>
                <a:latin typeface="Times New Roman" pitchFamily="18" charset="0"/>
                <a:ea typeface="標楷體" panose="03000509000000000000" pitchFamily="65" charset="-120"/>
              </a:rPr>
              <a:t>)</a:t>
            </a:r>
            <a:r>
              <a:rPr lang="zh-TW" altLang="en-US" sz="2800" dirty="0" smtClean="0">
                <a:solidFill>
                  <a:schemeClr val="tx1"/>
                </a:solidFill>
                <a:latin typeface="Times New Roman" pitchFamily="18" charset="0"/>
                <a:ea typeface="標楷體" panose="03000509000000000000" pitchFamily="65" charset="-120"/>
              </a:rPr>
              <a:t>與殘差</a:t>
            </a:r>
            <a:r>
              <a:rPr lang="en-US" altLang="zh-TW" sz="2800" dirty="0" smtClean="0">
                <a:solidFill>
                  <a:schemeClr val="tx1"/>
                </a:solidFill>
                <a:latin typeface="Times New Roman" pitchFamily="18" charset="0"/>
                <a:ea typeface="標楷體" panose="03000509000000000000" pitchFamily="65" charset="-120"/>
              </a:rPr>
              <a:t>(residuals, </a:t>
            </a:r>
            <a:r>
              <a:rPr lang="zh-TW" altLang="en-US" sz="2800" dirty="0" smtClean="0">
                <a:solidFill>
                  <a:schemeClr val="tx1"/>
                </a:solidFill>
                <a:latin typeface="Times New Roman" pitchFamily="18" charset="0"/>
                <a:ea typeface="標楷體" panose="03000509000000000000" pitchFamily="65" charset="-120"/>
              </a:rPr>
              <a:t>即                </a:t>
            </a:r>
            <a:r>
              <a:rPr lang="en-US" altLang="zh-TW" sz="2800" dirty="0" smtClean="0">
                <a:solidFill>
                  <a:schemeClr val="tx1"/>
                </a:solidFill>
                <a:latin typeface="Times New Roman" pitchFamily="18" charset="0"/>
                <a:ea typeface="標楷體" panose="03000509000000000000" pitchFamily="65" charset="-120"/>
              </a:rPr>
              <a:t>)</a:t>
            </a:r>
            <a:r>
              <a:rPr lang="zh-TW" altLang="en-US" sz="2800" dirty="0" smtClean="0">
                <a:solidFill>
                  <a:schemeClr val="tx1"/>
                </a:solidFill>
                <a:latin typeface="Times New Roman" pitchFamily="18" charset="0"/>
                <a:ea typeface="標楷體" panose="03000509000000000000" pitchFamily="65" charset="-120"/>
              </a:rPr>
              <a:t>。</a:t>
            </a:r>
            <a:endParaRPr lang="en-US" altLang="zh-TW" sz="2800" dirty="0" smtClean="0">
              <a:solidFill>
                <a:schemeClr val="tx1"/>
              </a:solidFill>
              <a:latin typeface="Times New Roman" pitchFamily="18" charset="0"/>
              <a:ea typeface="標楷體" panose="03000509000000000000" pitchFamily="65" charset="-120"/>
            </a:endParaRPr>
          </a:p>
          <a:p>
            <a:pPr algn="just">
              <a:spcBef>
                <a:spcPts val="1200"/>
              </a:spcBef>
              <a:buClr>
                <a:schemeClr val="accent5">
                  <a:lumMod val="50000"/>
                </a:schemeClr>
              </a:buClr>
              <a:buFont typeface="Wingdings" panose="05000000000000000000" pitchFamily="2" charset="2"/>
              <a:buChar char="Ø"/>
            </a:pPr>
            <a:r>
              <a:rPr lang="zh-TW" altLang="en-US" sz="2800" dirty="0" smtClean="0">
                <a:solidFill>
                  <a:schemeClr val="tx1"/>
                </a:solidFill>
                <a:latin typeface="Times New Roman" pitchFamily="18" charset="0"/>
                <a:ea typeface="標楷體" panose="03000509000000000000" pitchFamily="65" charset="-120"/>
              </a:rPr>
              <a:t> 選擇</a:t>
            </a:r>
            <a:r>
              <a:rPr lang="en-US" altLang="zh-TW" sz="2800" b="1" dirty="0" smtClean="0">
                <a:solidFill>
                  <a:schemeClr val="tx1"/>
                </a:solidFill>
                <a:latin typeface="Times New Roman" pitchFamily="18" charset="0"/>
                <a:ea typeface="標楷體" panose="03000509000000000000" pitchFamily="65" charset="-120"/>
              </a:rPr>
              <a:t>View/Covariance Matrix</a:t>
            </a:r>
            <a:r>
              <a:rPr lang="zh-TW" altLang="en-US" sz="2800" dirty="0" smtClean="0">
                <a:solidFill>
                  <a:schemeClr val="tx1"/>
                </a:solidFill>
                <a:latin typeface="新細明體"/>
              </a:rPr>
              <a:t>，</a:t>
            </a:r>
            <a:r>
              <a:rPr lang="zh-TW" altLang="en-US" sz="2800" dirty="0" smtClean="0">
                <a:solidFill>
                  <a:schemeClr val="tx1"/>
                </a:solidFill>
                <a:latin typeface="標楷體" panose="03000509000000000000" pitchFamily="65" charset="-120"/>
                <a:ea typeface="標楷體" panose="03000509000000000000" pitchFamily="65" charset="-120"/>
              </a:rPr>
              <a:t>出現估計式的變異數</a:t>
            </a:r>
            <a:r>
              <a:rPr lang="en-US" altLang="zh-TW" sz="2800" dirty="0" smtClean="0">
                <a:solidFill>
                  <a:schemeClr val="tx1"/>
                </a:solidFill>
                <a:latin typeface="標楷體" panose="03000509000000000000" pitchFamily="65" charset="-120"/>
                <a:ea typeface="標楷體" panose="03000509000000000000" pitchFamily="65" charset="-120"/>
              </a:rPr>
              <a:t>-</a:t>
            </a:r>
            <a:r>
              <a:rPr lang="zh-TW" altLang="en-US" sz="2800" dirty="0" smtClean="0">
                <a:solidFill>
                  <a:schemeClr val="tx1"/>
                </a:solidFill>
                <a:latin typeface="標楷體" panose="03000509000000000000" pitchFamily="65" charset="-120"/>
                <a:ea typeface="標楷體" panose="03000509000000000000" pitchFamily="65" charset="-120"/>
              </a:rPr>
              <a:t>共變異數矩陣。</a:t>
            </a:r>
            <a:endParaRPr lang="en-US" altLang="zh-TW" sz="2800" dirty="0" smtClean="0">
              <a:solidFill>
                <a:schemeClr val="tx1"/>
              </a:solidFill>
              <a:latin typeface="標楷體" panose="03000509000000000000" pitchFamily="65" charset="-120"/>
              <a:ea typeface="標楷體" panose="03000509000000000000" pitchFamily="65" charset="-120"/>
            </a:endParaRPr>
          </a:p>
          <a:p>
            <a:pPr algn="just">
              <a:spcBef>
                <a:spcPts val="1200"/>
              </a:spcBef>
              <a:buClr>
                <a:schemeClr val="accent5">
                  <a:lumMod val="50000"/>
                </a:schemeClr>
              </a:buClr>
              <a:buFont typeface="Wingdings" panose="05000000000000000000" pitchFamily="2" charset="2"/>
              <a:buChar char="Ø"/>
            </a:pPr>
            <a:r>
              <a:rPr lang="zh-TW" altLang="en-US" sz="2800" dirty="0" smtClean="0">
                <a:solidFill>
                  <a:schemeClr val="tx1"/>
                </a:solidFill>
                <a:latin typeface="Times New Roman" pitchFamily="18" charset="0"/>
                <a:ea typeface="標楷體" panose="03000509000000000000" pitchFamily="65" charset="-120"/>
              </a:rPr>
              <a:t> 選擇</a:t>
            </a:r>
            <a:r>
              <a:rPr lang="en-US" altLang="zh-TW" sz="2800" b="1" dirty="0" smtClean="0">
                <a:solidFill>
                  <a:schemeClr val="tx1"/>
                </a:solidFill>
                <a:latin typeface="Times New Roman" pitchFamily="18" charset="0"/>
                <a:ea typeface="標楷體" panose="03000509000000000000" pitchFamily="65" charset="-120"/>
              </a:rPr>
              <a:t>Forecast</a:t>
            </a:r>
            <a:r>
              <a:rPr lang="zh-TW" altLang="en-US" sz="2800" dirty="0" smtClean="0">
                <a:solidFill>
                  <a:schemeClr val="tx1"/>
                </a:solidFill>
                <a:latin typeface="Times New Roman" pitchFamily="18" charset="0"/>
                <a:ea typeface="標楷體" panose="03000509000000000000" pitchFamily="65" charset="-120"/>
              </a:rPr>
              <a:t>或是</a:t>
            </a:r>
            <a:r>
              <a:rPr lang="en-US" altLang="zh-TW" sz="2800" b="1" dirty="0" smtClean="0">
                <a:solidFill>
                  <a:schemeClr val="tx1"/>
                </a:solidFill>
                <a:latin typeface="Times New Roman" pitchFamily="18" charset="0"/>
                <a:ea typeface="標楷體" panose="03000509000000000000" pitchFamily="65" charset="-120"/>
              </a:rPr>
              <a:t>Proc/Forecast</a:t>
            </a:r>
            <a:r>
              <a:rPr lang="zh-TW" altLang="en-US" sz="2800" dirty="0" smtClean="0">
                <a:solidFill>
                  <a:schemeClr val="tx1"/>
                </a:solidFill>
                <a:latin typeface="新細明體"/>
                <a:ea typeface="新細明體"/>
              </a:rPr>
              <a:t>，</a:t>
            </a:r>
            <a:r>
              <a:rPr lang="zh-TW" altLang="en-US" sz="2800" dirty="0" smtClean="0">
                <a:solidFill>
                  <a:schemeClr val="tx1"/>
                </a:solidFill>
                <a:latin typeface="標楷體" panose="03000509000000000000" pitchFamily="65" charset="-120"/>
                <a:ea typeface="標楷體" panose="03000509000000000000" pitchFamily="65" charset="-120"/>
              </a:rPr>
              <a:t>使</a:t>
            </a:r>
            <a:r>
              <a:rPr lang="zh-TW" altLang="en-US" sz="2800" dirty="0" smtClean="0">
                <a:solidFill>
                  <a:schemeClr val="tx1"/>
                </a:solidFill>
                <a:latin typeface="標楷體" panose="03000509000000000000" pitchFamily="65" charset="-120"/>
                <a:ea typeface="標楷體" panose="03000509000000000000" pitchFamily="65" charset="-120"/>
                <a:cs typeface="Times New Roman" panose="02020603050405020304" pitchFamily="18" charset="0"/>
              </a:rPr>
              <a:t>用</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RMSE, MAE, MAPE</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等進行預測評估。</a:t>
            </a:r>
            <a:endPar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1026" name="Object 6"/>
          <p:cNvGraphicFramePr>
            <a:graphicFrameLocks noChangeAspect="1"/>
          </p:cNvGraphicFramePr>
          <p:nvPr>
            <p:extLst>
              <p:ext uri="{D42A27DB-BD31-4B8C-83A1-F6EECF244321}">
                <p14:modId xmlns:p14="http://schemas.microsoft.com/office/powerpoint/2010/main" val="1851282453"/>
              </p:ext>
            </p:extLst>
          </p:nvPr>
        </p:nvGraphicFramePr>
        <p:xfrm>
          <a:off x="3059832" y="3429000"/>
          <a:ext cx="295275" cy="431800"/>
        </p:xfrm>
        <a:graphic>
          <a:graphicData uri="http://schemas.openxmlformats.org/presentationml/2006/ole">
            <mc:AlternateContent xmlns:mc="http://schemas.openxmlformats.org/markup-compatibility/2006">
              <mc:Choice xmlns:v="urn:schemas-microsoft-com:vml" Requires="v">
                <p:oleObj spid="_x0000_s1198" name="方程式" r:id="rId3" imgW="126720" imgH="177480" progId="Equation.3">
                  <p:embed/>
                </p:oleObj>
              </mc:Choice>
              <mc:Fallback>
                <p:oleObj name="方程式" r:id="rId3" imgW="126720" imgH="177480" progId="Equation.3">
                  <p:embed/>
                  <p:pic>
                    <p:nvPicPr>
                      <p:cNvPr id="0" name="Object 6"/>
                      <p:cNvPicPr>
                        <a:picLocks noChangeAspect="1" noChangeArrowheads="1"/>
                      </p:cNvPicPr>
                      <p:nvPr/>
                    </p:nvPicPr>
                    <p:blipFill>
                      <a:blip r:embed="rId4"/>
                      <a:srcRect/>
                      <a:stretch>
                        <a:fillRect/>
                      </a:stretch>
                    </p:blipFill>
                    <p:spPr bwMode="auto">
                      <a:xfrm>
                        <a:off x="3059832" y="3429000"/>
                        <a:ext cx="295275"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8" name="Object 4"/>
          <p:cNvGraphicFramePr>
            <a:graphicFrameLocks noChangeAspect="1"/>
          </p:cNvGraphicFramePr>
          <p:nvPr>
            <p:extLst>
              <p:ext uri="{D42A27DB-BD31-4B8C-83A1-F6EECF244321}">
                <p14:modId xmlns:p14="http://schemas.microsoft.com/office/powerpoint/2010/main" val="2028810701"/>
              </p:ext>
            </p:extLst>
          </p:nvPr>
        </p:nvGraphicFramePr>
        <p:xfrm>
          <a:off x="6660232" y="3429000"/>
          <a:ext cx="1181100" cy="444500"/>
        </p:xfrm>
        <a:graphic>
          <a:graphicData uri="http://schemas.openxmlformats.org/presentationml/2006/ole">
            <mc:AlternateContent xmlns:mc="http://schemas.openxmlformats.org/markup-compatibility/2006">
              <mc:Choice xmlns:v="urn:schemas-microsoft-com:vml" Requires="v">
                <p:oleObj spid="_x0000_s1199" name="方程式" r:id="rId5" imgW="520560" imgH="190440" progId="Equation.3">
                  <p:embed/>
                </p:oleObj>
              </mc:Choice>
              <mc:Fallback>
                <p:oleObj name="方程式" r:id="rId5" imgW="520560" imgH="190440" progId="Equation.3">
                  <p:embed/>
                  <p:pic>
                    <p:nvPicPr>
                      <p:cNvPr id="0" name="Object 4"/>
                      <p:cNvPicPr>
                        <a:picLocks noChangeAspect="1" noChangeArrowheads="1"/>
                      </p:cNvPicPr>
                      <p:nvPr/>
                    </p:nvPicPr>
                    <p:blipFill>
                      <a:blip r:embed="rId6"/>
                      <a:srcRect/>
                      <a:stretch>
                        <a:fillRect/>
                      </a:stretch>
                    </p:blipFill>
                    <p:spPr bwMode="auto">
                      <a:xfrm>
                        <a:off x="6660232" y="3429000"/>
                        <a:ext cx="1181100" cy="444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物件 4"/>
          <p:cNvGraphicFramePr>
            <a:graphicFrameLocks noChangeAspect="1"/>
          </p:cNvGraphicFramePr>
          <p:nvPr>
            <p:extLst>
              <p:ext uri="{D42A27DB-BD31-4B8C-83A1-F6EECF244321}">
                <p14:modId xmlns:p14="http://schemas.microsoft.com/office/powerpoint/2010/main" val="638495098"/>
              </p:ext>
            </p:extLst>
          </p:nvPr>
        </p:nvGraphicFramePr>
        <p:xfrm>
          <a:off x="3635896" y="1340768"/>
          <a:ext cx="4183062" cy="428625"/>
        </p:xfrm>
        <a:graphic>
          <a:graphicData uri="http://schemas.openxmlformats.org/presentationml/2006/ole">
            <mc:AlternateContent xmlns:mc="http://schemas.openxmlformats.org/markup-compatibility/2006">
              <mc:Choice xmlns:v="urn:schemas-microsoft-com:vml" Requires="v">
                <p:oleObj spid="_x0000_s1200" name="方程式" r:id="rId7" imgW="1981080" imgH="203040" progId="Equation.3">
                  <p:embed/>
                </p:oleObj>
              </mc:Choice>
              <mc:Fallback>
                <p:oleObj name="方程式" r:id="rId7" imgW="1981080" imgH="20304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35896" y="1340768"/>
                        <a:ext cx="4183062"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9512" y="260648"/>
            <a:ext cx="8229600" cy="922114"/>
          </a:xfrm>
        </p:spPr>
        <p:txBody>
          <a:bodyPr anchor="ctr">
            <a:normAutofit/>
          </a:bodyPr>
          <a:lstStyle/>
          <a:p>
            <a:pPr algn="ctr"/>
            <a:r>
              <a:rPr lang="zh-TW" altLang="en-US" sz="4200" dirty="0" smtClean="0">
                <a:solidFill>
                  <a:schemeClr val="tx1"/>
                </a:solidFill>
                <a:latin typeface="Times New Roman" panose="02020603050405020304" pitchFamily="18" charset="0"/>
                <a:ea typeface="標楷體" panose="03000509000000000000" pitchFamily="65" charset="-120"/>
              </a:rPr>
              <a:t>迴歸分析</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20</a:t>
            </a:fld>
            <a:endParaRPr lang="zh-TW" altLang="en-US"/>
          </a:p>
        </p:txBody>
      </p:sp>
      <p:sp>
        <p:nvSpPr>
          <p:cNvPr id="3" name="內容版面配置區 2"/>
          <p:cNvSpPr>
            <a:spLocks noGrp="1"/>
          </p:cNvSpPr>
          <p:nvPr>
            <p:ph sz="quarter" idx="1"/>
          </p:nvPr>
        </p:nvSpPr>
        <p:spPr>
          <a:xfrm>
            <a:off x="323528" y="1268760"/>
            <a:ext cx="8424936" cy="5112568"/>
          </a:xfrm>
        </p:spPr>
        <p:txBody>
          <a:bodyPr>
            <a:normAutofit/>
          </a:bodyPr>
          <a:lstStyle/>
          <a:p>
            <a:pPr algn="just">
              <a:spcBef>
                <a:spcPts val="1800"/>
              </a:spcBef>
              <a:buClr>
                <a:schemeClr val="accent5">
                  <a:lumMod val="50000"/>
                </a:schemeClr>
              </a:buClr>
              <a:buFont typeface="Arial" panose="020B0604020202020204" pitchFamily="34" charset="0"/>
              <a:buChar char="•"/>
            </a:pP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選擇</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Forecast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之後，出現</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Forecast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對話方塊，其中</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Series Names</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預測值的名稱內建為原序列名稱加</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f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比如</a:t>
            </a:r>
            <a:r>
              <a:rPr lang="en-US" altLang="zh-TW" sz="2800" dirty="0" err="1"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twf</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f</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代表</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forecast)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forecast sample</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是指定預測的樣本區間，</a:t>
            </a:r>
            <a:r>
              <a:rPr lang="en-US" altLang="zh-TW" sz="2800" dirty="0" err="1"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Eviews</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內設為整個工作檔的樣本區間，若欲進行樣本外預測</a:t>
            </a:r>
            <a:r>
              <a:rPr lang="zh-TW" altLang="en-US" sz="2800" dirty="0" smtClean="0">
                <a:solidFill>
                  <a:schemeClr val="tx1"/>
                </a:solidFill>
                <a:latin typeface="新細明體"/>
                <a:ea typeface="新細明體"/>
                <a:cs typeface="Times New Roman" panose="02020603050405020304" pitchFamily="18" charset="0"/>
              </a:rPr>
              <a:t>，</a:t>
            </a:r>
            <a:r>
              <a:rPr lang="zh-TW" altLang="en-US" sz="2800" dirty="0" smtClean="0">
                <a:solidFill>
                  <a:schemeClr val="tx1"/>
                </a:solidFill>
                <a:latin typeface="標楷體" panose="03000509000000000000" pitchFamily="65" charset="-120"/>
                <a:ea typeface="標楷體" panose="03000509000000000000" pitchFamily="65" charset="-120"/>
                <a:cs typeface="Times New Roman" panose="02020603050405020304" pitchFamily="18" charset="0"/>
              </a:rPr>
              <a:t>必須</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在此改變區間範圍。完成</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forecast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後，工作檔視窗會出現</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forecast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的序列。</a:t>
            </a:r>
            <a:endPar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gn="just">
              <a:spcBef>
                <a:spcPts val="1200"/>
              </a:spcBef>
              <a:buClr>
                <a:schemeClr val="accent5">
                  <a:lumMod val="50000"/>
                </a:schemeClr>
              </a:buClr>
              <a:buFont typeface="Wingdings" panose="05000000000000000000" pitchFamily="2" charset="2"/>
              <a:buChar char="Ø"/>
            </a:pP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選擇 </a:t>
            </a:r>
            <a:r>
              <a:rPr lang="en-US" altLang="zh-TW" sz="28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View/Residual Diagnostics</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可進行誤差項是否有自我相關或異質變異的檢定</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後續介紹</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solidFill>
                  <a:schemeClr val="tx1"/>
                </a:solidFill>
                <a:latin typeface="新細明體"/>
                <a:ea typeface="新細明體"/>
                <a:cs typeface="Times New Roman" panose="02020603050405020304" pitchFamily="18" charset="0"/>
              </a:rPr>
              <a:t>。</a:t>
            </a:r>
            <a:endParaRPr lang="en-US" altLang="zh-TW" sz="2800" dirty="0" smtClean="0">
              <a:solidFill>
                <a:schemeClr val="tx1"/>
              </a:solidFill>
              <a:latin typeface="新細明體"/>
              <a:ea typeface="新細明體"/>
              <a:cs typeface="Times New Roman" panose="02020603050405020304" pitchFamily="18" charset="0"/>
            </a:endParaRPr>
          </a:p>
          <a:p>
            <a:pPr algn="just">
              <a:spcBef>
                <a:spcPts val="1200"/>
              </a:spcBef>
              <a:buClr>
                <a:schemeClr val="accent5">
                  <a:lumMod val="50000"/>
                </a:schemeClr>
              </a:buClr>
              <a:buFont typeface="Wingdings" panose="05000000000000000000" pitchFamily="2" charset="2"/>
              <a:buChar char="Ø"/>
            </a:pPr>
            <a:r>
              <a:rPr lang="en-US" altLang="zh-TW" sz="2800" dirty="0">
                <a:solidFill>
                  <a:schemeClr val="tx1"/>
                </a:solidFill>
                <a:latin typeface="新細明體"/>
                <a:ea typeface="新細明體"/>
                <a:cs typeface="Times New Roman" panose="02020603050405020304" pitchFamily="18" charset="0"/>
              </a:rPr>
              <a:t>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選擇 </a:t>
            </a:r>
            <a:r>
              <a:rPr lang="en-US" altLang="zh-TW" sz="28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View/Coefficient Diagnostics</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可進行對於迴歸參數限制的檢定</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後續介紹</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endPar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3834548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188640"/>
            <a:ext cx="8229600" cy="864096"/>
          </a:xfrm>
        </p:spPr>
        <p:txBody>
          <a:bodyPr anchor="ctr">
            <a:normAutofit/>
          </a:bodyPr>
          <a:lstStyle/>
          <a:p>
            <a:pPr algn="ctr"/>
            <a:r>
              <a:rPr lang="zh-TW" altLang="en-US" sz="4200" dirty="0" smtClean="0">
                <a:solidFill>
                  <a:schemeClr val="tx1"/>
                </a:solidFill>
                <a:latin typeface="Times New Roman" panose="02020603050405020304" pitchFamily="18" charset="0"/>
                <a:ea typeface="標楷體" panose="03000509000000000000" pitchFamily="65" charset="-120"/>
              </a:rPr>
              <a:t>迴歸分析</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21</a:t>
            </a:fld>
            <a:endParaRPr lang="zh-TW" altLang="en-US"/>
          </a:p>
        </p:txBody>
      </p:sp>
      <p:sp>
        <p:nvSpPr>
          <p:cNvPr id="3" name="內容版面配置區 2"/>
          <p:cNvSpPr>
            <a:spLocks noGrp="1"/>
          </p:cNvSpPr>
          <p:nvPr>
            <p:ph sz="quarter" idx="1"/>
          </p:nvPr>
        </p:nvSpPr>
        <p:spPr>
          <a:xfrm>
            <a:off x="467544" y="1196752"/>
            <a:ext cx="8229600" cy="5112568"/>
          </a:xfrm>
        </p:spPr>
        <p:txBody>
          <a:bodyPr>
            <a:normAutofit/>
          </a:bodyPr>
          <a:lstStyle/>
          <a:p>
            <a:pPr algn="just">
              <a:buClr>
                <a:schemeClr val="accent5">
                  <a:lumMod val="50000"/>
                </a:schemeClr>
              </a:buClr>
              <a:buFont typeface="Wingdings" panose="05000000000000000000" pitchFamily="2" charset="2"/>
              <a:buChar char="n"/>
            </a:pP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範例</a:t>
            </a:r>
            <a:r>
              <a:rPr lang="en-US" altLang="zh-TW"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以</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reg.xls</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檔案為</a:t>
            </a:r>
            <a:r>
              <a:rPr lang="zh-TW" altLang="en-US"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例，分析台股報酬率與美股、日股報酬率的關係</a:t>
            </a:r>
            <a:endParaRPr lang="en-US" altLang="zh-TW" sz="28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a:buClr>
                <a:schemeClr val="accent5">
                  <a:lumMod val="50000"/>
                </a:schemeClr>
              </a:buClr>
              <a:buNone/>
            </a:pP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建立</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工作</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檔，將</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資料叫入</a:t>
            </a:r>
            <a:r>
              <a:rPr lang="en-US" altLang="zh-TW" sz="2800" dirty="0" err="1"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Eviews</a:t>
            </a: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gn="just">
              <a:buNone/>
            </a:pP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列出</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個報酬率的敘述</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統計</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量，以及</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個報酬率的相關係數矩陣。</a:t>
            </a: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gn="just">
              <a:buNone/>
            </a:pP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以</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1989/5/2~1989/6/19</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資料跑兩條迴歸模型</a:t>
            </a:r>
            <a:endPar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gn="just">
              <a:buNone/>
            </a:pP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gn="just">
              <a:spcBef>
                <a:spcPts val="1200"/>
              </a:spcBef>
              <a:buNone/>
            </a:pP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根據迴歸結果，台股報酬率是否受到美股或日股的顯著影響，當美股或日股報酬率變動</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時，預期台股報酬率變動百分之多少？</a:t>
            </a: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5" name="物件 4"/>
          <p:cNvGraphicFramePr>
            <a:graphicFrameLocks noChangeAspect="1"/>
          </p:cNvGraphicFramePr>
          <p:nvPr>
            <p:extLst>
              <p:ext uri="{D42A27DB-BD31-4B8C-83A1-F6EECF244321}">
                <p14:modId xmlns:p14="http://schemas.microsoft.com/office/powerpoint/2010/main" val="3555546250"/>
              </p:ext>
            </p:extLst>
          </p:nvPr>
        </p:nvGraphicFramePr>
        <p:xfrm>
          <a:off x="827584" y="4149080"/>
          <a:ext cx="3705225" cy="474663"/>
        </p:xfrm>
        <a:graphic>
          <a:graphicData uri="http://schemas.openxmlformats.org/presentationml/2006/ole">
            <mc:AlternateContent xmlns:mc="http://schemas.openxmlformats.org/markup-compatibility/2006">
              <mc:Choice xmlns:v="urn:schemas-microsoft-com:vml" Requires="v">
                <p:oleObj spid="_x0000_s4202" name="方程式" r:id="rId3" imgW="1752480" imgH="215640" progId="Equation.3">
                  <p:embed/>
                </p:oleObj>
              </mc:Choice>
              <mc:Fallback>
                <p:oleObj name="方程式" r:id="rId3" imgW="1752480" imgH="215640" progId="Equation.3">
                  <p:embed/>
                  <p:pic>
                    <p:nvPicPr>
                      <p:cNvPr id="0" name="物件 4"/>
                      <p:cNvPicPr>
                        <a:picLocks noChangeAspect="1" noChangeArrowheads="1"/>
                      </p:cNvPicPr>
                      <p:nvPr/>
                    </p:nvPicPr>
                    <p:blipFill>
                      <a:blip r:embed="rId4"/>
                      <a:srcRect/>
                      <a:stretch>
                        <a:fillRect/>
                      </a:stretch>
                    </p:blipFill>
                    <p:spPr bwMode="auto">
                      <a:xfrm>
                        <a:off x="827584" y="4149080"/>
                        <a:ext cx="3705225" cy="474663"/>
                      </a:xfrm>
                      <a:prstGeom prst="rect">
                        <a:avLst/>
                      </a:prstGeom>
                      <a:noFill/>
                      <a:ln>
                        <a:noFill/>
                      </a:ln>
                      <a:extLst/>
                    </p:spPr>
                  </p:pic>
                </p:oleObj>
              </mc:Fallback>
            </mc:AlternateContent>
          </a:graphicData>
        </a:graphic>
      </p:graphicFrame>
      <p:graphicFrame>
        <p:nvGraphicFramePr>
          <p:cNvPr id="6" name="物件 5"/>
          <p:cNvGraphicFramePr>
            <a:graphicFrameLocks noChangeAspect="1"/>
          </p:cNvGraphicFramePr>
          <p:nvPr>
            <p:extLst>
              <p:ext uri="{D42A27DB-BD31-4B8C-83A1-F6EECF244321}">
                <p14:modId xmlns:p14="http://schemas.microsoft.com/office/powerpoint/2010/main" val="3261863487"/>
              </p:ext>
            </p:extLst>
          </p:nvPr>
        </p:nvGraphicFramePr>
        <p:xfrm>
          <a:off x="4788024" y="4149080"/>
          <a:ext cx="3711575" cy="473075"/>
        </p:xfrm>
        <a:graphic>
          <a:graphicData uri="http://schemas.openxmlformats.org/presentationml/2006/ole">
            <mc:AlternateContent xmlns:mc="http://schemas.openxmlformats.org/markup-compatibility/2006">
              <mc:Choice xmlns:v="urn:schemas-microsoft-com:vml" Requires="v">
                <p:oleObj spid="_x0000_s4203" name="方程式" r:id="rId5" imgW="1765080" imgH="215640" progId="Equation.3">
                  <p:embed/>
                </p:oleObj>
              </mc:Choice>
              <mc:Fallback>
                <p:oleObj name="方程式" r:id="rId5" imgW="1765080" imgH="215640" progId="Equation.3">
                  <p:embed/>
                  <p:pic>
                    <p:nvPicPr>
                      <p:cNvPr id="0" name=""/>
                      <p:cNvPicPr>
                        <a:picLocks noChangeAspect="1" noChangeArrowheads="1"/>
                      </p:cNvPicPr>
                      <p:nvPr/>
                    </p:nvPicPr>
                    <p:blipFill>
                      <a:blip r:embed="rId6"/>
                      <a:srcRect/>
                      <a:stretch>
                        <a:fillRect/>
                      </a:stretch>
                    </p:blipFill>
                    <p:spPr bwMode="auto">
                      <a:xfrm>
                        <a:off x="4788024" y="4149080"/>
                        <a:ext cx="3711575" cy="473075"/>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1659083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188640"/>
            <a:ext cx="8229600" cy="922114"/>
          </a:xfrm>
        </p:spPr>
        <p:txBody>
          <a:bodyPr anchor="ctr">
            <a:normAutofit/>
          </a:bodyPr>
          <a:lstStyle/>
          <a:p>
            <a:pPr algn="ctr"/>
            <a:r>
              <a:rPr lang="zh-TW" altLang="en-US" sz="4200" dirty="0" smtClean="0">
                <a:solidFill>
                  <a:schemeClr val="tx1"/>
                </a:solidFill>
                <a:latin typeface="Times New Roman" panose="02020603050405020304" pitchFamily="18" charset="0"/>
                <a:ea typeface="標楷體" panose="03000509000000000000" pitchFamily="65" charset="-120"/>
              </a:rPr>
              <a:t>迴歸分析</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22</a:t>
            </a:fld>
            <a:endParaRPr lang="zh-TW" altLang="en-US"/>
          </a:p>
        </p:txBody>
      </p:sp>
      <p:sp>
        <p:nvSpPr>
          <p:cNvPr id="3" name="內容版面配置區 2"/>
          <p:cNvSpPr>
            <a:spLocks noGrp="1"/>
          </p:cNvSpPr>
          <p:nvPr>
            <p:ph sz="quarter" idx="1"/>
          </p:nvPr>
        </p:nvSpPr>
        <p:spPr>
          <a:xfrm>
            <a:off x="467544" y="1268760"/>
            <a:ext cx="8229600" cy="5112568"/>
          </a:xfrm>
        </p:spPr>
        <p:txBody>
          <a:bodyPr>
            <a:normAutofit/>
          </a:bodyPr>
          <a:lstStyle/>
          <a:p>
            <a:pPr marL="0" indent="0" algn="just">
              <a:buNone/>
            </a:pP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4.</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以</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1989/5/2~1989/6/19</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資料跑迴歸模型</a:t>
            </a: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a:buNone/>
            </a:pPr>
            <a:endPar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a:buNone/>
            </a:pPr>
            <a:endPar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a:buNone/>
            </a:pP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根據</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迴歸結果，</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台股指數報酬</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率</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是否會受到自身前一期報酬率的顯著影響</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a:buNone/>
            </a:pP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(2)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根據迴歸模型</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和</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的估計結果，預測台股在</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1989/6/20</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至</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1989/6/30</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的報酬率</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樣本外預測</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，並計算</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MAE, MAPE</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和</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RMSE</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，那一個模型的預測誤差比較小。</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(note: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在模型</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預測時選擇靜態預測</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static)</a:t>
            </a: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5" name="物件 4"/>
          <p:cNvGraphicFramePr>
            <a:graphicFrameLocks noChangeAspect="1"/>
          </p:cNvGraphicFramePr>
          <p:nvPr>
            <p:extLst>
              <p:ext uri="{D42A27DB-BD31-4B8C-83A1-F6EECF244321}">
                <p14:modId xmlns:p14="http://schemas.microsoft.com/office/powerpoint/2010/main" val="3372874280"/>
              </p:ext>
            </p:extLst>
          </p:nvPr>
        </p:nvGraphicFramePr>
        <p:xfrm>
          <a:off x="971600" y="2060848"/>
          <a:ext cx="5991225" cy="539750"/>
        </p:xfrm>
        <a:graphic>
          <a:graphicData uri="http://schemas.openxmlformats.org/presentationml/2006/ole">
            <mc:AlternateContent xmlns:mc="http://schemas.openxmlformats.org/markup-compatibility/2006">
              <mc:Choice xmlns:v="urn:schemas-microsoft-com:vml" Requires="v">
                <p:oleObj spid="_x0000_s11293" name="方程式" r:id="rId3" imgW="2489040" imgH="215640" progId="Equation.3">
                  <p:embed/>
                </p:oleObj>
              </mc:Choice>
              <mc:Fallback>
                <p:oleObj name="方程式" r:id="rId3" imgW="2489040" imgH="215640" progId="Equation.3">
                  <p:embed/>
                  <p:pic>
                    <p:nvPicPr>
                      <p:cNvPr id="0" name="物件 4"/>
                      <p:cNvPicPr>
                        <a:picLocks noChangeAspect="1" noChangeArrowheads="1"/>
                      </p:cNvPicPr>
                      <p:nvPr/>
                    </p:nvPicPr>
                    <p:blipFill>
                      <a:blip r:embed="rId4"/>
                      <a:srcRect/>
                      <a:stretch>
                        <a:fillRect/>
                      </a:stretch>
                    </p:blipFill>
                    <p:spPr bwMode="auto">
                      <a:xfrm>
                        <a:off x="971600" y="2060848"/>
                        <a:ext cx="5991225" cy="53975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7112054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1520" y="260648"/>
            <a:ext cx="8229600" cy="792088"/>
          </a:xfrm>
        </p:spPr>
        <p:txBody>
          <a:bodyPr anchor="ctr">
            <a:normAutofit/>
          </a:bodyPr>
          <a:lstStyle/>
          <a:p>
            <a:pPr algn="ctr"/>
            <a:r>
              <a:rPr lang="zh-TW" altLang="en-US" sz="4200" dirty="0" smtClean="0">
                <a:solidFill>
                  <a:schemeClr val="tx1"/>
                </a:solidFill>
                <a:latin typeface="Times New Roman" panose="02020603050405020304" pitchFamily="18" charset="0"/>
                <a:ea typeface="標楷體" panose="03000509000000000000" pitchFamily="65" charset="-120"/>
              </a:rPr>
              <a:t>迴歸分析</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23</a:t>
            </a:fld>
            <a:endParaRPr lang="zh-TW" altLang="en-US"/>
          </a:p>
        </p:txBody>
      </p:sp>
      <p:sp>
        <p:nvSpPr>
          <p:cNvPr id="3" name="內容版面配置區 2"/>
          <p:cNvSpPr>
            <a:spLocks noGrp="1"/>
          </p:cNvSpPr>
          <p:nvPr>
            <p:ph sz="quarter" idx="1"/>
          </p:nvPr>
        </p:nvSpPr>
        <p:spPr>
          <a:xfrm>
            <a:off x="395536" y="1196752"/>
            <a:ext cx="8229600" cy="5328592"/>
          </a:xfrm>
        </p:spPr>
        <p:txBody>
          <a:bodyPr>
            <a:normAutofit/>
          </a:bodyPr>
          <a:lstStyle/>
          <a:p>
            <a:pPr marL="0" algn="just">
              <a:buClr>
                <a:schemeClr val="accent5">
                  <a:lumMod val="50000"/>
                </a:schemeClr>
              </a:buClr>
              <a:buFont typeface="Wingdings" panose="05000000000000000000" pitchFamily="2" charset="2"/>
              <a:buChar char="n"/>
            </a:pPr>
            <a:r>
              <a:rPr lang="zh-TW" altLang="en-US" sz="28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b="1" u="sng"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作業</a:t>
            </a:r>
            <a:r>
              <a:rPr lang="en-US" altLang="zh-TW" sz="2800" b="1" u="sng"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自經濟新報抓取中信</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金和</a:t>
            </a:r>
            <a:r>
              <a:rPr lang="zh-TW" altLang="en-US" sz="2800" dirty="0" smtClean="0">
                <a:solidFill>
                  <a:schemeClr val="tx1"/>
                </a:solidFill>
                <a:latin typeface="標楷體" panose="03000509000000000000" pitchFamily="65" charset="-120"/>
                <a:ea typeface="標楷體" panose="03000509000000000000" pitchFamily="65" charset="-120"/>
                <a:cs typeface="Times New Roman" panose="02020603050405020304" pitchFamily="18" charset="0"/>
              </a:rPr>
              <a:t>玉山金</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2017/09/30</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到</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2018/09/30</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的股價日報酬率與大盤該期間的日報酬率</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資料</a:t>
            </a:r>
            <a:r>
              <a:rPr lang="zh-TW" altLang="en-US" sz="2800" dirty="0" smtClean="0">
                <a:solidFill>
                  <a:schemeClr val="tx1"/>
                </a:solidFill>
                <a:latin typeface="新細明體"/>
                <a:ea typeface="新細明體"/>
                <a:cs typeface="Times New Roman" panose="02020603050405020304" pitchFamily="18" charset="0"/>
              </a:rPr>
              <a:t>，</a:t>
            </a:r>
            <a:endPar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a:spcBef>
                <a:spcPts val="600"/>
              </a:spcBef>
              <a:buClrTx/>
              <a:buNone/>
            </a:pP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以</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時間為橫軸，繪</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出兩家金控與大盤日報酬率的折線圖</a:t>
            </a:r>
            <a:r>
              <a:rPr lang="zh-TW" altLang="en-US" sz="2800" dirty="0" smtClean="0">
                <a:solidFill>
                  <a:schemeClr val="tx1"/>
                </a:solidFill>
                <a:latin typeface="新細明體"/>
                <a:ea typeface="新細明體"/>
                <a:cs typeface="Times New Roman" panose="02020603050405020304" pitchFamily="18" charset="0"/>
              </a:rPr>
              <a:t>。</a:t>
            </a:r>
            <a:endParaRPr lang="en-US" altLang="zh-TW" sz="2800" dirty="0" smtClean="0">
              <a:solidFill>
                <a:schemeClr val="tx1"/>
              </a:solidFill>
              <a:latin typeface="新細明體"/>
              <a:ea typeface="新細明體"/>
              <a:cs typeface="Times New Roman" panose="02020603050405020304" pitchFamily="18" charset="0"/>
            </a:endParaRPr>
          </a:p>
          <a:p>
            <a:pPr marL="0" indent="0" algn="just">
              <a:buNone/>
            </a:pP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列出兩家金控與大盤日報酬率的敘述</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統計，以及相關</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係數矩陣</a:t>
            </a:r>
            <a:r>
              <a:rPr lang="zh-TW" altLang="en-US" sz="2800" dirty="0" smtClean="0">
                <a:solidFill>
                  <a:schemeClr val="tx1"/>
                </a:solidFill>
                <a:latin typeface="新細明體"/>
                <a:ea typeface="新細明體"/>
                <a:cs typeface="Times New Roman" panose="02020603050405020304" pitchFamily="18" charset="0"/>
              </a:rPr>
              <a:t>，</a:t>
            </a:r>
            <a:r>
              <a:rPr lang="zh-TW" altLang="en-US" sz="2800" dirty="0" smtClean="0">
                <a:solidFill>
                  <a:schemeClr val="tx1"/>
                </a:solidFill>
                <a:latin typeface="標楷體" panose="03000509000000000000" pitchFamily="65" charset="-120"/>
                <a:ea typeface="標楷體" panose="03000509000000000000" pitchFamily="65" charset="-120"/>
                <a:cs typeface="Times New Roman" panose="02020603050405020304" pitchFamily="18" charset="0"/>
              </a:rPr>
              <a:t>計算兩家金控</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與大盤的</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Sharp ratio(</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假設無風險利率</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日</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為</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0.004%)</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a:spcBef>
                <a:spcPts val="600"/>
              </a:spcBef>
              <a:buNone/>
            </a:pP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以</a:t>
            </a:r>
            <a:r>
              <a:rPr lang="en-US" altLang="zh-TW" sz="2800" u="sng"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2017/09/30</a:t>
            </a:r>
            <a:r>
              <a:rPr lang="zh-TW" altLang="en-US" sz="2800" u="sng"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到</a:t>
            </a:r>
            <a:r>
              <a:rPr lang="en-US" altLang="zh-TW" sz="2800" u="sng"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2018/08/31</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的資料</a:t>
            </a:r>
            <a:r>
              <a:rPr lang="zh-TW" altLang="en-US" sz="2800" dirty="0" smtClean="0">
                <a:solidFill>
                  <a:schemeClr val="tx1"/>
                </a:solidFill>
                <a:latin typeface="新細明體"/>
                <a:ea typeface="新細明體"/>
                <a:cs typeface="Times New Roman" panose="02020603050405020304" pitchFamily="18" charset="0"/>
              </a:rPr>
              <a:t>，</a:t>
            </a:r>
            <a:r>
              <a:rPr lang="zh-TW" altLang="en-US" sz="2800" dirty="0" smtClean="0">
                <a:solidFill>
                  <a:schemeClr val="tx1"/>
                </a:solidFill>
                <a:latin typeface="標楷體" panose="03000509000000000000" pitchFamily="65" charset="-120"/>
                <a:ea typeface="標楷體" panose="03000509000000000000" pitchFamily="65" charset="-120"/>
                <a:cs typeface="Times New Roman" panose="02020603050405020304" pitchFamily="18" charset="0"/>
              </a:rPr>
              <a:t>使用</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市場模型估計兩家金控的股票</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beta</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值</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6" name="物件 5"/>
          <p:cNvGraphicFramePr>
            <a:graphicFrameLocks noChangeAspect="1"/>
          </p:cNvGraphicFramePr>
          <p:nvPr>
            <p:extLst>
              <p:ext uri="{D42A27DB-BD31-4B8C-83A1-F6EECF244321}">
                <p14:modId xmlns:p14="http://schemas.microsoft.com/office/powerpoint/2010/main" val="3343154689"/>
              </p:ext>
            </p:extLst>
          </p:nvPr>
        </p:nvGraphicFramePr>
        <p:xfrm>
          <a:off x="2987824" y="5877272"/>
          <a:ext cx="2880320" cy="496242"/>
        </p:xfrm>
        <a:graphic>
          <a:graphicData uri="http://schemas.openxmlformats.org/presentationml/2006/ole">
            <mc:AlternateContent xmlns:mc="http://schemas.openxmlformats.org/markup-compatibility/2006">
              <mc:Choice xmlns:v="urn:schemas-microsoft-com:vml" Requires="v">
                <p:oleObj spid="_x0000_s2144" name="方程式" r:id="rId3" imgW="1307880" imgH="215640" progId="Equation.3">
                  <p:embed/>
                </p:oleObj>
              </mc:Choice>
              <mc:Fallback>
                <p:oleObj name="方程式" r:id="rId3" imgW="1307880" imgH="215640" progId="Equation.3">
                  <p:embed/>
                  <p:pic>
                    <p:nvPicPr>
                      <p:cNvPr id="0" name="物件 4"/>
                      <p:cNvPicPr>
                        <a:picLocks noChangeAspect="1" noChangeArrowheads="1"/>
                      </p:cNvPicPr>
                      <p:nvPr/>
                    </p:nvPicPr>
                    <p:blipFill>
                      <a:blip r:embed="rId4"/>
                      <a:srcRect/>
                      <a:stretch>
                        <a:fillRect/>
                      </a:stretch>
                    </p:blipFill>
                    <p:spPr bwMode="auto">
                      <a:xfrm>
                        <a:off x="2987824" y="5877272"/>
                        <a:ext cx="2880320" cy="496242"/>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9037998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23528" y="188640"/>
            <a:ext cx="8229600" cy="922114"/>
          </a:xfrm>
        </p:spPr>
        <p:txBody>
          <a:bodyPr anchor="ctr">
            <a:normAutofit/>
          </a:bodyPr>
          <a:lstStyle/>
          <a:p>
            <a:pPr algn="ctr"/>
            <a:r>
              <a:rPr lang="zh-TW" altLang="en-US" sz="4200" dirty="0" smtClean="0">
                <a:solidFill>
                  <a:schemeClr val="tx1"/>
                </a:solidFill>
                <a:latin typeface="Times New Roman" panose="02020603050405020304" pitchFamily="18" charset="0"/>
                <a:ea typeface="標楷體" panose="03000509000000000000" pitchFamily="65" charset="-120"/>
              </a:rPr>
              <a:t>迴歸分析</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24</a:t>
            </a:fld>
            <a:endParaRPr lang="zh-TW" altLang="en-US"/>
          </a:p>
        </p:txBody>
      </p:sp>
      <p:sp>
        <p:nvSpPr>
          <p:cNvPr id="3" name="內容版面配置區 2"/>
          <p:cNvSpPr>
            <a:spLocks noGrp="1"/>
          </p:cNvSpPr>
          <p:nvPr>
            <p:ph sz="quarter" idx="1"/>
          </p:nvPr>
        </p:nvSpPr>
        <p:spPr>
          <a:xfrm>
            <a:off x="467544" y="1196752"/>
            <a:ext cx="8229600" cy="5328592"/>
          </a:xfrm>
        </p:spPr>
        <p:txBody>
          <a:bodyPr>
            <a:normAutofit/>
          </a:bodyPr>
          <a:lstStyle/>
          <a:p>
            <a:pPr marL="0" indent="0" algn="just">
              <a:buNone/>
            </a:pP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4.</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以</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White test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檢定第</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題模型中</a:t>
            </a:r>
            <a:r>
              <a:rPr lang="zh-TW" altLang="en-US" sz="2800" dirty="0" smtClean="0">
                <a:solidFill>
                  <a:schemeClr val="tx1"/>
                </a:solidFill>
                <a:latin typeface="新細明體"/>
                <a:ea typeface="新細明體"/>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誤差項是否有異質變異</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此次先不做</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p>
          <a:p>
            <a:pPr marL="0" indent="0" algn="just">
              <a:spcBef>
                <a:spcPts val="1200"/>
              </a:spcBef>
              <a:buNone/>
            </a:pP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5.</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利用</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Durbin-Watson test</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檢定第</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題模型中</a:t>
            </a:r>
            <a:r>
              <a:rPr lang="zh-TW" altLang="en-US" sz="2800" dirty="0" smtClean="0">
                <a:latin typeface="新細明體"/>
                <a:ea typeface="新細明體"/>
                <a:cs typeface="Times New Roman" panose="02020603050405020304" pitchFamily="18" charset="0"/>
              </a:rPr>
              <a:t>，</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誤差</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項是否有一階自我相關</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此次先不做</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p>
          <a:p>
            <a:pPr marL="0" indent="0" algn="just">
              <a:spcBef>
                <a:spcPts val="1200"/>
              </a:spcBef>
              <a:buNone/>
            </a:pP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以</a:t>
            </a:r>
            <a:r>
              <a:rPr lang="en-US" altLang="zh-TW" sz="2800" u="sng" dirty="0" smtClean="0">
                <a:latin typeface="Times New Roman" panose="02020603050405020304" pitchFamily="18" charset="0"/>
                <a:ea typeface="標楷體" panose="03000509000000000000" pitchFamily="65" charset="-120"/>
                <a:cs typeface="Times New Roman" panose="02020603050405020304" pitchFamily="18" charset="0"/>
              </a:rPr>
              <a:t>2017/09/30</a:t>
            </a:r>
            <a:r>
              <a:rPr lang="zh-TW" altLang="en-US" sz="2800" u="sng" dirty="0" smtClean="0">
                <a:latin typeface="Times New Roman" panose="02020603050405020304" pitchFamily="18" charset="0"/>
                <a:ea typeface="標楷體" panose="03000509000000000000" pitchFamily="65" charset="-120"/>
                <a:cs typeface="Times New Roman" panose="02020603050405020304" pitchFamily="18" charset="0"/>
              </a:rPr>
              <a:t>到</a:t>
            </a:r>
            <a:r>
              <a:rPr lang="en-US" altLang="zh-TW" sz="2800" u="sng" dirty="0" smtClean="0">
                <a:latin typeface="Times New Roman" panose="02020603050405020304" pitchFamily="18" charset="0"/>
                <a:ea typeface="標楷體" panose="03000509000000000000" pitchFamily="65" charset="-120"/>
                <a:cs typeface="Times New Roman" panose="02020603050405020304" pitchFamily="18" charset="0"/>
              </a:rPr>
              <a:t>2018/08/31</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的資料，估計第二個迴歸模型</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a:t>
            </a:r>
          </a:p>
          <a:p>
            <a:pPr marL="0" indent="0" algn="just">
              <a:spcBef>
                <a:spcPts val="1200"/>
              </a:spcBef>
              <a:buNone/>
            </a:pP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a:spcBef>
                <a:spcPts val="1200"/>
              </a:spcBef>
              <a:buNone/>
            </a:pP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(1)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兩金控的日報酬是否會受到本身前一日之日報酬的顯著影響</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 </a:t>
            </a:r>
          </a:p>
          <a:p>
            <a:pPr marL="0" indent="0" algn="just">
              <a:buNone/>
            </a:pP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5" name="物件 4"/>
          <p:cNvGraphicFramePr>
            <a:graphicFrameLocks noChangeAspect="1"/>
          </p:cNvGraphicFramePr>
          <p:nvPr>
            <p:extLst>
              <p:ext uri="{D42A27DB-BD31-4B8C-83A1-F6EECF244321}">
                <p14:modId xmlns:p14="http://schemas.microsoft.com/office/powerpoint/2010/main" val="1869023093"/>
              </p:ext>
            </p:extLst>
          </p:nvPr>
        </p:nvGraphicFramePr>
        <p:xfrm>
          <a:off x="2051720" y="4149080"/>
          <a:ext cx="4321713" cy="504056"/>
        </p:xfrm>
        <a:graphic>
          <a:graphicData uri="http://schemas.openxmlformats.org/presentationml/2006/ole">
            <mc:AlternateContent xmlns:mc="http://schemas.openxmlformats.org/markup-compatibility/2006">
              <mc:Choice xmlns:v="urn:schemas-microsoft-com:vml" Requires="v">
                <p:oleObj spid="_x0000_s13320" name="方程式" r:id="rId3" imgW="1930320" imgH="215640" progId="Equation.3">
                  <p:embed/>
                </p:oleObj>
              </mc:Choice>
              <mc:Fallback>
                <p:oleObj name="方程式" r:id="rId3" imgW="1930320" imgH="215640" progId="Equation.3">
                  <p:embed/>
                  <p:pic>
                    <p:nvPicPr>
                      <p:cNvPr id="0" name="物件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720" y="4149080"/>
                        <a:ext cx="4321713" cy="504056"/>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1503608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23528" y="188640"/>
            <a:ext cx="8229600" cy="922114"/>
          </a:xfrm>
        </p:spPr>
        <p:txBody>
          <a:bodyPr anchor="ctr">
            <a:normAutofit/>
          </a:bodyPr>
          <a:lstStyle/>
          <a:p>
            <a:pPr algn="ctr"/>
            <a:r>
              <a:rPr lang="zh-TW" altLang="en-US" sz="4200" dirty="0" smtClean="0">
                <a:solidFill>
                  <a:schemeClr val="tx1"/>
                </a:solidFill>
                <a:latin typeface="Times New Roman" panose="02020603050405020304" pitchFamily="18" charset="0"/>
                <a:ea typeface="標楷體" panose="03000509000000000000" pitchFamily="65" charset="-120"/>
              </a:rPr>
              <a:t>迴歸分析</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25</a:t>
            </a:fld>
            <a:endParaRPr lang="zh-TW" altLang="en-US"/>
          </a:p>
        </p:txBody>
      </p:sp>
      <p:sp>
        <p:nvSpPr>
          <p:cNvPr id="3" name="內容版面配置區 2"/>
          <p:cNvSpPr>
            <a:spLocks noGrp="1"/>
          </p:cNvSpPr>
          <p:nvPr>
            <p:ph sz="quarter" idx="1"/>
          </p:nvPr>
        </p:nvSpPr>
        <p:spPr>
          <a:xfrm>
            <a:off x="467544" y="1196752"/>
            <a:ext cx="8229600" cy="5112568"/>
          </a:xfrm>
        </p:spPr>
        <p:txBody>
          <a:bodyPr>
            <a:normAutofit/>
          </a:bodyPr>
          <a:lstStyle/>
          <a:p>
            <a:pPr marL="0" indent="0" algn="just">
              <a:buNone/>
            </a:pP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檢定</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單尾</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p>
          <a:p>
            <a:pPr marL="0" indent="0" algn="just">
              <a:buNone/>
            </a:pP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(3)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檢定</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雙尾</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兩家金控的</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beta</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值是否相等</a:t>
            </a:r>
            <a:endPar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a:buNone/>
            </a:pPr>
            <a:endPar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a:buNone/>
            </a:pP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聯合檢定                         </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此次先不做</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p>
          <a:p>
            <a:pPr marL="0" indent="0" algn="just">
              <a:buNone/>
            </a:pP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(4)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限制性檢定</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此次先不做</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p>
          <a:p>
            <a:pPr marL="0" indent="0" algn="just">
              <a:spcBef>
                <a:spcPts val="1200"/>
              </a:spcBef>
              <a:buNone/>
            </a:pP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7.</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以</a:t>
            </a:r>
            <a:r>
              <a:rPr lang="en-US" altLang="zh-TW" sz="2800" u="sng"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2018/09/01</a:t>
            </a:r>
            <a:r>
              <a:rPr lang="zh-TW" altLang="en-US" sz="2800" u="sng"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到</a:t>
            </a:r>
            <a:r>
              <a:rPr lang="en-US" altLang="zh-TW" sz="2800" u="sng"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2018/09/30</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為預測期間</a:t>
            </a:r>
            <a:r>
              <a:rPr lang="zh-TW" altLang="en-US" sz="2800" dirty="0" smtClean="0">
                <a:solidFill>
                  <a:schemeClr val="tx1"/>
                </a:solidFill>
                <a:latin typeface="新細明體"/>
                <a:ea typeface="新細明體"/>
                <a:cs typeface="Times New Roman" panose="02020603050405020304" pitchFamily="18" charset="0"/>
              </a:rPr>
              <a:t>，</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列出前述兩</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個迴歸</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模型樣本外</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預測之評價</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的</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結果</a:t>
            </a:r>
            <a:r>
              <a:rPr lang="zh-TW" altLang="en-US" sz="2800" dirty="0">
                <a:solidFill>
                  <a:schemeClr val="tx1"/>
                </a:solidFill>
                <a:latin typeface="新細明體"/>
                <a:ea typeface="新細明體"/>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那個模型有比較低的</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RMSE</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和</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MAE?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在第二個模型預測時選靜態預測</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static)</a:t>
            </a: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a:buNone/>
            </a:pP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a:buNone/>
            </a:pP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7" name="物件 6"/>
          <p:cNvGraphicFramePr>
            <a:graphicFrameLocks noChangeAspect="1"/>
          </p:cNvGraphicFramePr>
          <p:nvPr>
            <p:extLst>
              <p:ext uri="{D42A27DB-BD31-4B8C-83A1-F6EECF244321}">
                <p14:modId xmlns:p14="http://schemas.microsoft.com/office/powerpoint/2010/main" val="271781335"/>
              </p:ext>
            </p:extLst>
          </p:nvPr>
        </p:nvGraphicFramePr>
        <p:xfrm>
          <a:off x="2627784" y="2780928"/>
          <a:ext cx="1784350" cy="393700"/>
        </p:xfrm>
        <a:graphic>
          <a:graphicData uri="http://schemas.openxmlformats.org/presentationml/2006/ole">
            <mc:AlternateContent xmlns:mc="http://schemas.openxmlformats.org/markup-compatibility/2006">
              <mc:Choice xmlns:v="urn:schemas-microsoft-com:vml" Requires="v">
                <p:oleObj spid="_x0000_s8336" name="方程式" r:id="rId3" imgW="901440" imgH="190440" progId="Equation.3">
                  <p:embed/>
                </p:oleObj>
              </mc:Choice>
              <mc:Fallback>
                <p:oleObj name="方程式" r:id="rId3" imgW="901440" imgH="190440" progId="Equation.3">
                  <p:embed/>
                  <p:pic>
                    <p:nvPicPr>
                      <p:cNvPr id="0" name="物件 5"/>
                      <p:cNvPicPr>
                        <a:picLocks noChangeAspect="1" noChangeArrowheads="1"/>
                      </p:cNvPicPr>
                      <p:nvPr/>
                    </p:nvPicPr>
                    <p:blipFill>
                      <a:blip r:embed="rId4"/>
                      <a:srcRect/>
                      <a:stretch>
                        <a:fillRect/>
                      </a:stretch>
                    </p:blipFill>
                    <p:spPr bwMode="auto">
                      <a:xfrm>
                        <a:off x="2627784" y="2780928"/>
                        <a:ext cx="178435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物件 7"/>
          <p:cNvGraphicFramePr>
            <a:graphicFrameLocks noChangeAspect="1"/>
          </p:cNvGraphicFramePr>
          <p:nvPr>
            <p:extLst>
              <p:ext uri="{D42A27DB-BD31-4B8C-83A1-F6EECF244321}">
                <p14:modId xmlns:p14="http://schemas.microsoft.com/office/powerpoint/2010/main" val="4236856367"/>
              </p:ext>
            </p:extLst>
          </p:nvPr>
        </p:nvGraphicFramePr>
        <p:xfrm>
          <a:off x="3059832" y="3284984"/>
          <a:ext cx="1735137" cy="393700"/>
        </p:xfrm>
        <a:graphic>
          <a:graphicData uri="http://schemas.openxmlformats.org/presentationml/2006/ole">
            <mc:AlternateContent xmlns:mc="http://schemas.openxmlformats.org/markup-compatibility/2006">
              <mc:Choice xmlns:v="urn:schemas-microsoft-com:vml" Requires="v">
                <p:oleObj spid="_x0000_s8337" name="方程式" r:id="rId5" imgW="876240" imgH="190440" progId="Equation.3">
                  <p:embed/>
                </p:oleObj>
              </mc:Choice>
              <mc:Fallback>
                <p:oleObj name="方程式" r:id="rId5" imgW="876240" imgH="190440" progId="Equation.3">
                  <p:embed/>
                  <p:pic>
                    <p:nvPicPr>
                      <p:cNvPr id="0" name="物件 6"/>
                      <p:cNvPicPr>
                        <a:picLocks noChangeAspect="1" noChangeArrowheads="1"/>
                      </p:cNvPicPr>
                      <p:nvPr/>
                    </p:nvPicPr>
                    <p:blipFill>
                      <a:blip r:embed="rId6"/>
                      <a:srcRect/>
                      <a:stretch>
                        <a:fillRect/>
                      </a:stretch>
                    </p:blipFill>
                    <p:spPr bwMode="auto">
                      <a:xfrm>
                        <a:off x="3059832" y="3284984"/>
                        <a:ext cx="1735137"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物件 5"/>
          <p:cNvGraphicFramePr>
            <a:graphicFrameLocks noChangeAspect="1"/>
          </p:cNvGraphicFramePr>
          <p:nvPr>
            <p:extLst>
              <p:ext uri="{D42A27DB-BD31-4B8C-83A1-F6EECF244321}">
                <p14:modId xmlns:p14="http://schemas.microsoft.com/office/powerpoint/2010/main" val="1721970848"/>
              </p:ext>
            </p:extLst>
          </p:nvPr>
        </p:nvGraphicFramePr>
        <p:xfrm>
          <a:off x="2915816" y="1268760"/>
          <a:ext cx="1206500" cy="393700"/>
        </p:xfrm>
        <a:graphic>
          <a:graphicData uri="http://schemas.openxmlformats.org/presentationml/2006/ole">
            <mc:AlternateContent xmlns:mc="http://schemas.openxmlformats.org/markup-compatibility/2006">
              <mc:Choice xmlns:v="urn:schemas-microsoft-com:vml" Requires="v">
                <p:oleObj spid="_x0000_s8338" name="方程式" r:id="rId7" imgW="609480" imgH="190440" progId="Equation.3">
                  <p:embed/>
                </p:oleObj>
              </mc:Choice>
              <mc:Fallback>
                <p:oleObj name="方程式" r:id="rId7" imgW="609480" imgH="190440" progId="Equation.3">
                  <p:embed/>
                  <p:pic>
                    <p:nvPicPr>
                      <p:cNvPr id="0" name="物件 6"/>
                      <p:cNvPicPr>
                        <a:picLocks noChangeAspect="1" noChangeArrowheads="1"/>
                      </p:cNvPicPr>
                      <p:nvPr/>
                    </p:nvPicPr>
                    <p:blipFill>
                      <a:blip r:embed="rId8"/>
                      <a:srcRect/>
                      <a:stretch>
                        <a:fillRect/>
                      </a:stretch>
                    </p:blipFill>
                    <p:spPr bwMode="auto">
                      <a:xfrm>
                        <a:off x="2915816" y="1268760"/>
                        <a:ext cx="12065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物件 8"/>
          <p:cNvGraphicFramePr>
            <a:graphicFrameLocks noChangeAspect="1"/>
          </p:cNvGraphicFramePr>
          <p:nvPr>
            <p:extLst>
              <p:ext uri="{D42A27DB-BD31-4B8C-83A1-F6EECF244321}">
                <p14:modId xmlns:p14="http://schemas.microsoft.com/office/powerpoint/2010/main" val="1001850379"/>
              </p:ext>
            </p:extLst>
          </p:nvPr>
        </p:nvGraphicFramePr>
        <p:xfrm>
          <a:off x="4355976" y="1268760"/>
          <a:ext cx="1206500" cy="393700"/>
        </p:xfrm>
        <a:graphic>
          <a:graphicData uri="http://schemas.openxmlformats.org/presentationml/2006/ole">
            <mc:AlternateContent xmlns:mc="http://schemas.openxmlformats.org/markup-compatibility/2006">
              <mc:Choice xmlns:v="urn:schemas-microsoft-com:vml" Requires="v">
                <p:oleObj spid="_x0000_s8339" name="方程式" r:id="rId9" imgW="609480" imgH="190440" progId="Equation.3">
                  <p:embed/>
                </p:oleObj>
              </mc:Choice>
              <mc:Fallback>
                <p:oleObj name="方程式" r:id="rId9" imgW="609480" imgH="190440" progId="Equation.3">
                  <p:embed/>
                  <p:pic>
                    <p:nvPicPr>
                      <p:cNvPr id="0" name="物件 5"/>
                      <p:cNvPicPr>
                        <a:picLocks noChangeAspect="1" noChangeArrowheads="1"/>
                      </p:cNvPicPr>
                      <p:nvPr/>
                    </p:nvPicPr>
                    <p:blipFill>
                      <a:blip r:embed="rId10"/>
                      <a:srcRect/>
                      <a:stretch>
                        <a:fillRect/>
                      </a:stretch>
                    </p:blipFill>
                    <p:spPr bwMode="auto">
                      <a:xfrm>
                        <a:off x="4355976" y="1268760"/>
                        <a:ext cx="12065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物件 9"/>
          <p:cNvGraphicFramePr>
            <a:graphicFrameLocks noChangeAspect="1"/>
          </p:cNvGraphicFramePr>
          <p:nvPr>
            <p:extLst>
              <p:ext uri="{D42A27DB-BD31-4B8C-83A1-F6EECF244321}">
                <p14:modId xmlns:p14="http://schemas.microsoft.com/office/powerpoint/2010/main" val="3776166335"/>
              </p:ext>
            </p:extLst>
          </p:nvPr>
        </p:nvGraphicFramePr>
        <p:xfrm>
          <a:off x="1979712" y="2276872"/>
          <a:ext cx="1935163" cy="446088"/>
        </p:xfrm>
        <a:graphic>
          <a:graphicData uri="http://schemas.openxmlformats.org/presentationml/2006/ole">
            <mc:AlternateContent xmlns:mc="http://schemas.openxmlformats.org/markup-compatibility/2006">
              <mc:Choice xmlns:v="urn:schemas-microsoft-com:vml" Requires="v">
                <p:oleObj spid="_x0000_s8340" name="方程式" r:id="rId11" imgW="977760" imgH="215640" progId="Equation.3">
                  <p:embed/>
                </p:oleObj>
              </mc:Choice>
              <mc:Fallback>
                <p:oleObj name="方程式" r:id="rId11" imgW="977760" imgH="215640" progId="Equation.3">
                  <p:embed/>
                  <p:pic>
                    <p:nvPicPr>
                      <p:cNvPr id="0" name="物件 5"/>
                      <p:cNvPicPr>
                        <a:picLocks noChangeAspect="1" noChangeArrowheads="1"/>
                      </p:cNvPicPr>
                      <p:nvPr/>
                    </p:nvPicPr>
                    <p:blipFill>
                      <a:blip r:embed="rId12"/>
                      <a:srcRect/>
                      <a:stretch>
                        <a:fillRect/>
                      </a:stretch>
                    </p:blipFill>
                    <p:spPr bwMode="auto">
                      <a:xfrm>
                        <a:off x="1979712" y="2276872"/>
                        <a:ext cx="1935163"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759930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23528" y="188640"/>
            <a:ext cx="8229600" cy="922114"/>
          </a:xfrm>
        </p:spPr>
        <p:txBody>
          <a:bodyPr anchor="ctr">
            <a:normAutofit/>
          </a:bodyPr>
          <a:lstStyle/>
          <a:p>
            <a:pPr algn="ctr"/>
            <a:r>
              <a:rPr lang="zh-TW" altLang="en-US" sz="4200" dirty="0" smtClean="0">
                <a:solidFill>
                  <a:schemeClr val="tx1"/>
                </a:solidFill>
                <a:latin typeface="Times New Roman" panose="02020603050405020304" pitchFamily="18" charset="0"/>
                <a:ea typeface="標楷體" panose="03000509000000000000" pitchFamily="65" charset="-120"/>
              </a:rPr>
              <a:t>迴歸分析</a:t>
            </a:r>
            <a:endParaRPr lang="zh-TW" altLang="en-US" sz="4200" dirty="0">
              <a:solidFill>
                <a:schemeClr val="tx1"/>
              </a:solidFill>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AF129D2B-9BF6-450A-98BB-B3060E8AC930}" type="slidenum">
              <a:rPr lang="zh-TW" altLang="en-US" smtClean="0"/>
              <a:pPr/>
              <a:t>26</a:t>
            </a:fld>
            <a:endParaRPr lang="zh-TW" altLang="en-US"/>
          </a:p>
        </p:txBody>
      </p:sp>
      <p:sp>
        <p:nvSpPr>
          <p:cNvPr id="3" name="內容版面配置區 2"/>
          <p:cNvSpPr>
            <a:spLocks noGrp="1"/>
          </p:cNvSpPr>
          <p:nvPr>
            <p:ph sz="quarter" idx="1"/>
          </p:nvPr>
        </p:nvSpPr>
        <p:spPr>
          <a:xfrm>
            <a:off x="467544" y="1124744"/>
            <a:ext cx="8229600" cy="5400600"/>
          </a:xfrm>
        </p:spPr>
        <p:txBody>
          <a:bodyPr>
            <a:normAutofit fontScale="92500" lnSpcReduction="10000"/>
          </a:bodyPr>
          <a:lstStyle/>
          <a:p>
            <a:pPr marL="0" algn="just">
              <a:lnSpc>
                <a:spcPct val="110000"/>
              </a:lnSpc>
              <a:spcBef>
                <a:spcPts val="600"/>
              </a:spcBef>
              <a:buClr>
                <a:schemeClr val="accent5">
                  <a:lumMod val="50000"/>
                </a:schemeClr>
              </a:buClr>
              <a:buFont typeface="Wingdings" panose="05000000000000000000" pitchFamily="2" charset="2"/>
              <a:buChar char="n"/>
            </a:pPr>
            <a:r>
              <a:rPr lang="zh-TW" altLang="en-US" sz="3000" b="1" u="sng"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作業</a:t>
            </a:r>
            <a:r>
              <a:rPr lang="en-US" altLang="zh-TW" sz="3000" b="1" u="sng"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自經濟新報資料庫抓取</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2017</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年上市公司的普通股每股盈餘</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(EPS:</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淨利</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流通在外股數</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和負債比率</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(L: </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總負債</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總資產</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leverage)</a:t>
            </a:r>
            <a:r>
              <a:rPr lang="zh-TW" altLang="en-US"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的年資料</a:t>
            </a:r>
            <a:r>
              <a:rPr lang="en-US" altLang="zh-TW" sz="30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p>
          <a:p>
            <a:pPr marL="0" indent="0" algn="just">
              <a:lnSpc>
                <a:spcPct val="110000"/>
              </a:lnSpc>
              <a:spcBef>
                <a:spcPts val="600"/>
              </a:spcBef>
              <a:buNone/>
            </a:pP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列出研究</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變數的敘述統計，以及相關係數矩陣。</a:t>
            </a: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a:lnSpc>
                <a:spcPct val="110000"/>
              </a:lnSpc>
              <a:spcBef>
                <a:spcPts val="600"/>
              </a:spcBef>
              <a:buNone/>
            </a:pP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假設以下兩個迴歸模型</a:t>
            </a:r>
            <a:endPar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a:lnSpc>
                <a:spcPct val="110000"/>
              </a:lnSpc>
              <a:spcBef>
                <a:spcPts val="600"/>
              </a:spcBef>
              <a:buNone/>
            </a:pP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p>
          <a:p>
            <a:pPr marL="0" indent="0" algn="just">
              <a:lnSpc>
                <a:spcPct val="110000"/>
              </a:lnSpc>
              <a:spcBef>
                <a:spcPts val="600"/>
              </a:spcBef>
              <a:buClrTx/>
              <a:buNone/>
            </a:pP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根據兩個模型的估計</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結果</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說明負債比率對於每股盈餘的影響。</a:t>
            </a:r>
            <a:endPar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a:lnSpc>
                <a:spcPct val="110000"/>
              </a:lnSpc>
              <a:spcBef>
                <a:spcPts val="600"/>
              </a:spcBef>
              <a:buClrTx/>
              <a:buNone/>
            </a:pP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 </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列出</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前述兩個迴歸模型</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樣本內</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預測評價的結果，那個模型有比較低的</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RMSE, </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MAE</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與</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MAPE</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p>
          <a:p>
            <a:pPr marL="0" indent="0" algn="just">
              <a:lnSpc>
                <a:spcPct val="110000"/>
              </a:lnSpc>
              <a:spcBef>
                <a:spcPts val="600"/>
              </a:spcBef>
              <a:buClrTx/>
              <a:buNone/>
            </a:pP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根據調整後判定係數、</a:t>
            </a:r>
            <a:r>
              <a:rPr lang="en-US" altLang="zh-TW"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SIC</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和</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AIC</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，哪一個模型可能比較適切</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p>
          <a:p>
            <a:pPr marL="514350" indent="-514350" algn="just">
              <a:spcBef>
                <a:spcPts val="600"/>
              </a:spcBef>
              <a:buClrTx/>
              <a:buAutoNum type="arabicParenBoth"/>
            </a:pPr>
            <a:endParaRPr lang="en-US" altLang="zh-TW" sz="2800" dirty="0" smtClean="0">
              <a:solidFill>
                <a:schemeClr val="tx1"/>
              </a:solidFill>
              <a:latin typeface="新細明體"/>
              <a:ea typeface="新細明體"/>
              <a:cs typeface="Times New Roman" panose="02020603050405020304" pitchFamily="18" charset="0"/>
            </a:endParaRPr>
          </a:p>
          <a:p>
            <a:pPr marL="0" indent="0" algn="just">
              <a:buNone/>
            </a:pP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5" name="物件 4"/>
          <p:cNvGraphicFramePr>
            <a:graphicFrameLocks noChangeAspect="1"/>
          </p:cNvGraphicFramePr>
          <p:nvPr>
            <p:extLst>
              <p:ext uri="{D42A27DB-BD31-4B8C-83A1-F6EECF244321}">
                <p14:modId xmlns:p14="http://schemas.microsoft.com/office/powerpoint/2010/main" val="3636033035"/>
              </p:ext>
            </p:extLst>
          </p:nvPr>
        </p:nvGraphicFramePr>
        <p:xfrm>
          <a:off x="971600" y="3501008"/>
          <a:ext cx="2689225" cy="393700"/>
        </p:xfrm>
        <a:graphic>
          <a:graphicData uri="http://schemas.openxmlformats.org/presentationml/2006/ole">
            <mc:AlternateContent xmlns:mc="http://schemas.openxmlformats.org/markup-compatibility/2006">
              <mc:Choice xmlns:v="urn:schemas-microsoft-com:vml" Requires="v">
                <p:oleObj spid="_x0000_s9285" name="方程式" r:id="rId3" imgW="1358640" imgH="190440" progId="Equation.3">
                  <p:embed/>
                </p:oleObj>
              </mc:Choice>
              <mc:Fallback>
                <p:oleObj name="方程式" r:id="rId3" imgW="1358640" imgH="190440" progId="Equation.3">
                  <p:embed/>
                  <p:pic>
                    <p:nvPicPr>
                      <p:cNvPr id="0" name="物件 5"/>
                      <p:cNvPicPr>
                        <a:picLocks noChangeAspect="1" noChangeArrowheads="1"/>
                      </p:cNvPicPr>
                      <p:nvPr/>
                    </p:nvPicPr>
                    <p:blipFill>
                      <a:blip r:embed="rId4"/>
                      <a:srcRect/>
                      <a:stretch>
                        <a:fillRect/>
                      </a:stretch>
                    </p:blipFill>
                    <p:spPr bwMode="auto">
                      <a:xfrm>
                        <a:off x="971600" y="3501008"/>
                        <a:ext cx="268922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物件 5"/>
          <p:cNvGraphicFramePr>
            <a:graphicFrameLocks noChangeAspect="1"/>
          </p:cNvGraphicFramePr>
          <p:nvPr>
            <p:extLst>
              <p:ext uri="{D42A27DB-BD31-4B8C-83A1-F6EECF244321}">
                <p14:modId xmlns:p14="http://schemas.microsoft.com/office/powerpoint/2010/main" val="1844519989"/>
              </p:ext>
            </p:extLst>
          </p:nvPr>
        </p:nvGraphicFramePr>
        <p:xfrm>
          <a:off x="4067944" y="3429000"/>
          <a:ext cx="3897313" cy="446087"/>
        </p:xfrm>
        <a:graphic>
          <a:graphicData uri="http://schemas.openxmlformats.org/presentationml/2006/ole">
            <mc:AlternateContent xmlns:mc="http://schemas.openxmlformats.org/markup-compatibility/2006">
              <mc:Choice xmlns:v="urn:schemas-microsoft-com:vml" Requires="v">
                <p:oleObj spid="_x0000_s9286" name="方程式" r:id="rId5" imgW="1968480" imgH="215640" progId="Equation.3">
                  <p:embed/>
                </p:oleObj>
              </mc:Choice>
              <mc:Fallback>
                <p:oleObj name="方程式" r:id="rId5" imgW="1968480" imgH="215640" progId="Equation.3">
                  <p:embed/>
                  <p:pic>
                    <p:nvPicPr>
                      <p:cNvPr id="0" name="物件 4"/>
                      <p:cNvPicPr>
                        <a:picLocks noChangeAspect="1" noChangeArrowheads="1"/>
                      </p:cNvPicPr>
                      <p:nvPr/>
                    </p:nvPicPr>
                    <p:blipFill>
                      <a:blip r:embed="rId6"/>
                      <a:srcRect/>
                      <a:stretch>
                        <a:fillRect/>
                      </a:stretch>
                    </p:blipFill>
                    <p:spPr bwMode="auto">
                      <a:xfrm>
                        <a:off x="4067944" y="3429000"/>
                        <a:ext cx="389731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7634577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公正">
  <a:themeElements>
    <a:clrScheme name="公正">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公正">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公正">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1006</TotalTime>
  <Words>2649</Words>
  <Application>Microsoft Office PowerPoint</Application>
  <PresentationFormat>如螢幕大小 (4:3)</PresentationFormat>
  <Paragraphs>158</Paragraphs>
  <Slides>26</Slides>
  <Notes>0</Notes>
  <HiddenSlides>0</HiddenSlides>
  <MMClips>0</MMClips>
  <ScaleCrop>false</ScaleCrop>
  <HeadingPairs>
    <vt:vector size="8" baseType="variant">
      <vt:variant>
        <vt:lpstr>使用字型</vt:lpstr>
      </vt:variant>
      <vt:variant>
        <vt:i4>10</vt:i4>
      </vt:variant>
      <vt:variant>
        <vt:lpstr>佈景主題</vt:lpstr>
      </vt:variant>
      <vt:variant>
        <vt:i4>1</vt:i4>
      </vt:variant>
      <vt:variant>
        <vt:lpstr>內嵌 OLE 伺服程式</vt:lpstr>
      </vt:variant>
      <vt:variant>
        <vt:i4>1</vt:i4>
      </vt:variant>
      <vt:variant>
        <vt:lpstr>投影片標題</vt:lpstr>
      </vt:variant>
      <vt:variant>
        <vt:i4>26</vt:i4>
      </vt:variant>
    </vt:vector>
  </HeadingPairs>
  <TitlesOfParts>
    <vt:vector size="38" baseType="lpstr">
      <vt:lpstr>微軟正黑體</vt:lpstr>
      <vt:lpstr>新細明體</vt:lpstr>
      <vt:lpstr>標楷體</vt:lpstr>
      <vt:lpstr>Arial</vt:lpstr>
      <vt:lpstr>Calibri</vt:lpstr>
      <vt:lpstr>Franklin Gothic Book</vt:lpstr>
      <vt:lpstr>Perpetua</vt:lpstr>
      <vt:lpstr>Times New Roman</vt:lpstr>
      <vt:lpstr>Wingdings</vt:lpstr>
      <vt:lpstr>Wingdings 2</vt:lpstr>
      <vt:lpstr>公正</vt:lpstr>
      <vt:lpstr>方程式</vt:lpstr>
      <vt:lpstr>Eviews 操作簡介</vt:lpstr>
      <vt:lpstr>Eviews 簡介</vt:lpstr>
      <vt:lpstr>Eviews 簡介</vt:lpstr>
      <vt:lpstr>Eviews 簡介</vt:lpstr>
      <vt:lpstr>Eviews 簡介</vt:lpstr>
      <vt:lpstr>Eviews 簡介</vt:lpstr>
      <vt:lpstr>Eviews 簡介</vt:lpstr>
      <vt:lpstr>Eviews 簡介</vt:lpstr>
      <vt:lpstr>Eviews 簡介</vt:lpstr>
      <vt:lpstr>Eviews 簡介</vt:lpstr>
      <vt:lpstr>Eviews 簡介</vt:lpstr>
      <vt:lpstr>統計分析與檢定</vt:lpstr>
      <vt:lpstr>統計分析與檢定</vt:lpstr>
      <vt:lpstr>統計分析與檢定</vt:lpstr>
      <vt:lpstr>統計分析與檢定</vt:lpstr>
      <vt:lpstr>統計分析與檢定</vt:lpstr>
      <vt:lpstr>統計分析與檢定</vt:lpstr>
      <vt:lpstr>迴歸分析</vt:lpstr>
      <vt:lpstr>迴歸分析</vt:lpstr>
      <vt:lpstr>迴歸分析</vt:lpstr>
      <vt:lpstr>迴歸分析</vt:lpstr>
      <vt:lpstr>迴歸分析</vt:lpstr>
      <vt:lpstr>迴歸分析</vt:lpstr>
      <vt:lpstr>迴歸分析</vt:lpstr>
      <vt:lpstr>迴歸分析</vt:lpstr>
      <vt:lpstr>迴歸分析</vt:lpstr>
    </vt:vector>
  </TitlesOfParts>
  <Company>kuas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Eviews操作簡介</dc:title>
  <dc:creator>user</dc:creator>
  <cp:lastModifiedBy>user</cp:lastModifiedBy>
  <cp:revision>114</cp:revision>
  <cp:lastPrinted>2018-11-04T05:03:12Z</cp:lastPrinted>
  <dcterms:created xsi:type="dcterms:W3CDTF">2013-11-02T12:49:45Z</dcterms:created>
  <dcterms:modified xsi:type="dcterms:W3CDTF">2019-10-29T01:57:23Z</dcterms:modified>
</cp:coreProperties>
</file>