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0"/>
  </p:notesMasterIdLst>
  <p:handoutMasterIdLst>
    <p:handoutMasterId r:id="rId91"/>
  </p:handoutMasterIdLst>
  <p:sldIdLst>
    <p:sldId id="346" r:id="rId2"/>
    <p:sldId id="279" r:id="rId3"/>
    <p:sldId id="280" r:id="rId4"/>
    <p:sldId id="348" r:id="rId5"/>
    <p:sldId id="281" r:id="rId6"/>
    <p:sldId id="282" r:id="rId7"/>
    <p:sldId id="349" r:id="rId8"/>
    <p:sldId id="350" r:id="rId9"/>
    <p:sldId id="283" r:id="rId10"/>
    <p:sldId id="368" r:id="rId11"/>
    <p:sldId id="284" r:id="rId12"/>
    <p:sldId id="369" r:id="rId13"/>
    <p:sldId id="285" r:id="rId14"/>
    <p:sldId id="286" r:id="rId15"/>
    <p:sldId id="287" r:id="rId16"/>
    <p:sldId id="288" r:id="rId17"/>
    <p:sldId id="373" r:id="rId18"/>
    <p:sldId id="371" r:id="rId19"/>
    <p:sldId id="370" r:id="rId20"/>
    <p:sldId id="372" r:id="rId21"/>
    <p:sldId id="374" r:id="rId22"/>
    <p:sldId id="289" r:id="rId23"/>
    <p:sldId id="290" r:id="rId24"/>
    <p:sldId id="347" r:id="rId25"/>
    <p:sldId id="291" r:id="rId26"/>
    <p:sldId id="292" r:id="rId27"/>
    <p:sldId id="293" r:id="rId28"/>
    <p:sldId id="294" r:id="rId29"/>
    <p:sldId id="295" r:id="rId30"/>
    <p:sldId id="296" r:id="rId31"/>
    <p:sldId id="297" r:id="rId32"/>
    <p:sldId id="298" r:id="rId33"/>
    <p:sldId id="351" r:id="rId34"/>
    <p:sldId id="352" r:id="rId35"/>
    <p:sldId id="353"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54" r:id="rId64"/>
    <p:sldId id="366" r:id="rId65"/>
    <p:sldId id="367" r:id="rId66"/>
    <p:sldId id="355" r:id="rId67"/>
    <p:sldId id="356" r:id="rId68"/>
    <p:sldId id="357" r:id="rId69"/>
    <p:sldId id="326" r:id="rId70"/>
    <p:sldId id="327" r:id="rId71"/>
    <p:sldId id="328" r:id="rId72"/>
    <p:sldId id="329" r:id="rId73"/>
    <p:sldId id="330" r:id="rId74"/>
    <p:sldId id="331" r:id="rId75"/>
    <p:sldId id="332" r:id="rId76"/>
    <p:sldId id="333" r:id="rId77"/>
    <p:sldId id="358" r:id="rId78"/>
    <p:sldId id="359" r:id="rId79"/>
    <p:sldId id="361" r:id="rId80"/>
    <p:sldId id="342" r:id="rId81"/>
    <p:sldId id="343" r:id="rId82"/>
    <p:sldId id="344" r:id="rId83"/>
    <p:sldId id="360" r:id="rId84"/>
    <p:sldId id="362" r:id="rId85"/>
    <p:sldId id="334" r:id="rId86"/>
    <p:sldId id="363" r:id="rId87"/>
    <p:sldId id="364" r:id="rId88"/>
    <p:sldId id="365" r:id="rId89"/>
  </p:sldIdLst>
  <p:sldSz cx="9144000" cy="6858000" type="screen4x3"/>
  <p:notesSz cx="6858000" cy="9144000"/>
  <p:defaultTextStyle>
    <a:defPPr>
      <a:defRPr lang="zh-TW"/>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20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51" autoAdjust="0"/>
    <p:restoredTop sz="94655" autoAdjust="0"/>
  </p:normalViewPr>
  <p:slideViewPr>
    <p:cSldViewPr showGuides="1">
      <p:cViewPr varScale="1">
        <p:scale>
          <a:sx n="113" d="100"/>
          <a:sy n="113" d="100"/>
        </p:scale>
        <p:origin x="1206" y="96"/>
      </p:cViewPr>
      <p:guideLst>
        <p:guide orient="horz" pos="2205"/>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036932-0177-4C13-8151-2A5396946DD7}" type="doc">
      <dgm:prSet loTypeId="urn:microsoft.com/office/officeart/2005/8/layout/orgChart1" loCatId="hierarchy" qsTypeId="urn:microsoft.com/office/officeart/2005/8/quickstyle/3d3" qsCatId="3D" csTypeId="urn:microsoft.com/office/officeart/2005/8/colors/accent2_4" csCatId="accent2" phldr="1"/>
      <dgm:spPr/>
    </dgm:pt>
    <dgm:pt modelId="{7751F4DB-3DAE-4082-B6BF-F8FA7B813FDE}">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dirty="0" smtClean="0">
              <a:ln/>
              <a:solidFill>
                <a:schemeClr val="tx1"/>
              </a:solidFill>
              <a:effectLst/>
              <a:latin typeface="Times New Roman" panose="02020603050405020304" pitchFamily="18" charset="0"/>
              <a:ea typeface="標楷體" panose="03000509000000000000" pitchFamily="65" charset="-120"/>
            </a:rPr>
            <a:t>股票市場</a:t>
          </a:r>
        </a:p>
      </dgm:t>
    </dgm:pt>
    <dgm:pt modelId="{B8324172-FA67-419A-AA36-E81EE325392F}" type="parTrans" cxnId="{23A5D227-2D65-47EA-988F-8092B733A876}">
      <dgm:prSet/>
      <dgm:spPr/>
      <dgm:t>
        <a:bodyPr/>
        <a:lstStyle/>
        <a:p>
          <a:endParaRPr lang="zh-TW" altLang="en-US">
            <a:solidFill>
              <a:schemeClr val="tx1"/>
            </a:solidFill>
          </a:endParaRPr>
        </a:p>
      </dgm:t>
    </dgm:pt>
    <dgm:pt modelId="{DF1E1CC2-E737-4D1C-A860-5E1915897122}" type="sibTrans" cxnId="{23A5D227-2D65-47EA-988F-8092B733A876}">
      <dgm:prSet/>
      <dgm:spPr/>
      <dgm:t>
        <a:bodyPr/>
        <a:lstStyle/>
        <a:p>
          <a:endParaRPr lang="zh-TW" altLang="en-US">
            <a:solidFill>
              <a:schemeClr val="tx1"/>
            </a:solidFill>
          </a:endParaRPr>
        </a:p>
      </dgm:t>
    </dgm:pt>
    <dgm:pt modelId="{C87DCA4B-86F3-48A7-B210-DAD588454CF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dirty="0" smtClean="0">
              <a:ln/>
              <a:solidFill>
                <a:schemeClr val="tx1"/>
              </a:solidFill>
              <a:effectLst/>
              <a:latin typeface="Times New Roman" panose="02020603050405020304" pitchFamily="18" charset="0"/>
              <a:ea typeface="標楷體" panose="03000509000000000000" pitchFamily="65" charset="-120"/>
            </a:rPr>
            <a:t>發行市場</a:t>
          </a:r>
        </a:p>
      </dgm:t>
    </dgm:pt>
    <dgm:pt modelId="{891C3EE7-AC25-4C0A-B62D-95EA268C8EEA}" type="parTrans" cxnId="{1945FB98-555A-4680-AC03-6A050A0923BF}">
      <dgm:prSet/>
      <dgm:spPr/>
      <dgm:t>
        <a:bodyPr/>
        <a:lstStyle/>
        <a:p>
          <a:endParaRPr lang="zh-TW" altLang="en-US">
            <a:solidFill>
              <a:schemeClr val="tx1"/>
            </a:solidFill>
          </a:endParaRPr>
        </a:p>
      </dgm:t>
    </dgm:pt>
    <dgm:pt modelId="{1393FE65-4FF2-4577-8416-F687613B9BFB}" type="sibTrans" cxnId="{1945FB98-555A-4680-AC03-6A050A0923BF}">
      <dgm:prSet/>
      <dgm:spPr/>
      <dgm:t>
        <a:bodyPr/>
        <a:lstStyle/>
        <a:p>
          <a:endParaRPr lang="zh-TW" altLang="en-US">
            <a:solidFill>
              <a:schemeClr val="tx1"/>
            </a:solidFill>
          </a:endParaRPr>
        </a:p>
      </dgm:t>
    </dgm:pt>
    <dgm:pt modelId="{2B0F5D42-D603-47BF-B898-36C271A0B405}">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smtClean="0">
              <a:ln/>
              <a:solidFill>
                <a:schemeClr val="tx1"/>
              </a:solidFill>
              <a:effectLst/>
              <a:latin typeface="Times New Roman" panose="02020603050405020304" pitchFamily="18" charset="0"/>
              <a:ea typeface="標楷體" panose="03000509000000000000" pitchFamily="65" charset="-120"/>
            </a:rPr>
            <a:t>流通市場</a:t>
          </a:r>
        </a:p>
      </dgm:t>
    </dgm:pt>
    <dgm:pt modelId="{BB15EB25-6BB1-4220-A9DF-35C41E21D8F5}" type="parTrans" cxnId="{51CA6BBF-F7AB-40A0-8782-45CC04F027CD}">
      <dgm:prSet/>
      <dgm:spPr/>
      <dgm:t>
        <a:bodyPr/>
        <a:lstStyle/>
        <a:p>
          <a:endParaRPr lang="zh-TW" altLang="en-US">
            <a:solidFill>
              <a:schemeClr val="tx1"/>
            </a:solidFill>
          </a:endParaRPr>
        </a:p>
      </dgm:t>
    </dgm:pt>
    <dgm:pt modelId="{C02170FC-2105-4526-93B4-E0D19F34A761}" type="sibTrans" cxnId="{51CA6BBF-F7AB-40A0-8782-45CC04F027CD}">
      <dgm:prSet/>
      <dgm:spPr/>
      <dgm:t>
        <a:bodyPr/>
        <a:lstStyle/>
        <a:p>
          <a:endParaRPr lang="zh-TW" altLang="en-US">
            <a:solidFill>
              <a:schemeClr val="tx1"/>
            </a:solidFill>
          </a:endParaRPr>
        </a:p>
      </dgm:t>
    </dgm:pt>
    <dgm:pt modelId="{3C7C4AFD-D529-4B84-895B-B9463A01257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smtClean="0">
              <a:ln/>
              <a:solidFill>
                <a:schemeClr val="tx1"/>
              </a:solidFill>
              <a:effectLst/>
              <a:latin typeface="Times New Roman" panose="02020603050405020304" pitchFamily="18" charset="0"/>
              <a:ea typeface="標楷體" panose="03000509000000000000" pitchFamily="65" charset="-120"/>
            </a:rPr>
            <a:t>集中市場</a:t>
          </a:r>
        </a:p>
      </dgm:t>
    </dgm:pt>
    <dgm:pt modelId="{D6F24AE1-35A6-4447-8540-E26590EDA16E}" type="parTrans" cxnId="{3C5FB78E-1922-4636-B26C-D09C2CD45560}">
      <dgm:prSet/>
      <dgm:spPr/>
      <dgm:t>
        <a:bodyPr/>
        <a:lstStyle/>
        <a:p>
          <a:endParaRPr lang="zh-TW" altLang="en-US">
            <a:solidFill>
              <a:schemeClr val="tx1"/>
            </a:solidFill>
          </a:endParaRPr>
        </a:p>
      </dgm:t>
    </dgm:pt>
    <dgm:pt modelId="{C6B29591-9860-41E9-AFAE-D7675337E40D}" type="sibTrans" cxnId="{3C5FB78E-1922-4636-B26C-D09C2CD45560}">
      <dgm:prSet/>
      <dgm:spPr/>
      <dgm:t>
        <a:bodyPr/>
        <a:lstStyle/>
        <a:p>
          <a:endParaRPr lang="zh-TW" altLang="en-US">
            <a:solidFill>
              <a:schemeClr val="tx1"/>
            </a:solidFill>
          </a:endParaRPr>
        </a:p>
      </dgm:t>
    </dgm:pt>
    <dgm:pt modelId="{6EA7FDC7-BA0C-47A7-AA98-93ACE7EBF33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smtClean="0">
              <a:ln/>
              <a:solidFill>
                <a:schemeClr val="tx1"/>
              </a:solidFill>
              <a:effectLst/>
              <a:latin typeface="Times New Roman" panose="02020603050405020304" pitchFamily="18" charset="0"/>
              <a:ea typeface="標楷體" panose="03000509000000000000" pitchFamily="65" charset="-120"/>
            </a:rPr>
            <a:t>上櫃市場</a:t>
          </a:r>
        </a:p>
      </dgm:t>
    </dgm:pt>
    <dgm:pt modelId="{DD3BEBC6-C860-43EF-BEC4-DE7BCCB7F7C5}" type="parTrans" cxnId="{DB797B25-9383-4E0B-8F9B-3F9EAD2915CA}">
      <dgm:prSet/>
      <dgm:spPr/>
      <dgm:t>
        <a:bodyPr/>
        <a:lstStyle/>
        <a:p>
          <a:endParaRPr lang="zh-TW" altLang="en-US">
            <a:solidFill>
              <a:schemeClr val="tx1"/>
            </a:solidFill>
          </a:endParaRPr>
        </a:p>
      </dgm:t>
    </dgm:pt>
    <dgm:pt modelId="{827947DF-F630-43D6-811C-15C8FE7AF501}" type="sibTrans" cxnId="{DB797B25-9383-4E0B-8F9B-3F9EAD2915CA}">
      <dgm:prSet/>
      <dgm:spPr/>
      <dgm:t>
        <a:bodyPr/>
        <a:lstStyle/>
        <a:p>
          <a:endParaRPr lang="zh-TW" altLang="en-US">
            <a:solidFill>
              <a:schemeClr val="tx1"/>
            </a:solidFill>
          </a:endParaRPr>
        </a:p>
      </dgm:t>
    </dgm:pt>
    <dgm:pt modelId="{75E301B4-B986-479B-AED5-59FD969ADAD7}" type="pres">
      <dgm:prSet presAssocID="{43036932-0177-4C13-8151-2A5396946DD7}" presName="hierChild1" presStyleCnt="0">
        <dgm:presLayoutVars>
          <dgm:orgChart val="1"/>
          <dgm:chPref val="1"/>
          <dgm:dir/>
          <dgm:animOne val="branch"/>
          <dgm:animLvl val="lvl"/>
          <dgm:resizeHandles/>
        </dgm:presLayoutVars>
      </dgm:prSet>
      <dgm:spPr/>
    </dgm:pt>
    <dgm:pt modelId="{B07A77DE-A5C2-4AB0-A45C-1EDD4E86A90D}" type="pres">
      <dgm:prSet presAssocID="{7751F4DB-3DAE-4082-B6BF-F8FA7B813FDE}" presName="hierRoot1" presStyleCnt="0">
        <dgm:presLayoutVars>
          <dgm:hierBranch/>
        </dgm:presLayoutVars>
      </dgm:prSet>
      <dgm:spPr/>
    </dgm:pt>
    <dgm:pt modelId="{B1B758C4-3AD9-43C9-9C3A-F5194A726EA7}" type="pres">
      <dgm:prSet presAssocID="{7751F4DB-3DAE-4082-B6BF-F8FA7B813FDE}" presName="rootComposite1" presStyleCnt="0"/>
      <dgm:spPr/>
    </dgm:pt>
    <dgm:pt modelId="{1A83E9C3-B087-4000-BA47-BC4CF4F8EA70}" type="pres">
      <dgm:prSet presAssocID="{7751F4DB-3DAE-4082-B6BF-F8FA7B813FDE}" presName="rootText1" presStyleLbl="node0" presStyleIdx="0" presStyleCnt="1" custScaleX="72582" custScaleY="48550">
        <dgm:presLayoutVars>
          <dgm:chPref val="3"/>
        </dgm:presLayoutVars>
      </dgm:prSet>
      <dgm:spPr/>
      <dgm:t>
        <a:bodyPr/>
        <a:lstStyle/>
        <a:p>
          <a:endParaRPr lang="zh-TW" altLang="en-US"/>
        </a:p>
      </dgm:t>
    </dgm:pt>
    <dgm:pt modelId="{F9BC1CE2-889E-402D-AA31-98570C6BEFAE}" type="pres">
      <dgm:prSet presAssocID="{7751F4DB-3DAE-4082-B6BF-F8FA7B813FDE}" presName="rootConnector1" presStyleLbl="node1" presStyleIdx="0" presStyleCnt="0"/>
      <dgm:spPr/>
      <dgm:t>
        <a:bodyPr/>
        <a:lstStyle/>
        <a:p>
          <a:endParaRPr lang="zh-TW" altLang="en-US"/>
        </a:p>
      </dgm:t>
    </dgm:pt>
    <dgm:pt modelId="{4B5547BC-A92B-4FD2-9245-FE1C6EE74515}" type="pres">
      <dgm:prSet presAssocID="{7751F4DB-3DAE-4082-B6BF-F8FA7B813FDE}" presName="hierChild2" presStyleCnt="0"/>
      <dgm:spPr/>
    </dgm:pt>
    <dgm:pt modelId="{FFFD91FC-C809-4F0C-9BC9-E8D2245C40A2}" type="pres">
      <dgm:prSet presAssocID="{891C3EE7-AC25-4C0A-B62D-95EA268C8EEA}" presName="Name35" presStyleLbl="parChTrans1D2" presStyleIdx="0" presStyleCnt="2"/>
      <dgm:spPr/>
      <dgm:t>
        <a:bodyPr/>
        <a:lstStyle/>
        <a:p>
          <a:endParaRPr lang="zh-TW" altLang="en-US"/>
        </a:p>
      </dgm:t>
    </dgm:pt>
    <dgm:pt modelId="{C2F0A5F8-87D2-4C06-B164-783DF5871311}" type="pres">
      <dgm:prSet presAssocID="{C87DCA4B-86F3-48A7-B210-DAD588454CFA}" presName="hierRoot2" presStyleCnt="0">
        <dgm:presLayoutVars>
          <dgm:hierBranch/>
        </dgm:presLayoutVars>
      </dgm:prSet>
      <dgm:spPr/>
    </dgm:pt>
    <dgm:pt modelId="{0E16FCB2-B0F7-4B04-B5A4-4484E5400562}" type="pres">
      <dgm:prSet presAssocID="{C87DCA4B-86F3-48A7-B210-DAD588454CFA}" presName="rootComposite" presStyleCnt="0"/>
      <dgm:spPr/>
    </dgm:pt>
    <dgm:pt modelId="{8F7E626A-FD32-4194-8EC9-14FC49B37164}" type="pres">
      <dgm:prSet presAssocID="{C87DCA4B-86F3-48A7-B210-DAD588454CFA}" presName="rootText" presStyleLbl="node2" presStyleIdx="0" presStyleCnt="2" custScaleX="67791" custScaleY="48710">
        <dgm:presLayoutVars>
          <dgm:chPref val="3"/>
        </dgm:presLayoutVars>
      </dgm:prSet>
      <dgm:spPr/>
      <dgm:t>
        <a:bodyPr/>
        <a:lstStyle/>
        <a:p>
          <a:endParaRPr lang="zh-TW" altLang="en-US"/>
        </a:p>
      </dgm:t>
    </dgm:pt>
    <dgm:pt modelId="{D69C42AC-4D89-4CD4-A1D9-0A00928E3C9E}" type="pres">
      <dgm:prSet presAssocID="{C87DCA4B-86F3-48A7-B210-DAD588454CFA}" presName="rootConnector" presStyleLbl="node2" presStyleIdx="0" presStyleCnt="2"/>
      <dgm:spPr/>
      <dgm:t>
        <a:bodyPr/>
        <a:lstStyle/>
        <a:p>
          <a:endParaRPr lang="zh-TW" altLang="en-US"/>
        </a:p>
      </dgm:t>
    </dgm:pt>
    <dgm:pt modelId="{A40DB06A-B3A8-48FD-BBAB-29CDEAE1967B}" type="pres">
      <dgm:prSet presAssocID="{C87DCA4B-86F3-48A7-B210-DAD588454CFA}" presName="hierChild4" presStyleCnt="0"/>
      <dgm:spPr/>
    </dgm:pt>
    <dgm:pt modelId="{D81A6CA3-04F0-47EB-83CB-EE7C3C23A029}" type="pres">
      <dgm:prSet presAssocID="{C87DCA4B-86F3-48A7-B210-DAD588454CFA}" presName="hierChild5" presStyleCnt="0"/>
      <dgm:spPr/>
    </dgm:pt>
    <dgm:pt modelId="{4C93C4B5-53AD-4B60-B96F-34EC9CEDB47B}" type="pres">
      <dgm:prSet presAssocID="{BB15EB25-6BB1-4220-A9DF-35C41E21D8F5}" presName="Name35" presStyleLbl="parChTrans1D2" presStyleIdx="1" presStyleCnt="2"/>
      <dgm:spPr/>
      <dgm:t>
        <a:bodyPr/>
        <a:lstStyle/>
        <a:p>
          <a:endParaRPr lang="zh-TW" altLang="en-US"/>
        </a:p>
      </dgm:t>
    </dgm:pt>
    <dgm:pt modelId="{AA62D7C4-2379-447F-82D8-2449B06FA6AF}" type="pres">
      <dgm:prSet presAssocID="{2B0F5D42-D603-47BF-B898-36C271A0B405}" presName="hierRoot2" presStyleCnt="0">
        <dgm:presLayoutVars>
          <dgm:hierBranch/>
        </dgm:presLayoutVars>
      </dgm:prSet>
      <dgm:spPr/>
    </dgm:pt>
    <dgm:pt modelId="{28356C19-9526-4D15-A981-8F1FE6336432}" type="pres">
      <dgm:prSet presAssocID="{2B0F5D42-D603-47BF-B898-36C271A0B405}" presName="rootComposite" presStyleCnt="0"/>
      <dgm:spPr/>
    </dgm:pt>
    <dgm:pt modelId="{E459E7BF-A55F-4E6E-AB53-FE7FB4203D99}" type="pres">
      <dgm:prSet presAssocID="{2B0F5D42-D603-47BF-B898-36C271A0B405}" presName="rootText" presStyleLbl="node2" presStyleIdx="1" presStyleCnt="2" custScaleX="67791" custScaleY="48710">
        <dgm:presLayoutVars>
          <dgm:chPref val="3"/>
        </dgm:presLayoutVars>
      </dgm:prSet>
      <dgm:spPr/>
      <dgm:t>
        <a:bodyPr/>
        <a:lstStyle/>
        <a:p>
          <a:endParaRPr lang="zh-TW" altLang="en-US"/>
        </a:p>
      </dgm:t>
    </dgm:pt>
    <dgm:pt modelId="{10953D9B-58B9-4DDE-96E1-C33F2B4EC8C9}" type="pres">
      <dgm:prSet presAssocID="{2B0F5D42-D603-47BF-B898-36C271A0B405}" presName="rootConnector" presStyleLbl="node2" presStyleIdx="1" presStyleCnt="2"/>
      <dgm:spPr/>
      <dgm:t>
        <a:bodyPr/>
        <a:lstStyle/>
        <a:p>
          <a:endParaRPr lang="zh-TW" altLang="en-US"/>
        </a:p>
      </dgm:t>
    </dgm:pt>
    <dgm:pt modelId="{F8BC5409-C2FA-4C3D-AA93-8CBB409AF56A}" type="pres">
      <dgm:prSet presAssocID="{2B0F5D42-D603-47BF-B898-36C271A0B405}" presName="hierChild4" presStyleCnt="0"/>
      <dgm:spPr/>
    </dgm:pt>
    <dgm:pt modelId="{ABEDF663-2C63-4997-8626-58A9F163CEB9}" type="pres">
      <dgm:prSet presAssocID="{D6F24AE1-35A6-4447-8540-E26590EDA16E}" presName="Name35" presStyleLbl="parChTrans1D3" presStyleIdx="0" presStyleCnt="2"/>
      <dgm:spPr/>
      <dgm:t>
        <a:bodyPr/>
        <a:lstStyle/>
        <a:p>
          <a:endParaRPr lang="zh-TW" altLang="en-US"/>
        </a:p>
      </dgm:t>
    </dgm:pt>
    <dgm:pt modelId="{A35CE70A-D8EA-4FA5-AA5B-290891BEF530}" type="pres">
      <dgm:prSet presAssocID="{3C7C4AFD-D529-4B84-895B-B9463A01257A}" presName="hierRoot2" presStyleCnt="0">
        <dgm:presLayoutVars>
          <dgm:hierBranch val="r"/>
        </dgm:presLayoutVars>
      </dgm:prSet>
      <dgm:spPr/>
    </dgm:pt>
    <dgm:pt modelId="{2B629E36-7CAA-45DD-AD3C-E782B6B5F30E}" type="pres">
      <dgm:prSet presAssocID="{3C7C4AFD-D529-4B84-895B-B9463A01257A}" presName="rootComposite" presStyleCnt="0"/>
      <dgm:spPr/>
    </dgm:pt>
    <dgm:pt modelId="{54049176-F059-4064-88C3-9AC5EAA796B6}" type="pres">
      <dgm:prSet presAssocID="{3C7C4AFD-D529-4B84-895B-B9463A01257A}" presName="rootText" presStyleLbl="node3" presStyleIdx="0" presStyleCnt="2" custScaleX="67791" custScaleY="48710">
        <dgm:presLayoutVars>
          <dgm:chPref val="3"/>
        </dgm:presLayoutVars>
      </dgm:prSet>
      <dgm:spPr/>
      <dgm:t>
        <a:bodyPr/>
        <a:lstStyle/>
        <a:p>
          <a:endParaRPr lang="zh-TW" altLang="en-US"/>
        </a:p>
      </dgm:t>
    </dgm:pt>
    <dgm:pt modelId="{479EC697-A7A2-4F02-AA2F-73F241E67B54}" type="pres">
      <dgm:prSet presAssocID="{3C7C4AFD-D529-4B84-895B-B9463A01257A}" presName="rootConnector" presStyleLbl="node3" presStyleIdx="0" presStyleCnt="2"/>
      <dgm:spPr/>
      <dgm:t>
        <a:bodyPr/>
        <a:lstStyle/>
        <a:p>
          <a:endParaRPr lang="zh-TW" altLang="en-US"/>
        </a:p>
      </dgm:t>
    </dgm:pt>
    <dgm:pt modelId="{685F599E-AAAF-4849-A341-AAB1E7B7F8D4}" type="pres">
      <dgm:prSet presAssocID="{3C7C4AFD-D529-4B84-895B-B9463A01257A}" presName="hierChild4" presStyleCnt="0"/>
      <dgm:spPr/>
    </dgm:pt>
    <dgm:pt modelId="{CA846045-69E2-482A-B5DD-2EE519407009}" type="pres">
      <dgm:prSet presAssocID="{3C7C4AFD-D529-4B84-895B-B9463A01257A}" presName="hierChild5" presStyleCnt="0"/>
      <dgm:spPr/>
    </dgm:pt>
    <dgm:pt modelId="{9995FCEB-60B4-4D73-8E62-F75E6AE4ADBD}" type="pres">
      <dgm:prSet presAssocID="{DD3BEBC6-C860-43EF-BEC4-DE7BCCB7F7C5}" presName="Name35" presStyleLbl="parChTrans1D3" presStyleIdx="1" presStyleCnt="2"/>
      <dgm:spPr/>
      <dgm:t>
        <a:bodyPr/>
        <a:lstStyle/>
        <a:p>
          <a:endParaRPr lang="zh-TW" altLang="en-US"/>
        </a:p>
      </dgm:t>
    </dgm:pt>
    <dgm:pt modelId="{31F96D3A-363D-41EC-9B80-E6BC7C87DBCB}" type="pres">
      <dgm:prSet presAssocID="{6EA7FDC7-BA0C-47A7-AA98-93ACE7EBF333}" presName="hierRoot2" presStyleCnt="0">
        <dgm:presLayoutVars>
          <dgm:hierBranch val="r"/>
        </dgm:presLayoutVars>
      </dgm:prSet>
      <dgm:spPr/>
    </dgm:pt>
    <dgm:pt modelId="{F9B99C0A-E3CE-495F-9B04-830C1A0B970A}" type="pres">
      <dgm:prSet presAssocID="{6EA7FDC7-BA0C-47A7-AA98-93ACE7EBF333}" presName="rootComposite" presStyleCnt="0"/>
      <dgm:spPr/>
    </dgm:pt>
    <dgm:pt modelId="{53AAB8D6-E16D-498D-ACBE-5381AE945558}" type="pres">
      <dgm:prSet presAssocID="{6EA7FDC7-BA0C-47A7-AA98-93ACE7EBF333}" presName="rootText" presStyleLbl="node3" presStyleIdx="1" presStyleCnt="2" custScaleX="67791" custScaleY="48710">
        <dgm:presLayoutVars>
          <dgm:chPref val="3"/>
        </dgm:presLayoutVars>
      </dgm:prSet>
      <dgm:spPr/>
      <dgm:t>
        <a:bodyPr/>
        <a:lstStyle/>
        <a:p>
          <a:endParaRPr lang="zh-TW" altLang="en-US"/>
        </a:p>
      </dgm:t>
    </dgm:pt>
    <dgm:pt modelId="{8FDEBEA3-1AFE-4043-B7B2-CB17898CA6DC}" type="pres">
      <dgm:prSet presAssocID="{6EA7FDC7-BA0C-47A7-AA98-93ACE7EBF333}" presName="rootConnector" presStyleLbl="node3" presStyleIdx="1" presStyleCnt="2"/>
      <dgm:spPr/>
      <dgm:t>
        <a:bodyPr/>
        <a:lstStyle/>
        <a:p>
          <a:endParaRPr lang="zh-TW" altLang="en-US"/>
        </a:p>
      </dgm:t>
    </dgm:pt>
    <dgm:pt modelId="{75A11DFB-45CD-4FB0-B4E4-C1F871EFF397}" type="pres">
      <dgm:prSet presAssocID="{6EA7FDC7-BA0C-47A7-AA98-93ACE7EBF333}" presName="hierChild4" presStyleCnt="0"/>
      <dgm:spPr/>
    </dgm:pt>
    <dgm:pt modelId="{D1C2289E-EE61-47F7-8B86-8F3609A8594C}" type="pres">
      <dgm:prSet presAssocID="{6EA7FDC7-BA0C-47A7-AA98-93ACE7EBF333}" presName="hierChild5" presStyleCnt="0"/>
      <dgm:spPr/>
    </dgm:pt>
    <dgm:pt modelId="{5E908EDD-054C-42C9-93F3-BB7AE9BF7860}" type="pres">
      <dgm:prSet presAssocID="{2B0F5D42-D603-47BF-B898-36C271A0B405}" presName="hierChild5" presStyleCnt="0"/>
      <dgm:spPr/>
    </dgm:pt>
    <dgm:pt modelId="{8EDEDB68-AA78-4D10-BCC8-54257DE9C679}" type="pres">
      <dgm:prSet presAssocID="{7751F4DB-3DAE-4082-B6BF-F8FA7B813FDE}" presName="hierChild3" presStyleCnt="0"/>
      <dgm:spPr/>
    </dgm:pt>
  </dgm:ptLst>
  <dgm:cxnLst>
    <dgm:cxn modelId="{DB797B25-9383-4E0B-8F9B-3F9EAD2915CA}" srcId="{2B0F5D42-D603-47BF-B898-36C271A0B405}" destId="{6EA7FDC7-BA0C-47A7-AA98-93ACE7EBF333}" srcOrd="1" destOrd="0" parTransId="{DD3BEBC6-C860-43EF-BEC4-DE7BCCB7F7C5}" sibTransId="{827947DF-F630-43D6-811C-15C8FE7AF501}"/>
    <dgm:cxn modelId="{621EFC0E-002A-444E-9FD7-0FC3A84874A7}" type="presOf" srcId="{BB15EB25-6BB1-4220-A9DF-35C41E21D8F5}" destId="{4C93C4B5-53AD-4B60-B96F-34EC9CEDB47B}" srcOrd="0" destOrd="0" presId="urn:microsoft.com/office/officeart/2005/8/layout/orgChart1"/>
    <dgm:cxn modelId="{51CA6BBF-F7AB-40A0-8782-45CC04F027CD}" srcId="{7751F4DB-3DAE-4082-B6BF-F8FA7B813FDE}" destId="{2B0F5D42-D603-47BF-B898-36C271A0B405}" srcOrd="1" destOrd="0" parTransId="{BB15EB25-6BB1-4220-A9DF-35C41E21D8F5}" sibTransId="{C02170FC-2105-4526-93B4-E0D19F34A761}"/>
    <dgm:cxn modelId="{23A5D227-2D65-47EA-988F-8092B733A876}" srcId="{43036932-0177-4C13-8151-2A5396946DD7}" destId="{7751F4DB-3DAE-4082-B6BF-F8FA7B813FDE}" srcOrd="0" destOrd="0" parTransId="{B8324172-FA67-419A-AA36-E81EE325392F}" sibTransId="{DF1E1CC2-E737-4D1C-A860-5E1915897122}"/>
    <dgm:cxn modelId="{788D69C5-DBC4-43B5-83B7-FA40E55DA9D8}" type="presOf" srcId="{C87DCA4B-86F3-48A7-B210-DAD588454CFA}" destId="{D69C42AC-4D89-4CD4-A1D9-0A00928E3C9E}" srcOrd="1" destOrd="0" presId="urn:microsoft.com/office/officeart/2005/8/layout/orgChart1"/>
    <dgm:cxn modelId="{133EE4E3-8A0C-4953-B24E-41A34BBF5F50}" type="presOf" srcId="{C87DCA4B-86F3-48A7-B210-DAD588454CFA}" destId="{8F7E626A-FD32-4194-8EC9-14FC49B37164}" srcOrd="0" destOrd="0" presId="urn:microsoft.com/office/officeart/2005/8/layout/orgChart1"/>
    <dgm:cxn modelId="{7309004F-DE2B-45D4-B797-B7F12C710F53}" type="presOf" srcId="{6EA7FDC7-BA0C-47A7-AA98-93ACE7EBF333}" destId="{8FDEBEA3-1AFE-4043-B7B2-CB17898CA6DC}" srcOrd="1" destOrd="0" presId="urn:microsoft.com/office/officeart/2005/8/layout/orgChart1"/>
    <dgm:cxn modelId="{1945FB98-555A-4680-AC03-6A050A0923BF}" srcId="{7751F4DB-3DAE-4082-B6BF-F8FA7B813FDE}" destId="{C87DCA4B-86F3-48A7-B210-DAD588454CFA}" srcOrd="0" destOrd="0" parTransId="{891C3EE7-AC25-4C0A-B62D-95EA268C8EEA}" sibTransId="{1393FE65-4FF2-4577-8416-F687613B9BFB}"/>
    <dgm:cxn modelId="{4ED1945F-4F86-4FFA-A96A-03E3963BDC82}" type="presOf" srcId="{7751F4DB-3DAE-4082-B6BF-F8FA7B813FDE}" destId="{1A83E9C3-B087-4000-BA47-BC4CF4F8EA70}" srcOrd="0" destOrd="0" presId="urn:microsoft.com/office/officeart/2005/8/layout/orgChart1"/>
    <dgm:cxn modelId="{045E8728-853F-47EF-9A99-2D4FB3E020BA}" type="presOf" srcId="{2B0F5D42-D603-47BF-B898-36C271A0B405}" destId="{10953D9B-58B9-4DDE-96E1-C33F2B4EC8C9}" srcOrd="1" destOrd="0" presId="urn:microsoft.com/office/officeart/2005/8/layout/orgChart1"/>
    <dgm:cxn modelId="{F655BCA4-31AC-4769-9F23-E9020C2B895D}" type="presOf" srcId="{DD3BEBC6-C860-43EF-BEC4-DE7BCCB7F7C5}" destId="{9995FCEB-60B4-4D73-8E62-F75E6AE4ADBD}" srcOrd="0" destOrd="0" presId="urn:microsoft.com/office/officeart/2005/8/layout/orgChart1"/>
    <dgm:cxn modelId="{8D7EE7ED-623F-421A-A0DF-55D23EF5B1B5}" type="presOf" srcId="{3C7C4AFD-D529-4B84-895B-B9463A01257A}" destId="{479EC697-A7A2-4F02-AA2F-73F241E67B54}" srcOrd="1" destOrd="0" presId="urn:microsoft.com/office/officeart/2005/8/layout/orgChart1"/>
    <dgm:cxn modelId="{1B7DFBF8-CBFF-48AD-9360-950DFA79F9B7}" type="presOf" srcId="{7751F4DB-3DAE-4082-B6BF-F8FA7B813FDE}" destId="{F9BC1CE2-889E-402D-AA31-98570C6BEFAE}" srcOrd="1" destOrd="0" presId="urn:microsoft.com/office/officeart/2005/8/layout/orgChart1"/>
    <dgm:cxn modelId="{3C5FB78E-1922-4636-B26C-D09C2CD45560}" srcId="{2B0F5D42-D603-47BF-B898-36C271A0B405}" destId="{3C7C4AFD-D529-4B84-895B-B9463A01257A}" srcOrd="0" destOrd="0" parTransId="{D6F24AE1-35A6-4447-8540-E26590EDA16E}" sibTransId="{C6B29591-9860-41E9-AFAE-D7675337E40D}"/>
    <dgm:cxn modelId="{11E345FF-3326-4347-8877-91086F9D57C5}" type="presOf" srcId="{3C7C4AFD-D529-4B84-895B-B9463A01257A}" destId="{54049176-F059-4064-88C3-9AC5EAA796B6}" srcOrd="0" destOrd="0" presId="urn:microsoft.com/office/officeart/2005/8/layout/orgChart1"/>
    <dgm:cxn modelId="{51BE8C87-E9EE-4E1B-BB65-BACFE66AFE1A}" type="presOf" srcId="{891C3EE7-AC25-4C0A-B62D-95EA268C8EEA}" destId="{FFFD91FC-C809-4F0C-9BC9-E8D2245C40A2}" srcOrd="0" destOrd="0" presId="urn:microsoft.com/office/officeart/2005/8/layout/orgChart1"/>
    <dgm:cxn modelId="{EC61080D-AF23-4F33-AC0E-045B8C565A88}" type="presOf" srcId="{6EA7FDC7-BA0C-47A7-AA98-93ACE7EBF333}" destId="{53AAB8D6-E16D-498D-ACBE-5381AE945558}" srcOrd="0" destOrd="0" presId="urn:microsoft.com/office/officeart/2005/8/layout/orgChart1"/>
    <dgm:cxn modelId="{A2EDED91-8EE9-491F-B000-22894DCBC3EF}" type="presOf" srcId="{2B0F5D42-D603-47BF-B898-36C271A0B405}" destId="{E459E7BF-A55F-4E6E-AB53-FE7FB4203D99}" srcOrd="0" destOrd="0" presId="urn:microsoft.com/office/officeart/2005/8/layout/orgChart1"/>
    <dgm:cxn modelId="{D62D2C29-4808-44FC-9192-8C4933D8F884}" type="presOf" srcId="{D6F24AE1-35A6-4447-8540-E26590EDA16E}" destId="{ABEDF663-2C63-4997-8626-58A9F163CEB9}" srcOrd="0" destOrd="0" presId="urn:microsoft.com/office/officeart/2005/8/layout/orgChart1"/>
    <dgm:cxn modelId="{EEDA475F-98F2-4401-98D2-9AA781F3CDD0}" type="presOf" srcId="{43036932-0177-4C13-8151-2A5396946DD7}" destId="{75E301B4-B986-479B-AED5-59FD969ADAD7}" srcOrd="0" destOrd="0" presId="urn:microsoft.com/office/officeart/2005/8/layout/orgChart1"/>
    <dgm:cxn modelId="{8104B3A0-9171-4A0A-8BA5-3C136641407C}" type="presParOf" srcId="{75E301B4-B986-479B-AED5-59FD969ADAD7}" destId="{B07A77DE-A5C2-4AB0-A45C-1EDD4E86A90D}" srcOrd="0" destOrd="0" presId="urn:microsoft.com/office/officeart/2005/8/layout/orgChart1"/>
    <dgm:cxn modelId="{D45D6479-52CF-4514-8C88-2315F5883FE6}" type="presParOf" srcId="{B07A77DE-A5C2-4AB0-A45C-1EDD4E86A90D}" destId="{B1B758C4-3AD9-43C9-9C3A-F5194A726EA7}" srcOrd="0" destOrd="0" presId="urn:microsoft.com/office/officeart/2005/8/layout/orgChart1"/>
    <dgm:cxn modelId="{94C813BB-812D-4051-93B5-907246BEAFB6}" type="presParOf" srcId="{B1B758C4-3AD9-43C9-9C3A-F5194A726EA7}" destId="{1A83E9C3-B087-4000-BA47-BC4CF4F8EA70}" srcOrd="0" destOrd="0" presId="urn:microsoft.com/office/officeart/2005/8/layout/orgChart1"/>
    <dgm:cxn modelId="{3D5A6508-0103-407B-AEE6-A4B8783F82F0}" type="presParOf" srcId="{B1B758C4-3AD9-43C9-9C3A-F5194A726EA7}" destId="{F9BC1CE2-889E-402D-AA31-98570C6BEFAE}" srcOrd="1" destOrd="0" presId="urn:microsoft.com/office/officeart/2005/8/layout/orgChart1"/>
    <dgm:cxn modelId="{A35A748A-BE8A-470D-B5C0-37E82E95B317}" type="presParOf" srcId="{B07A77DE-A5C2-4AB0-A45C-1EDD4E86A90D}" destId="{4B5547BC-A92B-4FD2-9245-FE1C6EE74515}" srcOrd="1" destOrd="0" presId="urn:microsoft.com/office/officeart/2005/8/layout/orgChart1"/>
    <dgm:cxn modelId="{2F7F53FE-49DF-455D-AC32-5FE535BF646D}" type="presParOf" srcId="{4B5547BC-A92B-4FD2-9245-FE1C6EE74515}" destId="{FFFD91FC-C809-4F0C-9BC9-E8D2245C40A2}" srcOrd="0" destOrd="0" presId="urn:microsoft.com/office/officeart/2005/8/layout/orgChart1"/>
    <dgm:cxn modelId="{5A1B08EB-EB33-4D69-BE75-FA4753783A6A}" type="presParOf" srcId="{4B5547BC-A92B-4FD2-9245-FE1C6EE74515}" destId="{C2F0A5F8-87D2-4C06-B164-783DF5871311}" srcOrd="1" destOrd="0" presId="urn:microsoft.com/office/officeart/2005/8/layout/orgChart1"/>
    <dgm:cxn modelId="{1AEDC1BD-52CE-4F20-B6A4-E0C4CB306499}" type="presParOf" srcId="{C2F0A5F8-87D2-4C06-B164-783DF5871311}" destId="{0E16FCB2-B0F7-4B04-B5A4-4484E5400562}" srcOrd="0" destOrd="0" presId="urn:microsoft.com/office/officeart/2005/8/layout/orgChart1"/>
    <dgm:cxn modelId="{40930FF4-8D3D-44E0-957F-4EEC1F31D486}" type="presParOf" srcId="{0E16FCB2-B0F7-4B04-B5A4-4484E5400562}" destId="{8F7E626A-FD32-4194-8EC9-14FC49B37164}" srcOrd="0" destOrd="0" presId="urn:microsoft.com/office/officeart/2005/8/layout/orgChart1"/>
    <dgm:cxn modelId="{CDA56B86-976A-4FA9-9CBD-6D53A1E94D66}" type="presParOf" srcId="{0E16FCB2-B0F7-4B04-B5A4-4484E5400562}" destId="{D69C42AC-4D89-4CD4-A1D9-0A00928E3C9E}" srcOrd="1" destOrd="0" presId="urn:microsoft.com/office/officeart/2005/8/layout/orgChart1"/>
    <dgm:cxn modelId="{8AA54434-E650-48EC-92DA-8526925230F6}" type="presParOf" srcId="{C2F0A5F8-87D2-4C06-B164-783DF5871311}" destId="{A40DB06A-B3A8-48FD-BBAB-29CDEAE1967B}" srcOrd="1" destOrd="0" presId="urn:microsoft.com/office/officeart/2005/8/layout/orgChart1"/>
    <dgm:cxn modelId="{3708F154-13C9-4D77-8E8B-E1AF3A8CA347}" type="presParOf" srcId="{C2F0A5F8-87D2-4C06-B164-783DF5871311}" destId="{D81A6CA3-04F0-47EB-83CB-EE7C3C23A029}" srcOrd="2" destOrd="0" presId="urn:microsoft.com/office/officeart/2005/8/layout/orgChart1"/>
    <dgm:cxn modelId="{9CD6A450-5CCF-42DA-83BB-7A432B6C6F2E}" type="presParOf" srcId="{4B5547BC-A92B-4FD2-9245-FE1C6EE74515}" destId="{4C93C4B5-53AD-4B60-B96F-34EC9CEDB47B}" srcOrd="2" destOrd="0" presId="urn:microsoft.com/office/officeart/2005/8/layout/orgChart1"/>
    <dgm:cxn modelId="{A846D2DC-2F72-4CC8-B7CD-F8E3CEDF7449}" type="presParOf" srcId="{4B5547BC-A92B-4FD2-9245-FE1C6EE74515}" destId="{AA62D7C4-2379-447F-82D8-2449B06FA6AF}" srcOrd="3" destOrd="0" presId="urn:microsoft.com/office/officeart/2005/8/layout/orgChart1"/>
    <dgm:cxn modelId="{871ED733-DD9A-4F37-9098-EC7484968701}" type="presParOf" srcId="{AA62D7C4-2379-447F-82D8-2449B06FA6AF}" destId="{28356C19-9526-4D15-A981-8F1FE6336432}" srcOrd="0" destOrd="0" presId="urn:microsoft.com/office/officeart/2005/8/layout/orgChart1"/>
    <dgm:cxn modelId="{7AF11382-C123-499D-83CC-C62D5190EA12}" type="presParOf" srcId="{28356C19-9526-4D15-A981-8F1FE6336432}" destId="{E459E7BF-A55F-4E6E-AB53-FE7FB4203D99}" srcOrd="0" destOrd="0" presId="urn:microsoft.com/office/officeart/2005/8/layout/orgChart1"/>
    <dgm:cxn modelId="{39EEC3A7-CAC3-496B-A117-E80336FF61D0}" type="presParOf" srcId="{28356C19-9526-4D15-A981-8F1FE6336432}" destId="{10953D9B-58B9-4DDE-96E1-C33F2B4EC8C9}" srcOrd="1" destOrd="0" presId="urn:microsoft.com/office/officeart/2005/8/layout/orgChart1"/>
    <dgm:cxn modelId="{313D1D26-6B7D-4A6D-8B2E-F98415F5AF6E}" type="presParOf" srcId="{AA62D7C4-2379-447F-82D8-2449B06FA6AF}" destId="{F8BC5409-C2FA-4C3D-AA93-8CBB409AF56A}" srcOrd="1" destOrd="0" presId="urn:microsoft.com/office/officeart/2005/8/layout/orgChart1"/>
    <dgm:cxn modelId="{1FC50634-0C89-488E-9F1F-71A74F3D80CC}" type="presParOf" srcId="{F8BC5409-C2FA-4C3D-AA93-8CBB409AF56A}" destId="{ABEDF663-2C63-4997-8626-58A9F163CEB9}" srcOrd="0" destOrd="0" presId="urn:microsoft.com/office/officeart/2005/8/layout/orgChart1"/>
    <dgm:cxn modelId="{F38B2B99-9E82-4A1C-9377-22CF3A6C5722}" type="presParOf" srcId="{F8BC5409-C2FA-4C3D-AA93-8CBB409AF56A}" destId="{A35CE70A-D8EA-4FA5-AA5B-290891BEF530}" srcOrd="1" destOrd="0" presId="urn:microsoft.com/office/officeart/2005/8/layout/orgChart1"/>
    <dgm:cxn modelId="{22C9F204-F044-410F-8F51-2685F30B9E75}" type="presParOf" srcId="{A35CE70A-D8EA-4FA5-AA5B-290891BEF530}" destId="{2B629E36-7CAA-45DD-AD3C-E782B6B5F30E}" srcOrd="0" destOrd="0" presId="urn:microsoft.com/office/officeart/2005/8/layout/orgChart1"/>
    <dgm:cxn modelId="{AEEB2703-6683-4331-A964-C0DA201487A4}" type="presParOf" srcId="{2B629E36-7CAA-45DD-AD3C-E782B6B5F30E}" destId="{54049176-F059-4064-88C3-9AC5EAA796B6}" srcOrd="0" destOrd="0" presId="urn:microsoft.com/office/officeart/2005/8/layout/orgChart1"/>
    <dgm:cxn modelId="{71289E00-CF0C-4A01-B07B-C69D51972B67}" type="presParOf" srcId="{2B629E36-7CAA-45DD-AD3C-E782B6B5F30E}" destId="{479EC697-A7A2-4F02-AA2F-73F241E67B54}" srcOrd="1" destOrd="0" presId="urn:microsoft.com/office/officeart/2005/8/layout/orgChart1"/>
    <dgm:cxn modelId="{20217090-5EA8-4B2D-93B5-C8CA7021B633}" type="presParOf" srcId="{A35CE70A-D8EA-4FA5-AA5B-290891BEF530}" destId="{685F599E-AAAF-4849-A341-AAB1E7B7F8D4}" srcOrd="1" destOrd="0" presId="urn:microsoft.com/office/officeart/2005/8/layout/orgChart1"/>
    <dgm:cxn modelId="{8563D1D5-92AB-40FD-8A28-A634EFBE1801}" type="presParOf" srcId="{A35CE70A-D8EA-4FA5-AA5B-290891BEF530}" destId="{CA846045-69E2-482A-B5DD-2EE519407009}" srcOrd="2" destOrd="0" presId="urn:microsoft.com/office/officeart/2005/8/layout/orgChart1"/>
    <dgm:cxn modelId="{6419309A-1775-478D-8938-DB0F60D853A7}" type="presParOf" srcId="{F8BC5409-C2FA-4C3D-AA93-8CBB409AF56A}" destId="{9995FCEB-60B4-4D73-8E62-F75E6AE4ADBD}" srcOrd="2" destOrd="0" presId="urn:microsoft.com/office/officeart/2005/8/layout/orgChart1"/>
    <dgm:cxn modelId="{396BC319-3BCD-4558-BF03-294A9E230BB5}" type="presParOf" srcId="{F8BC5409-C2FA-4C3D-AA93-8CBB409AF56A}" destId="{31F96D3A-363D-41EC-9B80-E6BC7C87DBCB}" srcOrd="3" destOrd="0" presId="urn:microsoft.com/office/officeart/2005/8/layout/orgChart1"/>
    <dgm:cxn modelId="{A8563F99-173F-4F32-97D6-6821D7DAD249}" type="presParOf" srcId="{31F96D3A-363D-41EC-9B80-E6BC7C87DBCB}" destId="{F9B99C0A-E3CE-495F-9B04-830C1A0B970A}" srcOrd="0" destOrd="0" presId="urn:microsoft.com/office/officeart/2005/8/layout/orgChart1"/>
    <dgm:cxn modelId="{10C2EA74-89F4-479D-B01D-9D62A8758D81}" type="presParOf" srcId="{F9B99C0A-E3CE-495F-9B04-830C1A0B970A}" destId="{53AAB8D6-E16D-498D-ACBE-5381AE945558}" srcOrd="0" destOrd="0" presId="urn:microsoft.com/office/officeart/2005/8/layout/orgChart1"/>
    <dgm:cxn modelId="{B82DDC8B-52DA-4407-8038-A4A08C8CE547}" type="presParOf" srcId="{F9B99C0A-E3CE-495F-9B04-830C1A0B970A}" destId="{8FDEBEA3-1AFE-4043-B7B2-CB17898CA6DC}" srcOrd="1" destOrd="0" presId="urn:microsoft.com/office/officeart/2005/8/layout/orgChart1"/>
    <dgm:cxn modelId="{1FBAE47F-42B6-4E04-84BD-C2EBE048E087}" type="presParOf" srcId="{31F96D3A-363D-41EC-9B80-E6BC7C87DBCB}" destId="{75A11DFB-45CD-4FB0-B4E4-C1F871EFF397}" srcOrd="1" destOrd="0" presId="urn:microsoft.com/office/officeart/2005/8/layout/orgChart1"/>
    <dgm:cxn modelId="{50847382-29AF-4AE1-9DA0-A26A484A8772}" type="presParOf" srcId="{31F96D3A-363D-41EC-9B80-E6BC7C87DBCB}" destId="{D1C2289E-EE61-47F7-8B86-8F3609A8594C}" srcOrd="2" destOrd="0" presId="urn:microsoft.com/office/officeart/2005/8/layout/orgChart1"/>
    <dgm:cxn modelId="{682DD3A6-B199-4A38-B29F-E0220A89C0E8}" type="presParOf" srcId="{AA62D7C4-2379-447F-82D8-2449B06FA6AF}" destId="{5E908EDD-054C-42C9-93F3-BB7AE9BF7860}" srcOrd="2" destOrd="0" presId="urn:microsoft.com/office/officeart/2005/8/layout/orgChart1"/>
    <dgm:cxn modelId="{2B05944D-257C-4D16-BE55-81F258D3A7F0}" type="presParOf" srcId="{B07A77DE-A5C2-4AB0-A45C-1EDD4E86A90D}" destId="{8EDEDB68-AA78-4D10-BCC8-54257DE9C67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5FCEB-60B4-4D73-8E62-F75E6AE4ADBD}">
      <dsp:nvSpPr>
        <dsp:cNvPr id="0" name=""/>
        <dsp:cNvSpPr/>
      </dsp:nvSpPr>
      <dsp:spPr>
        <a:xfrm>
          <a:off x="4470146" y="2750905"/>
          <a:ext cx="1617222" cy="764980"/>
        </a:xfrm>
        <a:custGeom>
          <a:avLst/>
          <a:gdLst/>
          <a:ahLst/>
          <a:cxnLst/>
          <a:rect l="0" t="0" r="0" b="0"/>
          <a:pathLst>
            <a:path>
              <a:moveTo>
                <a:pt x="0" y="0"/>
              </a:moveTo>
              <a:lnTo>
                <a:pt x="0" y="382490"/>
              </a:lnTo>
              <a:lnTo>
                <a:pt x="1617222" y="382490"/>
              </a:lnTo>
              <a:lnTo>
                <a:pt x="1617222" y="764980"/>
              </a:lnTo>
            </a:path>
          </a:pathLst>
        </a:custGeom>
        <a:noFill/>
        <a:ln w="25400" cap="flat" cmpd="sng" algn="ctr">
          <a:solidFill>
            <a:schemeClr val="accent2">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BEDF663-2C63-4997-8626-58A9F163CEB9}">
      <dsp:nvSpPr>
        <dsp:cNvPr id="0" name=""/>
        <dsp:cNvSpPr/>
      </dsp:nvSpPr>
      <dsp:spPr>
        <a:xfrm>
          <a:off x="2852924" y="2750905"/>
          <a:ext cx="1617222" cy="764980"/>
        </a:xfrm>
        <a:custGeom>
          <a:avLst/>
          <a:gdLst/>
          <a:ahLst/>
          <a:cxnLst/>
          <a:rect l="0" t="0" r="0" b="0"/>
          <a:pathLst>
            <a:path>
              <a:moveTo>
                <a:pt x="1617222" y="0"/>
              </a:moveTo>
              <a:lnTo>
                <a:pt x="1617222" y="382490"/>
              </a:lnTo>
              <a:lnTo>
                <a:pt x="0" y="382490"/>
              </a:lnTo>
              <a:lnTo>
                <a:pt x="0" y="764980"/>
              </a:lnTo>
            </a:path>
          </a:pathLst>
        </a:custGeom>
        <a:noFill/>
        <a:ln w="25400" cap="flat" cmpd="sng" algn="ctr">
          <a:solidFill>
            <a:schemeClr val="accent2">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C93C4B5-53AD-4B60-B96F-34EC9CEDB47B}">
      <dsp:nvSpPr>
        <dsp:cNvPr id="0" name=""/>
        <dsp:cNvSpPr/>
      </dsp:nvSpPr>
      <dsp:spPr>
        <a:xfrm>
          <a:off x="2852924" y="1098730"/>
          <a:ext cx="1617222" cy="764980"/>
        </a:xfrm>
        <a:custGeom>
          <a:avLst/>
          <a:gdLst/>
          <a:ahLst/>
          <a:cxnLst/>
          <a:rect l="0" t="0" r="0" b="0"/>
          <a:pathLst>
            <a:path>
              <a:moveTo>
                <a:pt x="0" y="0"/>
              </a:moveTo>
              <a:lnTo>
                <a:pt x="0" y="382490"/>
              </a:lnTo>
              <a:lnTo>
                <a:pt x="1617222" y="382490"/>
              </a:lnTo>
              <a:lnTo>
                <a:pt x="1617222" y="764980"/>
              </a:lnTo>
            </a:path>
          </a:pathLst>
        </a:custGeom>
        <a:noFill/>
        <a:ln w="25400" cap="flat" cmpd="sng" algn="ctr">
          <a:solidFill>
            <a:schemeClr val="accent2">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FFD91FC-C809-4F0C-9BC9-E8D2245C40A2}">
      <dsp:nvSpPr>
        <dsp:cNvPr id="0" name=""/>
        <dsp:cNvSpPr/>
      </dsp:nvSpPr>
      <dsp:spPr>
        <a:xfrm>
          <a:off x="1235701" y="1098730"/>
          <a:ext cx="1617222" cy="764980"/>
        </a:xfrm>
        <a:custGeom>
          <a:avLst/>
          <a:gdLst/>
          <a:ahLst/>
          <a:cxnLst/>
          <a:rect l="0" t="0" r="0" b="0"/>
          <a:pathLst>
            <a:path>
              <a:moveTo>
                <a:pt x="1617222" y="0"/>
              </a:moveTo>
              <a:lnTo>
                <a:pt x="1617222" y="382490"/>
              </a:lnTo>
              <a:lnTo>
                <a:pt x="0" y="382490"/>
              </a:lnTo>
              <a:lnTo>
                <a:pt x="0" y="764980"/>
              </a:lnTo>
            </a:path>
          </a:pathLst>
        </a:custGeom>
        <a:noFill/>
        <a:ln w="25400" cap="flat" cmpd="sng" algn="ctr">
          <a:solidFill>
            <a:schemeClr val="accent2">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A83E9C3-B087-4000-BA47-BC4CF4F8EA70}">
      <dsp:nvSpPr>
        <dsp:cNvPr id="0" name=""/>
        <dsp:cNvSpPr/>
      </dsp:nvSpPr>
      <dsp:spPr>
        <a:xfrm>
          <a:off x="1530928" y="214449"/>
          <a:ext cx="2643990" cy="884280"/>
        </a:xfrm>
        <a:prstGeom prst="rect">
          <a:avLst/>
        </a:prstGeom>
        <a:solidFill>
          <a:schemeClr val="accent2">
            <a:shade val="6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kern="1200" cap="none" normalizeH="0" baseline="0" dirty="0" smtClean="0">
              <a:ln/>
              <a:solidFill>
                <a:schemeClr val="tx1"/>
              </a:solidFill>
              <a:effectLst/>
              <a:latin typeface="Times New Roman" panose="02020603050405020304" pitchFamily="18" charset="0"/>
              <a:ea typeface="標楷體" panose="03000509000000000000" pitchFamily="65" charset="-120"/>
            </a:rPr>
            <a:t>股票市場</a:t>
          </a:r>
        </a:p>
      </dsp:txBody>
      <dsp:txXfrm>
        <a:off x="1530928" y="214449"/>
        <a:ext cx="2643990" cy="884280"/>
      </dsp:txXfrm>
    </dsp:sp>
    <dsp:sp modelId="{8F7E626A-FD32-4194-8EC9-14FC49B37164}">
      <dsp:nvSpPr>
        <dsp:cNvPr id="0" name=""/>
        <dsp:cNvSpPr/>
      </dsp:nvSpPr>
      <dsp:spPr>
        <a:xfrm>
          <a:off x="968" y="1863710"/>
          <a:ext cx="2469465" cy="887194"/>
        </a:xfrm>
        <a:prstGeom prst="rect">
          <a:avLst/>
        </a:prstGeom>
        <a:solidFill>
          <a:schemeClr val="accent2">
            <a:shade val="8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kern="1200" cap="none" normalizeH="0" baseline="0" dirty="0" smtClean="0">
              <a:ln/>
              <a:solidFill>
                <a:schemeClr val="tx1"/>
              </a:solidFill>
              <a:effectLst/>
              <a:latin typeface="Times New Roman" panose="02020603050405020304" pitchFamily="18" charset="0"/>
              <a:ea typeface="標楷體" panose="03000509000000000000" pitchFamily="65" charset="-120"/>
            </a:rPr>
            <a:t>發行市場</a:t>
          </a:r>
        </a:p>
      </dsp:txBody>
      <dsp:txXfrm>
        <a:off x="968" y="1863710"/>
        <a:ext cx="2469465" cy="887194"/>
      </dsp:txXfrm>
    </dsp:sp>
    <dsp:sp modelId="{E459E7BF-A55F-4E6E-AB53-FE7FB4203D99}">
      <dsp:nvSpPr>
        <dsp:cNvPr id="0" name=""/>
        <dsp:cNvSpPr/>
      </dsp:nvSpPr>
      <dsp:spPr>
        <a:xfrm>
          <a:off x="3235414" y="1863710"/>
          <a:ext cx="2469465" cy="887194"/>
        </a:xfrm>
        <a:prstGeom prst="rect">
          <a:avLst/>
        </a:prstGeom>
        <a:solidFill>
          <a:schemeClr val="accent2">
            <a:shade val="8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kern="1200" cap="none" normalizeH="0" baseline="0" smtClean="0">
              <a:ln/>
              <a:solidFill>
                <a:schemeClr val="tx1"/>
              </a:solidFill>
              <a:effectLst/>
              <a:latin typeface="Times New Roman" panose="02020603050405020304" pitchFamily="18" charset="0"/>
              <a:ea typeface="標楷體" panose="03000509000000000000" pitchFamily="65" charset="-120"/>
            </a:rPr>
            <a:t>流通市場</a:t>
          </a:r>
        </a:p>
      </dsp:txBody>
      <dsp:txXfrm>
        <a:off x="3235414" y="1863710"/>
        <a:ext cx="2469465" cy="887194"/>
      </dsp:txXfrm>
    </dsp:sp>
    <dsp:sp modelId="{54049176-F059-4064-88C3-9AC5EAA796B6}">
      <dsp:nvSpPr>
        <dsp:cNvPr id="0" name=""/>
        <dsp:cNvSpPr/>
      </dsp:nvSpPr>
      <dsp:spPr>
        <a:xfrm>
          <a:off x="1618191" y="3515885"/>
          <a:ext cx="2469465" cy="887194"/>
        </a:xfrm>
        <a:prstGeom prst="rect">
          <a:avLst/>
        </a:prstGeom>
        <a:solidFill>
          <a:schemeClr val="accent2">
            <a:tint val="99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kern="1200" cap="none" normalizeH="0" baseline="0" smtClean="0">
              <a:ln/>
              <a:solidFill>
                <a:schemeClr val="tx1"/>
              </a:solidFill>
              <a:effectLst/>
              <a:latin typeface="Times New Roman" panose="02020603050405020304" pitchFamily="18" charset="0"/>
              <a:ea typeface="標楷體" panose="03000509000000000000" pitchFamily="65" charset="-120"/>
            </a:rPr>
            <a:t>集中市場</a:t>
          </a:r>
        </a:p>
      </dsp:txBody>
      <dsp:txXfrm>
        <a:off x="1618191" y="3515885"/>
        <a:ext cx="2469465" cy="887194"/>
      </dsp:txXfrm>
    </dsp:sp>
    <dsp:sp modelId="{53AAB8D6-E16D-498D-ACBE-5381AE945558}">
      <dsp:nvSpPr>
        <dsp:cNvPr id="0" name=""/>
        <dsp:cNvSpPr/>
      </dsp:nvSpPr>
      <dsp:spPr>
        <a:xfrm>
          <a:off x="4852637" y="3515885"/>
          <a:ext cx="2469465" cy="887194"/>
        </a:xfrm>
        <a:prstGeom prst="rect">
          <a:avLst/>
        </a:prstGeom>
        <a:solidFill>
          <a:schemeClr val="accent2">
            <a:tint val="99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kern="1200" cap="none" normalizeH="0" baseline="0" smtClean="0">
              <a:ln/>
              <a:solidFill>
                <a:schemeClr val="tx1"/>
              </a:solidFill>
              <a:effectLst/>
              <a:latin typeface="Times New Roman" panose="02020603050405020304" pitchFamily="18" charset="0"/>
              <a:ea typeface="標楷體" panose="03000509000000000000" pitchFamily="65" charset="-120"/>
            </a:rPr>
            <a:t>上櫃市場</a:t>
          </a:r>
        </a:p>
      </dsp:txBody>
      <dsp:txXfrm>
        <a:off x="4852637" y="3515885"/>
        <a:ext cx="2469465" cy="88719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ltLang="zh-TW"/>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C1AC372-40D4-49A5-A1E1-52FE6692E64E}" type="datetimeFigureOut">
              <a:rPr lang="zh-TW" altLang="en-US"/>
              <a:pPr>
                <a:defRPr/>
              </a:pPr>
              <a:t>2018/11/8</a:t>
            </a:fld>
            <a:endParaRPr lang="en-US" altLang="zh-TW"/>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ltLang="zh-TW"/>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227042C-3F62-4E62-B7F6-007FBE2C822F}" type="slidenum">
              <a:rPr lang="zh-TW" altLang="en-US"/>
              <a:pPr>
                <a:defRPr/>
              </a:pPr>
              <a:t>‹#›</a:t>
            </a:fld>
            <a:endParaRPr lang="en-US" altLang="zh-TW"/>
          </a:p>
        </p:txBody>
      </p:sp>
    </p:spTree>
    <p:extLst>
      <p:ext uri="{BB962C8B-B14F-4D97-AF65-F5344CB8AC3E}">
        <p14:creationId xmlns:p14="http://schemas.microsoft.com/office/powerpoint/2010/main" val="1433801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zh-TW"/>
          </a:p>
        </p:txBody>
      </p:sp>
      <p:sp>
        <p:nvSpPr>
          <p:cNvPr id="378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zh-TW"/>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zh-TW"/>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ABD5D00-2779-4E8B-9928-41CB4ABE7C05}" type="slidenum">
              <a:rPr lang="en-US" altLang="zh-TW"/>
              <a:pPr>
                <a:defRPr/>
              </a:pPr>
              <a:t>‹#›</a:t>
            </a:fld>
            <a:endParaRPr lang="en-US" altLang="zh-TW"/>
          </a:p>
        </p:txBody>
      </p:sp>
    </p:spTree>
    <p:extLst>
      <p:ext uri="{BB962C8B-B14F-4D97-AF65-F5344CB8AC3E}">
        <p14:creationId xmlns:p14="http://schemas.microsoft.com/office/powerpoint/2010/main" val="3311724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9E5C12BA-D3F1-4CAE-B9DE-977EA7C67B67}" type="slidenum">
              <a:rPr lang="en-US" altLang="zh-TW"/>
              <a:pPr>
                <a:spcBef>
                  <a:spcPct val="0"/>
                </a:spcBef>
              </a:pPr>
              <a:t>3</a:t>
            </a:fld>
            <a:endParaRPr lang="en-US" altLang="zh-TW"/>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39120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新細明體" panose="02020500000000000000" pitchFamily="18" charset="-120"/>
              </a:defRPr>
            </a:lvl1pPr>
            <a:lvl2pPr marL="742950" indent="-285750">
              <a:spcBef>
                <a:spcPct val="30000"/>
              </a:spcBef>
              <a:defRPr kumimoji="1" sz="1200">
                <a:solidFill>
                  <a:schemeClr val="tx1"/>
                </a:solidFill>
                <a:latin typeface="Times New Roman" panose="02020603050405020304" pitchFamily="18" charset="0"/>
                <a:ea typeface="新細明體" panose="02020500000000000000" pitchFamily="18" charset="-120"/>
              </a:defRPr>
            </a:lvl2pPr>
            <a:lvl3pPr marL="11430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3pPr>
            <a:lvl4pPr marL="16002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4pPr>
            <a:lvl5pPr marL="2057400" indent="-228600">
              <a:spcBef>
                <a:spcPct val="30000"/>
              </a:spcBef>
              <a:defRPr kumimoji="1" sz="12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新細明體" panose="02020500000000000000" pitchFamily="18" charset="-120"/>
              </a:defRPr>
            </a:lvl9pPr>
          </a:lstStyle>
          <a:p>
            <a:pPr>
              <a:spcBef>
                <a:spcPct val="0"/>
              </a:spcBef>
            </a:pPr>
            <a:fld id="{9F867CCA-5025-489A-8FCE-BAC180E579AE}" type="slidenum">
              <a:rPr lang="en-US" altLang="zh-TW"/>
              <a:pPr>
                <a:spcBef>
                  <a:spcPct val="0"/>
                </a:spcBef>
              </a:pPr>
              <a:t>5</a:t>
            </a:fld>
            <a:endParaRPr lang="en-US" altLang="zh-TW"/>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9346951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eaLnBrk="1" hangingPunct="1">
                <a:defRPr/>
              </a:pPr>
              <a:endParaRPr lang="zh-TW" altLang="en-US"/>
            </a:p>
          </p:txBody>
        </p:sp>
        <p:sp>
          <p:nvSpPr>
            <p:cNvPr id="6" name="Arc 4"/>
            <p:cNvSpPr>
              <a:spLocks/>
            </p:cNvSpPr>
            <p:nvPr/>
          </p:nvSpPr>
          <p:spPr bwMode="auto">
            <a:xfrm>
              <a:off x="-652" y="978"/>
              <a:ext cx="4237" cy="3342"/>
            </a:xfrm>
            <a:custGeom>
              <a:avLst/>
              <a:gdLst>
                <a:gd name="T0" fmla="*/ 780 w 21600"/>
                <a:gd name="T1" fmla="*/ 0 h 21231"/>
                <a:gd name="T2" fmla="*/ 4237 w 21600"/>
                <a:gd name="T3" fmla="*/ 3342 h 21231"/>
                <a:gd name="T4" fmla="*/ 0 w 21600"/>
                <a:gd name="T5" fmla="*/ 3342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grpSp>
      <p:sp>
        <p:nvSpPr>
          <p:cNvPr id="25605" name="Rectangle 5"/>
          <p:cNvSpPr>
            <a:spLocks noGrp="1" noChangeArrowheads="1"/>
          </p:cNvSpPr>
          <p:nvPr>
            <p:ph type="ctrTitle" sz="quarter"/>
          </p:nvPr>
        </p:nvSpPr>
        <p:spPr>
          <a:xfrm>
            <a:off x="1293813" y="762000"/>
            <a:ext cx="7772400" cy="1143000"/>
          </a:xfrm>
        </p:spPr>
        <p:txBody>
          <a:bodyPr anchor="b"/>
          <a:lstStyle>
            <a:lvl1pPr>
              <a:defRPr/>
            </a:lvl1pPr>
          </a:lstStyle>
          <a:p>
            <a:r>
              <a:rPr lang="zh-TW" altLang="en-US"/>
              <a:t>按一下以編輯母片標題樣式</a:t>
            </a:r>
          </a:p>
        </p:txBody>
      </p:sp>
      <p:sp>
        <p:nvSpPr>
          <p:cNvPr id="2560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zh-TW" altLang="en-US"/>
              <a:t>按一下以編輯母片副標題樣式</a:t>
            </a:r>
          </a:p>
        </p:txBody>
      </p:sp>
      <p:sp>
        <p:nvSpPr>
          <p:cNvPr id="7" name="Rectangle 7"/>
          <p:cNvSpPr>
            <a:spLocks noGrp="1" noChangeArrowheads="1"/>
          </p:cNvSpPr>
          <p:nvPr>
            <p:ph type="dt" sz="quarter" idx="10"/>
          </p:nvPr>
        </p:nvSpPr>
        <p:spPr/>
        <p:txBody>
          <a:bodyPr/>
          <a:lstStyle>
            <a:lvl1pPr>
              <a:defRPr/>
            </a:lvl1pPr>
          </a:lstStyle>
          <a:p>
            <a:pPr>
              <a:defRPr/>
            </a:pPr>
            <a:fld id="{1E7F82A7-07D6-4FF9-9A20-58C848FD8D25}" type="datetime1">
              <a:rPr lang="zh-TW" altLang="en-US"/>
              <a:pPr>
                <a:defRPr/>
              </a:pPr>
              <a:t>2018/11/8</a:t>
            </a:fld>
            <a:endParaRPr lang="en-US" altLang="zh-TW"/>
          </a:p>
        </p:txBody>
      </p:sp>
      <p:sp>
        <p:nvSpPr>
          <p:cNvPr id="8" name="Rectangle 8"/>
          <p:cNvSpPr>
            <a:spLocks noGrp="1" noChangeArrowheads="1"/>
          </p:cNvSpPr>
          <p:nvPr>
            <p:ph type="ftr" sz="quarter" idx="11"/>
          </p:nvPr>
        </p:nvSpPr>
        <p:spPr/>
        <p:txBody>
          <a:bodyPr/>
          <a:lstStyle>
            <a:lvl1pPr>
              <a:defRPr/>
            </a:lvl1pPr>
          </a:lstStyle>
          <a:p>
            <a:pPr>
              <a:defRPr/>
            </a:pPr>
            <a:r>
              <a:rPr lang="zh-TW" altLang="en-US"/>
              <a:t>黃志典：金融市場概論</a:t>
            </a:r>
            <a:endParaRPr lang="en-US" altLang="zh-TW"/>
          </a:p>
        </p:txBody>
      </p:sp>
      <p:sp>
        <p:nvSpPr>
          <p:cNvPr id="9" name="Rectangle 9"/>
          <p:cNvSpPr>
            <a:spLocks noGrp="1" noChangeArrowheads="1"/>
          </p:cNvSpPr>
          <p:nvPr>
            <p:ph type="sldNum" sz="quarter" idx="12"/>
          </p:nvPr>
        </p:nvSpPr>
        <p:spPr/>
        <p:txBody>
          <a:bodyPr/>
          <a:lstStyle>
            <a:lvl1pPr>
              <a:defRPr smtClean="0"/>
            </a:lvl1pPr>
          </a:lstStyle>
          <a:p>
            <a:pPr>
              <a:defRPr/>
            </a:pPr>
            <a:fld id="{220DA3D2-2D17-4BCC-B8A0-F74EB9BCD4D6}" type="slidenum">
              <a:rPr lang="en-US" altLang="zh-TW"/>
              <a:pPr>
                <a:defRPr/>
              </a:pPr>
              <a:t>‹#›</a:t>
            </a:fld>
            <a:endParaRPr lang="en-US" altLang="zh-TW"/>
          </a:p>
        </p:txBody>
      </p:sp>
      <p:pic>
        <p:nvPicPr>
          <p:cNvPr id="10" name="圖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65600" y="0"/>
            <a:ext cx="478401" cy="6858000"/>
          </a:xfrm>
          <a:prstGeom prst="rect">
            <a:avLst/>
          </a:prstGeom>
        </p:spPr>
      </p:pic>
    </p:spTree>
    <p:extLst>
      <p:ext uri="{BB962C8B-B14F-4D97-AF65-F5344CB8AC3E}">
        <p14:creationId xmlns:p14="http://schemas.microsoft.com/office/powerpoint/2010/main" val="27472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4820515D-D429-41F5-B648-C7A05C4C46BB}" type="datetime1">
              <a:rPr lang="zh-TW" altLang="en-US"/>
              <a:pPr>
                <a:defRPr/>
              </a:pPr>
              <a:t>2018/11/8</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3669AD01-4AFE-4779-BEB2-1257737E7A1B}" type="slidenum">
              <a:rPr lang="en-US" altLang="zh-TW"/>
              <a:pPr>
                <a:defRPr/>
              </a:pPr>
              <a:t>‹#›</a:t>
            </a:fld>
            <a:endParaRPr lang="en-US" altLang="zh-TW"/>
          </a:p>
        </p:txBody>
      </p:sp>
    </p:spTree>
    <p:extLst>
      <p:ext uri="{BB962C8B-B14F-4D97-AF65-F5344CB8AC3E}">
        <p14:creationId xmlns:p14="http://schemas.microsoft.com/office/powerpoint/2010/main" val="3845422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fld id="{44CD30CC-CCF6-4349-99DE-4ABAA7165735}" type="datetime1">
              <a:rPr lang="zh-TW" altLang="en-US"/>
              <a:pPr>
                <a:defRPr/>
              </a:pPr>
              <a:t>2018/11/8</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81F94264-280A-4C46-95C7-118E7DB29791}" type="slidenum">
              <a:rPr lang="en-US" altLang="zh-TW"/>
              <a:pPr>
                <a:defRPr/>
              </a:pPr>
              <a:t>‹#›</a:t>
            </a:fld>
            <a:endParaRPr lang="en-US" altLang="zh-TW"/>
          </a:p>
        </p:txBody>
      </p:sp>
    </p:spTree>
    <p:extLst>
      <p:ext uri="{BB962C8B-B14F-4D97-AF65-F5344CB8AC3E}">
        <p14:creationId xmlns:p14="http://schemas.microsoft.com/office/powerpoint/2010/main" val="1019669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7C25E50C-0884-4B09-9FEA-3477F771D37D}" type="datetime1">
              <a:rPr lang="zh-TW" altLang="en-US"/>
              <a:pPr>
                <a:defRPr/>
              </a:pPr>
              <a:t>2018/11/8</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C766E906-FAC0-450E-B308-19842C1D7F38}" type="slidenum">
              <a:rPr lang="en-US" altLang="zh-TW"/>
              <a:pPr>
                <a:defRPr/>
              </a:pPr>
              <a:t>‹#›</a:t>
            </a:fld>
            <a:endParaRPr lang="en-US" altLang="zh-TW"/>
          </a:p>
        </p:txBody>
      </p:sp>
    </p:spTree>
    <p:extLst>
      <p:ext uri="{BB962C8B-B14F-4D97-AF65-F5344CB8AC3E}">
        <p14:creationId xmlns:p14="http://schemas.microsoft.com/office/powerpoint/2010/main" val="1928830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6"/>
          <p:cNvSpPr>
            <a:spLocks noGrp="1" noChangeArrowheads="1"/>
          </p:cNvSpPr>
          <p:nvPr>
            <p:ph type="dt" sz="half" idx="10"/>
          </p:nvPr>
        </p:nvSpPr>
        <p:spPr>
          <a:ln/>
        </p:spPr>
        <p:txBody>
          <a:bodyPr/>
          <a:lstStyle>
            <a:lvl1pPr>
              <a:defRPr/>
            </a:lvl1pPr>
          </a:lstStyle>
          <a:p>
            <a:pPr>
              <a:defRPr/>
            </a:pPr>
            <a:fld id="{1C4768EE-2538-4779-8A4B-742424745027}" type="datetime1">
              <a:rPr lang="zh-TW" altLang="en-US"/>
              <a:pPr>
                <a:defRPr/>
              </a:pPr>
              <a:t>2018/11/8</a:t>
            </a:fld>
            <a:endParaRPr lang="en-US" altLang="zh-TW"/>
          </a:p>
        </p:txBody>
      </p:sp>
      <p:sp>
        <p:nvSpPr>
          <p:cNvPr id="8"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9" name="Rectangle 8"/>
          <p:cNvSpPr>
            <a:spLocks noGrp="1" noChangeArrowheads="1"/>
          </p:cNvSpPr>
          <p:nvPr>
            <p:ph type="sldNum" sz="quarter" idx="12"/>
          </p:nvPr>
        </p:nvSpPr>
        <p:spPr>
          <a:ln/>
        </p:spPr>
        <p:txBody>
          <a:bodyPr/>
          <a:lstStyle>
            <a:lvl1pPr>
              <a:defRPr/>
            </a:lvl1pPr>
          </a:lstStyle>
          <a:p>
            <a:pPr>
              <a:defRPr/>
            </a:pPr>
            <a:fld id="{5A78D139-741B-41E3-8B64-0A6E69728DE0}" type="slidenum">
              <a:rPr lang="en-US" altLang="zh-TW"/>
              <a:pPr>
                <a:defRPr/>
              </a:pPr>
              <a:t>‹#›</a:t>
            </a:fld>
            <a:endParaRPr lang="en-US" altLang="zh-TW"/>
          </a:p>
        </p:txBody>
      </p:sp>
    </p:spTree>
    <p:extLst>
      <p:ext uri="{BB962C8B-B14F-4D97-AF65-F5344CB8AC3E}">
        <p14:creationId xmlns:p14="http://schemas.microsoft.com/office/powerpoint/2010/main" val="2161429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6"/>
          <p:cNvSpPr>
            <a:spLocks noGrp="1" noChangeArrowheads="1"/>
          </p:cNvSpPr>
          <p:nvPr>
            <p:ph type="dt" sz="half" idx="10"/>
          </p:nvPr>
        </p:nvSpPr>
        <p:spPr>
          <a:ln/>
        </p:spPr>
        <p:txBody>
          <a:bodyPr/>
          <a:lstStyle>
            <a:lvl1pPr>
              <a:defRPr/>
            </a:lvl1pPr>
          </a:lstStyle>
          <a:p>
            <a:pPr>
              <a:defRPr/>
            </a:pPr>
            <a:fld id="{89FEC364-4280-44D8-A24B-8420ADE6A67E}" type="datetime1">
              <a:rPr lang="zh-TW" altLang="en-US"/>
              <a:pPr>
                <a:defRPr/>
              </a:pPr>
              <a:t>2018/11/8</a:t>
            </a:fld>
            <a:endParaRPr lang="en-US" altLang="zh-TW"/>
          </a:p>
        </p:txBody>
      </p:sp>
      <p:sp>
        <p:nvSpPr>
          <p:cNvPr id="4"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5" name="Rectangle 8"/>
          <p:cNvSpPr>
            <a:spLocks noGrp="1" noChangeArrowheads="1"/>
          </p:cNvSpPr>
          <p:nvPr>
            <p:ph type="sldNum" sz="quarter" idx="12"/>
          </p:nvPr>
        </p:nvSpPr>
        <p:spPr>
          <a:ln/>
        </p:spPr>
        <p:txBody>
          <a:bodyPr/>
          <a:lstStyle>
            <a:lvl1pPr>
              <a:defRPr/>
            </a:lvl1pPr>
          </a:lstStyle>
          <a:p>
            <a:pPr>
              <a:defRPr/>
            </a:pPr>
            <a:fld id="{185F1AB6-5985-411C-AE6D-87382D143ADD}" type="slidenum">
              <a:rPr lang="en-US" altLang="zh-TW"/>
              <a:pPr>
                <a:defRPr/>
              </a:pPr>
              <a:t>‹#›</a:t>
            </a:fld>
            <a:endParaRPr lang="en-US" altLang="zh-TW"/>
          </a:p>
        </p:txBody>
      </p:sp>
    </p:spTree>
    <p:extLst>
      <p:ext uri="{BB962C8B-B14F-4D97-AF65-F5344CB8AC3E}">
        <p14:creationId xmlns:p14="http://schemas.microsoft.com/office/powerpoint/2010/main" val="61116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7AD364BB-1E67-43F0-B10C-1CCE2C7D0217}" type="datetime1">
              <a:rPr lang="zh-TW" altLang="en-US"/>
              <a:pPr>
                <a:defRPr/>
              </a:pPr>
              <a:t>2018/11/8</a:t>
            </a:fld>
            <a:endParaRPr lang="en-US" altLang="zh-TW"/>
          </a:p>
        </p:txBody>
      </p:sp>
      <p:sp>
        <p:nvSpPr>
          <p:cNvPr id="3"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4" name="Rectangle 8"/>
          <p:cNvSpPr>
            <a:spLocks noGrp="1" noChangeArrowheads="1"/>
          </p:cNvSpPr>
          <p:nvPr>
            <p:ph type="sldNum" sz="quarter" idx="12"/>
          </p:nvPr>
        </p:nvSpPr>
        <p:spPr>
          <a:ln/>
        </p:spPr>
        <p:txBody>
          <a:bodyPr/>
          <a:lstStyle>
            <a:lvl1pPr>
              <a:defRPr/>
            </a:lvl1pPr>
          </a:lstStyle>
          <a:p>
            <a:pPr>
              <a:defRPr/>
            </a:pPr>
            <a:fld id="{8C593F99-B086-4226-821E-2EA256290E36}" type="slidenum">
              <a:rPr lang="en-US" altLang="zh-TW"/>
              <a:pPr>
                <a:defRPr/>
              </a:pPr>
              <a:t>‹#›</a:t>
            </a:fld>
            <a:endParaRPr lang="en-US" altLang="zh-TW"/>
          </a:p>
        </p:txBody>
      </p:sp>
    </p:spTree>
    <p:extLst>
      <p:ext uri="{BB962C8B-B14F-4D97-AF65-F5344CB8AC3E}">
        <p14:creationId xmlns:p14="http://schemas.microsoft.com/office/powerpoint/2010/main" val="385452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C54FEB93-A463-480D-8317-83CDDE5C237B}" type="datetime1">
              <a:rPr lang="zh-TW" altLang="en-US"/>
              <a:pPr>
                <a:defRPr/>
              </a:pPr>
              <a:t>2018/11/8</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E0B44821-BF69-4A26-8A6E-3D3455311717}" type="slidenum">
              <a:rPr lang="en-US" altLang="zh-TW"/>
              <a:pPr>
                <a:defRPr/>
              </a:pPr>
              <a:t>‹#›</a:t>
            </a:fld>
            <a:endParaRPr lang="en-US" altLang="zh-TW"/>
          </a:p>
        </p:txBody>
      </p:sp>
    </p:spTree>
    <p:extLst>
      <p:ext uri="{BB962C8B-B14F-4D97-AF65-F5344CB8AC3E}">
        <p14:creationId xmlns:p14="http://schemas.microsoft.com/office/powerpoint/2010/main" val="157367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fld id="{78046F10-6C65-483A-BDD5-93975B7ADFE8}" type="datetime1">
              <a:rPr lang="zh-TW" altLang="en-US"/>
              <a:pPr>
                <a:defRPr/>
              </a:pPr>
              <a:t>2018/11/8</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52874492-6624-4018-88A2-6C04397F9268}" type="slidenum">
              <a:rPr lang="en-US" altLang="zh-TW"/>
              <a:pPr>
                <a:defRPr/>
              </a:pPr>
              <a:t>‹#›</a:t>
            </a:fld>
            <a:endParaRPr lang="en-US" altLang="zh-TW"/>
          </a:p>
        </p:txBody>
      </p:sp>
    </p:spTree>
    <p:extLst>
      <p:ext uri="{BB962C8B-B14F-4D97-AF65-F5344CB8AC3E}">
        <p14:creationId xmlns:p14="http://schemas.microsoft.com/office/powerpoint/2010/main" val="280253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0A1FB6E3-C055-4A44-AB5C-92059922B6E0}" type="datetime1">
              <a:rPr lang="zh-TW" altLang="en-US"/>
              <a:pPr>
                <a:defRPr/>
              </a:pPr>
              <a:t>2018/11/8</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DD70CF08-04D2-44D3-A45E-6066651040F3}" type="slidenum">
              <a:rPr lang="en-US" altLang="zh-TW"/>
              <a:pPr>
                <a:defRPr/>
              </a:pPr>
              <a:t>‹#›</a:t>
            </a:fld>
            <a:endParaRPr lang="en-US" altLang="zh-TW"/>
          </a:p>
        </p:txBody>
      </p:sp>
    </p:spTree>
    <p:extLst>
      <p:ext uri="{BB962C8B-B14F-4D97-AF65-F5344CB8AC3E}">
        <p14:creationId xmlns:p14="http://schemas.microsoft.com/office/powerpoint/2010/main" val="2082028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fld id="{39232B2A-D699-4D39-8DF6-C5FE4A2396D8}" type="datetime1">
              <a:rPr lang="zh-TW" altLang="en-US"/>
              <a:pPr>
                <a:defRPr/>
              </a:pPr>
              <a:t>2018/11/8</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F6BA7DBB-FAAB-4337-BAB3-D0A99A7CB1E4}" type="slidenum">
              <a:rPr lang="en-US" altLang="zh-TW"/>
              <a:pPr>
                <a:defRPr/>
              </a:pPr>
              <a:t>‹#›</a:t>
            </a:fld>
            <a:endParaRPr lang="en-US" altLang="zh-TW"/>
          </a:p>
        </p:txBody>
      </p:sp>
    </p:spTree>
    <p:extLst>
      <p:ext uri="{BB962C8B-B14F-4D97-AF65-F5344CB8AC3E}">
        <p14:creationId xmlns:p14="http://schemas.microsoft.com/office/powerpoint/2010/main" val="2960472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fld id="{46E1FC61-7FA2-41CE-807C-111EF5EF2E14}" type="datetime1">
              <a:rPr lang="zh-TW" altLang="en-US"/>
              <a:pPr>
                <a:defRPr/>
              </a:pPr>
              <a:t>2018/11/8</a:t>
            </a:fld>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3907483D-0575-4DAB-80DB-0DDD5943CE42}" type="slidenum">
              <a:rPr lang="en-US" altLang="zh-TW"/>
              <a:pPr>
                <a:defRPr/>
              </a:pPr>
              <a:t>‹#›</a:t>
            </a:fld>
            <a:endParaRPr lang="en-US" altLang="zh-TW"/>
          </a:p>
        </p:txBody>
      </p:sp>
    </p:spTree>
    <p:extLst>
      <p:ext uri="{BB962C8B-B14F-4D97-AF65-F5344CB8AC3E}">
        <p14:creationId xmlns:p14="http://schemas.microsoft.com/office/powerpoint/2010/main" val="1389630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9812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38100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6"/>
          <p:cNvSpPr>
            <a:spLocks noGrp="1" noChangeArrowheads="1"/>
          </p:cNvSpPr>
          <p:nvPr>
            <p:ph type="dt" sz="half" idx="10"/>
          </p:nvPr>
        </p:nvSpPr>
        <p:spPr>
          <a:ln/>
        </p:spPr>
        <p:txBody>
          <a:bodyPr/>
          <a:lstStyle>
            <a:lvl1pPr>
              <a:defRPr/>
            </a:lvl1pPr>
          </a:lstStyle>
          <a:p>
            <a:pPr>
              <a:defRPr/>
            </a:pPr>
            <a:fld id="{DE54B1A2-4DC1-4E1B-B1F3-5D52F3826DF3}" type="datetime1">
              <a:rPr lang="zh-TW" altLang="en-US"/>
              <a:pPr>
                <a:defRPr/>
              </a:pPr>
              <a:t>2018/11/8</a:t>
            </a:fld>
            <a:endParaRPr lang="en-US" altLang="zh-TW"/>
          </a:p>
        </p:txBody>
      </p:sp>
      <p:sp>
        <p:nvSpPr>
          <p:cNvPr id="7"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8" name="Rectangle 8"/>
          <p:cNvSpPr>
            <a:spLocks noGrp="1" noChangeArrowheads="1"/>
          </p:cNvSpPr>
          <p:nvPr>
            <p:ph type="sldNum" sz="quarter" idx="12"/>
          </p:nvPr>
        </p:nvSpPr>
        <p:spPr>
          <a:ln/>
        </p:spPr>
        <p:txBody>
          <a:bodyPr/>
          <a:lstStyle>
            <a:lvl1pPr>
              <a:defRPr/>
            </a:lvl1pPr>
          </a:lstStyle>
          <a:p>
            <a:pPr>
              <a:defRPr/>
            </a:pPr>
            <a:fld id="{5563CAED-2877-4074-9365-61E8B751F5D2}" type="slidenum">
              <a:rPr lang="en-US" altLang="zh-TW"/>
              <a:pPr>
                <a:defRPr/>
              </a:pPr>
              <a:t>‹#›</a:t>
            </a:fld>
            <a:endParaRPr lang="en-US" altLang="zh-TW"/>
          </a:p>
        </p:txBody>
      </p:sp>
    </p:spTree>
    <p:extLst>
      <p:ext uri="{BB962C8B-B14F-4D97-AF65-F5344CB8AC3E}">
        <p14:creationId xmlns:p14="http://schemas.microsoft.com/office/powerpoint/2010/main" val="1220678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85800" y="1981200"/>
            <a:ext cx="7772400" cy="4114800"/>
          </a:xfrm>
        </p:spPr>
        <p:txBody>
          <a:bodyPr/>
          <a:lstStyle/>
          <a:p>
            <a:pPr lvl="0"/>
            <a:endParaRPr lang="zh-TW" altLang="en-US" noProof="0"/>
          </a:p>
        </p:txBody>
      </p:sp>
      <p:sp>
        <p:nvSpPr>
          <p:cNvPr id="4" name="Rectangle 6"/>
          <p:cNvSpPr>
            <a:spLocks noGrp="1" noChangeArrowheads="1"/>
          </p:cNvSpPr>
          <p:nvPr>
            <p:ph type="dt" sz="half" idx="10"/>
          </p:nvPr>
        </p:nvSpPr>
        <p:spPr>
          <a:ln/>
        </p:spPr>
        <p:txBody>
          <a:bodyPr/>
          <a:lstStyle>
            <a:lvl1pPr>
              <a:defRPr/>
            </a:lvl1pPr>
          </a:lstStyle>
          <a:p>
            <a:pPr>
              <a:defRPr/>
            </a:pPr>
            <a:fld id="{17D2D697-43F9-42A9-A8D3-33A11345E377}" type="datetime1">
              <a:rPr lang="zh-TW" altLang="en-US"/>
              <a:pPr>
                <a:defRPr/>
              </a:pPr>
              <a:t>2018/11/8</a:t>
            </a:fld>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r>
              <a:rPr lang="zh-TW" altLang="en-US"/>
              <a:t>黃志典：金融市場概論</a:t>
            </a: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25683684-28EF-44DC-9261-937F0090B0B0}" type="slidenum">
              <a:rPr lang="en-US" altLang="zh-TW"/>
              <a:pPr>
                <a:defRPr/>
              </a:pPr>
              <a:t>‹#›</a:t>
            </a:fld>
            <a:endParaRPr lang="en-US" altLang="zh-TW"/>
          </a:p>
        </p:txBody>
      </p:sp>
    </p:spTree>
    <p:extLst>
      <p:ext uri="{BB962C8B-B14F-4D97-AF65-F5344CB8AC3E}">
        <p14:creationId xmlns:p14="http://schemas.microsoft.com/office/powerpoint/2010/main" val="4282462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457200" y="122238"/>
            <a:ext cx="7543800" cy="1295400"/>
          </a:xfrm>
        </p:spPr>
        <p:txBody>
          <a:bodyPr/>
          <a:lstStyle/>
          <a:p>
            <a:r>
              <a:rPr lang="zh-TW" altLang="en-US" smtClean="0"/>
              <a:t>按一下以編輯母片標題樣式</a:t>
            </a:r>
            <a:endParaRPr lang="zh-TW" altLang="en-US"/>
          </a:p>
        </p:txBody>
      </p:sp>
      <p:sp>
        <p:nvSpPr>
          <p:cNvPr id="3" name="SmartArt 版面配置區 2"/>
          <p:cNvSpPr>
            <a:spLocks noGrp="1"/>
          </p:cNvSpPr>
          <p:nvPr>
            <p:ph type="dgm" idx="1"/>
          </p:nvPr>
        </p:nvSpPr>
        <p:spPr>
          <a:xfrm>
            <a:off x="457200" y="1719263"/>
            <a:ext cx="8229600" cy="4411662"/>
          </a:xfrm>
        </p:spPr>
        <p:txBody>
          <a:bodyPr/>
          <a:lstStyle/>
          <a:p>
            <a:pPr lvl="0"/>
            <a:endParaRPr lang="zh-TW" altLang="en-US" noProof="0" smtClean="0"/>
          </a:p>
        </p:txBody>
      </p:sp>
      <p:sp>
        <p:nvSpPr>
          <p:cNvPr id="4" name="Rectangle 5"/>
          <p:cNvSpPr>
            <a:spLocks noGrp="1" noChangeArrowheads="1"/>
          </p:cNvSpPr>
          <p:nvPr>
            <p:ph type="dt" sz="half" idx="10"/>
          </p:nvPr>
        </p:nvSpPr>
        <p:spPr/>
        <p:txBody>
          <a:bodyPr/>
          <a:lstStyle>
            <a:lvl1pPr>
              <a:defRPr/>
            </a:lvl1pPr>
          </a:lstStyle>
          <a:p>
            <a:pPr>
              <a:defRPr/>
            </a:pPr>
            <a:endParaRPr lang="en-US" altLang="zh-TW"/>
          </a:p>
        </p:txBody>
      </p:sp>
      <p:sp>
        <p:nvSpPr>
          <p:cNvPr id="5" name="Rectangle 6"/>
          <p:cNvSpPr>
            <a:spLocks noGrp="1" noChangeArrowheads="1"/>
          </p:cNvSpPr>
          <p:nvPr>
            <p:ph type="ftr" sz="quarter" idx="11"/>
          </p:nvPr>
        </p:nvSpPr>
        <p:spPr/>
        <p:txBody>
          <a:bodyPr/>
          <a:lstStyle>
            <a:lvl1pPr>
              <a:defRPr/>
            </a:lvl1pPr>
          </a:lstStyle>
          <a:p>
            <a:pPr>
              <a:defRPr/>
            </a:pPr>
            <a:r>
              <a:rPr lang="zh-TW" altLang="en-US"/>
              <a:t>黃志典：金融市場概論</a:t>
            </a:r>
            <a:endParaRPr lang="en-US" altLang="zh-TW"/>
          </a:p>
        </p:txBody>
      </p:sp>
      <p:sp>
        <p:nvSpPr>
          <p:cNvPr id="6" name="Rectangle 7"/>
          <p:cNvSpPr>
            <a:spLocks noGrp="1" noChangeArrowheads="1"/>
          </p:cNvSpPr>
          <p:nvPr>
            <p:ph type="sldNum" sz="quarter" idx="12"/>
          </p:nvPr>
        </p:nvSpPr>
        <p:spPr/>
        <p:txBody>
          <a:bodyPr/>
          <a:lstStyle>
            <a:lvl1pPr>
              <a:defRPr smtClean="0"/>
            </a:lvl1pPr>
          </a:lstStyle>
          <a:p>
            <a:pPr>
              <a:defRPr/>
            </a:pPr>
            <a:fld id="{D74BEA6F-D5F4-4AD0-A565-CCAAFE21837B}" type="slidenum">
              <a:rPr lang="en-US" altLang="zh-TW"/>
              <a:pPr>
                <a:defRPr/>
              </a:pPr>
              <a:t>‹#›</a:t>
            </a:fld>
            <a:endParaRPr lang="en-US" altLang="zh-TW"/>
          </a:p>
        </p:txBody>
      </p:sp>
    </p:spTree>
    <p:extLst>
      <p:ext uri="{BB962C8B-B14F-4D97-AF65-F5344CB8AC3E}">
        <p14:creationId xmlns:p14="http://schemas.microsoft.com/office/powerpoint/2010/main" val="2938968466"/>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88"/>
            <a:ext cx="9132888" cy="6845300"/>
            <a:chOff x="0" y="1"/>
            <a:chExt cx="5753" cy="4312"/>
          </a:xfrm>
        </p:grpSpPr>
        <p:sp>
          <p:nvSpPr>
            <p:cNvPr id="2457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eaLnBrk="1" hangingPunct="1">
                <a:defRPr/>
              </a:pPr>
              <a:endParaRPr lang="zh-TW" altLang="en-US"/>
            </a:p>
          </p:txBody>
        </p:sp>
        <p:sp>
          <p:nvSpPr>
            <p:cNvPr id="2057" name="Arc 4"/>
            <p:cNvSpPr>
              <a:spLocks/>
            </p:cNvSpPr>
            <p:nvPr/>
          </p:nvSpPr>
          <p:spPr bwMode="auto">
            <a:xfrm>
              <a:off x="0" y="1"/>
              <a:ext cx="5298" cy="4312"/>
            </a:xfrm>
            <a:custGeom>
              <a:avLst/>
              <a:gdLst>
                <a:gd name="T0" fmla="*/ 0 w 21600"/>
                <a:gd name="T1" fmla="*/ 0 h 21600"/>
                <a:gd name="T2" fmla="*/ 5298 w 21600"/>
                <a:gd name="T3" fmla="*/ 4312 h 21600"/>
                <a:gd name="T4" fmla="*/ 0 w 21600"/>
                <a:gd name="T5" fmla="*/ 43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TW" altLang="en-US"/>
            </a:p>
          </p:txBody>
        </p:sp>
      </p:grpSp>
      <p:sp>
        <p:nvSpPr>
          <p:cNvPr id="24581"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24582"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lvl1pPr>
          </a:lstStyle>
          <a:p>
            <a:pPr>
              <a:defRPr/>
            </a:pPr>
            <a:fld id="{532406D2-AB03-4894-9CDB-A56107A517BE}" type="datetime1">
              <a:rPr lang="zh-TW" altLang="en-US"/>
              <a:pPr>
                <a:defRPr/>
              </a:pPr>
              <a:t>2018/11/8</a:t>
            </a:fld>
            <a:endParaRPr lang="en-US" altLang="zh-TW"/>
          </a:p>
        </p:txBody>
      </p:sp>
      <p:sp>
        <p:nvSpPr>
          <p:cNvPr id="24583"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lvl1pPr>
          </a:lstStyle>
          <a:p>
            <a:pPr>
              <a:defRPr/>
            </a:pPr>
            <a:r>
              <a:rPr lang="zh-TW" altLang="en-US"/>
              <a:t>黃志典：金融市場概論</a:t>
            </a:r>
            <a:endParaRPr lang="en-US" altLang="zh-TW"/>
          </a:p>
        </p:txBody>
      </p:sp>
      <p:sp>
        <p:nvSpPr>
          <p:cNvPr id="24584"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kumimoji="0" sz="1400" smtClean="0"/>
            </a:lvl1pPr>
          </a:lstStyle>
          <a:p>
            <a:pPr>
              <a:defRPr/>
            </a:pPr>
            <a:fld id="{1221377F-605F-4E9C-BE33-750FF3E7C554}" type="slidenum">
              <a:rPr lang="en-US" altLang="zh-TW"/>
              <a:pPr>
                <a:defRPr/>
              </a:pPr>
              <a:t>‹#›</a:t>
            </a:fld>
            <a:endParaRPr lang="en-US" altLang="zh-TW"/>
          </a:p>
        </p:txBody>
      </p:sp>
      <p:sp>
        <p:nvSpPr>
          <p:cNvPr id="2055" name="Rectangle 9"/>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cSld>
  <p:clrMap bg1="lt1" tx1="dk1" bg2="lt2" tx2="dk2" accent1="accent1" accent2="accent2" accent3="accent3" accent4="accent4" accent5="accent5" accent6="accent6" hlink="hlink" folHlink="folHlink"/>
  <p:sldLayoutIdLst>
    <p:sldLayoutId id="2147483993"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4" r:id="rId15"/>
  </p:sldLayoutIdLst>
  <p:hf hdr="0" dt="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2pPr>
      <a:lvl3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3pPr>
      <a:lvl4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4pPr>
      <a:lvl5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90000"/>
        <a:buFont typeface="Wingdings" panose="05000000000000000000" pitchFamily="2" charset="2"/>
        <a:buChar char="Ø"/>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ü"/>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pex.org.tw/web/fund/corporateInfo/fund.php?l=zh-tw" TargetMode="External"/><Relationship Id="rId2" Type="http://schemas.openxmlformats.org/officeDocument/2006/relationships/hyperlink" Target="http://www.twse.com.tw/zh/page/trading/fund/FMGDRK.html" TargetMode="External"/><Relationship Id="rId1" Type="http://schemas.openxmlformats.org/officeDocument/2006/relationships/slideLayout" Target="../slideLayouts/slideLayout2.xml"/><Relationship Id="rId4" Type="http://schemas.openxmlformats.org/officeDocument/2006/relationships/hyperlink" Target="http://www.sitca.org.tw/ROC/Industry/IN2002.aspx?PGMID=IN020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twse.com.tw/zh/ETF/news" TargetMode="External"/><Relationship Id="rId2" Type="http://schemas.openxmlformats.org/officeDocument/2006/relationships/hyperlink" Target="http://mops.twse.com.tw/mops/web/t78sb3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moneydj.com/KMDJ/wiki/WikiViewer.aspx?Title=%u878D%u5238" TargetMode="External"/><Relationship Id="rId2" Type="http://schemas.openxmlformats.org/officeDocument/2006/relationships/hyperlink" Target="https://www.moneydj.com/KMDJ/wiki/WikiViewer.aspx?Title=%u878D%u8CC7" TargetMode="External"/><Relationship Id="rId1" Type="http://schemas.openxmlformats.org/officeDocument/2006/relationships/slideLayout" Target="../slideLayouts/slideLayout2.xml"/><Relationship Id="rId5" Type="http://schemas.openxmlformats.org/officeDocument/2006/relationships/hyperlink" Target="https://www.moneydj.com/KMDJ/wiki/WikiViewer.aspx?Title=%u65B7%u982D" TargetMode="External"/><Relationship Id="rId4" Type="http://schemas.openxmlformats.org/officeDocument/2006/relationships/hyperlink" Target="https://www.moneydj.com/KMDJ/wiki/WikiViewer.aspx?Title=%u4FDD%u8B49%u91D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7.wmf"/><Relationship Id="rId5" Type="http://schemas.openxmlformats.org/officeDocument/2006/relationships/oleObject" Target="../embeddings/oleObject5.bin"/><Relationship Id="rId4" Type="http://schemas.openxmlformats.org/officeDocument/2006/relationships/image" Target="../media/image6.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8.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0.wmf"/><Relationship Id="rId5" Type="http://schemas.openxmlformats.org/officeDocument/2006/relationships/oleObject" Target="../embeddings/oleObject8.bin"/><Relationship Id="rId4" Type="http://schemas.openxmlformats.org/officeDocument/2006/relationships/image" Target="../media/image9.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image" Target="../media/image13.wmf"/><Relationship Id="rId5" Type="http://schemas.openxmlformats.org/officeDocument/2006/relationships/oleObject" Target="../embeddings/oleObject11.bin"/><Relationship Id="rId4" Type="http://schemas.openxmlformats.org/officeDocument/2006/relationships/image" Target="../media/image12.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4.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3.xml"/><Relationship Id="rId1" Type="http://schemas.openxmlformats.org/officeDocument/2006/relationships/vmlDrawing" Target="../drawings/vmlDrawing10.vml"/><Relationship Id="rId4" Type="http://schemas.openxmlformats.org/officeDocument/2006/relationships/image" Target="../media/image15.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image" Target="../media/image16.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18.wmf"/><Relationship Id="rId5" Type="http://schemas.openxmlformats.org/officeDocument/2006/relationships/oleObject" Target="../embeddings/oleObject16.bin"/><Relationship Id="rId4" Type="http://schemas.openxmlformats.org/officeDocument/2006/relationships/image" Target="../media/image17.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image" Target="../media/image21.wmf"/><Relationship Id="rId5" Type="http://schemas.openxmlformats.org/officeDocument/2006/relationships/oleObject" Target="../embeddings/oleObject19.bin"/><Relationship Id="rId4" Type="http://schemas.openxmlformats.org/officeDocument/2006/relationships/image" Target="../media/image20.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3.xml"/><Relationship Id="rId1" Type="http://schemas.openxmlformats.org/officeDocument/2006/relationships/vmlDrawing" Target="../drawings/vmlDrawing14.vml"/><Relationship Id="rId4" Type="http://schemas.openxmlformats.org/officeDocument/2006/relationships/image" Target="../media/image22.w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2.xml"/><Relationship Id="rId1" Type="http://schemas.openxmlformats.org/officeDocument/2006/relationships/vmlDrawing" Target="../drawings/vmlDrawing15.vml"/><Relationship Id="rId4" Type="http://schemas.openxmlformats.org/officeDocument/2006/relationships/image" Target="../media/image23.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16.vml"/><Relationship Id="rId4" Type="http://schemas.openxmlformats.org/officeDocument/2006/relationships/image" Target="../media/image24.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26.wmf"/><Relationship Id="rId5" Type="http://schemas.openxmlformats.org/officeDocument/2006/relationships/oleObject" Target="../embeddings/oleObject24.bin"/><Relationship Id="rId4" Type="http://schemas.openxmlformats.org/officeDocument/2006/relationships/image" Target="../media/image25.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oleObject" Target="../embeddings/oleObject25.bin"/><Relationship Id="rId7"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image" Target="../media/image27.wmf"/><Relationship Id="rId9" Type="http://schemas.openxmlformats.org/officeDocument/2006/relationships/oleObject" Target="../embeddings/oleObject30.bin"/></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33.bin"/><Relationship Id="rId5" Type="http://schemas.openxmlformats.org/officeDocument/2006/relationships/oleObject" Target="../embeddings/oleObject32.bin"/><Relationship Id="rId4" Type="http://schemas.openxmlformats.org/officeDocument/2006/relationships/image" Target="../media/image27.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12.xml"/><Relationship Id="rId1" Type="http://schemas.openxmlformats.org/officeDocument/2006/relationships/vmlDrawing" Target="../drawings/vmlDrawing20.vml"/><Relationship Id="rId4" Type="http://schemas.openxmlformats.org/officeDocument/2006/relationships/image" Target="../media/image28.w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
        <p:nvSpPr>
          <p:cNvPr id="7171" name="Rectangle 9"/>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0DF5743F-8D3A-4F78-A79C-0C24542E7D77}" type="slidenum">
              <a:rPr kumimoji="0" lang="en-US" altLang="zh-TW" sz="1400">
                <a:ea typeface="新細明體" panose="02020500000000000000" pitchFamily="18" charset="-120"/>
              </a:rPr>
              <a:pPr>
                <a:spcBef>
                  <a:spcPct val="0"/>
                </a:spcBef>
                <a:buClrTx/>
                <a:buSzTx/>
                <a:buFontTx/>
                <a:buNone/>
              </a:pPr>
              <a:t>1</a:t>
            </a:fld>
            <a:endParaRPr kumimoji="0" lang="en-US" altLang="zh-TW" sz="1400">
              <a:ea typeface="新細明體" panose="02020500000000000000" pitchFamily="18" charset="-120"/>
            </a:endParaRPr>
          </a:p>
        </p:txBody>
      </p:sp>
      <p:sp>
        <p:nvSpPr>
          <p:cNvPr id="2050" name="Rectangle 2"/>
          <p:cNvSpPr>
            <a:spLocks noGrp="1" noChangeArrowheads="1"/>
          </p:cNvSpPr>
          <p:nvPr>
            <p:ph type="ctrTitle"/>
          </p:nvPr>
        </p:nvSpPr>
        <p:spPr>
          <a:xfrm>
            <a:off x="684213" y="1844675"/>
            <a:ext cx="7772400" cy="855663"/>
          </a:xfrm>
        </p:spPr>
        <p:txBody>
          <a:bodyPr/>
          <a:lstStyle/>
          <a:p>
            <a:pPr eaLnBrk="1" hangingPunct="1">
              <a:defRPr/>
            </a:pPr>
            <a:r>
              <a:rPr lang="zh-TW" altLang="en-US" sz="4800" dirty="0" smtClean="0">
                <a:latin typeface="+mn-ea"/>
                <a:ea typeface="+mn-ea"/>
              </a:rPr>
              <a:t>第</a:t>
            </a:r>
            <a:r>
              <a:rPr lang="en-US" altLang="zh-TW" sz="4800" dirty="0" smtClean="0">
                <a:latin typeface="+mn-ea"/>
                <a:ea typeface="+mn-ea"/>
              </a:rPr>
              <a:t>6</a:t>
            </a:r>
            <a:r>
              <a:rPr lang="zh-TW" altLang="en-US" sz="4800" dirty="0" smtClean="0">
                <a:latin typeface="+mn-ea"/>
                <a:ea typeface="+mn-ea"/>
              </a:rPr>
              <a:t>章  股票市場</a:t>
            </a:r>
          </a:p>
        </p:txBody>
      </p:sp>
      <p:sp>
        <p:nvSpPr>
          <p:cNvPr id="7173" name="Rectangle 3"/>
          <p:cNvSpPr>
            <a:spLocks noGrp="1" noChangeArrowheads="1"/>
          </p:cNvSpPr>
          <p:nvPr>
            <p:ph type="subTitle" idx="1"/>
          </p:nvPr>
        </p:nvSpPr>
        <p:spPr>
          <a:xfrm>
            <a:off x="1331913" y="3429000"/>
            <a:ext cx="6400800" cy="1752600"/>
          </a:xfrm>
        </p:spPr>
        <p:txBody>
          <a:bodyPr/>
          <a:lstStyle/>
          <a:p>
            <a:pPr eaLnBrk="1" hangingPunct="1"/>
            <a:r>
              <a:rPr lang="zh-TW" altLang="en-US" sz="4000" smtClean="0"/>
              <a:t>授課老師：黃志典教授</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987F7A9-FDDF-4C81-A56D-8F843236D24E}" type="slidenum">
              <a:rPr kumimoji="0" lang="en-US" altLang="zh-TW" sz="1400">
                <a:ea typeface="新細明體" panose="02020500000000000000" pitchFamily="18" charset="-120"/>
              </a:rPr>
              <a:pPr>
                <a:spcBef>
                  <a:spcPct val="0"/>
                </a:spcBef>
                <a:buClrTx/>
                <a:buSzTx/>
                <a:buFontTx/>
                <a:buNone/>
              </a:pPr>
              <a:t>2</a:t>
            </a:fld>
            <a:endParaRPr kumimoji="0" lang="en-US" altLang="zh-TW" sz="1400">
              <a:ea typeface="新細明體" panose="02020500000000000000" pitchFamily="18" charset="-120"/>
            </a:endParaRPr>
          </a:p>
        </p:txBody>
      </p:sp>
      <p:sp>
        <p:nvSpPr>
          <p:cNvPr id="26627" name="Rectangle 2"/>
          <p:cNvSpPr>
            <a:spLocks noGrp="1" noChangeArrowheads="1"/>
          </p:cNvSpPr>
          <p:nvPr>
            <p:ph type="title"/>
          </p:nvPr>
        </p:nvSpPr>
        <p:spPr>
          <a:xfrm>
            <a:off x="674688" y="38100"/>
            <a:ext cx="7772400" cy="1143000"/>
          </a:xfrm>
        </p:spPr>
        <p:txBody>
          <a:bodyPr/>
          <a:lstStyle/>
          <a:p>
            <a:pPr eaLnBrk="1" hangingPunct="1">
              <a:defRPr/>
            </a:pPr>
            <a:r>
              <a:rPr lang="zh-TW" altLang="en-US" dirty="0" smtClean="0"/>
              <a:t>本章綱要</a:t>
            </a:r>
          </a:p>
        </p:txBody>
      </p:sp>
      <p:sp>
        <p:nvSpPr>
          <p:cNvPr id="27652" name="Rectangle 3"/>
          <p:cNvSpPr>
            <a:spLocks noGrp="1" noChangeArrowheads="1"/>
          </p:cNvSpPr>
          <p:nvPr>
            <p:ph type="body" idx="1"/>
          </p:nvPr>
        </p:nvSpPr>
        <p:spPr>
          <a:xfrm>
            <a:off x="1465263" y="1125538"/>
            <a:ext cx="6213475" cy="4949825"/>
          </a:xfrm>
        </p:spPr>
        <p:txBody>
          <a:bodyPr/>
          <a:lstStyle/>
          <a:p>
            <a:pPr marL="514350" indent="-514350" eaLnBrk="1" hangingPunct="1">
              <a:buFont typeface="+mj-lt"/>
              <a:buAutoNum type="arabicPeriod"/>
              <a:defRPr/>
            </a:pPr>
            <a:r>
              <a:rPr lang="zh-TW" altLang="en-US" sz="2400" b="1" dirty="0" smtClean="0">
                <a:latin typeface="標楷體" panose="03000509000000000000" pitchFamily="65" charset="-120"/>
              </a:rPr>
              <a:t>股票市場的金融工具</a:t>
            </a:r>
          </a:p>
          <a:p>
            <a:pPr marL="514350" indent="-514350" eaLnBrk="1" hangingPunct="1">
              <a:buFont typeface="+mj-lt"/>
              <a:buAutoNum type="arabicPeriod"/>
              <a:defRPr/>
            </a:pPr>
            <a:r>
              <a:rPr lang="zh-TW" altLang="en-US" sz="2400" b="1" dirty="0" smtClean="0">
                <a:latin typeface="標楷體" panose="03000509000000000000" pitchFamily="65" charset="-120"/>
              </a:rPr>
              <a:t>股票市場的組織</a:t>
            </a:r>
          </a:p>
          <a:p>
            <a:pPr marL="514350" indent="-514350" eaLnBrk="1" hangingPunct="1">
              <a:buFont typeface="+mj-lt"/>
              <a:buAutoNum type="arabicPeriod"/>
              <a:defRPr/>
            </a:pPr>
            <a:r>
              <a:rPr lang="zh-TW" altLang="en-US" sz="2400" b="1" dirty="0" smtClean="0">
                <a:latin typeface="標楷體" panose="03000509000000000000" pitchFamily="65" charset="-120"/>
              </a:rPr>
              <a:t>股票指數的意義與編製</a:t>
            </a:r>
          </a:p>
          <a:p>
            <a:pPr marL="514350" indent="-514350" eaLnBrk="1" hangingPunct="1">
              <a:buFont typeface="+mj-lt"/>
              <a:buAutoNum type="arabicPeriod"/>
              <a:defRPr/>
            </a:pPr>
            <a:r>
              <a:rPr lang="zh-TW" altLang="en-US" sz="2400" b="1" dirty="0" smtClean="0">
                <a:latin typeface="標楷體" panose="03000509000000000000" pitchFamily="65" charset="-120"/>
              </a:rPr>
              <a:t>股票的評價</a:t>
            </a:r>
          </a:p>
          <a:p>
            <a:pPr marL="514350" indent="-514350" eaLnBrk="1" hangingPunct="1">
              <a:buFont typeface="+mj-lt"/>
              <a:buAutoNum type="arabicPeriod"/>
              <a:defRPr/>
            </a:pPr>
            <a:r>
              <a:rPr lang="zh-TW" altLang="en-US" sz="2400" b="1" dirty="0" smtClean="0">
                <a:latin typeface="標楷體" panose="03000509000000000000" pitchFamily="65" charset="-120"/>
              </a:rPr>
              <a:t>股票的發行與交易實務</a:t>
            </a:r>
          </a:p>
          <a:p>
            <a:pPr marL="0" indent="0">
              <a:buFont typeface="Wingdings" panose="05000000000000000000" pitchFamily="2" charset="2"/>
              <a:buNone/>
              <a:defRPr/>
            </a:pPr>
            <a:r>
              <a:rPr lang="zh-TW" altLang="zh-TW" sz="2400" b="1" dirty="0">
                <a:solidFill>
                  <a:srgbClr val="002060"/>
                </a:solidFill>
                <a:latin typeface="標楷體" panose="03000509000000000000" pitchFamily="65" charset="-120"/>
              </a:rPr>
              <a:t>金融辭典</a:t>
            </a:r>
            <a:r>
              <a:rPr lang="en-US" altLang="zh-TW" sz="2400" b="1" dirty="0">
                <a:solidFill>
                  <a:srgbClr val="002060"/>
                </a:solidFill>
                <a:latin typeface="標楷體" panose="03000509000000000000" pitchFamily="65" charset="-120"/>
              </a:rPr>
              <a:t>: </a:t>
            </a:r>
            <a:r>
              <a:rPr lang="zh-TW" altLang="zh-TW" sz="2400" b="1" dirty="0">
                <a:solidFill>
                  <a:srgbClr val="002060"/>
                </a:solidFill>
                <a:latin typeface="標楷體" panose="03000509000000000000" pitchFamily="65" charset="-120"/>
              </a:rPr>
              <a:t>除息</a:t>
            </a:r>
            <a:r>
              <a:rPr lang="zh-TW" altLang="zh-TW" sz="2400" b="1" dirty="0" smtClean="0">
                <a:solidFill>
                  <a:srgbClr val="002060"/>
                </a:solidFill>
                <a:latin typeface="標楷體" panose="03000509000000000000" pitchFamily="65" charset="-120"/>
              </a:rPr>
              <a:t>行情</a:t>
            </a:r>
            <a:endParaRPr lang="zh-TW" altLang="zh-TW" sz="2400" b="1" dirty="0">
              <a:solidFill>
                <a:srgbClr val="002060"/>
              </a:solidFill>
              <a:latin typeface="標楷體" panose="03000509000000000000" pitchFamily="65" charset="-120"/>
            </a:endParaRPr>
          </a:p>
          <a:p>
            <a:pPr marL="0" indent="0">
              <a:buFont typeface="Wingdings" panose="05000000000000000000" pitchFamily="2" charset="2"/>
              <a:buNone/>
              <a:defRPr/>
            </a:pPr>
            <a:r>
              <a:rPr lang="zh-TW" altLang="zh-TW" sz="2400" b="1" dirty="0">
                <a:solidFill>
                  <a:srgbClr val="002060"/>
                </a:solidFill>
                <a:latin typeface="標楷體" panose="03000509000000000000" pitchFamily="65" charset="-120"/>
              </a:rPr>
              <a:t>金融視窗</a:t>
            </a:r>
            <a:r>
              <a:rPr lang="en-US" altLang="zh-TW" sz="2400" b="1" dirty="0">
                <a:solidFill>
                  <a:srgbClr val="002060"/>
                </a:solidFill>
                <a:latin typeface="標楷體" panose="03000509000000000000" pitchFamily="65" charset="-120"/>
              </a:rPr>
              <a:t>: </a:t>
            </a:r>
            <a:r>
              <a:rPr lang="zh-TW" altLang="zh-TW" sz="2400" b="1" dirty="0">
                <a:solidFill>
                  <a:srgbClr val="002060"/>
                </a:solidFill>
                <a:latin typeface="標楷體" panose="03000509000000000000" pitchFamily="65" charset="-120"/>
              </a:rPr>
              <a:t>報酬</a:t>
            </a:r>
            <a:r>
              <a:rPr lang="zh-TW" altLang="zh-TW" sz="2400" b="1" dirty="0" smtClean="0">
                <a:solidFill>
                  <a:srgbClr val="002060"/>
                </a:solidFill>
                <a:latin typeface="標楷體" panose="03000509000000000000" pitchFamily="65" charset="-120"/>
              </a:rPr>
              <a:t>指數</a:t>
            </a:r>
            <a:endParaRPr lang="zh-TW" altLang="zh-TW" sz="2400" b="1" dirty="0">
              <a:solidFill>
                <a:srgbClr val="002060"/>
              </a:solidFill>
              <a:latin typeface="標楷體" panose="03000509000000000000" pitchFamily="65" charset="-120"/>
            </a:endParaRPr>
          </a:p>
          <a:p>
            <a:pPr marL="0" indent="0">
              <a:buFont typeface="Wingdings" panose="05000000000000000000" pitchFamily="2" charset="2"/>
              <a:buNone/>
              <a:defRPr/>
            </a:pPr>
            <a:r>
              <a:rPr lang="zh-TW" altLang="zh-TW" sz="2400" b="1" dirty="0">
                <a:solidFill>
                  <a:srgbClr val="002060"/>
                </a:solidFill>
                <a:latin typeface="標楷體" panose="03000509000000000000" pitchFamily="65" charset="-120"/>
              </a:rPr>
              <a:t>金融焦點</a:t>
            </a:r>
            <a:r>
              <a:rPr lang="en-US" altLang="zh-TW" sz="2400" b="1" dirty="0">
                <a:solidFill>
                  <a:srgbClr val="002060"/>
                </a:solidFill>
                <a:latin typeface="標楷體" panose="03000509000000000000" pitchFamily="65" charset="-120"/>
              </a:rPr>
              <a:t>: </a:t>
            </a:r>
            <a:r>
              <a:rPr lang="zh-TW" altLang="zh-TW" sz="2400" b="1" dirty="0">
                <a:solidFill>
                  <a:srgbClr val="002060"/>
                </a:solidFill>
                <a:latin typeface="標楷體" panose="03000509000000000000" pitchFamily="65" charset="-120"/>
              </a:rPr>
              <a:t>公司為什麼要減資</a:t>
            </a:r>
            <a:r>
              <a:rPr lang="zh-TW" altLang="zh-TW" sz="2400" b="1" dirty="0" smtClean="0">
                <a:solidFill>
                  <a:srgbClr val="002060"/>
                </a:solidFill>
                <a:latin typeface="標楷體" panose="03000509000000000000" pitchFamily="65" charset="-120"/>
              </a:rPr>
              <a:t>？</a:t>
            </a:r>
            <a:endParaRPr lang="zh-TW" altLang="zh-TW" sz="2400" b="1" dirty="0">
              <a:solidFill>
                <a:srgbClr val="002060"/>
              </a:solidFill>
              <a:latin typeface="標楷體" panose="03000509000000000000" pitchFamily="65" charset="-120"/>
            </a:endParaRPr>
          </a:p>
          <a:p>
            <a:pPr marL="0" indent="0">
              <a:buFont typeface="Wingdings" panose="05000000000000000000" pitchFamily="2" charset="2"/>
              <a:buNone/>
              <a:defRPr/>
            </a:pPr>
            <a:r>
              <a:rPr lang="zh-TW" altLang="zh-TW" sz="2400" b="1" dirty="0">
                <a:solidFill>
                  <a:srgbClr val="002060"/>
                </a:solidFill>
                <a:latin typeface="標楷體" panose="03000509000000000000" pitchFamily="65" charset="-120"/>
              </a:rPr>
              <a:t>金融焦點</a:t>
            </a:r>
            <a:r>
              <a:rPr lang="en-US" altLang="zh-TW" sz="2400" b="1" dirty="0">
                <a:solidFill>
                  <a:srgbClr val="002060"/>
                </a:solidFill>
                <a:latin typeface="標楷體" panose="03000509000000000000" pitchFamily="65" charset="-120"/>
              </a:rPr>
              <a:t>: </a:t>
            </a:r>
            <a:r>
              <a:rPr lang="zh-TW" altLang="zh-TW" sz="2400" b="1" dirty="0">
                <a:solidFill>
                  <a:srgbClr val="002060"/>
                </a:solidFill>
                <a:latin typeface="標楷體" panose="03000509000000000000" pitchFamily="65" charset="-120"/>
              </a:rPr>
              <a:t>兩稅合一與投資人</a:t>
            </a:r>
            <a:r>
              <a:rPr lang="zh-TW" altLang="zh-TW" sz="2400" b="1" dirty="0" smtClean="0">
                <a:solidFill>
                  <a:srgbClr val="002060"/>
                </a:solidFill>
                <a:latin typeface="標楷體" panose="03000509000000000000" pitchFamily="65" charset="-120"/>
              </a:rPr>
              <a:t>行為</a:t>
            </a:r>
            <a:endParaRPr lang="zh-TW" altLang="zh-TW" sz="2400" b="1" dirty="0">
              <a:solidFill>
                <a:srgbClr val="002060"/>
              </a:solidFill>
              <a:latin typeface="標楷體" panose="03000509000000000000" pitchFamily="65" charset="-120"/>
            </a:endParaRPr>
          </a:p>
          <a:p>
            <a:pPr eaLnBrk="1" hangingPunct="1">
              <a:buFont typeface="Wingdings" panose="05000000000000000000" pitchFamily="2" charset="2"/>
              <a:buNone/>
              <a:defRPr/>
            </a:pPr>
            <a:r>
              <a:rPr lang="zh-TW" altLang="en-US" sz="2400" b="1" dirty="0" smtClean="0">
                <a:solidFill>
                  <a:srgbClr val="002060"/>
                </a:solidFill>
                <a:latin typeface="標楷體" panose="03000509000000000000" pitchFamily="65" charset="-120"/>
              </a:rPr>
              <a:t>附錄</a:t>
            </a:r>
            <a:r>
              <a:rPr lang="en-US" altLang="zh-TW" sz="2400" b="1" dirty="0" smtClean="0">
                <a:solidFill>
                  <a:srgbClr val="002060"/>
                </a:solidFill>
                <a:latin typeface="標楷體" panose="03000509000000000000" pitchFamily="65" charset="-120"/>
              </a:rPr>
              <a:t>1:</a:t>
            </a:r>
            <a:r>
              <a:rPr lang="zh-TW" altLang="en-US" sz="2400" b="1" dirty="0" smtClean="0">
                <a:solidFill>
                  <a:srgbClr val="002060"/>
                </a:solidFill>
                <a:latin typeface="標楷體" panose="03000509000000000000" pitchFamily="65" charset="-120"/>
              </a:rPr>
              <a:t>股利超級成長模式</a:t>
            </a:r>
            <a:endParaRPr lang="en-US" altLang="zh-TW" sz="2400" b="1" dirty="0" smtClean="0">
              <a:solidFill>
                <a:srgbClr val="002060"/>
              </a:solidFill>
              <a:latin typeface="標楷體" panose="03000509000000000000" pitchFamily="65" charset="-120"/>
            </a:endParaRPr>
          </a:p>
          <a:p>
            <a:pPr eaLnBrk="1" hangingPunct="1">
              <a:buFont typeface="Wingdings" panose="05000000000000000000" pitchFamily="2" charset="2"/>
              <a:buNone/>
              <a:defRPr/>
            </a:pPr>
            <a:r>
              <a:rPr lang="zh-TW" altLang="zh-TW" sz="2400" b="1" dirty="0">
                <a:solidFill>
                  <a:srgbClr val="002060"/>
                </a:solidFill>
                <a:latin typeface="標楷體" panose="03000509000000000000" pitchFamily="65" charset="-120"/>
              </a:rPr>
              <a:t>附錄</a:t>
            </a:r>
            <a:r>
              <a:rPr lang="en-US" altLang="zh-TW" sz="2400" b="1" dirty="0">
                <a:solidFill>
                  <a:srgbClr val="002060"/>
                </a:solidFill>
                <a:latin typeface="標楷體" panose="03000509000000000000" pitchFamily="65" charset="-120"/>
              </a:rPr>
              <a:t>2</a:t>
            </a:r>
            <a:r>
              <a:rPr lang="zh-TW" altLang="zh-TW" sz="2400" b="1" dirty="0">
                <a:solidFill>
                  <a:srgbClr val="002060"/>
                </a:solidFill>
                <a:latin typeface="標楷體" panose="03000509000000000000" pitchFamily="65" charset="-120"/>
              </a:rPr>
              <a:t>：臺灣股票市場發展概況</a:t>
            </a:r>
            <a:endParaRPr lang="zh-TW" altLang="en-US" sz="2400" b="1" dirty="0" smtClean="0">
              <a:solidFill>
                <a:srgbClr val="002060"/>
              </a:solidFill>
              <a:latin typeface="標楷體" panose="03000509000000000000" pitchFamily="65" charset="-120"/>
            </a:endParaRPr>
          </a:p>
        </p:txBody>
      </p:sp>
      <p:sp>
        <p:nvSpPr>
          <p:cNvPr id="8197" name="Rectangle 8"/>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arn(inVertical)">
                                      <p:cBhvr>
                                        <p:cTn id="7" dur="500"/>
                                        <p:tgtEl>
                                          <p:spTgt spid="26627"/>
                                        </p:tgtEl>
                                      </p:cBhvr>
                                    </p:animEffect>
                                  </p:childTnLst>
                                </p:cTn>
                              </p:par>
                              <p:par>
                                <p:cTn id="8" presetID="23" presetClass="entr" presetSubtype="528" fill="hold" nodeType="withEffect">
                                  <p:stCondLst>
                                    <p:cond delay="0"/>
                                  </p:stCondLst>
                                  <p:childTnLst>
                                    <p:set>
                                      <p:cBhvr>
                                        <p:cTn id="9" dur="1" fill="hold">
                                          <p:stCondLst>
                                            <p:cond delay="0"/>
                                          </p:stCondLst>
                                        </p:cTn>
                                        <p:tgtEl>
                                          <p:spTgt spid="27652">
                                            <p:txEl>
                                              <p:pRg st="0" end="0"/>
                                            </p:txEl>
                                          </p:spTgt>
                                        </p:tgtEl>
                                        <p:attrNameLst>
                                          <p:attrName>style.visibility</p:attrName>
                                        </p:attrNameLst>
                                      </p:cBhvr>
                                      <p:to>
                                        <p:strVal val="visible"/>
                                      </p:to>
                                    </p:set>
                                    <p:anim calcmode="lin" valueType="num">
                                      <p:cBhvr>
                                        <p:cTn id="10" dur="500" fill="hold"/>
                                        <p:tgtEl>
                                          <p:spTgt spid="27652">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7652">
                                            <p:txEl>
                                              <p:pRg st="0" end="0"/>
                                            </p:txEl>
                                          </p:spTgt>
                                        </p:tgtEl>
                                        <p:attrNameLst>
                                          <p:attrName>ppt_h</p:attrName>
                                        </p:attrNameLst>
                                      </p:cBhvr>
                                      <p:tavLst>
                                        <p:tav tm="0">
                                          <p:val>
                                            <p:fltVal val="0"/>
                                          </p:val>
                                        </p:tav>
                                        <p:tav tm="100000">
                                          <p:val>
                                            <p:strVal val="#ppt_h"/>
                                          </p:val>
                                        </p:tav>
                                      </p:tavLst>
                                    </p:anim>
                                    <p:anim calcmode="lin" valueType="num">
                                      <p:cBhvr>
                                        <p:cTn id="12" dur="500" fill="hold"/>
                                        <p:tgtEl>
                                          <p:spTgt spid="27652">
                                            <p:txEl>
                                              <p:pRg st="0" end="0"/>
                                            </p:txEl>
                                          </p:spTgt>
                                        </p:tgtEl>
                                        <p:attrNameLst>
                                          <p:attrName>ppt_x</p:attrName>
                                        </p:attrNameLst>
                                      </p:cBhvr>
                                      <p:tavLst>
                                        <p:tav tm="0">
                                          <p:val>
                                            <p:fltVal val="0.5"/>
                                          </p:val>
                                        </p:tav>
                                        <p:tav tm="100000">
                                          <p:val>
                                            <p:strVal val="#ppt_x"/>
                                          </p:val>
                                        </p:tav>
                                      </p:tavLst>
                                    </p:anim>
                                    <p:anim calcmode="lin" valueType="num">
                                      <p:cBhvr>
                                        <p:cTn id="13" dur="500" fill="hold"/>
                                        <p:tgtEl>
                                          <p:spTgt spid="27652">
                                            <p:txEl>
                                              <p:pRg st="0" end="0"/>
                                            </p:txEl>
                                          </p:spTgt>
                                        </p:tgtEl>
                                        <p:attrNameLst>
                                          <p:attrName>ppt_y</p:attrName>
                                        </p:attrNameLst>
                                      </p:cBhvr>
                                      <p:tavLst>
                                        <p:tav tm="0">
                                          <p:val>
                                            <p:fltVal val="0.5"/>
                                          </p:val>
                                        </p:tav>
                                        <p:tav tm="100000">
                                          <p:val>
                                            <p:strVal val="#ppt_y"/>
                                          </p:val>
                                        </p:tav>
                                      </p:tavLst>
                                    </p:anim>
                                  </p:childTnLst>
                                </p:cTn>
                              </p:par>
                              <p:par>
                                <p:cTn id="14" presetID="23" presetClass="entr" presetSubtype="528" fill="hold" nodeType="withEffect">
                                  <p:stCondLst>
                                    <p:cond delay="0"/>
                                  </p:stCondLst>
                                  <p:childTnLst>
                                    <p:set>
                                      <p:cBhvr>
                                        <p:cTn id="15" dur="1" fill="hold">
                                          <p:stCondLst>
                                            <p:cond delay="0"/>
                                          </p:stCondLst>
                                        </p:cTn>
                                        <p:tgtEl>
                                          <p:spTgt spid="27652">
                                            <p:txEl>
                                              <p:pRg st="1" end="1"/>
                                            </p:txEl>
                                          </p:spTgt>
                                        </p:tgtEl>
                                        <p:attrNameLst>
                                          <p:attrName>style.visibility</p:attrName>
                                        </p:attrNameLst>
                                      </p:cBhvr>
                                      <p:to>
                                        <p:strVal val="visible"/>
                                      </p:to>
                                    </p:set>
                                    <p:anim calcmode="lin" valueType="num">
                                      <p:cBhvr>
                                        <p:cTn id="16" dur="500" fill="hold"/>
                                        <p:tgtEl>
                                          <p:spTgt spid="27652">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27652">
                                            <p:txEl>
                                              <p:pRg st="1" end="1"/>
                                            </p:txEl>
                                          </p:spTgt>
                                        </p:tgtEl>
                                        <p:attrNameLst>
                                          <p:attrName>ppt_h</p:attrName>
                                        </p:attrNameLst>
                                      </p:cBhvr>
                                      <p:tavLst>
                                        <p:tav tm="0">
                                          <p:val>
                                            <p:fltVal val="0"/>
                                          </p:val>
                                        </p:tav>
                                        <p:tav tm="100000">
                                          <p:val>
                                            <p:strVal val="#ppt_h"/>
                                          </p:val>
                                        </p:tav>
                                      </p:tavLst>
                                    </p:anim>
                                    <p:anim calcmode="lin" valueType="num">
                                      <p:cBhvr>
                                        <p:cTn id="18" dur="500" fill="hold"/>
                                        <p:tgtEl>
                                          <p:spTgt spid="27652">
                                            <p:txEl>
                                              <p:pRg st="1" end="1"/>
                                            </p:txEl>
                                          </p:spTgt>
                                        </p:tgtEl>
                                        <p:attrNameLst>
                                          <p:attrName>ppt_x</p:attrName>
                                        </p:attrNameLst>
                                      </p:cBhvr>
                                      <p:tavLst>
                                        <p:tav tm="0">
                                          <p:val>
                                            <p:fltVal val="0.5"/>
                                          </p:val>
                                        </p:tav>
                                        <p:tav tm="100000">
                                          <p:val>
                                            <p:strVal val="#ppt_x"/>
                                          </p:val>
                                        </p:tav>
                                      </p:tavLst>
                                    </p:anim>
                                    <p:anim calcmode="lin" valueType="num">
                                      <p:cBhvr>
                                        <p:cTn id="19" dur="500" fill="hold"/>
                                        <p:tgtEl>
                                          <p:spTgt spid="27652">
                                            <p:txEl>
                                              <p:pRg st="1" end="1"/>
                                            </p:txEl>
                                          </p:spTgt>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0"/>
                                  </p:stCondLst>
                                  <p:childTnLst>
                                    <p:set>
                                      <p:cBhvr>
                                        <p:cTn id="21" dur="1" fill="hold">
                                          <p:stCondLst>
                                            <p:cond delay="0"/>
                                          </p:stCondLst>
                                        </p:cTn>
                                        <p:tgtEl>
                                          <p:spTgt spid="27652">
                                            <p:txEl>
                                              <p:pRg st="2" end="2"/>
                                            </p:txEl>
                                          </p:spTgt>
                                        </p:tgtEl>
                                        <p:attrNameLst>
                                          <p:attrName>style.visibility</p:attrName>
                                        </p:attrNameLst>
                                      </p:cBhvr>
                                      <p:to>
                                        <p:strVal val="visible"/>
                                      </p:to>
                                    </p:set>
                                    <p:anim calcmode="lin" valueType="num">
                                      <p:cBhvr>
                                        <p:cTn id="22" dur="500" fill="hold"/>
                                        <p:tgtEl>
                                          <p:spTgt spid="27652">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27652">
                                            <p:txEl>
                                              <p:pRg st="2" end="2"/>
                                            </p:txEl>
                                          </p:spTgt>
                                        </p:tgtEl>
                                        <p:attrNameLst>
                                          <p:attrName>ppt_h</p:attrName>
                                        </p:attrNameLst>
                                      </p:cBhvr>
                                      <p:tavLst>
                                        <p:tav tm="0">
                                          <p:val>
                                            <p:fltVal val="0"/>
                                          </p:val>
                                        </p:tav>
                                        <p:tav tm="100000">
                                          <p:val>
                                            <p:strVal val="#ppt_h"/>
                                          </p:val>
                                        </p:tav>
                                      </p:tavLst>
                                    </p:anim>
                                    <p:anim calcmode="lin" valueType="num">
                                      <p:cBhvr>
                                        <p:cTn id="24" dur="500" fill="hold"/>
                                        <p:tgtEl>
                                          <p:spTgt spid="27652">
                                            <p:txEl>
                                              <p:pRg st="2" end="2"/>
                                            </p:txEl>
                                          </p:spTgt>
                                        </p:tgtEl>
                                        <p:attrNameLst>
                                          <p:attrName>ppt_x</p:attrName>
                                        </p:attrNameLst>
                                      </p:cBhvr>
                                      <p:tavLst>
                                        <p:tav tm="0">
                                          <p:val>
                                            <p:fltVal val="0.5"/>
                                          </p:val>
                                        </p:tav>
                                        <p:tav tm="100000">
                                          <p:val>
                                            <p:strVal val="#ppt_x"/>
                                          </p:val>
                                        </p:tav>
                                      </p:tavLst>
                                    </p:anim>
                                    <p:anim calcmode="lin" valueType="num">
                                      <p:cBhvr>
                                        <p:cTn id="25" dur="500" fill="hold"/>
                                        <p:tgtEl>
                                          <p:spTgt spid="27652">
                                            <p:txEl>
                                              <p:pRg st="2" end="2"/>
                                            </p:txEl>
                                          </p:spTgt>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0"/>
                                  </p:stCondLst>
                                  <p:childTnLst>
                                    <p:set>
                                      <p:cBhvr>
                                        <p:cTn id="27" dur="1" fill="hold">
                                          <p:stCondLst>
                                            <p:cond delay="0"/>
                                          </p:stCondLst>
                                        </p:cTn>
                                        <p:tgtEl>
                                          <p:spTgt spid="27652">
                                            <p:txEl>
                                              <p:pRg st="3" end="3"/>
                                            </p:txEl>
                                          </p:spTgt>
                                        </p:tgtEl>
                                        <p:attrNameLst>
                                          <p:attrName>style.visibility</p:attrName>
                                        </p:attrNameLst>
                                      </p:cBhvr>
                                      <p:to>
                                        <p:strVal val="visible"/>
                                      </p:to>
                                    </p:set>
                                    <p:anim calcmode="lin" valueType="num">
                                      <p:cBhvr>
                                        <p:cTn id="28" dur="500" fill="hold"/>
                                        <p:tgtEl>
                                          <p:spTgt spid="2765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7652">
                                            <p:txEl>
                                              <p:pRg st="3" end="3"/>
                                            </p:txEl>
                                          </p:spTgt>
                                        </p:tgtEl>
                                        <p:attrNameLst>
                                          <p:attrName>ppt_h</p:attrName>
                                        </p:attrNameLst>
                                      </p:cBhvr>
                                      <p:tavLst>
                                        <p:tav tm="0">
                                          <p:val>
                                            <p:fltVal val="0"/>
                                          </p:val>
                                        </p:tav>
                                        <p:tav tm="100000">
                                          <p:val>
                                            <p:strVal val="#ppt_h"/>
                                          </p:val>
                                        </p:tav>
                                      </p:tavLst>
                                    </p:anim>
                                    <p:anim calcmode="lin" valueType="num">
                                      <p:cBhvr>
                                        <p:cTn id="30" dur="500" fill="hold"/>
                                        <p:tgtEl>
                                          <p:spTgt spid="27652">
                                            <p:txEl>
                                              <p:pRg st="3" end="3"/>
                                            </p:txEl>
                                          </p:spTgt>
                                        </p:tgtEl>
                                        <p:attrNameLst>
                                          <p:attrName>ppt_x</p:attrName>
                                        </p:attrNameLst>
                                      </p:cBhvr>
                                      <p:tavLst>
                                        <p:tav tm="0">
                                          <p:val>
                                            <p:fltVal val="0.5"/>
                                          </p:val>
                                        </p:tav>
                                        <p:tav tm="100000">
                                          <p:val>
                                            <p:strVal val="#ppt_x"/>
                                          </p:val>
                                        </p:tav>
                                      </p:tavLst>
                                    </p:anim>
                                    <p:anim calcmode="lin" valueType="num">
                                      <p:cBhvr>
                                        <p:cTn id="31" dur="500" fill="hold"/>
                                        <p:tgtEl>
                                          <p:spTgt spid="27652">
                                            <p:txEl>
                                              <p:pRg st="3" end="3"/>
                                            </p:txEl>
                                          </p:spTgt>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0"/>
                                  </p:stCondLst>
                                  <p:childTnLst>
                                    <p:set>
                                      <p:cBhvr>
                                        <p:cTn id="33" dur="1" fill="hold">
                                          <p:stCondLst>
                                            <p:cond delay="0"/>
                                          </p:stCondLst>
                                        </p:cTn>
                                        <p:tgtEl>
                                          <p:spTgt spid="27652">
                                            <p:txEl>
                                              <p:pRg st="4" end="4"/>
                                            </p:txEl>
                                          </p:spTgt>
                                        </p:tgtEl>
                                        <p:attrNameLst>
                                          <p:attrName>style.visibility</p:attrName>
                                        </p:attrNameLst>
                                      </p:cBhvr>
                                      <p:to>
                                        <p:strVal val="visible"/>
                                      </p:to>
                                    </p:set>
                                    <p:anim calcmode="lin" valueType="num">
                                      <p:cBhvr>
                                        <p:cTn id="34" dur="500" fill="hold"/>
                                        <p:tgtEl>
                                          <p:spTgt spid="27652">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27652">
                                            <p:txEl>
                                              <p:pRg st="4" end="4"/>
                                            </p:txEl>
                                          </p:spTgt>
                                        </p:tgtEl>
                                        <p:attrNameLst>
                                          <p:attrName>ppt_h</p:attrName>
                                        </p:attrNameLst>
                                      </p:cBhvr>
                                      <p:tavLst>
                                        <p:tav tm="0">
                                          <p:val>
                                            <p:fltVal val="0"/>
                                          </p:val>
                                        </p:tav>
                                        <p:tav tm="100000">
                                          <p:val>
                                            <p:strVal val="#ppt_h"/>
                                          </p:val>
                                        </p:tav>
                                      </p:tavLst>
                                    </p:anim>
                                    <p:anim calcmode="lin" valueType="num">
                                      <p:cBhvr>
                                        <p:cTn id="36" dur="500" fill="hold"/>
                                        <p:tgtEl>
                                          <p:spTgt spid="27652">
                                            <p:txEl>
                                              <p:pRg st="4" end="4"/>
                                            </p:txEl>
                                          </p:spTgt>
                                        </p:tgtEl>
                                        <p:attrNameLst>
                                          <p:attrName>ppt_x</p:attrName>
                                        </p:attrNameLst>
                                      </p:cBhvr>
                                      <p:tavLst>
                                        <p:tav tm="0">
                                          <p:val>
                                            <p:fltVal val="0.5"/>
                                          </p:val>
                                        </p:tav>
                                        <p:tav tm="100000">
                                          <p:val>
                                            <p:strVal val="#ppt_x"/>
                                          </p:val>
                                        </p:tav>
                                      </p:tavLst>
                                    </p:anim>
                                    <p:anim calcmode="lin" valueType="num">
                                      <p:cBhvr>
                                        <p:cTn id="37" dur="500" fill="hold"/>
                                        <p:tgtEl>
                                          <p:spTgt spid="27652">
                                            <p:txEl>
                                              <p:pRg st="4" end="4"/>
                                            </p:txEl>
                                          </p:spTgt>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0"/>
                                  </p:stCondLst>
                                  <p:childTnLst>
                                    <p:set>
                                      <p:cBhvr>
                                        <p:cTn id="39" dur="1" fill="hold">
                                          <p:stCondLst>
                                            <p:cond delay="0"/>
                                          </p:stCondLst>
                                        </p:cTn>
                                        <p:tgtEl>
                                          <p:spTgt spid="27652">
                                            <p:txEl>
                                              <p:pRg st="9" end="9"/>
                                            </p:txEl>
                                          </p:spTgt>
                                        </p:tgtEl>
                                        <p:attrNameLst>
                                          <p:attrName>style.visibility</p:attrName>
                                        </p:attrNameLst>
                                      </p:cBhvr>
                                      <p:to>
                                        <p:strVal val="visible"/>
                                      </p:to>
                                    </p:set>
                                    <p:anim calcmode="lin" valueType="num">
                                      <p:cBhvr>
                                        <p:cTn id="40" dur="500" fill="hold"/>
                                        <p:tgtEl>
                                          <p:spTgt spid="27652">
                                            <p:txEl>
                                              <p:pRg st="9" end="9"/>
                                            </p:txEl>
                                          </p:spTgt>
                                        </p:tgtEl>
                                        <p:attrNameLst>
                                          <p:attrName>ppt_w</p:attrName>
                                        </p:attrNameLst>
                                      </p:cBhvr>
                                      <p:tavLst>
                                        <p:tav tm="0">
                                          <p:val>
                                            <p:fltVal val="0"/>
                                          </p:val>
                                        </p:tav>
                                        <p:tav tm="100000">
                                          <p:val>
                                            <p:strVal val="#ppt_w"/>
                                          </p:val>
                                        </p:tav>
                                      </p:tavLst>
                                    </p:anim>
                                    <p:anim calcmode="lin" valueType="num">
                                      <p:cBhvr>
                                        <p:cTn id="41" dur="500" fill="hold"/>
                                        <p:tgtEl>
                                          <p:spTgt spid="27652">
                                            <p:txEl>
                                              <p:pRg st="9" end="9"/>
                                            </p:txEl>
                                          </p:spTgt>
                                        </p:tgtEl>
                                        <p:attrNameLst>
                                          <p:attrName>ppt_h</p:attrName>
                                        </p:attrNameLst>
                                      </p:cBhvr>
                                      <p:tavLst>
                                        <p:tav tm="0">
                                          <p:val>
                                            <p:fltVal val="0"/>
                                          </p:val>
                                        </p:tav>
                                        <p:tav tm="100000">
                                          <p:val>
                                            <p:strVal val="#ppt_h"/>
                                          </p:val>
                                        </p:tav>
                                      </p:tavLst>
                                    </p:anim>
                                    <p:anim calcmode="lin" valueType="num">
                                      <p:cBhvr>
                                        <p:cTn id="42" dur="500" fill="hold"/>
                                        <p:tgtEl>
                                          <p:spTgt spid="27652">
                                            <p:txEl>
                                              <p:pRg st="9" end="9"/>
                                            </p:txEl>
                                          </p:spTgt>
                                        </p:tgtEl>
                                        <p:attrNameLst>
                                          <p:attrName>ppt_x</p:attrName>
                                        </p:attrNameLst>
                                      </p:cBhvr>
                                      <p:tavLst>
                                        <p:tav tm="0">
                                          <p:val>
                                            <p:fltVal val="0.5"/>
                                          </p:val>
                                        </p:tav>
                                        <p:tav tm="100000">
                                          <p:val>
                                            <p:strVal val="#ppt_x"/>
                                          </p:val>
                                        </p:tav>
                                      </p:tavLst>
                                    </p:anim>
                                    <p:anim calcmode="lin" valueType="num">
                                      <p:cBhvr>
                                        <p:cTn id="43" dur="500" fill="hold"/>
                                        <p:tgtEl>
                                          <p:spTgt spid="27652">
                                            <p:txEl>
                                              <p:pRg st="9" end="9"/>
                                            </p:txEl>
                                          </p:spTgt>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0"/>
                                  </p:stCondLst>
                                  <p:childTnLst>
                                    <p:set>
                                      <p:cBhvr>
                                        <p:cTn id="45" dur="1" fill="hold">
                                          <p:stCondLst>
                                            <p:cond delay="0"/>
                                          </p:stCondLst>
                                        </p:cTn>
                                        <p:tgtEl>
                                          <p:spTgt spid="27652">
                                            <p:txEl>
                                              <p:pRg st="10" end="10"/>
                                            </p:txEl>
                                          </p:spTgt>
                                        </p:tgtEl>
                                        <p:attrNameLst>
                                          <p:attrName>style.visibility</p:attrName>
                                        </p:attrNameLst>
                                      </p:cBhvr>
                                      <p:to>
                                        <p:strVal val="visible"/>
                                      </p:to>
                                    </p:set>
                                    <p:anim calcmode="lin" valueType="num">
                                      <p:cBhvr>
                                        <p:cTn id="46" dur="500" fill="hold"/>
                                        <p:tgtEl>
                                          <p:spTgt spid="27652">
                                            <p:txEl>
                                              <p:pRg st="10" end="10"/>
                                            </p:txEl>
                                          </p:spTgt>
                                        </p:tgtEl>
                                        <p:attrNameLst>
                                          <p:attrName>ppt_w</p:attrName>
                                        </p:attrNameLst>
                                      </p:cBhvr>
                                      <p:tavLst>
                                        <p:tav tm="0">
                                          <p:val>
                                            <p:fltVal val="0"/>
                                          </p:val>
                                        </p:tav>
                                        <p:tav tm="100000">
                                          <p:val>
                                            <p:strVal val="#ppt_w"/>
                                          </p:val>
                                        </p:tav>
                                      </p:tavLst>
                                    </p:anim>
                                    <p:anim calcmode="lin" valueType="num">
                                      <p:cBhvr>
                                        <p:cTn id="47" dur="500" fill="hold"/>
                                        <p:tgtEl>
                                          <p:spTgt spid="27652">
                                            <p:txEl>
                                              <p:pRg st="10" end="10"/>
                                            </p:txEl>
                                          </p:spTgt>
                                        </p:tgtEl>
                                        <p:attrNameLst>
                                          <p:attrName>ppt_h</p:attrName>
                                        </p:attrNameLst>
                                      </p:cBhvr>
                                      <p:tavLst>
                                        <p:tav tm="0">
                                          <p:val>
                                            <p:fltVal val="0"/>
                                          </p:val>
                                        </p:tav>
                                        <p:tav tm="100000">
                                          <p:val>
                                            <p:strVal val="#ppt_h"/>
                                          </p:val>
                                        </p:tav>
                                      </p:tavLst>
                                    </p:anim>
                                    <p:anim calcmode="lin" valueType="num">
                                      <p:cBhvr>
                                        <p:cTn id="48" dur="500" fill="hold"/>
                                        <p:tgtEl>
                                          <p:spTgt spid="27652">
                                            <p:txEl>
                                              <p:pRg st="10" end="10"/>
                                            </p:txEl>
                                          </p:spTgt>
                                        </p:tgtEl>
                                        <p:attrNameLst>
                                          <p:attrName>ppt_x</p:attrName>
                                        </p:attrNameLst>
                                      </p:cBhvr>
                                      <p:tavLst>
                                        <p:tav tm="0">
                                          <p:val>
                                            <p:fltVal val="0.5"/>
                                          </p:val>
                                        </p:tav>
                                        <p:tav tm="100000">
                                          <p:val>
                                            <p:strVal val="#ppt_x"/>
                                          </p:val>
                                        </p:tav>
                                      </p:tavLst>
                                    </p:anim>
                                    <p:anim calcmode="lin" valueType="num">
                                      <p:cBhvr>
                                        <p:cTn id="49" dur="500" fill="hold"/>
                                        <p:tgtEl>
                                          <p:spTgt spid="27652">
                                            <p:txEl>
                                              <p:pRg st="10" end="10"/>
                                            </p:txEl>
                                          </p:spTgt>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0"/>
                                  </p:stCondLst>
                                  <p:childTnLst>
                                    <p:set>
                                      <p:cBhvr>
                                        <p:cTn id="51" dur="1" fill="hold">
                                          <p:stCondLst>
                                            <p:cond delay="0"/>
                                          </p:stCondLst>
                                        </p:cTn>
                                        <p:tgtEl>
                                          <p:spTgt spid="27652">
                                            <p:txEl>
                                              <p:pRg st="5" end="5"/>
                                            </p:txEl>
                                          </p:spTgt>
                                        </p:tgtEl>
                                        <p:attrNameLst>
                                          <p:attrName>style.visibility</p:attrName>
                                        </p:attrNameLst>
                                      </p:cBhvr>
                                      <p:to>
                                        <p:strVal val="visible"/>
                                      </p:to>
                                    </p:set>
                                    <p:anim calcmode="lin" valueType="num">
                                      <p:cBhvr>
                                        <p:cTn id="52" dur="500" fill="hold"/>
                                        <p:tgtEl>
                                          <p:spTgt spid="27652">
                                            <p:txEl>
                                              <p:pRg st="5" end="5"/>
                                            </p:txEl>
                                          </p:spTgt>
                                        </p:tgtEl>
                                        <p:attrNameLst>
                                          <p:attrName>ppt_w</p:attrName>
                                        </p:attrNameLst>
                                      </p:cBhvr>
                                      <p:tavLst>
                                        <p:tav tm="0">
                                          <p:val>
                                            <p:fltVal val="0"/>
                                          </p:val>
                                        </p:tav>
                                        <p:tav tm="100000">
                                          <p:val>
                                            <p:strVal val="#ppt_w"/>
                                          </p:val>
                                        </p:tav>
                                      </p:tavLst>
                                    </p:anim>
                                    <p:anim calcmode="lin" valueType="num">
                                      <p:cBhvr>
                                        <p:cTn id="53" dur="500" fill="hold"/>
                                        <p:tgtEl>
                                          <p:spTgt spid="27652">
                                            <p:txEl>
                                              <p:pRg st="5" end="5"/>
                                            </p:txEl>
                                          </p:spTgt>
                                        </p:tgtEl>
                                        <p:attrNameLst>
                                          <p:attrName>ppt_h</p:attrName>
                                        </p:attrNameLst>
                                      </p:cBhvr>
                                      <p:tavLst>
                                        <p:tav tm="0">
                                          <p:val>
                                            <p:fltVal val="0"/>
                                          </p:val>
                                        </p:tav>
                                        <p:tav tm="100000">
                                          <p:val>
                                            <p:strVal val="#ppt_h"/>
                                          </p:val>
                                        </p:tav>
                                      </p:tavLst>
                                    </p:anim>
                                    <p:anim calcmode="lin" valueType="num">
                                      <p:cBhvr>
                                        <p:cTn id="54" dur="500" fill="hold"/>
                                        <p:tgtEl>
                                          <p:spTgt spid="27652">
                                            <p:txEl>
                                              <p:pRg st="5" end="5"/>
                                            </p:txEl>
                                          </p:spTgt>
                                        </p:tgtEl>
                                        <p:attrNameLst>
                                          <p:attrName>ppt_x</p:attrName>
                                        </p:attrNameLst>
                                      </p:cBhvr>
                                      <p:tavLst>
                                        <p:tav tm="0">
                                          <p:val>
                                            <p:fltVal val="0.5"/>
                                          </p:val>
                                        </p:tav>
                                        <p:tav tm="100000">
                                          <p:val>
                                            <p:strVal val="#ppt_x"/>
                                          </p:val>
                                        </p:tav>
                                      </p:tavLst>
                                    </p:anim>
                                    <p:anim calcmode="lin" valueType="num">
                                      <p:cBhvr>
                                        <p:cTn id="55" dur="500" fill="hold"/>
                                        <p:tgtEl>
                                          <p:spTgt spid="27652">
                                            <p:txEl>
                                              <p:pRg st="5" end="5"/>
                                            </p:txEl>
                                          </p:spTgt>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0"/>
                                  </p:stCondLst>
                                  <p:childTnLst>
                                    <p:set>
                                      <p:cBhvr>
                                        <p:cTn id="57" dur="1" fill="hold">
                                          <p:stCondLst>
                                            <p:cond delay="0"/>
                                          </p:stCondLst>
                                        </p:cTn>
                                        <p:tgtEl>
                                          <p:spTgt spid="27652">
                                            <p:txEl>
                                              <p:pRg st="6" end="6"/>
                                            </p:txEl>
                                          </p:spTgt>
                                        </p:tgtEl>
                                        <p:attrNameLst>
                                          <p:attrName>style.visibility</p:attrName>
                                        </p:attrNameLst>
                                      </p:cBhvr>
                                      <p:to>
                                        <p:strVal val="visible"/>
                                      </p:to>
                                    </p:set>
                                    <p:anim calcmode="lin" valueType="num">
                                      <p:cBhvr>
                                        <p:cTn id="58" dur="500" fill="hold"/>
                                        <p:tgtEl>
                                          <p:spTgt spid="27652">
                                            <p:txEl>
                                              <p:pRg st="6" end="6"/>
                                            </p:txEl>
                                          </p:spTgt>
                                        </p:tgtEl>
                                        <p:attrNameLst>
                                          <p:attrName>ppt_w</p:attrName>
                                        </p:attrNameLst>
                                      </p:cBhvr>
                                      <p:tavLst>
                                        <p:tav tm="0">
                                          <p:val>
                                            <p:fltVal val="0"/>
                                          </p:val>
                                        </p:tav>
                                        <p:tav tm="100000">
                                          <p:val>
                                            <p:strVal val="#ppt_w"/>
                                          </p:val>
                                        </p:tav>
                                      </p:tavLst>
                                    </p:anim>
                                    <p:anim calcmode="lin" valueType="num">
                                      <p:cBhvr>
                                        <p:cTn id="59" dur="500" fill="hold"/>
                                        <p:tgtEl>
                                          <p:spTgt spid="27652">
                                            <p:txEl>
                                              <p:pRg st="6" end="6"/>
                                            </p:txEl>
                                          </p:spTgt>
                                        </p:tgtEl>
                                        <p:attrNameLst>
                                          <p:attrName>ppt_h</p:attrName>
                                        </p:attrNameLst>
                                      </p:cBhvr>
                                      <p:tavLst>
                                        <p:tav tm="0">
                                          <p:val>
                                            <p:fltVal val="0"/>
                                          </p:val>
                                        </p:tav>
                                        <p:tav tm="100000">
                                          <p:val>
                                            <p:strVal val="#ppt_h"/>
                                          </p:val>
                                        </p:tav>
                                      </p:tavLst>
                                    </p:anim>
                                    <p:anim calcmode="lin" valueType="num">
                                      <p:cBhvr>
                                        <p:cTn id="60" dur="500" fill="hold"/>
                                        <p:tgtEl>
                                          <p:spTgt spid="27652">
                                            <p:txEl>
                                              <p:pRg st="6" end="6"/>
                                            </p:txEl>
                                          </p:spTgt>
                                        </p:tgtEl>
                                        <p:attrNameLst>
                                          <p:attrName>ppt_x</p:attrName>
                                        </p:attrNameLst>
                                      </p:cBhvr>
                                      <p:tavLst>
                                        <p:tav tm="0">
                                          <p:val>
                                            <p:fltVal val="0.5"/>
                                          </p:val>
                                        </p:tav>
                                        <p:tav tm="100000">
                                          <p:val>
                                            <p:strVal val="#ppt_x"/>
                                          </p:val>
                                        </p:tav>
                                      </p:tavLst>
                                    </p:anim>
                                    <p:anim calcmode="lin" valueType="num">
                                      <p:cBhvr>
                                        <p:cTn id="61" dur="500" fill="hold"/>
                                        <p:tgtEl>
                                          <p:spTgt spid="27652">
                                            <p:txEl>
                                              <p:pRg st="6" end="6"/>
                                            </p:txEl>
                                          </p:spTgt>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0"/>
                                  </p:stCondLst>
                                  <p:childTnLst>
                                    <p:set>
                                      <p:cBhvr>
                                        <p:cTn id="63" dur="1" fill="hold">
                                          <p:stCondLst>
                                            <p:cond delay="0"/>
                                          </p:stCondLst>
                                        </p:cTn>
                                        <p:tgtEl>
                                          <p:spTgt spid="27652">
                                            <p:txEl>
                                              <p:pRg st="7" end="7"/>
                                            </p:txEl>
                                          </p:spTgt>
                                        </p:tgtEl>
                                        <p:attrNameLst>
                                          <p:attrName>style.visibility</p:attrName>
                                        </p:attrNameLst>
                                      </p:cBhvr>
                                      <p:to>
                                        <p:strVal val="visible"/>
                                      </p:to>
                                    </p:set>
                                    <p:anim calcmode="lin" valueType="num">
                                      <p:cBhvr>
                                        <p:cTn id="64" dur="500" fill="hold"/>
                                        <p:tgtEl>
                                          <p:spTgt spid="27652">
                                            <p:txEl>
                                              <p:pRg st="7" end="7"/>
                                            </p:txEl>
                                          </p:spTgt>
                                        </p:tgtEl>
                                        <p:attrNameLst>
                                          <p:attrName>ppt_w</p:attrName>
                                        </p:attrNameLst>
                                      </p:cBhvr>
                                      <p:tavLst>
                                        <p:tav tm="0">
                                          <p:val>
                                            <p:fltVal val="0"/>
                                          </p:val>
                                        </p:tav>
                                        <p:tav tm="100000">
                                          <p:val>
                                            <p:strVal val="#ppt_w"/>
                                          </p:val>
                                        </p:tav>
                                      </p:tavLst>
                                    </p:anim>
                                    <p:anim calcmode="lin" valueType="num">
                                      <p:cBhvr>
                                        <p:cTn id="65" dur="500" fill="hold"/>
                                        <p:tgtEl>
                                          <p:spTgt spid="27652">
                                            <p:txEl>
                                              <p:pRg st="7" end="7"/>
                                            </p:txEl>
                                          </p:spTgt>
                                        </p:tgtEl>
                                        <p:attrNameLst>
                                          <p:attrName>ppt_h</p:attrName>
                                        </p:attrNameLst>
                                      </p:cBhvr>
                                      <p:tavLst>
                                        <p:tav tm="0">
                                          <p:val>
                                            <p:fltVal val="0"/>
                                          </p:val>
                                        </p:tav>
                                        <p:tav tm="100000">
                                          <p:val>
                                            <p:strVal val="#ppt_h"/>
                                          </p:val>
                                        </p:tav>
                                      </p:tavLst>
                                    </p:anim>
                                    <p:anim calcmode="lin" valueType="num">
                                      <p:cBhvr>
                                        <p:cTn id="66" dur="500" fill="hold"/>
                                        <p:tgtEl>
                                          <p:spTgt spid="27652">
                                            <p:txEl>
                                              <p:pRg st="7" end="7"/>
                                            </p:txEl>
                                          </p:spTgt>
                                        </p:tgtEl>
                                        <p:attrNameLst>
                                          <p:attrName>ppt_x</p:attrName>
                                        </p:attrNameLst>
                                      </p:cBhvr>
                                      <p:tavLst>
                                        <p:tav tm="0">
                                          <p:val>
                                            <p:fltVal val="0.5"/>
                                          </p:val>
                                        </p:tav>
                                        <p:tav tm="100000">
                                          <p:val>
                                            <p:strVal val="#ppt_x"/>
                                          </p:val>
                                        </p:tav>
                                      </p:tavLst>
                                    </p:anim>
                                    <p:anim calcmode="lin" valueType="num">
                                      <p:cBhvr>
                                        <p:cTn id="67" dur="500" fill="hold"/>
                                        <p:tgtEl>
                                          <p:spTgt spid="27652">
                                            <p:txEl>
                                              <p:pRg st="7" end="7"/>
                                            </p:txEl>
                                          </p:spTgt>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0"/>
                                  </p:stCondLst>
                                  <p:childTnLst>
                                    <p:set>
                                      <p:cBhvr>
                                        <p:cTn id="69" dur="1" fill="hold">
                                          <p:stCondLst>
                                            <p:cond delay="0"/>
                                          </p:stCondLst>
                                        </p:cTn>
                                        <p:tgtEl>
                                          <p:spTgt spid="27652">
                                            <p:txEl>
                                              <p:pRg st="8" end="8"/>
                                            </p:txEl>
                                          </p:spTgt>
                                        </p:tgtEl>
                                        <p:attrNameLst>
                                          <p:attrName>style.visibility</p:attrName>
                                        </p:attrNameLst>
                                      </p:cBhvr>
                                      <p:to>
                                        <p:strVal val="visible"/>
                                      </p:to>
                                    </p:set>
                                    <p:anim calcmode="lin" valueType="num">
                                      <p:cBhvr>
                                        <p:cTn id="70" dur="500" fill="hold"/>
                                        <p:tgtEl>
                                          <p:spTgt spid="27652">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27652">
                                            <p:txEl>
                                              <p:pRg st="8" end="8"/>
                                            </p:txEl>
                                          </p:spTgt>
                                        </p:tgtEl>
                                        <p:attrNameLst>
                                          <p:attrName>ppt_h</p:attrName>
                                        </p:attrNameLst>
                                      </p:cBhvr>
                                      <p:tavLst>
                                        <p:tav tm="0">
                                          <p:val>
                                            <p:fltVal val="0"/>
                                          </p:val>
                                        </p:tav>
                                        <p:tav tm="100000">
                                          <p:val>
                                            <p:strVal val="#ppt_h"/>
                                          </p:val>
                                        </p:tav>
                                      </p:tavLst>
                                    </p:anim>
                                    <p:anim calcmode="lin" valueType="num">
                                      <p:cBhvr>
                                        <p:cTn id="72" dur="500" fill="hold"/>
                                        <p:tgtEl>
                                          <p:spTgt spid="27652">
                                            <p:txEl>
                                              <p:pRg st="8" end="8"/>
                                            </p:txEl>
                                          </p:spTgt>
                                        </p:tgtEl>
                                        <p:attrNameLst>
                                          <p:attrName>ppt_x</p:attrName>
                                        </p:attrNameLst>
                                      </p:cBhvr>
                                      <p:tavLst>
                                        <p:tav tm="0">
                                          <p:val>
                                            <p:fltVal val="0.5"/>
                                          </p:val>
                                        </p:tav>
                                        <p:tav tm="100000">
                                          <p:val>
                                            <p:strVal val="#ppt_x"/>
                                          </p:val>
                                        </p:tav>
                                      </p:tavLst>
                                    </p:anim>
                                    <p:anim calcmode="lin" valueType="num">
                                      <p:cBhvr>
                                        <p:cTn id="73" dur="500" fill="hold"/>
                                        <p:tgtEl>
                                          <p:spTgt spid="27652">
                                            <p:txEl>
                                              <p:pRg st="8" end="8"/>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9DCF6773-BB35-4C04-9986-5A7F60ED42AA}" type="slidenum">
              <a:rPr kumimoji="0" lang="en-US" altLang="zh-TW" sz="1400">
                <a:ea typeface="新細明體" panose="02020500000000000000" pitchFamily="18" charset="-120"/>
              </a:rPr>
              <a:pPr>
                <a:spcBef>
                  <a:spcPct val="0"/>
                </a:spcBef>
                <a:buClrTx/>
                <a:buSzTx/>
                <a:buFontTx/>
                <a:buNone/>
              </a:pPr>
              <a:t>3</a:t>
            </a:fld>
            <a:endParaRPr kumimoji="0" lang="en-US" altLang="zh-TW" sz="1400">
              <a:ea typeface="新細明體" panose="02020500000000000000" pitchFamily="18" charset="-120"/>
            </a:endParaRPr>
          </a:p>
        </p:txBody>
      </p:sp>
      <p:sp>
        <p:nvSpPr>
          <p:cNvPr id="27651" name="Rectangle 2"/>
          <p:cNvSpPr>
            <a:spLocks noGrp="1" noChangeArrowheads="1"/>
          </p:cNvSpPr>
          <p:nvPr>
            <p:ph type="title"/>
          </p:nvPr>
        </p:nvSpPr>
        <p:spPr>
          <a:xfrm>
            <a:off x="984250" y="131763"/>
            <a:ext cx="7116763" cy="1127125"/>
          </a:xfrm>
        </p:spPr>
        <p:txBody>
          <a:bodyPr/>
          <a:lstStyle/>
          <a:p>
            <a:pPr eaLnBrk="1" hangingPunct="1">
              <a:defRPr/>
            </a:pPr>
            <a:r>
              <a:rPr lang="zh-TW" altLang="en-US" dirty="0" smtClean="0"/>
              <a:t>股票市場的金融工具</a:t>
            </a:r>
          </a:p>
        </p:txBody>
      </p:sp>
      <p:sp>
        <p:nvSpPr>
          <p:cNvPr id="80899" name="Rectangle 3"/>
          <p:cNvSpPr>
            <a:spLocks noGrp="1" noChangeArrowheads="1"/>
          </p:cNvSpPr>
          <p:nvPr>
            <p:ph type="body" idx="1"/>
          </p:nvPr>
        </p:nvSpPr>
        <p:spPr>
          <a:xfrm>
            <a:off x="676275" y="1155700"/>
            <a:ext cx="8134350" cy="5113338"/>
          </a:xfrm>
        </p:spPr>
        <p:txBody>
          <a:bodyPr/>
          <a:lstStyle/>
          <a:p>
            <a:pPr eaLnBrk="1" hangingPunct="1">
              <a:lnSpc>
                <a:spcPct val="80000"/>
              </a:lnSpc>
              <a:buFont typeface="Wingdings" panose="05000000000000000000" pitchFamily="2" charset="2"/>
              <a:buNone/>
              <a:defRPr/>
            </a:pPr>
            <a:r>
              <a:rPr lang="zh-TW" altLang="en-US" sz="2400" dirty="0" smtClean="0">
                <a:latin typeface="+mj-lt"/>
              </a:rPr>
              <a:t>股票市場的金融工具主要有</a:t>
            </a:r>
            <a:r>
              <a:rPr lang="zh-TW" altLang="en-US" sz="2400" u="sng" dirty="0" smtClean="0">
                <a:latin typeface="+mj-lt"/>
              </a:rPr>
              <a:t>普通股</a:t>
            </a:r>
            <a:r>
              <a:rPr lang="zh-TW" altLang="en-US" sz="2400" dirty="0" smtClean="0">
                <a:latin typeface="+mj-lt"/>
              </a:rPr>
              <a:t>、</a:t>
            </a:r>
            <a:r>
              <a:rPr lang="zh-TW" altLang="en-US" sz="2400" u="sng" dirty="0" smtClean="0">
                <a:latin typeface="+mj-lt"/>
              </a:rPr>
              <a:t>特別股</a:t>
            </a:r>
            <a:r>
              <a:rPr lang="zh-TW" altLang="en-US" sz="2400" dirty="0" smtClean="0">
                <a:latin typeface="+mj-lt"/>
              </a:rPr>
              <a:t>、</a:t>
            </a:r>
            <a:r>
              <a:rPr lang="zh-TW" altLang="en-US" sz="2400" u="sng" dirty="0" smtClean="0">
                <a:latin typeface="+mj-lt"/>
              </a:rPr>
              <a:t>存託憑證</a:t>
            </a:r>
            <a:r>
              <a:rPr lang="zh-TW" altLang="en-US" sz="2400" dirty="0" smtClean="0">
                <a:latin typeface="+mj-lt"/>
              </a:rPr>
              <a:t>、</a:t>
            </a:r>
            <a:r>
              <a:rPr lang="zh-TW" altLang="en-US" sz="2400" u="sng" dirty="0" smtClean="0">
                <a:latin typeface="+mj-lt"/>
              </a:rPr>
              <a:t>受</a:t>
            </a:r>
          </a:p>
          <a:p>
            <a:pPr eaLnBrk="1" hangingPunct="1">
              <a:lnSpc>
                <a:spcPct val="80000"/>
              </a:lnSpc>
              <a:buFont typeface="Wingdings" panose="05000000000000000000" pitchFamily="2" charset="2"/>
              <a:buNone/>
              <a:defRPr/>
            </a:pPr>
            <a:r>
              <a:rPr lang="zh-TW" altLang="en-US" sz="2400" u="sng" dirty="0" smtClean="0">
                <a:latin typeface="+mj-lt"/>
              </a:rPr>
              <a:t>益憑證</a:t>
            </a:r>
            <a:r>
              <a:rPr lang="zh-TW" altLang="en-US" sz="2400" dirty="0" smtClean="0">
                <a:latin typeface="+mj-lt"/>
              </a:rPr>
              <a:t>、</a:t>
            </a:r>
            <a:r>
              <a:rPr lang="zh-TW" altLang="en-US" sz="2400" u="sng" dirty="0" smtClean="0">
                <a:latin typeface="+mj-lt"/>
              </a:rPr>
              <a:t>交易所上市基金</a:t>
            </a:r>
            <a:r>
              <a:rPr lang="zh-TW" altLang="en-US" sz="2400" dirty="0" smtClean="0">
                <a:latin typeface="+mj-lt"/>
              </a:rPr>
              <a:t>、</a:t>
            </a:r>
            <a:r>
              <a:rPr lang="zh-TW" altLang="en-US" sz="2400" u="sng" dirty="0" smtClean="0">
                <a:latin typeface="+mj-lt"/>
              </a:rPr>
              <a:t>受益證券</a:t>
            </a:r>
            <a:r>
              <a:rPr lang="zh-TW" altLang="en-US" sz="2400" dirty="0" smtClean="0">
                <a:latin typeface="+mj-lt"/>
              </a:rPr>
              <a:t>、</a:t>
            </a:r>
            <a:r>
              <a:rPr lang="zh-TW" altLang="en-US" sz="2400" u="sng" dirty="0" smtClean="0">
                <a:latin typeface="+mj-lt"/>
              </a:rPr>
              <a:t>認購</a:t>
            </a:r>
            <a:r>
              <a:rPr lang="en-US" altLang="zh-TW" sz="2400" u="sng" dirty="0" smtClean="0">
                <a:latin typeface="+mj-lt"/>
              </a:rPr>
              <a:t>﹙</a:t>
            </a:r>
            <a:r>
              <a:rPr lang="zh-TW" altLang="en-US" sz="2400" u="sng" dirty="0" smtClean="0">
                <a:latin typeface="+mj-lt"/>
              </a:rPr>
              <a:t>售</a:t>
            </a:r>
            <a:r>
              <a:rPr lang="en-US" altLang="zh-TW" sz="2400" u="sng" dirty="0" smtClean="0">
                <a:latin typeface="+mj-lt"/>
              </a:rPr>
              <a:t>﹚</a:t>
            </a:r>
            <a:r>
              <a:rPr lang="zh-TW" altLang="en-US" sz="2400" u="sng" dirty="0" smtClean="0">
                <a:latin typeface="+mj-lt"/>
              </a:rPr>
              <a:t>權證</a:t>
            </a:r>
            <a:r>
              <a:rPr lang="zh-TW" altLang="en-US" sz="2400" dirty="0" smtClean="0">
                <a:latin typeface="+mj-lt"/>
              </a:rPr>
              <a:t>。</a:t>
            </a:r>
            <a:endParaRPr lang="en-US" altLang="zh-TW" sz="2400" dirty="0" smtClean="0">
              <a:latin typeface="+mj-lt"/>
            </a:endParaRPr>
          </a:p>
          <a:p>
            <a:pPr eaLnBrk="1" hangingPunct="1">
              <a:lnSpc>
                <a:spcPct val="80000"/>
              </a:lnSpc>
              <a:buFont typeface="Wingdings" panose="05000000000000000000" pitchFamily="2" charset="2"/>
              <a:buNone/>
              <a:defRPr/>
            </a:pPr>
            <a:r>
              <a:rPr lang="zh-TW" altLang="en-US" sz="1800" dirty="0" smtClean="0">
                <a:latin typeface="+mj-lt"/>
              </a:rPr>
              <a:t>  </a:t>
            </a:r>
          </a:p>
          <a:p>
            <a:pPr eaLnBrk="1" hangingPunct="1">
              <a:lnSpc>
                <a:spcPct val="80000"/>
              </a:lnSpc>
              <a:defRPr/>
            </a:pPr>
            <a:r>
              <a:rPr lang="zh-TW" altLang="en-US" sz="2800" dirty="0" smtClean="0">
                <a:latin typeface="+mj-lt"/>
              </a:rPr>
              <a:t>普通股（</a:t>
            </a:r>
            <a:r>
              <a:rPr lang="en-US" altLang="zh-TW" sz="2800" dirty="0" smtClean="0">
                <a:latin typeface="+mj-lt"/>
              </a:rPr>
              <a:t>Common stocks</a:t>
            </a:r>
            <a:r>
              <a:rPr lang="zh-TW" altLang="en-US" sz="2800" dirty="0" smtClean="0">
                <a:latin typeface="+mj-lt"/>
              </a:rPr>
              <a:t>）</a:t>
            </a:r>
          </a:p>
          <a:p>
            <a:pPr lvl="1" algn="just" eaLnBrk="1" hangingPunct="1">
              <a:lnSpc>
                <a:spcPct val="80000"/>
              </a:lnSpc>
              <a:defRPr/>
            </a:pPr>
            <a:r>
              <a:rPr lang="zh-TW" altLang="en-US" sz="2000" dirty="0" smtClean="0">
                <a:latin typeface="+mj-lt"/>
              </a:rPr>
              <a:t>持有人擁有表決權、股利分配權、優先認股權、剩餘價值請求權。</a:t>
            </a:r>
          </a:p>
          <a:p>
            <a:pPr lvl="1" algn="just" eaLnBrk="1" hangingPunct="1">
              <a:lnSpc>
                <a:spcPct val="80000"/>
              </a:lnSpc>
              <a:defRPr/>
            </a:pPr>
            <a:r>
              <a:rPr lang="zh-TW" altLang="en-US" sz="2000" dirty="0" smtClean="0">
                <a:latin typeface="+mj-lt"/>
              </a:rPr>
              <a:t>持有人對發行公司的債務只負擔有限清償的責任。</a:t>
            </a:r>
          </a:p>
          <a:p>
            <a:pPr lvl="1" algn="just" eaLnBrk="1" hangingPunct="1">
              <a:lnSpc>
                <a:spcPct val="80000"/>
              </a:lnSpc>
              <a:defRPr/>
            </a:pPr>
            <a:endParaRPr lang="zh-TW" altLang="en-US" sz="1600" dirty="0" smtClean="0">
              <a:latin typeface="+mj-lt"/>
            </a:endParaRPr>
          </a:p>
          <a:p>
            <a:pPr eaLnBrk="1" hangingPunct="1">
              <a:lnSpc>
                <a:spcPct val="80000"/>
              </a:lnSpc>
              <a:defRPr/>
            </a:pPr>
            <a:r>
              <a:rPr lang="zh-TW" altLang="en-US" sz="2800" dirty="0" smtClean="0">
                <a:latin typeface="+mj-lt"/>
              </a:rPr>
              <a:t>特別股（</a:t>
            </a:r>
            <a:r>
              <a:rPr lang="en-US" altLang="zh-TW" sz="2800" dirty="0" smtClean="0">
                <a:latin typeface="+mj-lt"/>
              </a:rPr>
              <a:t>Preferred stocks</a:t>
            </a:r>
            <a:r>
              <a:rPr lang="zh-TW" altLang="en-US" sz="2800" dirty="0" smtClean="0">
                <a:latin typeface="+mj-lt"/>
              </a:rPr>
              <a:t>）</a:t>
            </a:r>
            <a:endParaRPr lang="en-US" altLang="zh-TW" sz="2800" dirty="0" smtClean="0">
              <a:latin typeface="+mj-lt"/>
            </a:endParaRPr>
          </a:p>
          <a:p>
            <a:pPr lvl="1" eaLnBrk="1" hangingPunct="1">
              <a:lnSpc>
                <a:spcPct val="80000"/>
              </a:lnSpc>
              <a:defRPr/>
            </a:pPr>
            <a:r>
              <a:rPr lang="zh-TW" altLang="zh-TW" sz="2000" dirty="0"/>
              <a:t>優先配息權</a:t>
            </a:r>
            <a:endParaRPr lang="en-US" altLang="zh-TW" sz="2000" dirty="0" smtClean="0">
              <a:latin typeface="+mj-lt"/>
            </a:endParaRPr>
          </a:p>
          <a:p>
            <a:pPr lvl="1" eaLnBrk="1" hangingPunct="1">
              <a:lnSpc>
                <a:spcPct val="80000"/>
              </a:lnSpc>
              <a:defRPr/>
            </a:pPr>
            <a:r>
              <a:rPr lang="zh-TW" altLang="en-US" sz="2000" dirty="0" smtClean="0">
                <a:latin typeface="+mj-lt"/>
              </a:rPr>
              <a:t>股利累積與否  </a:t>
            </a:r>
            <a:endParaRPr lang="en-US" altLang="zh-TW" sz="2000" dirty="0" smtClean="0">
              <a:latin typeface="+mj-lt"/>
            </a:endParaRPr>
          </a:p>
          <a:p>
            <a:pPr lvl="1" eaLnBrk="1" hangingPunct="1">
              <a:lnSpc>
                <a:spcPct val="80000"/>
              </a:lnSpc>
              <a:defRPr/>
            </a:pPr>
            <a:r>
              <a:rPr lang="zh-TW" altLang="en-US" sz="2000" dirty="0" smtClean="0">
                <a:latin typeface="+mj-lt"/>
              </a:rPr>
              <a:t>盈餘參加與否</a:t>
            </a:r>
            <a:endParaRPr lang="en-US" altLang="zh-TW" sz="2000" dirty="0" smtClean="0">
              <a:latin typeface="+mj-lt"/>
            </a:endParaRPr>
          </a:p>
          <a:p>
            <a:pPr lvl="1" eaLnBrk="1" hangingPunct="1">
              <a:lnSpc>
                <a:spcPct val="80000"/>
              </a:lnSpc>
              <a:defRPr/>
            </a:pPr>
            <a:r>
              <a:rPr lang="zh-TW" altLang="en-US" sz="2000" dirty="0" smtClean="0">
                <a:latin typeface="+mj-lt"/>
              </a:rPr>
              <a:t>優先受償與否  </a:t>
            </a:r>
            <a:endParaRPr lang="en-US" altLang="zh-TW" sz="2000" dirty="0" smtClean="0">
              <a:latin typeface="+mj-lt"/>
            </a:endParaRPr>
          </a:p>
          <a:p>
            <a:pPr lvl="1" eaLnBrk="1" hangingPunct="1">
              <a:lnSpc>
                <a:spcPct val="80000"/>
              </a:lnSpc>
              <a:defRPr/>
            </a:pPr>
            <a:r>
              <a:rPr lang="zh-TW" altLang="en-US" sz="2000" dirty="0" smtClean="0">
                <a:latin typeface="+mj-lt"/>
              </a:rPr>
              <a:t>表決權與否</a:t>
            </a:r>
            <a:endParaRPr lang="en-US" altLang="zh-TW" sz="2000" dirty="0" smtClean="0">
              <a:latin typeface="+mj-lt"/>
            </a:endParaRPr>
          </a:p>
          <a:p>
            <a:pPr lvl="1" eaLnBrk="1" hangingPunct="1">
              <a:lnSpc>
                <a:spcPct val="80000"/>
              </a:lnSpc>
              <a:defRPr/>
            </a:pPr>
            <a:r>
              <a:rPr lang="zh-TW" altLang="en-US" sz="2000" dirty="0" smtClean="0">
                <a:latin typeface="+mj-lt"/>
              </a:rPr>
              <a:t>優先認股與否</a:t>
            </a:r>
            <a:endParaRPr lang="en-US" altLang="zh-TW" sz="2000" dirty="0" smtClean="0">
              <a:latin typeface="+mj-lt"/>
            </a:endParaRPr>
          </a:p>
          <a:p>
            <a:pPr lvl="1" eaLnBrk="1" hangingPunct="1">
              <a:lnSpc>
                <a:spcPct val="80000"/>
              </a:lnSpc>
              <a:defRPr/>
            </a:pPr>
            <a:r>
              <a:rPr lang="zh-TW" altLang="en-US" sz="2000" dirty="0" smtClean="0">
                <a:latin typeface="+mj-lt"/>
              </a:rPr>
              <a:t>可轉換與否</a:t>
            </a:r>
            <a:endParaRPr lang="en-US" altLang="zh-TW" sz="2000" dirty="0" smtClean="0">
              <a:latin typeface="+mj-lt"/>
            </a:endParaRPr>
          </a:p>
          <a:p>
            <a:pPr lvl="1" eaLnBrk="1" hangingPunct="1">
              <a:lnSpc>
                <a:spcPct val="80000"/>
              </a:lnSpc>
              <a:defRPr/>
            </a:pPr>
            <a:r>
              <a:rPr lang="zh-TW" altLang="en-US" sz="2000" dirty="0" smtClean="0">
                <a:latin typeface="+mj-lt"/>
              </a:rPr>
              <a:t>可贖回與否</a:t>
            </a:r>
          </a:p>
        </p:txBody>
      </p:sp>
      <p:sp>
        <p:nvSpPr>
          <p:cNvPr id="9221" name="Rectangle 8"/>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wipe(down)">
                                      <p:cBhvr>
                                        <p:cTn id="7" dur="500"/>
                                        <p:tgtEl>
                                          <p:spTgt spid="2765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0899">
                                            <p:txEl>
                                              <p:pRg st="0" end="0"/>
                                            </p:txEl>
                                          </p:spTgt>
                                        </p:tgtEl>
                                        <p:attrNameLst>
                                          <p:attrName>style.visibility</p:attrName>
                                        </p:attrNameLst>
                                      </p:cBhvr>
                                      <p:to>
                                        <p:strVal val="visible"/>
                                      </p:to>
                                    </p:set>
                                    <p:anim calcmode="lin" valueType="num">
                                      <p:cBhvr additive="base">
                                        <p:cTn id="12" dur="500" fill="hold"/>
                                        <p:tgtEl>
                                          <p:spTgt spid="8089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08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0899">
                                            <p:txEl>
                                              <p:pRg st="1" end="1"/>
                                            </p:txEl>
                                          </p:spTgt>
                                        </p:tgtEl>
                                        <p:attrNameLst>
                                          <p:attrName>style.visibility</p:attrName>
                                        </p:attrNameLst>
                                      </p:cBhvr>
                                      <p:to>
                                        <p:strVal val="visible"/>
                                      </p:to>
                                    </p:set>
                                    <p:anim calcmode="lin" valueType="num">
                                      <p:cBhvr additive="base">
                                        <p:cTn id="18" dur="500" fill="hold"/>
                                        <p:tgtEl>
                                          <p:spTgt spid="80899">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08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0899">
                                            <p:txEl>
                                              <p:pRg st="2" end="2"/>
                                            </p:txEl>
                                          </p:spTgt>
                                        </p:tgtEl>
                                        <p:attrNameLst>
                                          <p:attrName>style.visibility</p:attrName>
                                        </p:attrNameLst>
                                      </p:cBhvr>
                                      <p:to>
                                        <p:strVal val="visible"/>
                                      </p:to>
                                    </p:set>
                                    <p:anim calcmode="lin" valueType="num">
                                      <p:cBhvr additive="base">
                                        <p:cTn id="24" dur="5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08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0899">
                                            <p:txEl>
                                              <p:pRg st="3" end="3"/>
                                            </p:txEl>
                                          </p:spTgt>
                                        </p:tgtEl>
                                        <p:attrNameLst>
                                          <p:attrName>style.visibility</p:attrName>
                                        </p:attrNameLst>
                                      </p:cBhvr>
                                      <p:to>
                                        <p:strVal val="visible"/>
                                      </p:to>
                                    </p:set>
                                    <p:anim calcmode="lin" valueType="num">
                                      <p:cBhvr additive="base">
                                        <p:cTn id="30" dur="5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0899">
                                            <p:txEl>
                                              <p:pRg st="3" end="3"/>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80899">
                                            <p:txEl>
                                              <p:pRg st="4" end="4"/>
                                            </p:txEl>
                                          </p:spTgt>
                                        </p:tgtEl>
                                        <p:attrNameLst>
                                          <p:attrName>style.visibility</p:attrName>
                                        </p:attrNameLst>
                                      </p:cBhvr>
                                      <p:to>
                                        <p:strVal val="visible"/>
                                      </p:to>
                                    </p:set>
                                    <p:anim calcmode="lin" valueType="num">
                                      <p:cBhvr additive="base">
                                        <p:cTn id="34"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80899">
                                            <p:txEl>
                                              <p:pRg st="4" end="4"/>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80899">
                                            <p:txEl>
                                              <p:pRg st="5" end="5"/>
                                            </p:txEl>
                                          </p:spTgt>
                                        </p:tgtEl>
                                        <p:attrNameLst>
                                          <p:attrName>style.visibility</p:attrName>
                                        </p:attrNameLst>
                                      </p:cBhvr>
                                      <p:to>
                                        <p:strVal val="visible"/>
                                      </p:to>
                                    </p:set>
                                    <p:anim calcmode="lin" valueType="num">
                                      <p:cBhvr additive="base">
                                        <p:cTn id="38" dur="5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08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0899">
                                            <p:txEl>
                                              <p:pRg st="7" end="7"/>
                                            </p:txEl>
                                          </p:spTgt>
                                        </p:tgtEl>
                                        <p:attrNameLst>
                                          <p:attrName>style.visibility</p:attrName>
                                        </p:attrNameLst>
                                      </p:cBhvr>
                                      <p:to>
                                        <p:strVal val="visible"/>
                                      </p:to>
                                    </p:set>
                                    <p:anim calcmode="lin" valueType="num">
                                      <p:cBhvr additive="base">
                                        <p:cTn id="44" dur="5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0899">
                                            <p:txEl>
                                              <p:pRg st="7" end="7"/>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0899">
                                            <p:txEl>
                                              <p:pRg st="8" end="8"/>
                                            </p:txEl>
                                          </p:spTgt>
                                        </p:tgtEl>
                                        <p:attrNameLst>
                                          <p:attrName>style.visibility</p:attrName>
                                        </p:attrNameLst>
                                      </p:cBhvr>
                                      <p:to>
                                        <p:strVal val="visible"/>
                                      </p:to>
                                    </p:set>
                                    <p:anim calcmode="lin" valueType="num">
                                      <p:cBhvr additive="base">
                                        <p:cTn id="48" dur="500" fill="hold"/>
                                        <p:tgtEl>
                                          <p:spTgt spid="80899">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0899">
                                            <p:txEl>
                                              <p:pRg st="8" end="8"/>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80899">
                                            <p:txEl>
                                              <p:pRg st="9" end="9"/>
                                            </p:txEl>
                                          </p:spTgt>
                                        </p:tgtEl>
                                        <p:attrNameLst>
                                          <p:attrName>style.visibility</p:attrName>
                                        </p:attrNameLst>
                                      </p:cBhvr>
                                      <p:to>
                                        <p:strVal val="visible"/>
                                      </p:to>
                                    </p:set>
                                    <p:anim calcmode="lin" valueType="num">
                                      <p:cBhvr additive="base">
                                        <p:cTn id="52" dur="500" fill="hold"/>
                                        <p:tgtEl>
                                          <p:spTgt spid="80899">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80899">
                                            <p:txEl>
                                              <p:pRg st="9" end="9"/>
                                            </p:txEl>
                                          </p:spTgt>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0899">
                                            <p:txEl>
                                              <p:pRg st="10" end="10"/>
                                            </p:txEl>
                                          </p:spTgt>
                                        </p:tgtEl>
                                        <p:attrNameLst>
                                          <p:attrName>style.visibility</p:attrName>
                                        </p:attrNameLst>
                                      </p:cBhvr>
                                      <p:to>
                                        <p:strVal val="visible"/>
                                      </p:to>
                                    </p:set>
                                    <p:anim calcmode="lin" valueType="num">
                                      <p:cBhvr additive="base">
                                        <p:cTn id="56" dur="500" fill="hold"/>
                                        <p:tgtEl>
                                          <p:spTgt spid="80899">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80899">
                                            <p:txEl>
                                              <p:pRg st="10" end="10"/>
                                            </p:txEl>
                                          </p:spTgt>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80899">
                                            <p:txEl>
                                              <p:pRg st="11" end="11"/>
                                            </p:txEl>
                                          </p:spTgt>
                                        </p:tgtEl>
                                        <p:attrNameLst>
                                          <p:attrName>style.visibility</p:attrName>
                                        </p:attrNameLst>
                                      </p:cBhvr>
                                      <p:to>
                                        <p:strVal val="visible"/>
                                      </p:to>
                                    </p:set>
                                    <p:anim calcmode="lin" valueType="num">
                                      <p:cBhvr additive="base">
                                        <p:cTn id="60" dur="500" fill="hold"/>
                                        <p:tgtEl>
                                          <p:spTgt spid="80899">
                                            <p:txEl>
                                              <p:pRg st="11" end="1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80899">
                                            <p:txEl>
                                              <p:pRg st="11" end="11"/>
                                            </p:txEl>
                                          </p:spTgt>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80899">
                                            <p:txEl>
                                              <p:pRg st="12" end="12"/>
                                            </p:txEl>
                                          </p:spTgt>
                                        </p:tgtEl>
                                        <p:attrNameLst>
                                          <p:attrName>style.visibility</p:attrName>
                                        </p:attrNameLst>
                                      </p:cBhvr>
                                      <p:to>
                                        <p:strVal val="visible"/>
                                      </p:to>
                                    </p:set>
                                    <p:anim calcmode="lin" valueType="num">
                                      <p:cBhvr additive="base">
                                        <p:cTn id="64" dur="500" fill="hold"/>
                                        <p:tgtEl>
                                          <p:spTgt spid="80899">
                                            <p:txEl>
                                              <p:pRg st="12" end="12"/>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80899">
                                            <p:txEl>
                                              <p:pRg st="12" end="12"/>
                                            </p:txEl>
                                          </p:spTgt>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0899">
                                            <p:txEl>
                                              <p:pRg st="13" end="13"/>
                                            </p:txEl>
                                          </p:spTgt>
                                        </p:tgtEl>
                                        <p:attrNameLst>
                                          <p:attrName>style.visibility</p:attrName>
                                        </p:attrNameLst>
                                      </p:cBhvr>
                                      <p:to>
                                        <p:strVal val="visible"/>
                                      </p:to>
                                    </p:set>
                                    <p:anim calcmode="lin" valueType="num">
                                      <p:cBhvr additive="base">
                                        <p:cTn id="68" dur="500" fill="hold"/>
                                        <p:tgtEl>
                                          <p:spTgt spid="80899">
                                            <p:txEl>
                                              <p:pRg st="13" end="13"/>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80899">
                                            <p:txEl>
                                              <p:pRg st="13" end="13"/>
                                            </p:txEl>
                                          </p:spTgt>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80899">
                                            <p:txEl>
                                              <p:pRg st="14" end="14"/>
                                            </p:txEl>
                                          </p:spTgt>
                                        </p:tgtEl>
                                        <p:attrNameLst>
                                          <p:attrName>style.visibility</p:attrName>
                                        </p:attrNameLst>
                                      </p:cBhvr>
                                      <p:to>
                                        <p:strVal val="visible"/>
                                      </p:to>
                                    </p:set>
                                    <p:anim calcmode="lin" valueType="num">
                                      <p:cBhvr additive="base">
                                        <p:cTn id="72" dur="500" fill="hold"/>
                                        <p:tgtEl>
                                          <p:spTgt spid="80899">
                                            <p:txEl>
                                              <p:pRg st="14" end="14"/>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80899">
                                            <p:txEl>
                                              <p:pRg st="14" end="14"/>
                                            </p:txEl>
                                          </p:spTgt>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80899">
                                            <p:txEl>
                                              <p:pRg st="15" end="15"/>
                                            </p:txEl>
                                          </p:spTgt>
                                        </p:tgtEl>
                                        <p:attrNameLst>
                                          <p:attrName>style.visibility</p:attrName>
                                        </p:attrNameLst>
                                      </p:cBhvr>
                                      <p:to>
                                        <p:strVal val="visible"/>
                                      </p:to>
                                    </p:set>
                                    <p:anim calcmode="lin" valueType="num">
                                      <p:cBhvr additive="base">
                                        <p:cTn id="76" dur="500" fill="hold"/>
                                        <p:tgtEl>
                                          <p:spTgt spid="80899">
                                            <p:txEl>
                                              <p:pRg st="15" end="15"/>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80899">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P spid="808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範例</a:t>
            </a:r>
            <a:r>
              <a:rPr lang="en-US" altLang="zh-TW" sz="2800" dirty="0">
                <a:latin typeface="標楷體" panose="03000509000000000000" pitchFamily="65" charset="-120"/>
              </a:rPr>
              <a:t>1&gt;</a:t>
            </a:r>
            <a:endParaRPr lang="zh-TW" altLang="zh-TW" sz="2800" dirty="0">
              <a:latin typeface="標楷體" panose="03000509000000000000" pitchFamily="65" charset="-120"/>
            </a:endParaRPr>
          </a:p>
          <a:p>
            <a:pPr>
              <a:defRPr/>
            </a:pPr>
            <a:r>
              <a:rPr lang="en-US" altLang="zh-TW" sz="2800" dirty="0">
                <a:latin typeface="標楷體" panose="03000509000000000000" pitchFamily="65" charset="-120"/>
              </a:rPr>
              <a:t>A</a:t>
            </a:r>
            <a:r>
              <a:rPr lang="zh-TW" altLang="zh-TW" sz="2800" dirty="0">
                <a:latin typeface="標楷體" panose="03000509000000000000" pitchFamily="65" charset="-120"/>
              </a:rPr>
              <a:t>公司決定以每股</a:t>
            </a:r>
            <a:r>
              <a:rPr lang="en-US" altLang="zh-TW" sz="2800" dirty="0">
                <a:latin typeface="標楷體" panose="03000509000000000000" pitchFamily="65" charset="-120"/>
              </a:rPr>
              <a:t>10</a:t>
            </a:r>
            <a:r>
              <a:rPr lang="zh-TW" altLang="zh-TW" sz="2800" dirty="0">
                <a:latin typeface="標楷體" panose="03000509000000000000" pitchFamily="65" charset="-120"/>
              </a:rPr>
              <a:t>元發行</a:t>
            </a:r>
            <a:r>
              <a:rPr lang="en-US" altLang="zh-TW" sz="2800" dirty="0">
                <a:latin typeface="標楷體" panose="03000509000000000000" pitchFamily="65" charset="-120"/>
              </a:rPr>
              <a:t>100</a:t>
            </a:r>
            <a:r>
              <a:rPr lang="zh-TW" altLang="zh-TW" sz="2800" dirty="0">
                <a:latin typeface="標楷體" panose="03000509000000000000" pitchFamily="65" charset="-120"/>
              </a:rPr>
              <a:t>萬股股票，張三是公司大股東，持股比例為</a:t>
            </a:r>
            <a:r>
              <a:rPr lang="en-US" altLang="zh-TW" sz="2800" dirty="0">
                <a:latin typeface="標楷體" panose="03000509000000000000" pitchFamily="65" charset="-120"/>
              </a:rPr>
              <a:t>10%</a:t>
            </a:r>
            <a:r>
              <a:rPr lang="zh-TW" altLang="zh-TW" sz="2800" dirty="0">
                <a:latin typeface="標楷體" panose="03000509000000000000" pitchFamily="65" charset="-120"/>
              </a:rPr>
              <a:t>，請問他在這次現金增資中可以認購多少股票？ </a:t>
            </a:r>
          </a:p>
          <a:p>
            <a:pPr marL="0" indent="0">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說明</a:t>
            </a:r>
            <a:r>
              <a:rPr lang="en-US" altLang="zh-TW" sz="2800" dirty="0">
                <a:latin typeface="標楷體" panose="03000509000000000000" pitchFamily="65" charset="-120"/>
              </a:rPr>
              <a:t>&gt;</a:t>
            </a:r>
            <a:endParaRPr lang="zh-TW" altLang="zh-TW" sz="2800" dirty="0">
              <a:latin typeface="標楷體" panose="03000509000000000000" pitchFamily="65" charset="-120"/>
            </a:endParaRPr>
          </a:p>
          <a:p>
            <a:pPr>
              <a:defRPr/>
            </a:pPr>
            <a:r>
              <a:rPr lang="zh-TW" altLang="zh-TW" sz="2800" dirty="0">
                <a:latin typeface="標楷體" panose="03000509000000000000" pitchFamily="65" charset="-120"/>
              </a:rPr>
              <a:t>公司增資發行新股，普通股股東可以依照目前的持股比例優先認購，因此張三可以認購</a:t>
            </a:r>
            <a:r>
              <a:rPr lang="en-US" altLang="zh-TW" sz="2800" dirty="0">
                <a:latin typeface="標楷體" panose="03000509000000000000" pitchFamily="65" charset="-120"/>
              </a:rPr>
              <a:t>10</a:t>
            </a:r>
            <a:r>
              <a:rPr lang="zh-TW" altLang="zh-TW" sz="2800" dirty="0">
                <a:latin typeface="標楷體" panose="03000509000000000000" pitchFamily="65" charset="-120"/>
              </a:rPr>
              <a:t>萬股</a:t>
            </a:r>
            <a:r>
              <a:rPr lang="en-US" altLang="zh-TW" sz="2800" dirty="0">
                <a:latin typeface="標楷體" panose="03000509000000000000" pitchFamily="65" charset="-120"/>
              </a:rPr>
              <a:t>(100</a:t>
            </a:r>
            <a:r>
              <a:rPr lang="zh-TW" altLang="zh-TW" sz="2800" dirty="0">
                <a:latin typeface="標楷體" panose="03000509000000000000" pitchFamily="65" charset="-120"/>
              </a:rPr>
              <a:t>萬股</a:t>
            </a:r>
            <a:r>
              <a:rPr lang="en-US" altLang="zh-TW" sz="2800" dirty="0">
                <a:latin typeface="標楷體" panose="03000509000000000000" pitchFamily="65" charset="-120"/>
              </a:rPr>
              <a:t>×10%</a:t>
            </a:r>
            <a:r>
              <a:rPr lang="zh-TW" altLang="zh-TW" sz="2800" dirty="0">
                <a:latin typeface="標楷體" panose="03000509000000000000" pitchFamily="65" charset="-120"/>
              </a:rPr>
              <a:t>＝</a:t>
            </a:r>
            <a:r>
              <a:rPr lang="en-US" altLang="zh-TW" sz="2800" dirty="0">
                <a:latin typeface="標楷體" panose="03000509000000000000" pitchFamily="65" charset="-120"/>
              </a:rPr>
              <a:t>10</a:t>
            </a:r>
            <a:r>
              <a:rPr lang="zh-TW" altLang="zh-TW" sz="2800" dirty="0">
                <a:latin typeface="標楷體" panose="03000509000000000000" pitchFamily="65" charset="-120"/>
              </a:rPr>
              <a:t>萬股</a:t>
            </a:r>
            <a:r>
              <a:rPr lang="en-US" altLang="zh-TW" sz="2800" dirty="0">
                <a:latin typeface="標楷體" panose="03000509000000000000" pitchFamily="65" charset="-120"/>
              </a:rPr>
              <a:t>)</a:t>
            </a:r>
            <a:r>
              <a:rPr lang="zh-TW" altLang="zh-TW" sz="2800" dirty="0">
                <a:latin typeface="標楷體" panose="03000509000000000000" pitchFamily="65" charset="-120"/>
              </a:rPr>
              <a:t>。</a:t>
            </a:r>
            <a:endParaRPr lang="zh-TW" altLang="en-US" sz="2800" dirty="0">
              <a:latin typeface="標楷體" panose="03000509000000000000" pitchFamily="65" charset="-120"/>
            </a:endParaRPr>
          </a:p>
        </p:txBody>
      </p:sp>
      <p:sp>
        <p:nvSpPr>
          <p:cNvPr id="1126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1126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5AD4C1D5-2BC4-4999-8F18-631813DE4489}" type="slidenum">
              <a:rPr kumimoji="0" lang="en-US" altLang="zh-TW" sz="1400"/>
              <a:pPr/>
              <a:t>4</a:t>
            </a:fld>
            <a:endParaRPr kumimoji="0" lang="en-US" altLang="zh-TW" sz="1400"/>
          </a:p>
        </p:txBody>
      </p:sp>
      <p:sp>
        <p:nvSpPr>
          <p:cNvPr id="6" name="Rectangle 2"/>
          <p:cNvSpPr>
            <a:spLocks noGrp="1" noChangeArrowheads="1"/>
          </p:cNvSpPr>
          <p:nvPr>
            <p:ph type="title"/>
          </p:nvPr>
        </p:nvSpPr>
        <p:spPr>
          <a:xfrm>
            <a:off x="685800" y="549275"/>
            <a:ext cx="7772400" cy="1143000"/>
          </a:xfrm>
        </p:spPr>
        <p:txBody>
          <a:bodyPr/>
          <a:lstStyle/>
          <a:p>
            <a:pPr eaLnBrk="1" hangingPunct="1">
              <a:defRPr/>
            </a:pPr>
            <a:r>
              <a:rPr lang="zh-TW" altLang="en-US" dirty="0" smtClean="0">
                <a:latin typeface="標楷體" panose="03000509000000000000" pitchFamily="65" charset="-120"/>
              </a:rPr>
              <a:t>股票市場的金融工具</a:t>
            </a:r>
            <a:r>
              <a:rPr lang="en-US" altLang="zh-TW" dirty="0" smtClean="0">
                <a:latin typeface="標楷體" panose="03000509000000000000" pitchFamily="65" charset="-120"/>
              </a:rPr>
              <a:t>(</a:t>
            </a:r>
            <a:r>
              <a:rPr lang="zh-TW" altLang="en-US" dirty="0" smtClean="0">
                <a:latin typeface="標楷體" panose="03000509000000000000" pitchFamily="65" charset="-120"/>
              </a:rPr>
              <a:t>續</a:t>
            </a:r>
            <a:r>
              <a:rPr lang="en-US" altLang="zh-TW" dirty="0" smtClean="0">
                <a:latin typeface="標楷體" panose="03000509000000000000" pitchFamily="65" charset="-12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8BCBC1B-B313-4B22-B2E4-52B5152FC12C}" type="slidenum">
              <a:rPr kumimoji="0" lang="en-US" altLang="zh-TW" sz="1400">
                <a:ea typeface="新細明體" panose="02020500000000000000" pitchFamily="18" charset="-120"/>
              </a:rPr>
              <a:pPr>
                <a:spcBef>
                  <a:spcPct val="0"/>
                </a:spcBef>
                <a:buClrTx/>
                <a:buSzTx/>
                <a:buFontTx/>
                <a:buNone/>
              </a:pPr>
              <a:t>5</a:t>
            </a:fld>
            <a:endParaRPr kumimoji="0" lang="en-US" altLang="zh-TW" sz="1400">
              <a:ea typeface="新細明體" panose="02020500000000000000" pitchFamily="18" charset="-120"/>
            </a:endParaRPr>
          </a:p>
        </p:txBody>
      </p:sp>
      <p:sp>
        <p:nvSpPr>
          <p:cNvPr id="28675" name="Rectangle 2"/>
          <p:cNvSpPr>
            <a:spLocks noGrp="1" noChangeArrowheads="1"/>
          </p:cNvSpPr>
          <p:nvPr>
            <p:ph type="title"/>
          </p:nvPr>
        </p:nvSpPr>
        <p:spPr/>
        <p:txBody>
          <a:bodyPr/>
          <a:lstStyle/>
          <a:p>
            <a:pPr eaLnBrk="1" hangingPunct="1">
              <a:defRPr/>
            </a:pPr>
            <a:r>
              <a:rPr lang="zh-TW" altLang="en-US" dirty="0" smtClean="0"/>
              <a:t>特別股和普通股的不同</a:t>
            </a:r>
          </a:p>
        </p:txBody>
      </p:sp>
      <p:sp>
        <p:nvSpPr>
          <p:cNvPr id="81923" name="Rectangle 3"/>
          <p:cNvSpPr>
            <a:spLocks noGrp="1" noChangeArrowheads="1"/>
          </p:cNvSpPr>
          <p:nvPr>
            <p:ph type="body" idx="1"/>
          </p:nvPr>
        </p:nvSpPr>
        <p:spPr/>
        <p:txBody>
          <a:bodyPr/>
          <a:lstStyle/>
          <a:p>
            <a:pPr eaLnBrk="1" hangingPunct="1">
              <a:defRPr/>
            </a:pPr>
            <a:r>
              <a:rPr lang="zh-TW" altLang="en-US" dirty="0" smtClean="0">
                <a:latin typeface="+mj-lt"/>
              </a:rPr>
              <a:t>普通股必須在公司有盈餘時才能分配股利，特別股則視公司規定而定。</a:t>
            </a:r>
            <a:endParaRPr lang="en-US" altLang="zh-TW" dirty="0" smtClean="0">
              <a:latin typeface="+mj-lt"/>
            </a:endParaRPr>
          </a:p>
          <a:p>
            <a:pPr lvl="1" eaLnBrk="1" hangingPunct="1">
              <a:defRPr/>
            </a:pPr>
            <a:r>
              <a:rPr lang="zh-TW" altLang="en-US" dirty="0" smtClean="0">
                <a:latin typeface="+mj-lt"/>
              </a:rPr>
              <a:t>累積 </a:t>
            </a:r>
            <a:r>
              <a:rPr lang="en-US" altLang="zh-TW" dirty="0" smtClean="0">
                <a:latin typeface="+mj-lt"/>
              </a:rPr>
              <a:t>vs. </a:t>
            </a:r>
            <a:r>
              <a:rPr lang="zh-TW" altLang="en-US" dirty="0" smtClean="0">
                <a:latin typeface="+mj-lt"/>
              </a:rPr>
              <a:t>不累積</a:t>
            </a:r>
          </a:p>
          <a:p>
            <a:pPr lvl="1" eaLnBrk="1" hangingPunct="1">
              <a:defRPr/>
            </a:pPr>
            <a:r>
              <a:rPr lang="zh-TW" altLang="en-US" dirty="0" smtClean="0">
                <a:latin typeface="+mj-lt"/>
              </a:rPr>
              <a:t>參加 </a:t>
            </a:r>
            <a:r>
              <a:rPr lang="en-US" altLang="zh-TW" dirty="0" smtClean="0">
                <a:latin typeface="+mj-lt"/>
              </a:rPr>
              <a:t>vs. </a:t>
            </a:r>
            <a:r>
              <a:rPr lang="zh-TW" altLang="en-US" dirty="0" smtClean="0">
                <a:latin typeface="+mj-lt"/>
              </a:rPr>
              <a:t>不參加 </a:t>
            </a:r>
          </a:p>
          <a:p>
            <a:pPr eaLnBrk="1" hangingPunct="1">
              <a:defRPr/>
            </a:pPr>
            <a:r>
              <a:rPr lang="zh-TW" altLang="en-US" dirty="0" smtClean="0">
                <a:latin typeface="+mj-lt"/>
              </a:rPr>
              <a:t>當公司破產清算時，特別股的剩餘價值分配權通常優於普通股。</a:t>
            </a:r>
          </a:p>
          <a:p>
            <a:pPr eaLnBrk="1" hangingPunct="1">
              <a:defRPr/>
            </a:pPr>
            <a:r>
              <a:rPr lang="zh-TW" altLang="en-US" dirty="0" smtClean="0">
                <a:latin typeface="+mj-lt"/>
              </a:rPr>
              <a:t>普通股有表決權，特別股通常無表決權。</a:t>
            </a:r>
          </a:p>
          <a:p>
            <a:pPr lvl="1" eaLnBrk="1" hangingPunct="1">
              <a:buFont typeface="Wingdings" panose="05000000000000000000" pitchFamily="2" charset="2"/>
              <a:buNone/>
              <a:defRPr/>
            </a:pPr>
            <a:endParaRPr lang="zh-TW" altLang="en-US" sz="3000" dirty="0" smtClean="0">
              <a:latin typeface="+mj-lt"/>
            </a:endParaRPr>
          </a:p>
        </p:txBody>
      </p:sp>
      <p:sp>
        <p:nvSpPr>
          <p:cNvPr id="12293" name="Rectangle 8"/>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wipe(down)">
                                      <p:cBhvr>
                                        <p:cTn id="7" dur="500"/>
                                        <p:tgtEl>
                                          <p:spTgt spid="286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Effect transition="in" filter="fade">
                                      <p:cBhvr>
                                        <p:cTn id="12" dur="500"/>
                                        <p:tgtEl>
                                          <p:spTgt spid="8192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23">
                                            <p:txEl>
                                              <p:pRg st="1" end="1"/>
                                            </p:txEl>
                                          </p:spTgt>
                                        </p:tgtEl>
                                        <p:attrNameLst>
                                          <p:attrName>style.visibility</p:attrName>
                                        </p:attrNameLst>
                                      </p:cBhvr>
                                      <p:to>
                                        <p:strVal val="visible"/>
                                      </p:to>
                                    </p:set>
                                    <p:animEffect transition="in" filter="fade">
                                      <p:cBhvr>
                                        <p:cTn id="15" dur="500"/>
                                        <p:tgtEl>
                                          <p:spTgt spid="8192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23">
                                            <p:txEl>
                                              <p:pRg st="2" end="2"/>
                                            </p:txEl>
                                          </p:spTgt>
                                        </p:tgtEl>
                                        <p:attrNameLst>
                                          <p:attrName>style.visibility</p:attrName>
                                        </p:attrNameLst>
                                      </p:cBhvr>
                                      <p:to>
                                        <p:strVal val="visible"/>
                                      </p:to>
                                    </p:set>
                                    <p:animEffect transition="in" filter="fade">
                                      <p:cBhvr>
                                        <p:cTn id="18" dur="500"/>
                                        <p:tgtEl>
                                          <p:spTgt spid="8192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1923">
                                            <p:txEl>
                                              <p:pRg st="3" end="3"/>
                                            </p:txEl>
                                          </p:spTgt>
                                        </p:tgtEl>
                                        <p:attrNameLst>
                                          <p:attrName>style.visibility</p:attrName>
                                        </p:attrNameLst>
                                      </p:cBhvr>
                                      <p:to>
                                        <p:strVal val="visible"/>
                                      </p:to>
                                    </p:set>
                                    <p:animEffect transition="in" filter="fade">
                                      <p:cBhvr>
                                        <p:cTn id="23" dur="500"/>
                                        <p:tgtEl>
                                          <p:spTgt spid="8192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1923">
                                            <p:txEl>
                                              <p:pRg st="4" end="4"/>
                                            </p:txEl>
                                          </p:spTgt>
                                        </p:tgtEl>
                                        <p:attrNameLst>
                                          <p:attrName>style.visibility</p:attrName>
                                        </p:attrNameLst>
                                      </p:cBhvr>
                                      <p:to>
                                        <p:strVal val="visible"/>
                                      </p:to>
                                    </p:set>
                                    <p:animEffect transition="in" filter="fade">
                                      <p:cBhvr>
                                        <p:cTn id="28" dur="500"/>
                                        <p:tgtEl>
                                          <p:spTgt spid="819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819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804A66E8-2F31-4DC5-B40B-D82627D1F363}" type="slidenum">
              <a:rPr kumimoji="0" lang="en-US" altLang="zh-TW" sz="1400">
                <a:ea typeface="新細明體" panose="02020500000000000000" pitchFamily="18" charset="-120"/>
              </a:rPr>
              <a:pPr>
                <a:spcBef>
                  <a:spcPct val="0"/>
                </a:spcBef>
                <a:buClrTx/>
                <a:buSzTx/>
                <a:buFontTx/>
                <a:buNone/>
              </a:pPr>
              <a:t>6</a:t>
            </a:fld>
            <a:endParaRPr kumimoji="0" lang="en-US" altLang="zh-TW" sz="1400">
              <a:ea typeface="新細明體" panose="02020500000000000000" pitchFamily="18" charset="-120"/>
            </a:endParaRPr>
          </a:p>
        </p:txBody>
      </p:sp>
      <p:sp>
        <p:nvSpPr>
          <p:cNvPr id="29699" name="Rectangle 2"/>
          <p:cNvSpPr>
            <a:spLocks noGrp="1" noChangeArrowheads="1"/>
          </p:cNvSpPr>
          <p:nvPr>
            <p:ph type="title"/>
          </p:nvPr>
        </p:nvSpPr>
        <p:spPr>
          <a:xfrm>
            <a:off x="685800" y="268123"/>
            <a:ext cx="7772400" cy="1143000"/>
          </a:xfrm>
        </p:spPr>
        <p:txBody>
          <a:bodyPr/>
          <a:lstStyle/>
          <a:p>
            <a:pPr eaLnBrk="1" hangingPunct="1">
              <a:defRPr/>
            </a:pPr>
            <a:r>
              <a:rPr lang="zh-TW" altLang="en-US" dirty="0" smtClean="0">
                <a:latin typeface="標楷體" panose="03000509000000000000" pitchFamily="65" charset="-120"/>
              </a:rPr>
              <a:t>股票市場的金融工具</a:t>
            </a:r>
            <a:r>
              <a:rPr lang="en-US" altLang="zh-TW" dirty="0" smtClean="0">
                <a:latin typeface="標楷體" panose="03000509000000000000" pitchFamily="65" charset="-120"/>
              </a:rPr>
              <a:t>(</a:t>
            </a:r>
            <a:r>
              <a:rPr lang="zh-TW" altLang="en-US" dirty="0" smtClean="0">
                <a:latin typeface="標楷體" panose="03000509000000000000" pitchFamily="65" charset="-120"/>
              </a:rPr>
              <a:t>續</a:t>
            </a:r>
            <a:r>
              <a:rPr lang="en-US" altLang="zh-TW" dirty="0" smtClean="0">
                <a:latin typeface="標楷體" panose="03000509000000000000" pitchFamily="65" charset="-120"/>
              </a:rPr>
              <a:t>)</a:t>
            </a:r>
          </a:p>
        </p:txBody>
      </p:sp>
      <p:sp>
        <p:nvSpPr>
          <p:cNvPr id="198659" name="Rectangle 3"/>
          <p:cNvSpPr>
            <a:spLocks noGrp="1" noChangeArrowheads="1"/>
          </p:cNvSpPr>
          <p:nvPr>
            <p:ph type="body" idx="1"/>
          </p:nvPr>
        </p:nvSpPr>
        <p:spPr>
          <a:xfrm>
            <a:off x="323528" y="1411123"/>
            <a:ext cx="8134672" cy="4684877"/>
          </a:xfrm>
        </p:spPr>
        <p:txBody>
          <a:bodyPr/>
          <a:lstStyle/>
          <a:p>
            <a:pPr eaLnBrk="1" hangingPunct="1">
              <a:lnSpc>
                <a:spcPct val="90000"/>
              </a:lnSpc>
              <a:defRPr/>
            </a:pPr>
            <a:r>
              <a:rPr lang="zh-TW" altLang="en-US" sz="2800" dirty="0" smtClean="0">
                <a:latin typeface="+mj-lt"/>
              </a:rPr>
              <a:t>存託憑證（</a:t>
            </a:r>
            <a:r>
              <a:rPr lang="en-US" altLang="zh-TW" sz="2800" dirty="0" smtClean="0">
                <a:latin typeface="+mj-lt"/>
              </a:rPr>
              <a:t>Depositary receipts</a:t>
            </a:r>
            <a:r>
              <a:rPr lang="zh-TW" altLang="en-US" sz="2800" dirty="0" smtClean="0">
                <a:latin typeface="+mj-lt"/>
              </a:rPr>
              <a:t>）</a:t>
            </a:r>
          </a:p>
          <a:p>
            <a:pPr lvl="1" algn="just" eaLnBrk="1" hangingPunct="1">
              <a:lnSpc>
                <a:spcPct val="90000"/>
              </a:lnSpc>
              <a:defRPr/>
            </a:pPr>
            <a:r>
              <a:rPr lang="zh-TW" altLang="en-US" sz="2000" dirty="0">
                <a:latin typeface="+mj-lt"/>
              </a:rPr>
              <a:t>在一國證券市場流通、代表外國公司有價證券的憑證。</a:t>
            </a:r>
            <a:endParaRPr lang="zh-TW" altLang="en-US" sz="2000" dirty="0" smtClean="0">
              <a:latin typeface="+mj-lt"/>
            </a:endParaRPr>
          </a:p>
          <a:p>
            <a:pPr lvl="1" algn="just" eaLnBrk="1" hangingPunct="1">
              <a:lnSpc>
                <a:spcPct val="90000"/>
              </a:lnSpc>
              <a:defRPr/>
            </a:pPr>
            <a:r>
              <a:rPr lang="zh-TW" altLang="en-US" sz="2000" dirty="0" smtClean="0">
                <a:latin typeface="+mj-lt"/>
              </a:rPr>
              <a:t>存託憑證對發行公司的優點</a:t>
            </a:r>
          </a:p>
          <a:p>
            <a:pPr lvl="2" algn="just" eaLnBrk="1" hangingPunct="1">
              <a:lnSpc>
                <a:spcPct val="90000"/>
              </a:lnSpc>
              <a:defRPr/>
            </a:pPr>
            <a:r>
              <a:rPr lang="zh-TW" altLang="en-US" sz="2000" dirty="0" smtClean="0">
                <a:latin typeface="+mj-lt"/>
              </a:rPr>
              <a:t>提高公司在國外的知名度。</a:t>
            </a:r>
          </a:p>
          <a:p>
            <a:pPr lvl="2" algn="just" eaLnBrk="1" hangingPunct="1">
              <a:lnSpc>
                <a:spcPct val="90000"/>
              </a:lnSpc>
              <a:defRPr/>
            </a:pPr>
            <a:r>
              <a:rPr lang="zh-TW" altLang="en-US" sz="2000" dirty="0" smtClean="0">
                <a:latin typeface="+mj-lt"/>
              </a:rPr>
              <a:t>增加籌資管道，降低籌資成本。</a:t>
            </a:r>
          </a:p>
          <a:p>
            <a:pPr lvl="2" algn="just" eaLnBrk="1" hangingPunct="1">
              <a:lnSpc>
                <a:spcPct val="90000"/>
              </a:lnSpc>
              <a:defRPr/>
            </a:pPr>
            <a:r>
              <a:rPr lang="zh-TW" altLang="en-US" sz="2000" dirty="0" smtClean="0">
                <a:latin typeface="+mj-lt"/>
              </a:rPr>
              <a:t>擴大股東基礎。</a:t>
            </a:r>
          </a:p>
          <a:p>
            <a:pPr lvl="1" algn="just" eaLnBrk="1" hangingPunct="1">
              <a:lnSpc>
                <a:spcPct val="90000"/>
              </a:lnSpc>
              <a:defRPr/>
            </a:pPr>
            <a:r>
              <a:rPr lang="zh-TW" altLang="en-US" sz="2000" dirty="0" smtClean="0">
                <a:latin typeface="+mj-lt"/>
              </a:rPr>
              <a:t>依發行地區，存託憑證分為</a:t>
            </a:r>
            <a:r>
              <a:rPr lang="en-US" altLang="zh-TW" sz="2000" dirty="0" smtClean="0">
                <a:latin typeface="+mj-lt"/>
              </a:rPr>
              <a:t>ADR</a:t>
            </a:r>
            <a:r>
              <a:rPr lang="zh-TW" altLang="en-US" sz="2000" dirty="0" smtClean="0">
                <a:latin typeface="+mj-lt"/>
              </a:rPr>
              <a:t>、</a:t>
            </a:r>
            <a:r>
              <a:rPr lang="en-US" altLang="zh-TW" sz="2000" dirty="0" smtClean="0">
                <a:latin typeface="+mj-lt"/>
              </a:rPr>
              <a:t>GDR</a:t>
            </a:r>
            <a:r>
              <a:rPr lang="zh-TW" altLang="en-US" sz="2000" dirty="0" smtClean="0">
                <a:latin typeface="+mj-lt"/>
              </a:rPr>
              <a:t>、</a:t>
            </a:r>
            <a:r>
              <a:rPr lang="en-US" altLang="zh-TW" sz="2000" dirty="0" smtClean="0">
                <a:latin typeface="+mj-lt"/>
              </a:rPr>
              <a:t>TDR</a:t>
            </a:r>
            <a:r>
              <a:rPr lang="zh-TW" altLang="en-US" sz="2000" dirty="0" smtClean="0">
                <a:latin typeface="+mj-lt"/>
              </a:rPr>
              <a:t>。</a:t>
            </a:r>
            <a:endParaRPr lang="en-US" altLang="zh-TW" sz="2000" dirty="0" smtClean="0">
              <a:latin typeface="+mj-lt"/>
            </a:endParaRPr>
          </a:p>
          <a:p>
            <a:pPr lvl="1" algn="just" eaLnBrk="1" hangingPunct="1">
              <a:lnSpc>
                <a:spcPct val="90000"/>
              </a:lnSpc>
              <a:defRPr/>
            </a:pPr>
            <a:r>
              <a:rPr lang="en-US" altLang="zh-TW" sz="2000" dirty="0">
                <a:latin typeface="+mj-lt"/>
                <a:hlinkClick r:id="rId2"/>
              </a:rPr>
              <a:t>http://</a:t>
            </a:r>
            <a:r>
              <a:rPr lang="en-US" altLang="zh-TW" sz="2000" dirty="0" smtClean="0">
                <a:latin typeface="+mj-lt"/>
                <a:hlinkClick r:id="rId2"/>
              </a:rPr>
              <a:t>www.twse.com.tw/zh/page/trading/fund/FMGDRK.html</a:t>
            </a:r>
            <a:endParaRPr lang="en-US" altLang="zh-TW" sz="2000" dirty="0" smtClean="0">
              <a:latin typeface="+mj-lt"/>
            </a:endParaRPr>
          </a:p>
          <a:p>
            <a:pPr eaLnBrk="1" hangingPunct="1">
              <a:lnSpc>
                <a:spcPct val="90000"/>
              </a:lnSpc>
              <a:defRPr/>
            </a:pPr>
            <a:r>
              <a:rPr lang="zh-TW" altLang="en-US" sz="2800" dirty="0" smtClean="0">
                <a:latin typeface="+mj-lt"/>
              </a:rPr>
              <a:t>受益</a:t>
            </a:r>
            <a:r>
              <a:rPr lang="zh-TW" altLang="en-US" sz="2800" dirty="0" smtClean="0">
                <a:latin typeface="+mj-lt"/>
              </a:rPr>
              <a:t>憑證（</a:t>
            </a:r>
            <a:r>
              <a:rPr lang="en-US" altLang="zh-TW" sz="2800" dirty="0" smtClean="0">
                <a:latin typeface="+mj-lt"/>
              </a:rPr>
              <a:t>Closed-end funds</a:t>
            </a:r>
            <a:r>
              <a:rPr lang="zh-TW" altLang="en-US" sz="2800" dirty="0" smtClean="0">
                <a:latin typeface="+mj-lt"/>
              </a:rPr>
              <a:t>）</a:t>
            </a:r>
          </a:p>
          <a:p>
            <a:pPr lvl="1" algn="just" eaLnBrk="1" hangingPunct="1">
              <a:lnSpc>
                <a:spcPct val="90000"/>
              </a:lnSpc>
              <a:defRPr/>
            </a:pPr>
            <a:r>
              <a:rPr lang="zh-TW" altLang="en-US" sz="2000" dirty="0" smtClean="0">
                <a:latin typeface="+mj-lt"/>
              </a:rPr>
              <a:t>證券投資信託事業為募集證券投資信託基金而發行的有價證券，一般稱為封閉型基金（</a:t>
            </a:r>
            <a:r>
              <a:rPr lang="en-US" altLang="zh-TW" sz="2000" dirty="0" smtClean="0">
                <a:latin typeface="+mj-lt"/>
              </a:rPr>
              <a:t>Closed end funds</a:t>
            </a:r>
            <a:r>
              <a:rPr lang="zh-TW" altLang="en-US" sz="2000" dirty="0" smtClean="0">
                <a:latin typeface="+mj-lt"/>
              </a:rPr>
              <a:t>，</a:t>
            </a:r>
            <a:r>
              <a:rPr lang="en-US" altLang="zh-TW" sz="2000" dirty="0" smtClean="0">
                <a:latin typeface="+mj-lt"/>
              </a:rPr>
              <a:t>CEF</a:t>
            </a:r>
            <a:r>
              <a:rPr lang="zh-TW" altLang="en-US" sz="2000" dirty="0" smtClean="0">
                <a:latin typeface="+mj-lt"/>
              </a:rPr>
              <a:t>）。</a:t>
            </a:r>
            <a:endParaRPr lang="en-US" altLang="zh-TW" sz="2000" dirty="0" smtClean="0">
              <a:latin typeface="+mj-lt"/>
            </a:endParaRPr>
          </a:p>
          <a:p>
            <a:pPr lvl="1" algn="just" eaLnBrk="1" hangingPunct="1">
              <a:lnSpc>
                <a:spcPct val="90000"/>
              </a:lnSpc>
              <a:defRPr/>
            </a:pPr>
            <a:r>
              <a:rPr lang="en-US" altLang="zh-TW" sz="2000" dirty="0">
                <a:latin typeface="+mj-lt"/>
                <a:hlinkClick r:id="rId3"/>
              </a:rPr>
              <a:t>http://</a:t>
            </a:r>
            <a:r>
              <a:rPr lang="en-US" altLang="zh-TW" sz="2000" dirty="0" smtClean="0">
                <a:latin typeface="+mj-lt"/>
                <a:hlinkClick r:id="rId3"/>
              </a:rPr>
              <a:t>www.tpex.org.tw/web/fund/corporateInfo/fund.php?l=zh-tw</a:t>
            </a:r>
            <a:endParaRPr lang="en-US" altLang="zh-TW" sz="2000" dirty="0" smtClean="0">
              <a:latin typeface="+mj-lt"/>
            </a:endParaRPr>
          </a:p>
          <a:p>
            <a:pPr lvl="1" algn="just" eaLnBrk="1" hangingPunct="1">
              <a:lnSpc>
                <a:spcPct val="90000"/>
              </a:lnSpc>
              <a:defRPr/>
            </a:pPr>
            <a:r>
              <a:rPr lang="en-US" altLang="zh-TW" sz="2000" dirty="0">
                <a:latin typeface="+mj-lt"/>
                <a:hlinkClick r:id="rId4"/>
              </a:rPr>
              <a:t>http://</a:t>
            </a:r>
            <a:r>
              <a:rPr lang="en-US" altLang="zh-TW" sz="2000" dirty="0" smtClean="0">
                <a:latin typeface="+mj-lt"/>
                <a:hlinkClick r:id="rId4"/>
              </a:rPr>
              <a:t>www.sitca.org.tw/ROC/Industry/IN2002.aspx?PGMID=IN0202</a:t>
            </a:r>
            <a:endParaRPr lang="zh-TW" altLang="en-US" sz="2000" dirty="0" smtClean="0">
              <a:latin typeface="+mj-lt"/>
            </a:endParaRPr>
          </a:p>
          <a:p>
            <a:pPr lvl="2" algn="just" eaLnBrk="1" hangingPunct="1">
              <a:lnSpc>
                <a:spcPct val="90000"/>
              </a:lnSpc>
              <a:defRPr/>
            </a:pPr>
            <a:endParaRPr lang="zh-TW" altLang="en-US" sz="1900" dirty="0" smtClean="0">
              <a:latin typeface="+mj-lt"/>
            </a:endParaRPr>
          </a:p>
          <a:p>
            <a:pPr lvl="2" algn="just" eaLnBrk="1" hangingPunct="1">
              <a:lnSpc>
                <a:spcPct val="90000"/>
              </a:lnSpc>
              <a:buFont typeface="Wingdings" panose="05000000000000000000" pitchFamily="2" charset="2"/>
              <a:buNone/>
              <a:defRPr/>
            </a:pPr>
            <a:endParaRPr lang="zh-TW" altLang="en-US" sz="2000" dirty="0" smtClean="0">
              <a:latin typeface="+mj-lt"/>
            </a:endParaRPr>
          </a:p>
          <a:p>
            <a:pPr eaLnBrk="1" hangingPunct="1">
              <a:lnSpc>
                <a:spcPct val="90000"/>
              </a:lnSpc>
              <a:buFont typeface="Wingdings" panose="05000000000000000000" pitchFamily="2" charset="2"/>
              <a:buNone/>
              <a:defRPr/>
            </a:pPr>
            <a:endParaRPr lang="en-US" altLang="zh-TW" sz="2000" dirty="0" smtClean="0">
              <a:latin typeface="+mj-lt"/>
            </a:endParaRPr>
          </a:p>
        </p:txBody>
      </p:sp>
      <p:sp>
        <p:nvSpPr>
          <p:cNvPr id="1434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1000"/>
                                        <p:tgtEl>
                                          <p:spTgt spid="29699"/>
                                        </p:tgtEl>
                                      </p:cBhvr>
                                    </p:animEffect>
                                    <p:anim calcmode="lin" valueType="num">
                                      <p:cBhvr>
                                        <p:cTn id="8" dur="1000" fill="hold"/>
                                        <p:tgtEl>
                                          <p:spTgt spid="29699"/>
                                        </p:tgtEl>
                                        <p:attrNameLst>
                                          <p:attrName>ppt_x</p:attrName>
                                        </p:attrNameLst>
                                      </p:cBhvr>
                                      <p:tavLst>
                                        <p:tav tm="0">
                                          <p:val>
                                            <p:strVal val="#ppt_x"/>
                                          </p:val>
                                        </p:tav>
                                        <p:tav tm="100000">
                                          <p:val>
                                            <p:strVal val="#ppt_x"/>
                                          </p:val>
                                        </p:tav>
                                      </p:tavLst>
                                    </p:anim>
                                    <p:anim calcmode="lin" valueType="num">
                                      <p:cBhvr>
                                        <p:cTn id="9" dur="1000" fill="hold"/>
                                        <p:tgtEl>
                                          <p:spTgt spid="2969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98659">
                                            <p:txEl>
                                              <p:pRg st="0" end="0"/>
                                            </p:txEl>
                                          </p:spTgt>
                                        </p:tgtEl>
                                        <p:attrNameLst>
                                          <p:attrName>style.visibility</p:attrName>
                                        </p:attrNameLst>
                                      </p:cBhvr>
                                      <p:to>
                                        <p:strVal val="visible"/>
                                      </p:to>
                                    </p:set>
                                    <p:animEffect transition="in" filter="barn(inVertical)">
                                      <p:cBhvr>
                                        <p:cTn id="14" dur="500"/>
                                        <p:tgtEl>
                                          <p:spTgt spid="198659">
                                            <p:txEl>
                                              <p:pRg st="0" end="0"/>
                                            </p:tx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98659">
                                            <p:txEl>
                                              <p:pRg st="1" end="1"/>
                                            </p:txEl>
                                          </p:spTgt>
                                        </p:tgtEl>
                                        <p:attrNameLst>
                                          <p:attrName>style.visibility</p:attrName>
                                        </p:attrNameLst>
                                      </p:cBhvr>
                                      <p:to>
                                        <p:strVal val="visible"/>
                                      </p:to>
                                    </p:set>
                                    <p:animEffect transition="in" filter="barn(inVertical)">
                                      <p:cBhvr>
                                        <p:cTn id="17" dur="500"/>
                                        <p:tgtEl>
                                          <p:spTgt spid="198659">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8659">
                                            <p:txEl>
                                              <p:pRg st="2" end="2"/>
                                            </p:txEl>
                                          </p:spTgt>
                                        </p:tgtEl>
                                        <p:attrNameLst>
                                          <p:attrName>style.visibility</p:attrName>
                                        </p:attrNameLst>
                                      </p:cBhvr>
                                      <p:to>
                                        <p:strVal val="visible"/>
                                      </p:to>
                                    </p:set>
                                    <p:animEffect transition="in" filter="barn(inVertical)">
                                      <p:cBhvr>
                                        <p:cTn id="20" dur="500"/>
                                        <p:tgtEl>
                                          <p:spTgt spid="198659">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98659">
                                            <p:txEl>
                                              <p:pRg st="3" end="3"/>
                                            </p:txEl>
                                          </p:spTgt>
                                        </p:tgtEl>
                                        <p:attrNameLst>
                                          <p:attrName>style.visibility</p:attrName>
                                        </p:attrNameLst>
                                      </p:cBhvr>
                                      <p:to>
                                        <p:strVal val="visible"/>
                                      </p:to>
                                    </p:set>
                                    <p:animEffect transition="in" filter="barn(inVertical)">
                                      <p:cBhvr>
                                        <p:cTn id="23" dur="500"/>
                                        <p:tgtEl>
                                          <p:spTgt spid="198659">
                                            <p:txEl>
                                              <p:pRg st="3" end="3"/>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98659">
                                            <p:txEl>
                                              <p:pRg st="4" end="4"/>
                                            </p:txEl>
                                          </p:spTgt>
                                        </p:tgtEl>
                                        <p:attrNameLst>
                                          <p:attrName>style.visibility</p:attrName>
                                        </p:attrNameLst>
                                      </p:cBhvr>
                                      <p:to>
                                        <p:strVal val="visible"/>
                                      </p:to>
                                    </p:set>
                                    <p:animEffect transition="in" filter="barn(inVertical)">
                                      <p:cBhvr>
                                        <p:cTn id="26" dur="500"/>
                                        <p:tgtEl>
                                          <p:spTgt spid="198659">
                                            <p:txEl>
                                              <p:pRg st="4" end="4"/>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98659">
                                            <p:txEl>
                                              <p:pRg st="5" end="5"/>
                                            </p:txEl>
                                          </p:spTgt>
                                        </p:tgtEl>
                                        <p:attrNameLst>
                                          <p:attrName>style.visibility</p:attrName>
                                        </p:attrNameLst>
                                      </p:cBhvr>
                                      <p:to>
                                        <p:strVal val="visible"/>
                                      </p:to>
                                    </p:set>
                                    <p:animEffect transition="in" filter="barn(inVertical)">
                                      <p:cBhvr>
                                        <p:cTn id="29" dur="500"/>
                                        <p:tgtEl>
                                          <p:spTgt spid="198659">
                                            <p:txEl>
                                              <p:pRg st="5" end="5"/>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98659">
                                            <p:txEl>
                                              <p:pRg st="6" end="6"/>
                                            </p:txEl>
                                          </p:spTgt>
                                        </p:tgtEl>
                                        <p:attrNameLst>
                                          <p:attrName>style.visibility</p:attrName>
                                        </p:attrNameLst>
                                      </p:cBhvr>
                                      <p:to>
                                        <p:strVal val="visible"/>
                                      </p:to>
                                    </p:set>
                                    <p:animEffect transition="in" filter="barn(inVertical)">
                                      <p:cBhvr>
                                        <p:cTn id="32" dur="500"/>
                                        <p:tgtEl>
                                          <p:spTgt spid="198659">
                                            <p:txEl>
                                              <p:pRg st="6" end="6"/>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98659">
                                            <p:txEl>
                                              <p:pRg st="7" end="7"/>
                                            </p:txEl>
                                          </p:spTgt>
                                        </p:tgtEl>
                                        <p:attrNameLst>
                                          <p:attrName>style.visibility</p:attrName>
                                        </p:attrNameLst>
                                      </p:cBhvr>
                                      <p:to>
                                        <p:strVal val="visible"/>
                                      </p:to>
                                    </p:set>
                                    <p:animEffect transition="in" filter="barn(inVertical)">
                                      <p:cBhvr>
                                        <p:cTn id="35" dur="500"/>
                                        <p:tgtEl>
                                          <p:spTgt spid="198659">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98659">
                                            <p:txEl>
                                              <p:pRg st="8" end="8"/>
                                            </p:txEl>
                                          </p:spTgt>
                                        </p:tgtEl>
                                        <p:attrNameLst>
                                          <p:attrName>style.visibility</p:attrName>
                                        </p:attrNameLst>
                                      </p:cBhvr>
                                      <p:to>
                                        <p:strVal val="visible"/>
                                      </p:to>
                                    </p:set>
                                    <p:animEffect transition="in" filter="barn(inVertical)">
                                      <p:cBhvr>
                                        <p:cTn id="40" dur="500"/>
                                        <p:tgtEl>
                                          <p:spTgt spid="198659">
                                            <p:txEl>
                                              <p:pRg st="8" end="8"/>
                                            </p:txEl>
                                          </p:spTgt>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98659">
                                            <p:txEl>
                                              <p:pRg st="9" end="9"/>
                                            </p:txEl>
                                          </p:spTgt>
                                        </p:tgtEl>
                                        <p:attrNameLst>
                                          <p:attrName>style.visibility</p:attrName>
                                        </p:attrNameLst>
                                      </p:cBhvr>
                                      <p:to>
                                        <p:strVal val="visible"/>
                                      </p:to>
                                    </p:set>
                                    <p:animEffect transition="in" filter="barn(inVertical)">
                                      <p:cBhvr>
                                        <p:cTn id="43" dur="500"/>
                                        <p:tgtEl>
                                          <p:spTgt spid="198659">
                                            <p:txEl>
                                              <p:pRg st="9" end="9"/>
                                            </p:txEl>
                                          </p:spTgt>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98659">
                                            <p:txEl>
                                              <p:pRg st="10" end="10"/>
                                            </p:txEl>
                                          </p:spTgt>
                                        </p:tgtEl>
                                        <p:attrNameLst>
                                          <p:attrName>style.visibility</p:attrName>
                                        </p:attrNameLst>
                                      </p:cBhvr>
                                      <p:to>
                                        <p:strVal val="visible"/>
                                      </p:to>
                                    </p:set>
                                    <p:animEffect transition="in" filter="barn(inVertical)">
                                      <p:cBhvr>
                                        <p:cTn id="46" dur="500"/>
                                        <p:tgtEl>
                                          <p:spTgt spid="198659">
                                            <p:txEl>
                                              <p:pRg st="10" end="10"/>
                                            </p:txEl>
                                          </p:spTgt>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98659">
                                            <p:txEl>
                                              <p:pRg st="11" end="11"/>
                                            </p:txEl>
                                          </p:spTgt>
                                        </p:tgtEl>
                                        <p:attrNameLst>
                                          <p:attrName>style.visibility</p:attrName>
                                        </p:attrNameLst>
                                      </p:cBhvr>
                                      <p:to>
                                        <p:strVal val="visible"/>
                                      </p:to>
                                    </p:set>
                                    <p:animEffect transition="in" filter="barn(inVertical)">
                                      <p:cBhvr>
                                        <p:cTn id="49" dur="500"/>
                                        <p:tgtEl>
                                          <p:spTgt spid="19865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1986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750" y="1617663"/>
            <a:ext cx="7918450" cy="4284662"/>
          </a:xfrm>
        </p:spPr>
        <p:txBody>
          <a:bodyPr/>
          <a:lstStyle/>
          <a:p>
            <a:pPr marL="0" indent="0">
              <a:buFont typeface="Wingdings" panose="05000000000000000000" pitchFamily="2" charset="2"/>
              <a:buNone/>
              <a:defRPr/>
            </a:pPr>
            <a:r>
              <a:rPr lang="en-US" altLang="zh-TW" sz="2600" dirty="0">
                <a:latin typeface="標楷體" panose="03000509000000000000" pitchFamily="65" charset="-120"/>
              </a:rPr>
              <a:t>&lt;</a:t>
            </a:r>
            <a:r>
              <a:rPr lang="zh-TW" altLang="zh-TW" sz="2600" dirty="0">
                <a:latin typeface="標楷體" panose="03000509000000000000" pitchFamily="65" charset="-120"/>
              </a:rPr>
              <a:t>範例</a:t>
            </a:r>
            <a:r>
              <a:rPr lang="en-US" altLang="zh-TW" sz="2600" dirty="0">
                <a:latin typeface="標楷體" panose="03000509000000000000" pitchFamily="65" charset="-120"/>
              </a:rPr>
              <a:t>2&gt;</a:t>
            </a:r>
            <a:endParaRPr lang="zh-TW" altLang="zh-TW" sz="2600" dirty="0">
              <a:latin typeface="標楷體" panose="03000509000000000000" pitchFamily="65" charset="-120"/>
            </a:endParaRPr>
          </a:p>
          <a:p>
            <a:pPr>
              <a:defRPr/>
            </a:pPr>
            <a:r>
              <a:rPr lang="en-US" altLang="zh-TW" sz="2600" dirty="0">
                <a:latin typeface="標楷體" panose="03000509000000000000" pitchFamily="65" charset="-120"/>
              </a:rPr>
              <a:t>    </a:t>
            </a:r>
            <a:r>
              <a:rPr lang="zh-TW" altLang="zh-TW" sz="2600" dirty="0">
                <a:latin typeface="標楷體" panose="03000509000000000000" pitchFamily="65" charset="-120"/>
              </a:rPr>
              <a:t>台積電的美國存託憑證，每一股代表五股台積電股票。如果某天台積電股票在臺灣的市價為每股</a:t>
            </a:r>
            <a:r>
              <a:rPr lang="en-US" altLang="zh-TW" sz="2600" dirty="0">
                <a:latin typeface="標楷體" panose="03000509000000000000" pitchFamily="65" charset="-120"/>
              </a:rPr>
              <a:t>120NT</a:t>
            </a:r>
            <a:r>
              <a:rPr lang="zh-TW" altLang="zh-TW" sz="2600" dirty="0">
                <a:latin typeface="標楷體" panose="03000509000000000000" pitchFamily="65" charset="-120"/>
              </a:rPr>
              <a:t>，美元兌新台幣的匯率為</a:t>
            </a:r>
            <a:r>
              <a:rPr lang="en-US" altLang="zh-TW" sz="2600" dirty="0">
                <a:latin typeface="標楷體" panose="03000509000000000000" pitchFamily="65" charset="-120"/>
              </a:rPr>
              <a:t>1U$=30NT</a:t>
            </a:r>
            <a:r>
              <a:rPr lang="zh-TW" altLang="zh-TW" sz="2600" dirty="0">
                <a:latin typeface="標楷體" panose="03000509000000000000" pitchFamily="65" charset="-120"/>
              </a:rPr>
              <a:t>，則當天台積電的美國存託憑證，市價應為多少美元</a:t>
            </a:r>
            <a:r>
              <a:rPr lang="en-US" altLang="zh-TW" sz="2600" dirty="0">
                <a:latin typeface="標楷體" panose="03000509000000000000" pitchFamily="65" charset="-120"/>
              </a:rPr>
              <a:t>?</a:t>
            </a:r>
            <a:endParaRPr lang="zh-TW" altLang="zh-TW" sz="2600" dirty="0">
              <a:latin typeface="標楷體" panose="03000509000000000000" pitchFamily="65" charset="-120"/>
            </a:endParaRPr>
          </a:p>
          <a:p>
            <a:pPr marL="0" indent="0">
              <a:buFont typeface="Wingdings" panose="05000000000000000000" pitchFamily="2" charset="2"/>
              <a:buNone/>
              <a:defRPr/>
            </a:pPr>
            <a:r>
              <a:rPr lang="en-US" altLang="zh-TW" sz="2600" dirty="0" smtClean="0">
                <a:latin typeface="標楷體" panose="03000509000000000000" pitchFamily="65" charset="-120"/>
              </a:rPr>
              <a:t>&lt;</a:t>
            </a:r>
            <a:r>
              <a:rPr lang="zh-TW" altLang="zh-TW" sz="2600" dirty="0" smtClean="0">
                <a:latin typeface="標楷體" panose="03000509000000000000" pitchFamily="65" charset="-120"/>
              </a:rPr>
              <a:t>說明</a:t>
            </a:r>
            <a:r>
              <a:rPr lang="en-US" altLang="zh-TW" sz="2600" dirty="0" smtClean="0">
                <a:latin typeface="標楷體" panose="03000509000000000000" pitchFamily="65" charset="-120"/>
              </a:rPr>
              <a:t>&gt;</a:t>
            </a:r>
            <a:endParaRPr lang="zh-TW" altLang="zh-TW" sz="2600" dirty="0" smtClean="0">
              <a:latin typeface="標楷體" panose="03000509000000000000" pitchFamily="65" charset="-120"/>
            </a:endParaRPr>
          </a:p>
          <a:p>
            <a:pPr marL="514350" indent="-514350">
              <a:buFont typeface="+mj-lt"/>
              <a:buAutoNum type="arabicPeriod"/>
              <a:defRPr/>
            </a:pPr>
            <a:r>
              <a:rPr lang="zh-TW" altLang="zh-TW" sz="2600" dirty="0" smtClean="0">
                <a:latin typeface="標楷體" panose="03000509000000000000" pitchFamily="65" charset="-120"/>
              </a:rPr>
              <a:t>如果台積電的美國存託憑證與臺灣的現股可以自由轉換，而且轉換成本低，則當天台積電的美國存託憑證，一股應為</a:t>
            </a:r>
            <a:r>
              <a:rPr lang="en-US" altLang="zh-TW" sz="2600" dirty="0" smtClean="0">
                <a:latin typeface="標楷體" panose="03000509000000000000" pitchFamily="65" charset="-120"/>
              </a:rPr>
              <a:t>20</a:t>
            </a:r>
            <a:r>
              <a:rPr lang="zh-TW" altLang="zh-TW" sz="2600" dirty="0" smtClean="0">
                <a:latin typeface="標楷體" panose="03000509000000000000" pitchFamily="65" charset="-120"/>
              </a:rPr>
              <a:t>美元</a:t>
            </a:r>
            <a:r>
              <a:rPr lang="en-US" altLang="zh-TW" sz="2600" dirty="0" smtClean="0">
                <a:latin typeface="標楷體" panose="03000509000000000000" pitchFamily="65" charset="-120"/>
              </a:rPr>
              <a:t>(120NT×5/30=20U$)</a:t>
            </a:r>
            <a:r>
              <a:rPr lang="zh-TW" altLang="zh-TW" sz="2600" dirty="0" smtClean="0">
                <a:latin typeface="標楷體" panose="03000509000000000000" pitchFamily="65" charset="-120"/>
              </a:rPr>
              <a:t>。</a:t>
            </a:r>
          </a:p>
        </p:txBody>
      </p:sp>
      <p:sp>
        <p:nvSpPr>
          <p:cNvPr id="1536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1536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1B2DA848-F279-47FB-893A-66E2B03C3ADC}" type="slidenum">
              <a:rPr kumimoji="0" lang="en-US" altLang="zh-TW" sz="1400"/>
              <a:pPr/>
              <a:t>7</a:t>
            </a:fld>
            <a:endParaRPr kumimoji="0" lang="en-US" altLang="zh-TW" sz="1400"/>
          </a:p>
        </p:txBody>
      </p:sp>
      <p:sp>
        <p:nvSpPr>
          <p:cNvPr id="6" name="Rectangle 2"/>
          <p:cNvSpPr txBox="1">
            <a:spLocks noChangeArrowheads="1"/>
          </p:cNvSpPr>
          <p:nvPr/>
        </p:nvSpPr>
        <p:spPr bwMode="auto">
          <a:xfrm>
            <a:off x="685800" y="184150"/>
            <a:ext cx="7772400" cy="1143000"/>
          </a:xfrm>
          <a:prstGeom prst="rect">
            <a:avLst/>
          </a:prstGeom>
          <a:noFill/>
          <a:ln w="9525">
            <a:noFill/>
            <a:miter lim="800000"/>
            <a:headEnd/>
            <a:tailEnd/>
          </a:ln>
          <a:effectLst/>
        </p:spPr>
        <p:txBody>
          <a:bodyPr lIns="92075" tIns="46038" rIns="92075" bIns="46038" anchor="ctr"/>
          <a:lstStyle>
            <a:lvl1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2pPr>
            <a:lvl3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3pPr>
            <a:lvl4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4pPr>
            <a:lvl5pPr algn="ctr" rtl="0" eaLnBrk="0" fontAlgn="base" hangingPunct="0">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4400">
                <a:solidFill>
                  <a:schemeClr val="tx2"/>
                </a:solidFill>
                <a:effectLst>
                  <a:outerShdw blurRad="38100" dist="38100" dir="2700000" algn="tl">
                    <a:srgbClr val="C0C0C0"/>
                  </a:outerShdw>
                </a:effectLst>
                <a:latin typeface="Times New Roman" pitchFamily="18" charset="0"/>
                <a:ea typeface="標楷體" pitchFamily="65" charset="-120"/>
              </a:defRPr>
            </a:lvl9pPr>
          </a:lstStyle>
          <a:p>
            <a:pPr eaLnBrk="1" hangingPunct="1">
              <a:defRPr/>
            </a:pPr>
            <a:r>
              <a:rPr lang="zh-TW" altLang="en-US" kern="0" dirty="0" smtClean="0">
                <a:latin typeface="標楷體" panose="03000509000000000000" pitchFamily="65" charset="-120"/>
              </a:rPr>
              <a:t>股票市場的金融工具</a:t>
            </a:r>
            <a:r>
              <a:rPr lang="en-US" altLang="zh-TW" kern="0" dirty="0" smtClean="0">
                <a:latin typeface="標楷體" panose="03000509000000000000" pitchFamily="65" charset="-120"/>
              </a:rPr>
              <a:t>(</a:t>
            </a:r>
            <a:r>
              <a:rPr lang="zh-TW" altLang="en-US" kern="0" dirty="0" smtClean="0">
                <a:latin typeface="標楷體" panose="03000509000000000000" pitchFamily="65" charset="-120"/>
              </a:rPr>
              <a:t>續</a:t>
            </a:r>
            <a:r>
              <a:rPr lang="en-US" altLang="zh-TW" kern="0" dirty="0" smtClean="0">
                <a:latin typeface="標楷體" panose="03000509000000000000" pitchFamily="65" charset="-12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163" y="1628800"/>
            <a:ext cx="8321675" cy="4392588"/>
          </a:xfrm>
        </p:spPr>
        <p:txBody>
          <a:bodyPr/>
          <a:lstStyle/>
          <a:p>
            <a:pPr marL="0" indent="0">
              <a:buFont typeface="Wingdings" panose="05000000000000000000" pitchFamily="2" charset="2"/>
              <a:buNone/>
              <a:defRPr/>
            </a:pPr>
            <a:r>
              <a:rPr lang="en-US" altLang="zh-TW" sz="2400" dirty="0" smtClean="0">
                <a:latin typeface="標楷體" panose="03000509000000000000" pitchFamily="65" charset="-120"/>
              </a:rPr>
              <a:t>&lt;</a:t>
            </a:r>
            <a:r>
              <a:rPr lang="zh-TW" altLang="zh-TW" sz="2400" dirty="0" smtClean="0">
                <a:latin typeface="標楷體" panose="03000509000000000000" pitchFamily="65" charset="-120"/>
              </a:rPr>
              <a:t>說明</a:t>
            </a:r>
            <a:r>
              <a:rPr lang="en-US" altLang="zh-TW" sz="2400" dirty="0" smtClean="0">
                <a:latin typeface="標楷體" panose="03000509000000000000" pitchFamily="65" charset="-120"/>
              </a:rPr>
              <a:t>&gt;</a:t>
            </a:r>
            <a:endParaRPr lang="zh-TW" altLang="zh-TW" sz="2400" dirty="0" smtClean="0">
              <a:latin typeface="標楷體" panose="03000509000000000000" pitchFamily="65" charset="-120"/>
            </a:endParaRPr>
          </a:p>
          <a:p>
            <a:pPr marL="457200" indent="-457200">
              <a:buFont typeface="+mj-lt"/>
              <a:buAutoNum type="arabicPeriod" startAt="2"/>
              <a:defRPr/>
            </a:pPr>
            <a:r>
              <a:rPr lang="zh-TW" altLang="zh-TW" sz="2400" dirty="0" smtClean="0">
                <a:latin typeface="標楷體" panose="03000509000000000000" pitchFamily="65" charset="-120"/>
              </a:rPr>
              <a:t>如果存託憑證與現股無法自由轉換，上述的關係不一定成立。</a:t>
            </a:r>
            <a:r>
              <a:rPr lang="en-US" altLang="zh-TW" sz="2400" dirty="0" smtClean="0">
                <a:latin typeface="標楷體" panose="03000509000000000000" pitchFamily="65" charset="-120"/>
              </a:rPr>
              <a:t>2000</a:t>
            </a:r>
            <a:r>
              <a:rPr lang="zh-TW" altLang="zh-TW" sz="2400" dirty="0" smtClean="0">
                <a:latin typeface="標楷體" panose="03000509000000000000" pitchFamily="65" charset="-120"/>
              </a:rPr>
              <a:t>年</a:t>
            </a:r>
            <a:r>
              <a:rPr lang="en-US" altLang="zh-TW" sz="2400" dirty="0" smtClean="0">
                <a:latin typeface="標楷體" panose="03000509000000000000" pitchFamily="65" charset="-120"/>
              </a:rPr>
              <a:t>1</a:t>
            </a:r>
            <a:r>
              <a:rPr lang="zh-TW" altLang="zh-TW" sz="2400" dirty="0" smtClean="0">
                <a:latin typeface="標楷體" panose="03000509000000000000" pitchFamily="65" charset="-120"/>
              </a:rPr>
              <a:t>月</a:t>
            </a:r>
            <a:r>
              <a:rPr lang="en-US" altLang="zh-TW" sz="2400" dirty="0" smtClean="0">
                <a:latin typeface="標楷體" panose="03000509000000000000" pitchFamily="65" charset="-120"/>
              </a:rPr>
              <a:t>26</a:t>
            </a:r>
            <a:r>
              <a:rPr lang="zh-TW" altLang="zh-TW" sz="2400" dirty="0" smtClean="0">
                <a:latin typeface="標楷體" panose="03000509000000000000" pitchFamily="65" charset="-120"/>
              </a:rPr>
              <a:t>日台積電在臺灣的市價為每股</a:t>
            </a:r>
            <a:r>
              <a:rPr lang="en-US" altLang="zh-TW" sz="2400" dirty="0" smtClean="0">
                <a:latin typeface="標楷體" panose="03000509000000000000" pitchFamily="65" charset="-120"/>
              </a:rPr>
              <a:t>208</a:t>
            </a:r>
            <a:r>
              <a:rPr lang="zh-TW" altLang="zh-TW" sz="2400" dirty="0" smtClean="0">
                <a:latin typeface="標楷體" panose="03000509000000000000" pitchFamily="65" charset="-120"/>
              </a:rPr>
              <a:t>元，同期間台積電的美國存託憑證市價為</a:t>
            </a:r>
            <a:r>
              <a:rPr lang="en-US" altLang="zh-TW" sz="2400" dirty="0" smtClean="0">
                <a:latin typeface="標楷體" panose="03000509000000000000" pitchFamily="65" charset="-120"/>
              </a:rPr>
              <a:t>72</a:t>
            </a:r>
            <a:r>
              <a:rPr lang="zh-TW" altLang="zh-TW" sz="2400" dirty="0" smtClean="0">
                <a:latin typeface="標楷體" panose="03000509000000000000" pitchFamily="65" charset="-120"/>
              </a:rPr>
              <a:t>美元，經過匯率換算，台積電在美國的市價高達每股新台幣每股</a:t>
            </a:r>
            <a:r>
              <a:rPr lang="en-US" altLang="zh-TW" sz="2400" dirty="0" smtClean="0">
                <a:latin typeface="標楷體" panose="03000509000000000000" pitchFamily="65" charset="-120"/>
              </a:rPr>
              <a:t>444</a:t>
            </a:r>
            <a:r>
              <a:rPr lang="zh-TW" altLang="zh-TW" sz="2400" dirty="0" smtClean="0">
                <a:latin typeface="標楷體" panose="03000509000000000000" pitchFamily="65" charset="-120"/>
              </a:rPr>
              <a:t>元，比臺灣的價格足足多出了</a:t>
            </a:r>
            <a:r>
              <a:rPr lang="en-US" altLang="zh-TW" sz="2400" dirty="0" smtClean="0">
                <a:latin typeface="標楷體" panose="03000509000000000000" pitchFamily="65" charset="-120"/>
              </a:rPr>
              <a:t>113.6</a:t>
            </a:r>
            <a:r>
              <a:rPr lang="zh-TW" altLang="zh-TW" sz="2400" dirty="0" smtClean="0">
                <a:latin typeface="標楷體" panose="03000509000000000000" pitchFamily="65" charset="-120"/>
              </a:rPr>
              <a:t>％。由於公司章程的限制，當時只有台積電董事長張忠謀等少數人得以將持股轉換為存託憑證，張忠謀將一部份持股轉換為存託憑證在美國賣出，賣出的價款可以讓他在臺灣買回原來的持股，還剩</a:t>
            </a:r>
            <a:r>
              <a:rPr lang="en-US" altLang="zh-TW" sz="2400" dirty="0" smtClean="0">
                <a:latin typeface="標楷體" panose="03000509000000000000" pitchFamily="65" charset="-120"/>
              </a:rPr>
              <a:t>1</a:t>
            </a:r>
            <a:r>
              <a:rPr lang="zh-TW" altLang="zh-TW" sz="2400" dirty="0" smtClean="0">
                <a:latin typeface="標楷體" panose="03000509000000000000" pitchFamily="65" charset="-120"/>
              </a:rPr>
              <a:t>億多新台幣。</a:t>
            </a:r>
          </a:p>
          <a:p>
            <a:pPr>
              <a:defRPr/>
            </a:pPr>
            <a:endParaRPr lang="zh-TW" altLang="en-US" sz="2400" dirty="0">
              <a:latin typeface="標楷體" panose="03000509000000000000" pitchFamily="65" charset="-120"/>
            </a:endParaRPr>
          </a:p>
        </p:txBody>
      </p:sp>
      <p:sp>
        <p:nvSpPr>
          <p:cNvPr id="1638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1638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C9BB4D93-D657-4AD4-BB7D-62D2ED42DF7F}" type="slidenum">
              <a:rPr kumimoji="0" lang="en-US" altLang="zh-TW" sz="1400"/>
              <a:pPr/>
              <a:t>8</a:t>
            </a:fld>
            <a:endParaRPr kumimoji="0" lang="en-US" altLang="zh-TW" sz="1400"/>
          </a:p>
        </p:txBody>
      </p:sp>
      <p:sp>
        <p:nvSpPr>
          <p:cNvPr id="6" name="Rectangle 2"/>
          <p:cNvSpPr>
            <a:spLocks noGrp="1" noChangeArrowheads="1"/>
          </p:cNvSpPr>
          <p:nvPr>
            <p:ph type="title"/>
          </p:nvPr>
        </p:nvSpPr>
        <p:spPr>
          <a:xfrm>
            <a:off x="685800" y="258788"/>
            <a:ext cx="7772400" cy="1143000"/>
          </a:xfrm>
        </p:spPr>
        <p:txBody>
          <a:bodyPr/>
          <a:lstStyle/>
          <a:p>
            <a:pPr eaLnBrk="1" hangingPunct="1">
              <a:defRPr/>
            </a:pPr>
            <a:r>
              <a:rPr lang="zh-TW" altLang="en-US" dirty="0" smtClean="0">
                <a:latin typeface="標楷體" panose="03000509000000000000" pitchFamily="65" charset="-120"/>
              </a:rPr>
              <a:t>股票市場的金融工具</a:t>
            </a:r>
            <a:r>
              <a:rPr lang="en-US" altLang="zh-TW" dirty="0" smtClean="0">
                <a:latin typeface="標楷體" panose="03000509000000000000" pitchFamily="65" charset="-120"/>
              </a:rPr>
              <a:t>(</a:t>
            </a:r>
            <a:r>
              <a:rPr lang="zh-TW" altLang="en-US" dirty="0" smtClean="0">
                <a:latin typeface="標楷體" panose="03000509000000000000" pitchFamily="65" charset="-120"/>
              </a:rPr>
              <a:t>續</a:t>
            </a:r>
            <a:r>
              <a:rPr lang="en-US" altLang="zh-TW" dirty="0" smtClean="0">
                <a:latin typeface="標楷體" panose="03000509000000000000" pitchFamily="65" charset="-12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A6F26F6D-1A0F-4BE0-B5D2-8999FA922987}" type="slidenum">
              <a:rPr kumimoji="0" lang="en-US" altLang="zh-TW" sz="1400">
                <a:ea typeface="新細明體" panose="02020500000000000000" pitchFamily="18" charset="-120"/>
              </a:rPr>
              <a:pPr>
                <a:spcBef>
                  <a:spcPct val="0"/>
                </a:spcBef>
                <a:buClrTx/>
                <a:buSzTx/>
                <a:buFontTx/>
                <a:buNone/>
              </a:pPr>
              <a:t>9</a:t>
            </a:fld>
            <a:endParaRPr kumimoji="0" lang="en-US" altLang="zh-TW" sz="1400">
              <a:ea typeface="新細明體" panose="02020500000000000000" pitchFamily="18" charset="-120"/>
            </a:endParaRPr>
          </a:p>
        </p:txBody>
      </p:sp>
      <p:sp>
        <p:nvSpPr>
          <p:cNvPr id="30723" name="Rectangle 2"/>
          <p:cNvSpPr>
            <a:spLocks noGrp="1" noChangeArrowheads="1"/>
          </p:cNvSpPr>
          <p:nvPr>
            <p:ph type="title"/>
          </p:nvPr>
        </p:nvSpPr>
        <p:spPr/>
        <p:txBody>
          <a:bodyPr/>
          <a:lstStyle/>
          <a:p>
            <a:pPr eaLnBrk="1" hangingPunct="1">
              <a:defRPr/>
            </a:pPr>
            <a:r>
              <a:rPr lang="zh-TW" altLang="en-US" dirty="0" smtClean="0"/>
              <a:t>股票市場的金融工具</a:t>
            </a:r>
            <a:r>
              <a:rPr lang="en-US" altLang="zh-TW" dirty="0" smtClean="0"/>
              <a:t>(</a:t>
            </a:r>
            <a:r>
              <a:rPr lang="zh-TW" altLang="en-US" dirty="0" smtClean="0"/>
              <a:t>續</a:t>
            </a:r>
            <a:r>
              <a:rPr lang="en-US" altLang="zh-TW" dirty="0" smtClean="0"/>
              <a:t>)</a:t>
            </a:r>
          </a:p>
        </p:txBody>
      </p:sp>
      <p:sp>
        <p:nvSpPr>
          <p:cNvPr id="197635" name="Rectangle 3"/>
          <p:cNvSpPr>
            <a:spLocks noGrp="1" noChangeArrowheads="1"/>
          </p:cNvSpPr>
          <p:nvPr>
            <p:ph type="body" idx="1"/>
          </p:nvPr>
        </p:nvSpPr>
        <p:spPr>
          <a:xfrm>
            <a:off x="457200" y="1719263"/>
            <a:ext cx="8229600" cy="4878387"/>
          </a:xfrm>
        </p:spPr>
        <p:txBody>
          <a:bodyPr/>
          <a:lstStyle/>
          <a:p>
            <a:pPr eaLnBrk="1" hangingPunct="1">
              <a:lnSpc>
                <a:spcPct val="90000"/>
              </a:lnSpc>
              <a:defRPr/>
            </a:pPr>
            <a:r>
              <a:rPr lang="zh-TW" altLang="en-US" sz="2800" dirty="0" smtClean="0">
                <a:latin typeface="標楷體" pitchFamily="65" charset="-120"/>
              </a:rPr>
              <a:t>交易所上市基金</a:t>
            </a:r>
            <a:r>
              <a:rPr lang="zh-TW" altLang="en-US" sz="2800" dirty="0" smtClean="0">
                <a:latin typeface="+mj-lt"/>
              </a:rPr>
              <a:t>（</a:t>
            </a:r>
            <a:r>
              <a:rPr lang="en-US" altLang="zh-TW" sz="2800" dirty="0" smtClean="0">
                <a:latin typeface="+mj-lt"/>
              </a:rPr>
              <a:t>Exchange traded fund, ETF</a:t>
            </a:r>
            <a:r>
              <a:rPr lang="zh-TW" altLang="en-US" sz="2800" dirty="0" smtClean="0">
                <a:latin typeface="+mj-lt"/>
              </a:rPr>
              <a:t>）</a:t>
            </a:r>
          </a:p>
          <a:p>
            <a:pPr lvl="1" eaLnBrk="1" hangingPunct="1">
              <a:lnSpc>
                <a:spcPct val="90000"/>
              </a:lnSpc>
              <a:defRPr/>
            </a:pPr>
            <a:r>
              <a:rPr lang="zh-TW" altLang="en-US" sz="2000" dirty="0" smtClean="0">
                <a:latin typeface="標楷體" pitchFamily="65" charset="-120"/>
              </a:rPr>
              <a:t>以追蹤標的指數為主，具有實物申購與買回機制並且在交易所上市交易的共同基金</a:t>
            </a:r>
            <a:r>
              <a:rPr lang="zh-TW" altLang="en-US" sz="2000" dirty="0" smtClean="0">
                <a:latin typeface="標楷體" pitchFamily="65" charset="-120"/>
              </a:rPr>
              <a:t>。</a:t>
            </a:r>
            <a:endParaRPr lang="en-US" altLang="zh-TW" sz="2000" dirty="0" smtClean="0">
              <a:latin typeface="標楷體" pitchFamily="65" charset="-120"/>
            </a:endParaRPr>
          </a:p>
          <a:p>
            <a:pPr lvl="1" eaLnBrk="1" hangingPunct="1">
              <a:lnSpc>
                <a:spcPct val="90000"/>
              </a:lnSpc>
              <a:defRPr/>
            </a:pPr>
            <a:r>
              <a:rPr lang="en-US" altLang="zh-TW" sz="2000" dirty="0">
                <a:latin typeface="標楷體" pitchFamily="65" charset="-120"/>
                <a:hlinkClick r:id="rId2"/>
              </a:rPr>
              <a:t>http://</a:t>
            </a:r>
            <a:r>
              <a:rPr lang="en-US" altLang="zh-TW" sz="2000" dirty="0" smtClean="0">
                <a:latin typeface="標楷體" pitchFamily="65" charset="-120"/>
                <a:hlinkClick r:id="rId2"/>
              </a:rPr>
              <a:t>mops.twse.com.tw/mops/web/t78sb36</a:t>
            </a:r>
            <a:endParaRPr lang="en-US" altLang="zh-TW" sz="2000" dirty="0" smtClean="0">
              <a:latin typeface="標楷體" pitchFamily="65" charset="-120"/>
            </a:endParaRPr>
          </a:p>
          <a:p>
            <a:pPr lvl="1" eaLnBrk="1" hangingPunct="1">
              <a:lnSpc>
                <a:spcPct val="90000"/>
              </a:lnSpc>
              <a:defRPr/>
            </a:pPr>
            <a:r>
              <a:rPr lang="en-US" altLang="zh-TW" sz="2000" dirty="0">
                <a:latin typeface="標楷體" pitchFamily="65" charset="-120"/>
                <a:hlinkClick r:id="rId3"/>
              </a:rPr>
              <a:t>http://</a:t>
            </a:r>
            <a:r>
              <a:rPr lang="en-US" altLang="zh-TW" sz="2000" dirty="0" smtClean="0">
                <a:latin typeface="標楷體" pitchFamily="65" charset="-120"/>
                <a:hlinkClick r:id="rId3"/>
              </a:rPr>
              <a:t>www.twse.com.tw/zh/ETF/news</a:t>
            </a:r>
            <a:endParaRPr lang="en-US" altLang="zh-TW" sz="2000" dirty="0" smtClean="0">
              <a:latin typeface="標楷體" pitchFamily="65" charset="-120"/>
            </a:endParaRPr>
          </a:p>
          <a:p>
            <a:pPr eaLnBrk="1" hangingPunct="1">
              <a:lnSpc>
                <a:spcPct val="90000"/>
              </a:lnSpc>
              <a:defRPr/>
            </a:pPr>
            <a:r>
              <a:rPr lang="zh-TW" altLang="en-US" sz="2800" dirty="0" smtClean="0">
                <a:latin typeface="標楷體" pitchFamily="65" charset="-120"/>
              </a:rPr>
              <a:t>受益</a:t>
            </a:r>
            <a:r>
              <a:rPr lang="zh-TW" altLang="en-US" sz="2800" dirty="0" smtClean="0">
                <a:latin typeface="標楷體" pitchFamily="65" charset="-120"/>
              </a:rPr>
              <a:t>證券</a:t>
            </a:r>
          </a:p>
          <a:p>
            <a:pPr lvl="1" eaLnBrk="1" hangingPunct="1">
              <a:lnSpc>
                <a:spcPct val="90000"/>
              </a:lnSpc>
              <a:buFont typeface="Wingdings" panose="05000000000000000000" pitchFamily="2" charset="2"/>
              <a:buNone/>
              <a:defRPr/>
            </a:pPr>
            <a:r>
              <a:rPr lang="zh-TW" altLang="en-US" sz="2000" dirty="0" smtClean="0">
                <a:latin typeface="標楷體" pitchFamily="65" charset="-120"/>
              </a:rPr>
              <a:t>受益證券是資產證券化時表彰受益人利益的權利憑證 </a:t>
            </a:r>
          </a:p>
          <a:p>
            <a:pPr lvl="1" eaLnBrk="1" hangingPunct="1">
              <a:lnSpc>
                <a:spcPct val="90000"/>
              </a:lnSpc>
              <a:defRPr/>
            </a:pPr>
            <a:r>
              <a:rPr lang="zh-TW" altLang="en-US" sz="2000" b="1" dirty="0" smtClean="0">
                <a:solidFill>
                  <a:srgbClr val="006600"/>
                </a:solidFill>
                <a:latin typeface="標楷體" pitchFamily="65" charset="-120"/>
              </a:rPr>
              <a:t>不動產證券化受益證券</a:t>
            </a:r>
          </a:p>
          <a:p>
            <a:pPr lvl="2" eaLnBrk="1" hangingPunct="1">
              <a:lnSpc>
                <a:spcPct val="90000"/>
              </a:lnSpc>
              <a:defRPr/>
            </a:pPr>
            <a:r>
              <a:rPr lang="zh-TW" altLang="en-US" sz="2000" dirty="0" smtClean="0">
                <a:latin typeface="標楷體" pitchFamily="65" charset="-120"/>
              </a:rPr>
              <a:t>不動產投資信託受益證券</a:t>
            </a:r>
            <a:endParaRPr lang="en-US" altLang="zh-TW" sz="2000" dirty="0" smtClean="0">
              <a:latin typeface="標楷體" pitchFamily="65" charset="-120"/>
            </a:endParaRPr>
          </a:p>
          <a:p>
            <a:pPr lvl="2" eaLnBrk="1" hangingPunct="1">
              <a:lnSpc>
                <a:spcPct val="90000"/>
              </a:lnSpc>
              <a:defRPr/>
            </a:pPr>
            <a:r>
              <a:rPr lang="zh-TW" altLang="en-US" sz="2000" dirty="0" smtClean="0">
                <a:latin typeface="標楷體" pitchFamily="65" charset="-120"/>
              </a:rPr>
              <a:t>不動產資產信託受益證券</a:t>
            </a:r>
          </a:p>
          <a:p>
            <a:pPr lvl="1" eaLnBrk="1" hangingPunct="1">
              <a:lnSpc>
                <a:spcPct val="90000"/>
              </a:lnSpc>
              <a:defRPr/>
            </a:pPr>
            <a:r>
              <a:rPr lang="zh-TW" altLang="en-US" sz="2000" b="1" dirty="0" smtClean="0">
                <a:solidFill>
                  <a:srgbClr val="003399"/>
                </a:solidFill>
                <a:latin typeface="標楷體" pitchFamily="65" charset="-120"/>
              </a:rPr>
              <a:t>金融資產證券化受益證券</a:t>
            </a:r>
          </a:p>
          <a:p>
            <a:pPr lvl="2" eaLnBrk="1" hangingPunct="1">
              <a:lnSpc>
                <a:spcPct val="90000"/>
              </a:lnSpc>
              <a:defRPr/>
            </a:pPr>
            <a:r>
              <a:rPr lang="zh-TW" altLang="en-US" sz="2000" dirty="0" smtClean="0">
                <a:latin typeface="標楷體" pitchFamily="65" charset="-120"/>
              </a:rPr>
              <a:t>由受託機構依資產信託證券化計畫發行，表彰受益人享有該信託財產本金及其所生利益的權利憑證。 </a:t>
            </a:r>
          </a:p>
          <a:p>
            <a:pPr lvl="1" eaLnBrk="1" hangingPunct="1">
              <a:lnSpc>
                <a:spcPct val="90000"/>
              </a:lnSpc>
              <a:defRPr/>
            </a:pPr>
            <a:endParaRPr lang="en-US" altLang="zh-TW" sz="2000" dirty="0" smtClean="0">
              <a:latin typeface="標楷體" pitchFamily="65" charset="-120"/>
            </a:endParaRPr>
          </a:p>
        </p:txBody>
      </p:sp>
      <p:sp>
        <p:nvSpPr>
          <p:cNvPr id="1741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fade">
                                      <p:cBhvr>
                                        <p:cTn id="7" dur="1000"/>
                                        <p:tgtEl>
                                          <p:spTgt spid="30723"/>
                                        </p:tgtEl>
                                      </p:cBhvr>
                                    </p:animEffect>
                                    <p:anim calcmode="lin" valueType="num">
                                      <p:cBhvr>
                                        <p:cTn id="8" dur="1000" fill="hold"/>
                                        <p:tgtEl>
                                          <p:spTgt spid="30723"/>
                                        </p:tgtEl>
                                        <p:attrNameLst>
                                          <p:attrName>ppt_x</p:attrName>
                                        </p:attrNameLst>
                                      </p:cBhvr>
                                      <p:tavLst>
                                        <p:tav tm="0">
                                          <p:val>
                                            <p:strVal val="#ppt_x"/>
                                          </p:val>
                                        </p:tav>
                                        <p:tav tm="100000">
                                          <p:val>
                                            <p:strVal val="#ppt_x"/>
                                          </p:val>
                                        </p:tav>
                                      </p:tavLst>
                                    </p:anim>
                                    <p:anim calcmode="lin" valueType="num">
                                      <p:cBhvr>
                                        <p:cTn id="9" dur="1000" fill="hold"/>
                                        <p:tgtEl>
                                          <p:spTgt spid="307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97635">
                                            <p:txEl>
                                              <p:pRg st="0" end="0"/>
                                            </p:txEl>
                                          </p:spTgt>
                                        </p:tgtEl>
                                        <p:attrNameLst>
                                          <p:attrName>style.visibility</p:attrName>
                                        </p:attrNameLst>
                                      </p:cBhvr>
                                      <p:to>
                                        <p:strVal val="visible"/>
                                      </p:to>
                                    </p:set>
                                    <p:anim calcmode="lin" valueType="num">
                                      <p:cBhvr additive="base">
                                        <p:cTn id="14" dur="500" fill="hold"/>
                                        <p:tgtEl>
                                          <p:spTgt spid="19763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97635">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7635">
                                            <p:txEl>
                                              <p:pRg st="1" end="1"/>
                                            </p:txEl>
                                          </p:spTgt>
                                        </p:tgtEl>
                                        <p:attrNameLst>
                                          <p:attrName>style.visibility</p:attrName>
                                        </p:attrNameLst>
                                      </p:cBhvr>
                                      <p:to>
                                        <p:strVal val="visible"/>
                                      </p:to>
                                    </p:set>
                                    <p:anim calcmode="lin" valueType="num">
                                      <p:cBhvr additive="base">
                                        <p:cTn id="18" dur="500" fill="hold"/>
                                        <p:tgtEl>
                                          <p:spTgt spid="19763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97635">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7635">
                                            <p:txEl>
                                              <p:pRg st="2" end="2"/>
                                            </p:txEl>
                                          </p:spTgt>
                                        </p:tgtEl>
                                        <p:attrNameLst>
                                          <p:attrName>style.visibility</p:attrName>
                                        </p:attrNameLst>
                                      </p:cBhvr>
                                      <p:to>
                                        <p:strVal val="visible"/>
                                      </p:to>
                                    </p:set>
                                    <p:anim calcmode="lin" valueType="num">
                                      <p:cBhvr additive="base">
                                        <p:cTn id="22" dur="500" fill="hold"/>
                                        <p:tgtEl>
                                          <p:spTgt spid="19763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97635">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97635">
                                            <p:txEl>
                                              <p:pRg st="3" end="3"/>
                                            </p:txEl>
                                          </p:spTgt>
                                        </p:tgtEl>
                                        <p:attrNameLst>
                                          <p:attrName>style.visibility</p:attrName>
                                        </p:attrNameLst>
                                      </p:cBhvr>
                                      <p:to>
                                        <p:strVal val="visible"/>
                                      </p:to>
                                    </p:set>
                                    <p:anim calcmode="lin" valueType="num">
                                      <p:cBhvr additive="base">
                                        <p:cTn id="26" dur="500" fill="hold"/>
                                        <p:tgtEl>
                                          <p:spTgt spid="197635">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7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97635">
                                            <p:txEl>
                                              <p:pRg st="4" end="4"/>
                                            </p:txEl>
                                          </p:spTgt>
                                        </p:tgtEl>
                                        <p:attrNameLst>
                                          <p:attrName>style.visibility</p:attrName>
                                        </p:attrNameLst>
                                      </p:cBhvr>
                                      <p:to>
                                        <p:strVal val="visible"/>
                                      </p:to>
                                    </p:set>
                                    <p:anim calcmode="lin" valueType="num">
                                      <p:cBhvr additive="base">
                                        <p:cTn id="32" dur="500" fill="hold"/>
                                        <p:tgtEl>
                                          <p:spTgt spid="197635">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97635">
                                            <p:txEl>
                                              <p:pRg st="4" end="4"/>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97635">
                                            <p:txEl>
                                              <p:pRg st="5" end="5"/>
                                            </p:txEl>
                                          </p:spTgt>
                                        </p:tgtEl>
                                        <p:attrNameLst>
                                          <p:attrName>style.visibility</p:attrName>
                                        </p:attrNameLst>
                                      </p:cBhvr>
                                      <p:to>
                                        <p:strVal val="visible"/>
                                      </p:to>
                                    </p:set>
                                    <p:anim calcmode="lin" valueType="num">
                                      <p:cBhvr additive="base">
                                        <p:cTn id="36" dur="500" fill="hold"/>
                                        <p:tgtEl>
                                          <p:spTgt spid="197635">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97635">
                                            <p:txEl>
                                              <p:pRg st="5" end="5"/>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97635">
                                            <p:txEl>
                                              <p:pRg st="6" end="6"/>
                                            </p:txEl>
                                          </p:spTgt>
                                        </p:tgtEl>
                                        <p:attrNameLst>
                                          <p:attrName>style.visibility</p:attrName>
                                        </p:attrNameLst>
                                      </p:cBhvr>
                                      <p:to>
                                        <p:strVal val="visible"/>
                                      </p:to>
                                    </p:set>
                                    <p:anim calcmode="lin" valueType="num">
                                      <p:cBhvr additive="base">
                                        <p:cTn id="40" dur="500" fill="hold"/>
                                        <p:tgtEl>
                                          <p:spTgt spid="197635">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97635">
                                            <p:txEl>
                                              <p:pRg st="6" end="6"/>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7635">
                                            <p:txEl>
                                              <p:pRg st="7" end="7"/>
                                            </p:txEl>
                                          </p:spTgt>
                                        </p:tgtEl>
                                        <p:attrNameLst>
                                          <p:attrName>style.visibility</p:attrName>
                                        </p:attrNameLst>
                                      </p:cBhvr>
                                      <p:to>
                                        <p:strVal val="visible"/>
                                      </p:to>
                                    </p:set>
                                    <p:anim calcmode="lin" valueType="num">
                                      <p:cBhvr additive="base">
                                        <p:cTn id="44" dur="500" fill="hold"/>
                                        <p:tgtEl>
                                          <p:spTgt spid="197635">
                                            <p:txEl>
                                              <p:pRg st="7" end="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97635">
                                            <p:txEl>
                                              <p:pRg st="7" end="7"/>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97635">
                                            <p:txEl>
                                              <p:pRg st="8" end="8"/>
                                            </p:txEl>
                                          </p:spTgt>
                                        </p:tgtEl>
                                        <p:attrNameLst>
                                          <p:attrName>style.visibility</p:attrName>
                                        </p:attrNameLst>
                                      </p:cBhvr>
                                      <p:to>
                                        <p:strVal val="visible"/>
                                      </p:to>
                                    </p:set>
                                    <p:anim calcmode="lin" valueType="num">
                                      <p:cBhvr additive="base">
                                        <p:cTn id="48" dur="500" fill="hold"/>
                                        <p:tgtEl>
                                          <p:spTgt spid="197635">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97635">
                                            <p:txEl>
                                              <p:pRg st="8" end="8"/>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97635">
                                            <p:txEl>
                                              <p:pRg st="9" end="9"/>
                                            </p:txEl>
                                          </p:spTgt>
                                        </p:tgtEl>
                                        <p:attrNameLst>
                                          <p:attrName>style.visibility</p:attrName>
                                        </p:attrNameLst>
                                      </p:cBhvr>
                                      <p:to>
                                        <p:strVal val="visible"/>
                                      </p:to>
                                    </p:set>
                                    <p:anim calcmode="lin" valueType="num">
                                      <p:cBhvr additive="base">
                                        <p:cTn id="52" dur="500" fill="hold"/>
                                        <p:tgtEl>
                                          <p:spTgt spid="197635">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97635">
                                            <p:txEl>
                                              <p:pRg st="9" end="9"/>
                                            </p:txEl>
                                          </p:spTgt>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97635">
                                            <p:txEl>
                                              <p:pRg st="10" end="10"/>
                                            </p:txEl>
                                          </p:spTgt>
                                        </p:tgtEl>
                                        <p:attrNameLst>
                                          <p:attrName>style.visibility</p:attrName>
                                        </p:attrNameLst>
                                      </p:cBhvr>
                                      <p:to>
                                        <p:strVal val="visible"/>
                                      </p:to>
                                    </p:set>
                                    <p:anim calcmode="lin" valueType="num">
                                      <p:cBhvr additive="base">
                                        <p:cTn id="56" dur="500" fill="hold"/>
                                        <p:tgtEl>
                                          <p:spTgt spid="197635">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9763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1976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16632"/>
            <a:ext cx="8496944" cy="576064"/>
          </a:xfrm>
        </p:spPr>
        <p:txBody>
          <a:bodyPr/>
          <a:lstStyle/>
          <a:p>
            <a:r>
              <a:rPr lang="zh-TW" altLang="en-US" sz="2800" dirty="0"/>
              <a:t>資產證券化各項商品流通在外餘額統計表</a:t>
            </a:r>
          </a:p>
        </p:txBody>
      </p:sp>
      <p:sp>
        <p:nvSpPr>
          <p:cNvPr id="3" name="頁尾版面配置區 2"/>
          <p:cNvSpPr>
            <a:spLocks noGrp="1"/>
          </p:cNvSpPr>
          <p:nvPr>
            <p:ph type="ftr" sz="quarter" idx="11"/>
          </p:nvPr>
        </p:nvSpPr>
        <p:spPr/>
        <p:txBody>
          <a:bodyPr/>
          <a:lstStyle/>
          <a:p>
            <a:pPr>
              <a:defRPr/>
            </a:pPr>
            <a:r>
              <a:rPr lang="zh-TW" altLang="en-US" smtClean="0"/>
              <a:t>黃志典：金融市場概論</a:t>
            </a:r>
            <a:endParaRPr lang="en-US" altLang="zh-TW"/>
          </a:p>
        </p:txBody>
      </p:sp>
      <p:sp>
        <p:nvSpPr>
          <p:cNvPr id="4" name="投影片編號版面配置區 3"/>
          <p:cNvSpPr>
            <a:spLocks noGrp="1"/>
          </p:cNvSpPr>
          <p:nvPr>
            <p:ph type="sldNum" sz="quarter" idx="12"/>
          </p:nvPr>
        </p:nvSpPr>
        <p:spPr/>
        <p:txBody>
          <a:bodyPr/>
          <a:lstStyle/>
          <a:p>
            <a:pPr>
              <a:defRPr/>
            </a:pPr>
            <a:fld id="{185F1AB6-5985-411C-AE6D-87382D143ADD}" type="slidenum">
              <a:rPr lang="en-US" altLang="zh-TW" smtClean="0"/>
              <a:pPr>
                <a:defRPr/>
              </a:pPr>
              <a:t>10</a:t>
            </a:fld>
            <a:endParaRPr lang="en-US" altLang="zh-TW"/>
          </a:p>
        </p:txBody>
      </p:sp>
      <p:graphicFrame>
        <p:nvGraphicFramePr>
          <p:cNvPr id="8" name="表格 7"/>
          <p:cNvGraphicFramePr>
            <a:graphicFrameLocks noGrp="1"/>
          </p:cNvGraphicFramePr>
          <p:nvPr>
            <p:extLst>
              <p:ext uri="{D42A27DB-BD31-4B8C-83A1-F6EECF244321}">
                <p14:modId xmlns:p14="http://schemas.microsoft.com/office/powerpoint/2010/main" val="3222707127"/>
              </p:ext>
            </p:extLst>
          </p:nvPr>
        </p:nvGraphicFramePr>
        <p:xfrm>
          <a:off x="179514" y="620688"/>
          <a:ext cx="8964485" cy="6246150"/>
        </p:xfrm>
        <a:graphic>
          <a:graphicData uri="http://schemas.openxmlformats.org/drawingml/2006/table">
            <a:tbl>
              <a:tblPr>
                <a:tableStyleId>{5C22544A-7EE6-4342-B048-85BDC9FD1C3A}</a:tableStyleId>
              </a:tblPr>
              <a:tblGrid>
                <a:gridCol w="733180"/>
                <a:gridCol w="733180"/>
                <a:gridCol w="733180"/>
                <a:gridCol w="733180"/>
                <a:gridCol w="787490"/>
                <a:gridCol w="733180"/>
                <a:gridCol w="733180"/>
                <a:gridCol w="733180"/>
                <a:gridCol w="733180"/>
                <a:gridCol w="1171051"/>
                <a:gridCol w="1140504"/>
              </a:tblGrid>
              <a:tr h="151801">
                <a:tc gridSpan="11">
                  <a:txBody>
                    <a:bodyPr/>
                    <a:lstStyle/>
                    <a:p>
                      <a:pPr algn="r" fontAlgn="ctr"/>
                      <a:r>
                        <a:rPr lang="zh-TW" altLang="en-US" sz="1100" u="none" strike="noStrike">
                          <a:effectLst/>
                        </a:rPr>
                        <a:t>查詢日期： </a:t>
                      </a:r>
                      <a:r>
                        <a:rPr lang="en-US" altLang="zh-TW" sz="1100" u="none" strike="noStrike">
                          <a:effectLst/>
                        </a:rPr>
                        <a:t>107 </a:t>
                      </a:r>
                      <a:r>
                        <a:rPr lang="zh-TW" altLang="en-US" sz="1100" u="none" strike="noStrike">
                          <a:effectLst/>
                        </a:rPr>
                        <a:t>年 </a:t>
                      </a:r>
                      <a:r>
                        <a:rPr lang="en-US" altLang="zh-TW" sz="1100" u="none" strike="noStrike">
                          <a:effectLst/>
                        </a:rPr>
                        <a:t>11 </a:t>
                      </a:r>
                      <a:r>
                        <a:rPr lang="zh-TW" altLang="en-US" sz="1100" u="none" strike="noStrike">
                          <a:effectLst/>
                        </a:rPr>
                        <a:t>月 </a:t>
                      </a:r>
                      <a:r>
                        <a:rPr lang="en-US" altLang="zh-TW" sz="1100" u="none" strike="noStrike">
                          <a:effectLst/>
                        </a:rPr>
                        <a:t>09 </a:t>
                      </a:r>
                      <a:r>
                        <a:rPr lang="zh-TW" altLang="en-US" sz="1100" u="none" strike="noStrike">
                          <a:effectLst/>
                        </a:rPr>
                        <a:t>日</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455400">
                <a:tc>
                  <a:txBody>
                    <a:bodyPr/>
                    <a:lstStyle/>
                    <a:p>
                      <a:pPr algn="ctr" fontAlgn="ctr"/>
                      <a:r>
                        <a:rPr lang="zh-TW" altLang="en-US" sz="1100" u="none" strike="noStrike">
                          <a:effectLst/>
                        </a:rPr>
                        <a:t>商品別</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發行公司名稱</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證券代碼</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證券簡稱</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發行日期</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預定到期日期</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期限</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票面利率</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每年計</a:t>
                      </a:r>
                      <a:r>
                        <a:rPr lang="en-US" altLang="zh-TW" sz="1100" u="none" strike="noStrike">
                          <a:effectLst/>
                        </a:rPr>
                        <a:t>/</a:t>
                      </a:r>
                      <a:r>
                        <a:rPr lang="zh-TW" altLang="en-US" sz="1100" u="none" strike="noStrike">
                          <a:effectLst/>
                        </a:rPr>
                        <a:t>付息次數</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發行總額</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100" u="none" strike="noStrike">
                          <a:effectLst/>
                        </a:rPr>
                        <a:t>發行餘額</a:t>
                      </a:r>
                      <a:endParaRPr lang="zh-TW" altLang="en-US" sz="1100" b="1"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01051S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951</a:t>
                      </a:r>
                      <a:r>
                        <a:rPr lang="zh-TW" altLang="en-US" sz="1100" u="none" strike="noStrike">
                          <a:effectLst/>
                        </a:rPr>
                        <a:t>工銀貸</a:t>
                      </a:r>
                      <a:r>
                        <a:rPr lang="en-US" altLang="zh-TW" sz="1100" u="none" strike="noStrike">
                          <a:effectLst/>
                        </a:rPr>
                        <a:t>3</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1995/2/17</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100/11/16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a:t>
                      </a:r>
                      <a:r>
                        <a:rPr lang="zh-TW" altLang="en-US" sz="1100" u="none" strike="noStrike">
                          <a:effectLst/>
                        </a:rPr>
                        <a:t>月</a:t>
                      </a:r>
                      <a:r>
                        <a:rPr lang="en-US" altLang="zh-TW" sz="1100" u="none" strike="noStrike">
                          <a:effectLst/>
                        </a:rPr>
                        <a:t>9</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1.965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470,000,000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237,500,024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01052S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951</a:t>
                      </a:r>
                      <a:r>
                        <a:rPr lang="zh-TW" altLang="en-US" sz="1100" u="none" strike="noStrike">
                          <a:effectLst/>
                        </a:rPr>
                        <a:t>工銀貸</a:t>
                      </a:r>
                      <a:r>
                        <a:rPr lang="en-US" altLang="zh-TW" sz="1100" u="none" strike="noStrike">
                          <a:effectLst/>
                        </a:rPr>
                        <a:t>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1995/2/17</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100/11/16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a:t>
                      </a:r>
                      <a:r>
                        <a:rPr lang="zh-TW" altLang="en-US" sz="1100" u="none" strike="noStrike">
                          <a:effectLst/>
                        </a:rPr>
                        <a:t>月</a:t>
                      </a:r>
                      <a:r>
                        <a:rPr lang="en-US" altLang="zh-TW" sz="1100" u="none" strike="noStrike">
                          <a:effectLst/>
                        </a:rPr>
                        <a:t>9</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2.3695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135,000,000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135,000,000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第一銀行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01059S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951BNPA2</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1995/4/19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1999/4/26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4/0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2.12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2,639,000,000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117,665,093</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第一銀行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01060S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951BNPA3</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1995/4/19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100/04/28</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5/0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2.22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1,745,000,000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381,369,750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第一銀行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01061S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951BNPB</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1995/4/19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101/02/02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a:t>
                      </a:r>
                      <a:r>
                        <a:rPr lang="zh-TW" altLang="en-US" sz="1100" u="none" strike="noStrike">
                          <a:effectLst/>
                        </a:rPr>
                        <a:t>月</a:t>
                      </a:r>
                      <a:r>
                        <a:rPr lang="en-US" altLang="zh-TW" sz="1100" u="none" strike="noStrike">
                          <a:effectLst/>
                        </a:rPr>
                        <a:t>10</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2.75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5,752,000,000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5,752,000,000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第一銀行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01062S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951BNPC</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1995/4/19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101/02/02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a:t>
                      </a:r>
                      <a:r>
                        <a:rPr lang="zh-TW" altLang="en-US" sz="1100" u="none" strike="noStrike">
                          <a:effectLst/>
                        </a:rPr>
                        <a:t>月</a:t>
                      </a:r>
                      <a:r>
                        <a:rPr lang="en-US" altLang="zh-TW" sz="1100" u="none" strike="noStrike">
                          <a:effectLst/>
                        </a:rPr>
                        <a:t>10</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2.95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1,239,000,000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1,239,000,000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01064S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952</a:t>
                      </a:r>
                      <a:r>
                        <a:rPr lang="zh-TW" altLang="en-US" sz="1100" u="none" strike="noStrike">
                          <a:effectLst/>
                        </a:rPr>
                        <a:t>工銀貸</a:t>
                      </a:r>
                      <a:r>
                        <a:rPr lang="en-US" altLang="zh-TW" sz="1100" u="none" strike="noStrike">
                          <a:effectLst/>
                        </a:rPr>
                        <a:t>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1995/9/29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1999/9/1</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4/0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2.386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260,000,000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162,100,016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港商匯豐</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01071S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952</a:t>
                      </a:r>
                      <a:r>
                        <a:rPr lang="zh-TW" altLang="en-US" sz="1100" u="none" strike="noStrike">
                          <a:effectLst/>
                        </a:rPr>
                        <a:t>寶來</a:t>
                      </a:r>
                      <a:r>
                        <a:rPr lang="en-US" sz="1100" u="none" strike="noStrike">
                          <a:effectLst/>
                        </a:rPr>
                        <a:t>A3</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1995/12/28</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104/01/06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8</a:t>
                      </a:r>
                      <a:r>
                        <a:rPr lang="zh-TW" altLang="en-US" sz="1100" u="none" strike="noStrike">
                          <a:effectLst/>
                        </a:rPr>
                        <a:t>月</a:t>
                      </a:r>
                      <a:r>
                        <a:rPr lang="en-US" altLang="zh-TW" sz="1100" u="none" strike="noStrike">
                          <a:effectLst/>
                        </a:rPr>
                        <a:t>1</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6,355,800,000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6,100,007,652</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第一銀行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01073S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951</a:t>
                      </a:r>
                      <a:r>
                        <a:rPr lang="zh-TW" altLang="en-US" sz="1100" u="none" strike="noStrike">
                          <a:effectLst/>
                        </a:rPr>
                        <a:t>中信貸</a:t>
                      </a:r>
                      <a:r>
                        <a:rPr lang="en-US" sz="1100" u="none" strike="noStrike">
                          <a:effectLst/>
                        </a:rPr>
                        <a:t>Ｂ</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1996/1/3</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1998/9/15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a:t>
                      </a:r>
                      <a:r>
                        <a:rPr lang="zh-TW" altLang="en-US" sz="1100" u="none" strike="noStrike">
                          <a:effectLst/>
                        </a:rPr>
                        <a:t>月</a:t>
                      </a:r>
                      <a:r>
                        <a:rPr lang="en-US" altLang="zh-TW" sz="1100" u="none" strike="noStrike">
                          <a:effectLst/>
                        </a:rPr>
                        <a:t>8</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a:t>
                      </a:r>
                      <a:r>
                        <a:rPr lang="zh-TW" altLang="en-US" sz="1100" u="none" strike="noStrike">
                          <a:effectLst/>
                        </a:rPr>
                        <a:t>月</a:t>
                      </a:r>
                      <a:r>
                        <a:rPr lang="en-US" altLang="zh-TW" sz="1100" u="none" strike="noStrike">
                          <a:effectLst/>
                        </a:rPr>
                        <a:t>12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379,000,000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379,000,000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港商匯豐</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01087S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961</a:t>
                      </a:r>
                      <a:r>
                        <a:rPr lang="zh-TW" altLang="en-US" sz="1100" u="none" strike="noStrike">
                          <a:effectLst/>
                        </a:rPr>
                        <a:t>玉山</a:t>
                      </a:r>
                      <a:r>
                        <a:rPr lang="en-US" sz="1100" u="none" strike="noStrike">
                          <a:effectLst/>
                        </a:rPr>
                        <a:t>B1</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1996/5/16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103/06/15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7</a:t>
                      </a:r>
                      <a:r>
                        <a:rPr lang="zh-TW" altLang="en-US" sz="1100" u="none" strike="noStrike">
                          <a:effectLst/>
                        </a:rPr>
                        <a:t>月</a:t>
                      </a:r>
                      <a:r>
                        <a:rPr lang="en-US" altLang="zh-TW" sz="1100" u="none" strike="noStrike">
                          <a:effectLst/>
                        </a:rPr>
                        <a:t>1</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2.45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a:t>
                      </a:r>
                      <a:r>
                        <a:rPr lang="zh-TW" altLang="en-US" sz="1100" u="none" strike="noStrike">
                          <a:effectLst/>
                        </a:rPr>
                        <a:t>月</a:t>
                      </a:r>
                      <a:r>
                        <a:rPr lang="en-US" altLang="zh-TW" sz="1100" u="none" strike="noStrike">
                          <a:effectLst/>
                        </a:rPr>
                        <a:t>4</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4,400,000,000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4,394,911,840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港商匯豐</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01088S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961</a:t>
                      </a:r>
                      <a:r>
                        <a:rPr lang="zh-TW" altLang="en-US" sz="1100" u="none" strike="noStrike">
                          <a:effectLst/>
                        </a:rPr>
                        <a:t>玉山</a:t>
                      </a:r>
                      <a:r>
                        <a:rPr lang="en-US" sz="1100" u="none" strike="noStrike">
                          <a:effectLst/>
                        </a:rPr>
                        <a:t>B2</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1996/5/16</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103/06/15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7</a:t>
                      </a:r>
                      <a:r>
                        <a:rPr lang="zh-TW" altLang="en-US" sz="1100" u="none" strike="noStrike">
                          <a:effectLst/>
                        </a:rPr>
                        <a:t>月</a:t>
                      </a:r>
                      <a:r>
                        <a:rPr lang="en-US" altLang="zh-TW" sz="1100" u="none" strike="noStrike">
                          <a:effectLst/>
                        </a:rPr>
                        <a:t>1</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3.1</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a:t>
                      </a:r>
                      <a:r>
                        <a:rPr lang="zh-TW" altLang="en-US" sz="1100" u="none" strike="noStrike">
                          <a:effectLst/>
                        </a:rPr>
                        <a:t>月</a:t>
                      </a:r>
                      <a:r>
                        <a:rPr lang="en-US" altLang="zh-TW" sz="1100" u="none" strike="noStrike">
                          <a:effectLst/>
                        </a:rPr>
                        <a:t>4</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560,000,000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560,000,000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01092S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961</a:t>
                      </a:r>
                      <a:r>
                        <a:rPr lang="zh-TW" altLang="en-US" sz="1100" u="none" strike="noStrike">
                          <a:effectLst/>
                        </a:rPr>
                        <a:t>國泰貸</a:t>
                      </a:r>
                      <a:r>
                        <a:rPr lang="en-US" altLang="zh-TW" sz="1100" u="none" strike="noStrike">
                          <a:effectLst/>
                        </a:rPr>
                        <a:t>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1996/5/28</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100/01/28</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a:t>
                      </a:r>
                      <a:r>
                        <a:rPr lang="zh-TW" altLang="en-US" sz="1100" u="none" strike="noStrike">
                          <a:effectLst/>
                        </a:rPr>
                        <a:t>月</a:t>
                      </a:r>
                      <a:r>
                        <a:rPr lang="en-US" altLang="zh-TW" sz="1100" u="none" strike="noStrike">
                          <a:effectLst/>
                        </a:rPr>
                        <a:t>8</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2.945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a:t>
                      </a:r>
                      <a:r>
                        <a:rPr lang="zh-TW" altLang="en-US" sz="1100" u="none" strike="noStrike">
                          <a:effectLst/>
                        </a:rPr>
                        <a:t>月</a:t>
                      </a:r>
                      <a:r>
                        <a:rPr lang="en-US" altLang="zh-TW" sz="1100" u="none" strike="noStrike">
                          <a:effectLst/>
                        </a:rPr>
                        <a:t>12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480,000,000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480,000,000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01102S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971</a:t>
                      </a:r>
                      <a:r>
                        <a:rPr lang="zh-TW" altLang="en-US" sz="1100" u="none" strike="noStrike">
                          <a:effectLst/>
                        </a:rPr>
                        <a:t>標準</a:t>
                      </a:r>
                      <a:r>
                        <a:rPr lang="en-US" sz="1100" u="none" strike="noStrike">
                          <a:effectLst/>
                        </a:rPr>
                        <a:t>B</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1997/1/9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107/12/15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10</a:t>
                      </a:r>
                      <a:r>
                        <a:rPr lang="zh-TW" altLang="en-US" sz="1100" u="none" strike="noStrike">
                          <a:effectLst/>
                        </a:rPr>
                        <a:t>月</a:t>
                      </a:r>
                      <a:r>
                        <a:rPr lang="en-US" altLang="zh-TW" sz="1100" u="none" strike="noStrike">
                          <a:effectLst/>
                        </a:rPr>
                        <a:t>11</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4</a:t>
                      </a:r>
                      <a:r>
                        <a:rPr lang="zh-TW" altLang="en-US" sz="1100" u="none" strike="noStrike">
                          <a:effectLst/>
                        </a:rPr>
                        <a:t>月</a:t>
                      </a:r>
                      <a:r>
                        <a:rPr lang="en-US" altLang="zh-TW" sz="1100" u="none" strike="noStrike">
                          <a:effectLst/>
                        </a:rPr>
                        <a:t>4</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2,750,000,000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69,361,875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01108S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031</a:t>
                      </a:r>
                      <a:r>
                        <a:rPr lang="zh-TW" altLang="en-US" sz="1100" u="none" strike="noStrike">
                          <a:effectLst/>
                        </a:rPr>
                        <a:t>中租賃</a:t>
                      </a:r>
                      <a:r>
                        <a:rPr lang="en-US" sz="1100" u="none" strike="noStrike">
                          <a:effectLst/>
                        </a:rPr>
                        <a:t>B</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103/07/24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108/07/24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5/0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2.65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a:t>
                      </a:r>
                      <a:r>
                        <a:rPr lang="zh-TW" altLang="en-US" sz="1100" u="none" strike="noStrike">
                          <a:effectLst/>
                        </a:rPr>
                        <a:t>月</a:t>
                      </a:r>
                      <a:r>
                        <a:rPr lang="en-US" altLang="zh-TW" sz="1100" u="none" strike="noStrike">
                          <a:effectLst/>
                        </a:rPr>
                        <a:t>12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386,000,000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82,949,084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01109S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051</a:t>
                      </a:r>
                      <a:r>
                        <a:rPr lang="zh-TW" altLang="en-US" sz="1100" u="none" strike="noStrike">
                          <a:effectLst/>
                        </a:rPr>
                        <a:t>中租賃</a:t>
                      </a:r>
                      <a:r>
                        <a:rPr lang="en-US" sz="1100" u="none" strike="noStrike">
                          <a:effectLst/>
                        </a:rPr>
                        <a:t>A</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105/08/24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110/08/24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5/0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1.9</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a:t>
                      </a:r>
                      <a:r>
                        <a:rPr lang="zh-TW" altLang="en-US" sz="1100" u="none" strike="noStrike">
                          <a:effectLst/>
                        </a:rPr>
                        <a:t>月</a:t>
                      </a:r>
                      <a:r>
                        <a:rPr lang="en-US" altLang="zh-TW" sz="1100" u="none" strike="noStrike">
                          <a:effectLst/>
                        </a:rPr>
                        <a:t>12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3,750,000,000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3,750,000,000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601">
                <a:tc>
                  <a:txBody>
                    <a:bodyPr/>
                    <a:lstStyle/>
                    <a:p>
                      <a:pPr algn="l" fontAlgn="ctr"/>
                      <a:r>
                        <a:rPr lang="zh-TW" altLang="en-US" sz="1100" u="none" strike="noStrike">
                          <a:effectLst/>
                        </a:rPr>
                        <a:t>金融資產受益證券</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100" u="none" strike="noStrike">
                          <a:effectLst/>
                        </a:rPr>
                        <a:t>土地銀行</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100" u="none" strike="noStrike">
                          <a:effectLst/>
                        </a:rPr>
                        <a:t>01110S</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051</a:t>
                      </a:r>
                      <a:r>
                        <a:rPr lang="zh-TW" altLang="en-US" sz="1100" u="none" strike="noStrike">
                          <a:effectLst/>
                        </a:rPr>
                        <a:t>中租賃</a:t>
                      </a:r>
                      <a:r>
                        <a:rPr lang="en-US" sz="1100" u="none" strike="noStrike">
                          <a:effectLst/>
                        </a:rPr>
                        <a:t>B</a:t>
                      </a:r>
                      <a:endParaRPr 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105/08/24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110/08/24</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TW" sz="1100" u="none" strike="noStrike">
                          <a:effectLst/>
                        </a:rPr>
                        <a:t>5/0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2.45</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12</a:t>
                      </a:r>
                      <a:r>
                        <a:rPr lang="zh-TW" altLang="en-US" sz="1100" u="none" strike="noStrike">
                          <a:effectLst/>
                        </a:rPr>
                        <a:t>月</a:t>
                      </a:r>
                      <a:r>
                        <a:rPr lang="en-US" altLang="zh-TW" sz="1100" u="none" strike="noStrike">
                          <a:effectLst/>
                        </a:rPr>
                        <a:t>12</a:t>
                      </a:r>
                      <a:r>
                        <a:rPr lang="zh-TW" altLang="en-US" sz="1100" u="none" strike="noStrike">
                          <a:effectLst/>
                        </a:rPr>
                        <a:t>日</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343,200,000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343,200,000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01">
                <a:tc>
                  <a:txBody>
                    <a:bodyPr/>
                    <a:lstStyle/>
                    <a:p>
                      <a:pPr algn="l" fontAlgn="ctr"/>
                      <a:r>
                        <a:rPr lang="zh-TW" altLang="en-US" sz="1100" u="none" strike="noStrike">
                          <a:effectLst/>
                        </a:rPr>
                        <a:t>總計</a:t>
                      </a: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TW" altLang="en-US"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a:effectLst/>
                        </a:rPr>
                        <a:t>31,644,000,000</a:t>
                      </a:r>
                      <a:endParaRPr lang="en-US" altLang="zh-TW" sz="1100" b="0" i="0" u="none" strike="noStrike">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100" u="none" strike="noStrike" dirty="0">
                          <a:effectLst/>
                        </a:rPr>
                        <a:t>24,184,065,334</a:t>
                      </a:r>
                      <a:endParaRPr lang="en-US" altLang="zh-TW" sz="11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055" marR="5055" marT="50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98930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9B5BBD8-A832-4FEF-8881-0B6748AD974B}" type="slidenum">
              <a:rPr kumimoji="0" lang="en-US" altLang="zh-TW" sz="1400">
                <a:ea typeface="新細明體" panose="02020500000000000000" pitchFamily="18" charset="-120"/>
              </a:rPr>
              <a:pPr>
                <a:spcBef>
                  <a:spcPct val="0"/>
                </a:spcBef>
                <a:buClrTx/>
                <a:buSzTx/>
                <a:buFontTx/>
                <a:buNone/>
              </a:pPr>
              <a:t>11</a:t>
            </a:fld>
            <a:endParaRPr kumimoji="0" lang="en-US" altLang="zh-TW" sz="1400">
              <a:ea typeface="新細明體" panose="02020500000000000000" pitchFamily="18" charset="-120"/>
            </a:endParaRPr>
          </a:p>
        </p:txBody>
      </p:sp>
      <p:sp>
        <p:nvSpPr>
          <p:cNvPr id="31747" name="Rectangle 2"/>
          <p:cNvSpPr>
            <a:spLocks noGrp="1" noChangeArrowheads="1"/>
          </p:cNvSpPr>
          <p:nvPr>
            <p:ph type="title"/>
          </p:nvPr>
        </p:nvSpPr>
        <p:spPr/>
        <p:txBody>
          <a:bodyPr/>
          <a:lstStyle/>
          <a:p>
            <a:pPr eaLnBrk="1" hangingPunct="1">
              <a:defRPr/>
            </a:pPr>
            <a:r>
              <a:rPr lang="zh-TW" altLang="en-US" dirty="0" smtClean="0"/>
              <a:t>股票市場的金融工具</a:t>
            </a:r>
            <a:r>
              <a:rPr lang="en-US" altLang="zh-TW" dirty="0" smtClean="0"/>
              <a:t>(</a:t>
            </a:r>
            <a:r>
              <a:rPr lang="zh-TW" altLang="en-US" dirty="0" smtClean="0"/>
              <a:t>續</a:t>
            </a:r>
            <a:r>
              <a:rPr lang="en-US" altLang="zh-TW" dirty="0" smtClean="0"/>
              <a:t>)</a:t>
            </a:r>
          </a:p>
        </p:txBody>
      </p:sp>
      <p:sp>
        <p:nvSpPr>
          <p:cNvPr id="199683" name="Rectangle 3"/>
          <p:cNvSpPr>
            <a:spLocks noGrp="1" noChangeArrowheads="1"/>
          </p:cNvSpPr>
          <p:nvPr>
            <p:ph type="body" idx="1"/>
          </p:nvPr>
        </p:nvSpPr>
        <p:spPr/>
        <p:txBody>
          <a:bodyPr/>
          <a:lstStyle/>
          <a:p>
            <a:pPr eaLnBrk="1" hangingPunct="1">
              <a:lnSpc>
                <a:spcPct val="90000"/>
              </a:lnSpc>
            </a:pPr>
            <a:r>
              <a:rPr lang="zh-TW" altLang="en-US" dirty="0" smtClean="0">
                <a:latin typeface="標楷體" panose="03000509000000000000" pitchFamily="65" charset="-120"/>
              </a:rPr>
              <a:t>證購（售）權證：</a:t>
            </a:r>
            <a:endParaRPr lang="en-US" altLang="zh-TW" dirty="0" smtClean="0">
              <a:latin typeface="標楷體" panose="03000509000000000000" pitchFamily="65" charset="-120"/>
            </a:endParaRPr>
          </a:p>
          <a:p>
            <a:pPr eaLnBrk="1" hangingPunct="1">
              <a:lnSpc>
                <a:spcPct val="90000"/>
              </a:lnSpc>
            </a:pPr>
            <a:endParaRPr lang="zh-TW" altLang="en-US" sz="1800" dirty="0" smtClean="0">
              <a:latin typeface="標楷體" panose="03000509000000000000" pitchFamily="65" charset="-120"/>
            </a:endParaRPr>
          </a:p>
          <a:p>
            <a:pPr lvl="1" eaLnBrk="1" hangingPunct="1">
              <a:lnSpc>
                <a:spcPct val="90000"/>
              </a:lnSpc>
            </a:pPr>
            <a:r>
              <a:rPr lang="zh-TW" altLang="en-US" sz="3200" dirty="0" smtClean="0"/>
              <a:t>認購</a:t>
            </a:r>
            <a:r>
              <a:rPr lang="en-US" altLang="zh-TW" sz="3200" dirty="0" smtClean="0"/>
              <a:t>﹙</a:t>
            </a:r>
            <a:r>
              <a:rPr lang="zh-TW" altLang="en-US" sz="3200" dirty="0" smtClean="0"/>
              <a:t>售</a:t>
            </a:r>
            <a:r>
              <a:rPr lang="en-US" altLang="zh-TW" sz="3200" dirty="0" smtClean="0"/>
              <a:t>﹚</a:t>
            </a:r>
            <a:r>
              <a:rPr lang="zh-TW" altLang="en-US" sz="3200" dirty="0" smtClean="0"/>
              <a:t>權證是一種證券，持有人有權利在權證存續期間或到期日，以約定價格向發行人買進</a:t>
            </a:r>
            <a:r>
              <a:rPr lang="en-US" altLang="zh-TW" sz="3200" dirty="0" smtClean="0"/>
              <a:t>﹙</a:t>
            </a:r>
            <a:r>
              <a:rPr lang="zh-TW" altLang="en-US" sz="3200" dirty="0" smtClean="0"/>
              <a:t>賣出</a:t>
            </a:r>
            <a:r>
              <a:rPr lang="en-US" altLang="zh-TW" sz="3200" dirty="0" smtClean="0"/>
              <a:t>﹚</a:t>
            </a:r>
            <a:r>
              <a:rPr lang="zh-TW" altLang="en-US" sz="3200" dirty="0" smtClean="0"/>
              <a:t>一定數量標的證券。</a:t>
            </a:r>
            <a:endParaRPr lang="zh-TW" altLang="en-US" sz="3200" dirty="0" smtClean="0">
              <a:latin typeface="標楷體" panose="03000509000000000000" pitchFamily="65" charset="-120"/>
            </a:endParaRPr>
          </a:p>
          <a:p>
            <a:pPr eaLnBrk="1" hangingPunct="1"/>
            <a:endParaRPr lang="en-US" altLang="zh-TW" sz="2400" dirty="0" smtClean="0"/>
          </a:p>
        </p:txBody>
      </p:sp>
      <p:sp>
        <p:nvSpPr>
          <p:cNvPr id="1843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wipe(down)">
                                      <p:cBhvr>
                                        <p:cTn id="7" dur="500"/>
                                        <p:tgtEl>
                                          <p:spTgt spid="31747"/>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199683">
                                            <p:txEl>
                                              <p:pRg st="0" end="0"/>
                                            </p:txEl>
                                          </p:spTgt>
                                        </p:tgtEl>
                                        <p:attrNameLst>
                                          <p:attrName>style.visibility</p:attrName>
                                        </p:attrNameLst>
                                      </p:cBhvr>
                                      <p:to>
                                        <p:strVal val="visible"/>
                                      </p:to>
                                    </p:set>
                                    <p:animEffect transition="in" filter="fade">
                                      <p:cBhvr>
                                        <p:cTn id="12" dur="2000"/>
                                        <p:tgtEl>
                                          <p:spTgt spid="199683">
                                            <p:txEl>
                                              <p:pRg st="0" end="0"/>
                                            </p:txEl>
                                          </p:spTgt>
                                        </p:tgtEl>
                                      </p:cBhvr>
                                    </p:animEffect>
                                    <p:anim calcmode="lin" valueType="num">
                                      <p:cBhvr>
                                        <p:cTn id="13" dur="2000" fill="hold"/>
                                        <p:tgtEl>
                                          <p:spTgt spid="19968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199683">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199683">
                                            <p:txEl>
                                              <p:pRg st="2" end="2"/>
                                            </p:txEl>
                                          </p:spTgt>
                                        </p:tgtEl>
                                        <p:attrNameLst>
                                          <p:attrName>style.visibility</p:attrName>
                                        </p:attrNameLst>
                                      </p:cBhvr>
                                      <p:to>
                                        <p:strVal val="visible"/>
                                      </p:to>
                                    </p:set>
                                    <p:animEffect transition="in" filter="fade">
                                      <p:cBhvr>
                                        <p:cTn id="17" dur="2000"/>
                                        <p:tgtEl>
                                          <p:spTgt spid="199683">
                                            <p:txEl>
                                              <p:pRg st="2" end="2"/>
                                            </p:txEl>
                                          </p:spTgt>
                                        </p:tgtEl>
                                      </p:cBhvr>
                                    </p:animEffect>
                                    <p:anim calcmode="lin" valueType="num">
                                      <p:cBhvr>
                                        <p:cTn id="18" dur="2000" fill="hold"/>
                                        <p:tgtEl>
                                          <p:spTgt spid="19968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19968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19968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7" y="228600"/>
            <a:ext cx="8062663" cy="896144"/>
          </a:xfrm>
        </p:spPr>
        <p:txBody>
          <a:bodyPr/>
          <a:lstStyle/>
          <a:p>
            <a:r>
              <a:rPr lang="zh-TW" altLang="en-US" sz="2800" dirty="0" smtClean="0"/>
              <a:t>部</a:t>
            </a:r>
            <a:r>
              <a:rPr lang="zh-TW" altLang="en-US" sz="2800" dirty="0"/>
              <a:t>分</a:t>
            </a:r>
            <a:r>
              <a:rPr lang="zh-TW" altLang="en-US" sz="2800" dirty="0" smtClean="0"/>
              <a:t>國內</a:t>
            </a:r>
            <a:r>
              <a:rPr lang="zh-TW" altLang="en-US" sz="2800" dirty="0"/>
              <a:t>標的之上市（櫃）認購（售）權證到期日結算價格／結算點數彙總表</a:t>
            </a:r>
          </a:p>
        </p:txBody>
      </p:sp>
      <p:sp>
        <p:nvSpPr>
          <p:cNvPr id="3" name="頁尾版面配置區 2"/>
          <p:cNvSpPr>
            <a:spLocks noGrp="1"/>
          </p:cNvSpPr>
          <p:nvPr>
            <p:ph type="ftr" sz="quarter" idx="11"/>
          </p:nvPr>
        </p:nvSpPr>
        <p:spPr/>
        <p:txBody>
          <a:bodyPr/>
          <a:lstStyle/>
          <a:p>
            <a:pPr>
              <a:defRPr/>
            </a:pPr>
            <a:r>
              <a:rPr lang="zh-TW" altLang="en-US" smtClean="0"/>
              <a:t>黃志典：金融市場概論</a:t>
            </a:r>
            <a:endParaRPr lang="en-US" altLang="zh-TW"/>
          </a:p>
        </p:txBody>
      </p:sp>
      <p:sp>
        <p:nvSpPr>
          <p:cNvPr id="4" name="投影片編號版面配置區 3"/>
          <p:cNvSpPr>
            <a:spLocks noGrp="1"/>
          </p:cNvSpPr>
          <p:nvPr>
            <p:ph type="sldNum" sz="quarter" idx="12"/>
          </p:nvPr>
        </p:nvSpPr>
        <p:spPr/>
        <p:txBody>
          <a:bodyPr/>
          <a:lstStyle/>
          <a:p>
            <a:pPr>
              <a:defRPr/>
            </a:pPr>
            <a:fld id="{185F1AB6-5985-411C-AE6D-87382D143ADD}" type="slidenum">
              <a:rPr lang="en-US" altLang="zh-TW" smtClean="0"/>
              <a:pPr>
                <a:defRPr/>
              </a:pPr>
              <a:t>12</a:t>
            </a:fld>
            <a:endParaRPr lang="en-US" altLang="zh-TW"/>
          </a:p>
        </p:txBody>
      </p:sp>
      <p:graphicFrame>
        <p:nvGraphicFramePr>
          <p:cNvPr id="5" name="表格 4"/>
          <p:cNvGraphicFramePr>
            <a:graphicFrameLocks noGrp="1"/>
          </p:cNvGraphicFramePr>
          <p:nvPr>
            <p:extLst>
              <p:ext uri="{D42A27DB-BD31-4B8C-83A1-F6EECF244321}">
                <p14:modId xmlns:p14="http://schemas.microsoft.com/office/powerpoint/2010/main" val="48145888"/>
              </p:ext>
            </p:extLst>
          </p:nvPr>
        </p:nvGraphicFramePr>
        <p:xfrm>
          <a:off x="374164" y="1110845"/>
          <a:ext cx="8496942" cy="5660855"/>
        </p:xfrm>
        <a:graphic>
          <a:graphicData uri="http://schemas.openxmlformats.org/drawingml/2006/table">
            <a:tbl>
              <a:tblPr>
                <a:tableStyleId>{5C22544A-7EE6-4342-B048-85BDC9FD1C3A}</a:tableStyleId>
              </a:tblPr>
              <a:tblGrid>
                <a:gridCol w="1201139"/>
                <a:gridCol w="1201139"/>
                <a:gridCol w="1201139"/>
                <a:gridCol w="1201139"/>
                <a:gridCol w="1290108"/>
                <a:gridCol w="1201139"/>
                <a:gridCol w="1201139"/>
              </a:tblGrid>
              <a:tr h="108284">
                <a:tc gridSpan="7">
                  <a:txBody>
                    <a:bodyPr/>
                    <a:lstStyle/>
                    <a:p>
                      <a:pPr algn="l" fontAlgn="ctr"/>
                      <a:r>
                        <a:rPr lang="zh-TW" altLang="en-US" sz="1200" u="none" strike="noStrike" dirty="0">
                          <a:effectLst/>
                        </a:rPr>
                        <a:t>權證到期日：</a:t>
                      </a:r>
                      <a:r>
                        <a:rPr lang="en-US" altLang="zh-TW" sz="1200" u="none" strike="noStrike" dirty="0">
                          <a:effectLst/>
                        </a:rPr>
                        <a:t>107/10/01</a:t>
                      </a:r>
                      <a:endParaRPr lang="en-US" altLang="zh-TW"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08284">
                <a:tc gridSpan="7">
                  <a:txBody>
                    <a:bodyPr/>
                    <a:lstStyle/>
                    <a:p>
                      <a:pPr algn="l" fontAlgn="ct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433137">
                <a:tc>
                  <a:txBody>
                    <a:bodyPr/>
                    <a:lstStyle/>
                    <a:p>
                      <a:pPr algn="ctr" fontAlgn="ctr"/>
                      <a:r>
                        <a:rPr lang="zh-TW" altLang="en-US" sz="1200" u="none" strike="noStrike">
                          <a:effectLst/>
                        </a:rPr>
                        <a:t>權證代號</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權證名稱</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標的代號</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標的名稱</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結算價格</a:t>
                      </a:r>
                      <a:r>
                        <a:rPr lang="en-US" altLang="zh-TW" sz="1200" u="none" strike="noStrike">
                          <a:effectLst/>
                        </a:rPr>
                        <a:t>(</a:t>
                      </a:r>
                      <a:r>
                        <a:rPr lang="zh-TW" altLang="en-US" sz="1200" u="none" strike="noStrike">
                          <a:effectLst/>
                        </a:rPr>
                        <a:t>元</a:t>
                      </a:r>
                      <a:r>
                        <a:rPr lang="en-US" altLang="zh-TW" sz="1200" u="none" strike="noStrike">
                          <a:effectLst/>
                        </a:rPr>
                        <a:t>)/</a:t>
                      </a:r>
                      <a:r>
                        <a:rPr lang="zh-TW" altLang="en-US" sz="1200" u="none" strike="noStrike">
                          <a:effectLst/>
                        </a:rPr>
                        <a:t>結算點數</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最新履約價格</a:t>
                      </a:r>
                      <a:r>
                        <a:rPr lang="en-US" altLang="zh-TW" sz="1200" u="none" strike="noStrike">
                          <a:effectLst/>
                        </a:rPr>
                        <a:t>(</a:t>
                      </a:r>
                      <a:r>
                        <a:rPr lang="zh-TW" altLang="en-US" sz="1200" u="none" strike="noStrike">
                          <a:effectLst/>
                        </a:rPr>
                        <a:t>元</a:t>
                      </a:r>
                      <a:r>
                        <a:rPr lang="en-US" altLang="zh-TW" sz="1200" u="none" strike="noStrike">
                          <a:effectLst/>
                        </a:rPr>
                        <a:t>)/</a:t>
                      </a:r>
                      <a:r>
                        <a:rPr lang="zh-TW" altLang="en-US" sz="1200" u="none" strike="noStrike">
                          <a:effectLst/>
                        </a:rPr>
                        <a:t>履約點數</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1200" u="none" strike="noStrike">
                          <a:effectLst/>
                        </a:rPr>
                        <a:t>最新行使比例</a:t>
                      </a:r>
                      <a:endParaRPr lang="zh-TW" altLang="en-US" sz="1200" b="1"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06599P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台積電永昌</a:t>
                      </a:r>
                      <a:r>
                        <a:rPr lang="en-US" altLang="zh-TW" sz="1200" u="none" strike="noStrike">
                          <a:effectLst/>
                        </a:rPr>
                        <a:t>7A</a:t>
                      </a:r>
                      <a:r>
                        <a:rPr lang="zh-TW" altLang="en-US" sz="1200" u="none" strike="noStrike">
                          <a:effectLst/>
                        </a:rPr>
                        <a:t>售</a:t>
                      </a:r>
                      <a:r>
                        <a:rPr lang="en-US" altLang="zh-TW" sz="1200" u="none" strike="noStrike">
                          <a:effectLst/>
                        </a:rPr>
                        <a:t>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2330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263.51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252.79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0.052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06630P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鴻海富邦</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2317</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鴻海</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80.03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78.12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0.307</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06847P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台積電群益</a:t>
                      </a:r>
                      <a:r>
                        <a:rPr lang="en-US" altLang="zh-TW" sz="1200" u="none" strike="noStrike">
                          <a:effectLst/>
                        </a:rPr>
                        <a:t>7A</a:t>
                      </a:r>
                      <a:r>
                        <a:rPr lang="zh-TW" altLang="en-US" sz="1200" u="none" strike="noStrike">
                          <a:effectLst/>
                        </a:rPr>
                        <a:t>售</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2330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263.51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164.02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0.363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06848P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美律群益</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2439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美律</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142.81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99.97</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0.194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06849P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義隆群益</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2458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義隆</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50.69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36.04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0.316</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06856P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台積電台新</a:t>
                      </a:r>
                      <a:r>
                        <a:rPr lang="en-US" altLang="zh-TW" sz="1200" u="none" strike="noStrike">
                          <a:effectLst/>
                        </a:rPr>
                        <a:t>7A</a:t>
                      </a:r>
                      <a:r>
                        <a:rPr lang="zh-TW" altLang="en-US" sz="1200" u="none" strike="noStrike">
                          <a:effectLst/>
                        </a:rPr>
                        <a:t>售</a:t>
                      </a:r>
                      <a:r>
                        <a:rPr lang="en-US" altLang="zh-TW" sz="1200" u="none" strike="noStrike">
                          <a:effectLst/>
                        </a:rPr>
                        <a:t>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2330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台積電</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263.51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228.09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0.052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06864P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大立光富邦</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3008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大立光</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3695.98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3443.04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06865P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大立光富邦</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05</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3008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大立光</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3695.98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3639.79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06868P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上銀群益</a:t>
                      </a:r>
                      <a:r>
                        <a:rPr lang="en-US" altLang="zh-TW" sz="1200" u="none" strike="noStrike">
                          <a:effectLst/>
                        </a:rPr>
                        <a:t>7</a:t>
                      </a:r>
                      <a:r>
                        <a:rPr lang="en-US" sz="1200" u="none" strike="noStrike">
                          <a:effectLst/>
                        </a:rPr>
                        <a:t>A</a:t>
                      </a:r>
                      <a:r>
                        <a:rPr lang="zh-TW" altLang="en-US" sz="1200" u="none" strike="noStrike">
                          <a:effectLst/>
                        </a:rPr>
                        <a:t>售</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2049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上銀</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265.09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343.78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0.031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06875P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臺股指康和</a:t>
                      </a:r>
                      <a:r>
                        <a:rPr lang="en-US" altLang="zh-TW" sz="1200" u="none" strike="noStrike">
                          <a:effectLst/>
                        </a:rPr>
                        <a:t>7A</a:t>
                      </a:r>
                      <a:r>
                        <a:rPr lang="zh-TW" altLang="en-US" sz="1200" u="none" strike="noStrike">
                          <a:effectLst/>
                        </a:rPr>
                        <a:t>售</a:t>
                      </a:r>
                      <a:r>
                        <a:rPr lang="en-US" altLang="zh-TW" sz="1200" u="none" strike="noStrike">
                          <a:effectLst/>
                        </a:rPr>
                        <a:t>10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IX0001</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臺股指數</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11053.03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9500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06876P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臺股指康和</a:t>
                      </a:r>
                      <a:r>
                        <a:rPr lang="en-US" altLang="zh-TW" sz="1200" u="none" strike="noStrike">
                          <a:effectLst/>
                        </a:rPr>
                        <a:t>7A</a:t>
                      </a:r>
                      <a:r>
                        <a:rPr lang="zh-TW" altLang="en-US" sz="1200" u="none" strike="noStrike">
                          <a:effectLst/>
                        </a:rPr>
                        <a:t>售</a:t>
                      </a:r>
                      <a:r>
                        <a:rPr lang="en-US" altLang="zh-TW" sz="1200" u="none" strike="noStrike">
                          <a:effectLst/>
                        </a:rPr>
                        <a:t>11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IX0001</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臺股指數</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11053.03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9900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06877P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臺股指康和</a:t>
                      </a:r>
                      <a:r>
                        <a:rPr lang="en-US" altLang="zh-TW" sz="1200" u="none" strike="noStrike">
                          <a:effectLst/>
                        </a:rPr>
                        <a:t>7A</a:t>
                      </a:r>
                      <a:r>
                        <a:rPr lang="zh-TW" altLang="en-US" sz="1200" u="none" strike="noStrike">
                          <a:effectLst/>
                        </a:rPr>
                        <a:t>售</a:t>
                      </a:r>
                      <a:r>
                        <a:rPr lang="en-US" altLang="zh-TW" sz="1200" u="none" strike="noStrike">
                          <a:effectLst/>
                        </a:rPr>
                        <a:t>12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IX0001</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臺股指數</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11053.03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10100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sz="1200" u="none" strike="noStrike">
                          <a:effectLst/>
                        </a:rPr>
                        <a:t>06878P</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臺股指康和</a:t>
                      </a:r>
                      <a:r>
                        <a:rPr lang="en-US" altLang="zh-TW" sz="1200" u="none" strike="noStrike">
                          <a:effectLst/>
                        </a:rPr>
                        <a:t>7A</a:t>
                      </a:r>
                      <a:r>
                        <a:rPr lang="zh-TW" altLang="en-US" sz="1200" u="none" strike="noStrike">
                          <a:effectLst/>
                        </a:rPr>
                        <a:t>售</a:t>
                      </a:r>
                      <a:r>
                        <a:rPr lang="en-US" altLang="zh-TW" sz="1200" u="none" strike="noStrike">
                          <a:effectLst/>
                        </a:rPr>
                        <a:t>13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IX0001</a:t>
                      </a:r>
                      <a:endParaRPr 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臺股指數</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11053.03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10300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altLang="zh-TW" sz="1200" u="none" strike="noStrike">
                          <a:effectLst/>
                        </a:rPr>
                        <a:t>69610</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創意國泰</a:t>
                      </a:r>
                      <a:r>
                        <a:rPr lang="en-US" altLang="zh-TW" sz="1200" u="none" strike="noStrike">
                          <a:effectLst/>
                        </a:rPr>
                        <a:t>7</a:t>
                      </a:r>
                      <a:r>
                        <a:rPr lang="en-US" sz="1200" u="none" strike="noStrike">
                          <a:effectLst/>
                        </a:rPr>
                        <a:t>A</a:t>
                      </a:r>
                      <a:r>
                        <a:rPr lang="zh-TW" altLang="en-US" sz="1200" u="none" strike="noStrike">
                          <a:effectLst/>
                        </a:rPr>
                        <a:t>購</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3443</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創意</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280.2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308.82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0.026</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altLang="zh-TW" sz="1200" u="none" strike="noStrike">
                          <a:effectLst/>
                        </a:rPr>
                        <a:t>71058</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中鋼台新</a:t>
                      </a:r>
                      <a:r>
                        <a:rPr lang="en-US" altLang="zh-TW" sz="1200" u="none" strike="noStrike">
                          <a:effectLst/>
                        </a:rPr>
                        <a:t>7</a:t>
                      </a:r>
                      <a:r>
                        <a:rPr lang="en-US" sz="1200" u="none" strike="noStrike">
                          <a:effectLst/>
                        </a:rPr>
                        <a:t>A</a:t>
                      </a:r>
                      <a:r>
                        <a:rPr lang="zh-TW" altLang="en-US" sz="1200" u="none" strike="noStrike">
                          <a:effectLst/>
                        </a:rPr>
                        <a:t>購</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2002</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中鋼</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25.49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26.04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0.674</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6568">
                <a:tc>
                  <a:txBody>
                    <a:bodyPr/>
                    <a:lstStyle/>
                    <a:p>
                      <a:pPr algn="ctr" fontAlgn="ctr"/>
                      <a:r>
                        <a:rPr lang="en-US" altLang="zh-TW" sz="1200" u="none" strike="noStrike">
                          <a:effectLst/>
                        </a:rPr>
                        <a:t>71115</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台郡富邦</a:t>
                      </a:r>
                      <a:r>
                        <a:rPr lang="en-US" altLang="zh-TW" sz="1200" u="none" strike="noStrike">
                          <a:effectLst/>
                        </a:rPr>
                        <a:t>7</a:t>
                      </a:r>
                      <a:r>
                        <a:rPr lang="en-US" sz="1200" u="none" strike="noStrike">
                          <a:effectLst/>
                        </a:rPr>
                        <a:t>A</a:t>
                      </a:r>
                      <a:r>
                        <a:rPr lang="zh-TW" altLang="en-US" sz="1200" u="none" strike="noStrike">
                          <a:effectLst/>
                        </a:rPr>
                        <a:t>購</a:t>
                      </a:r>
                      <a:r>
                        <a:rPr lang="en-US" altLang="zh-TW" sz="1200" u="none" strike="noStrike">
                          <a:effectLst/>
                        </a:rPr>
                        <a:t>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1200" u="none" strike="noStrike">
                          <a:effectLst/>
                        </a:rPr>
                        <a:t>6269</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1200" u="none" strike="noStrike">
                          <a:effectLst/>
                        </a:rPr>
                        <a:t>台郡</a:t>
                      </a:r>
                      <a:endParaRPr lang="zh-TW" altLang="en-US"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88.01</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a:effectLst/>
                        </a:rPr>
                        <a:t>105.05</a:t>
                      </a:r>
                      <a:endParaRPr lang="en-US" altLang="zh-TW" sz="1200" b="0" i="0" u="none" strike="noStrike">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1200" u="none" strike="noStrike" dirty="0">
                          <a:effectLst/>
                        </a:rPr>
                        <a:t>0.063</a:t>
                      </a:r>
                      <a:endParaRPr lang="en-US" altLang="zh-TW" sz="1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922" marR="4922" marT="49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9016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B815CD84-2006-42A2-BA89-053372543999}" type="slidenum">
              <a:rPr kumimoji="0" lang="en-US" altLang="zh-TW" sz="1400">
                <a:ea typeface="新細明體" panose="02020500000000000000" pitchFamily="18" charset="-120"/>
              </a:rPr>
              <a:pPr>
                <a:spcBef>
                  <a:spcPct val="0"/>
                </a:spcBef>
                <a:buClrTx/>
                <a:buSzTx/>
                <a:buFontTx/>
                <a:buNone/>
              </a:pPr>
              <a:t>13</a:t>
            </a:fld>
            <a:endParaRPr kumimoji="0" lang="en-US" altLang="zh-TW" sz="1400">
              <a:ea typeface="新細明體" panose="02020500000000000000" pitchFamily="18" charset="-120"/>
            </a:endParaRPr>
          </a:p>
        </p:txBody>
      </p:sp>
      <p:sp>
        <p:nvSpPr>
          <p:cNvPr id="1040" name="Rectangle 2"/>
          <p:cNvSpPr>
            <a:spLocks noGrp="1" noChangeArrowheads="1"/>
          </p:cNvSpPr>
          <p:nvPr>
            <p:ph type="title"/>
          </p:nvPr>
        </p:nvSpPr>
        <p:spPr>
          <a:xfrm>
            <a:off x="685800" y="44450"/>
            <a:ext cx="7772400" cy="1143000"/>
          </a:xfrm>
        </p:spPr>
        <p:txBody>
          <a:bodyPr/>
          <a:lstStyle/>
          <a:p>
            <a:pPr eaLnBrk="1" hangingPunct="1">
              <a:defRPr/>
            </a:pPr>
            <a:r>
              <a:rPr lang="zh-TW" altLang="en-US" dirty="0" smtClean="0"/>
              <a:t>股票市場的組織</a:t>
            </a:r>
          </a:p>
        </p:txBody>
      </p:sp>
      <p:grpSp>
        <p:nvGrpSpPr>
          <p:cNvPr id="2" name="Organization Chart 17"/>
          <p:cNvGrpSpPr>
            <a:grpSpLocks noChangeAspect="1"/>
          </p:cNvGrpSpPr>
          <p:nvPr/>
        </p:nvGrpSpPr>
        <p:grpSpPr bwMode="auto">
          <a:xfrm>
            <a:off x="1096170" y="1187450"/>
            <a:ext cx="7323071" cy="4617530"/>
            <a:chOff x="431" y="709"/>
            <a:chExt cx="4904" cy="3091"/>
          </a:xfrm>
        </p:grpSpPr>
        <p:graphicFrame>
          <p:nvGraphicFramePr>
            <p:cNvPr id="5" name="Diagram 4"/>
            <p:cNvGraphicFramePr/>
            <p:nvPr>
              <p:extLst>
                <p:ext uri="{D42A27DB-BD31-4B8C-83A1-F6EECF244321}">
                  <p14:modId xmlns:p14="http://schemas.microsoft.com/office/powerpoint/2010/main" val="2615402742"/>
                </p:ext>
              </p:extLst>
            </p:nvPr>
          </p:nvGraphicFramePr>
          <p:xfrm>
            <a:off x="431" y="709"/>
            <a:ext cx="4904" cy="3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Box 32"/>
            <p:cNvSpPr txBox="1">
              <a:spLocks noChangeArrowheads="1"/>
            </p:cNvSpPr>
            <p:nvPr/>
          </p:nvSpPr>
          <p:spPr bwMode="auto">
            <a:xfrm>
              <a:off x="2421" y="1430"/>
              <a:ext cx="1585" cy="2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24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是否首次發行</a:t>
              </a:r>
            </a:p>
          </p:txBody>
        </p:sp>
        <p:sp>
          <p:nvSpPr>
            <p:cNvPr id="4" name="Text Box 33"/>
            <p:cNvSpPr txBox="1">
              <a:spLocks noChangeArrowheads="1"/>
            </p:cNvSpPr>
            <p:nvPr/>
          </p:nvSpPr>
          <p:spPr bwMode="auto">
            <a:xfrm>
              <a:off x="3482" y="2548"/>
              <a:ext cx="1590" cy="2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24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依交易場所區分</a:t>
              </a:r>
            </a:p>
          </p:txBody>
        </p:sp>
      </p:grpSp>
      <p:sp>
        <p:nvSpPr>
          <p:cNvPr id="104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circle(in)">
                                      <p:cBhvr>
                                        <p:cTn id="12" dur="2000"/>
                                        <p:tgtEl>
                                          <p:spTgt spid="104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 grpId="0"/>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63AC5829-E9C0-4AE7-A8EE-401E1EA0186C}" type="slidenum">
              <a:rPr kumimoji="0" lang="en-US" altLang="zh-TW" sz="1400">
                <a:ea typeface="新細明體" panose="02020500000000000000" pitchFamily="18" charset="-120"/>
              </a:rPr>
              <a:pPr>
                <a:spcBef>
                  <a:spcPct val="0"/>
                </a:spcBef>
                <a:buClrTx/>
                <a:buSzTx/>
                <a:buFontTx/>
                <a:buNone/>
              </a:pPr>
              <a:t>14</a:t>
            </a:fld>
            <a:endParaRPr kumimoji="0" lang="en-US" altLang="zh-TW" sz="1400">
              <a:ea typeface="新細明體" panose="02020500000000000000" pitchFamily="18" charset="-120"/>
            </a:endParaRPr>
          </a:p>
        </p:txBody>
      </p:sp>
      <p:sp>
        <p:nvSpPr>
          <p:cNvPr id="32771"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股票市場的參與者</a:t>
            </a:r>
          </a:p>
        </p:txBody>
      </p:sp>
      <p:sp>
        <p:nvSpPr>
          <p:cNvPr id="95235" name="Rectangle 3"/>
          <p:cNvSpPr>
            <a:spLocks noGrp="1" noChangeArrowheads="1"/>
          </p:cNvSpPr>
          <p:nvPr>
            <p:ph type="body" idx="1"/>
          </p:nvPr>
        </p:nvSpPr>
        <p:spPr>
          <a:xfrm>
            <a:off x="685800" y="1746250"/>
            <a:ext cx="7772400" cy="4851400"/>
          </a:xfrm>
        </p:spPr>
        <p:txBody>
          <a:bodyPr/>
          <a:lstStyle/>
          <a:p>
            <a:pPr eaLnBrk="1" hangingPunct="1"/>
            <a:r>
              <a:rPr lang="zh-TW" altLang="en-US" dirty="0" smtClean="0"/>
              <a:t>證券商</a:t>
            </a:r>
          </a:p>
          <a:p>
            <a:pPr lvl="1" eaLnBrk="1" hangingPunct="1"/>
            <a:r>
              <a:rPr lang="zh-TW" altLang="en-US" dirty="0" smtClean="0">
                <a:latin typeface="標楷體" panose="03000509000000000000" pitchFamily="65" charset="-120"/>
              </a:rPr>
              <a:t>證券承銷商：接受發行人委託，從事有價證券承銷業務的證券商。</a:t>
            </a:r>
          </a:p>
          <a:p>
            <a:pPr lvl="1" eaLnBrk="1" hangingPunct="1"/>
            <a:r>
              <a:rPr lang="zh-TW" altLang="en-US" dirty="0" smtClean="0">
                <a:latin typeface="標楷體" panose="03000509000000000000" pitchFamily="65" charset="-120"/>
              </a:rPr>
              <a:t>證券自營商：以自己名義，在集中交易市場或店頭市場買賣有價證券並自負盈虧的證券商。 </a:t>
            </a:r>
          </a:p>
          <a:p>
            <a:pPr lvl="1" eaLnBrk="1" hangingPunct="1"/>
            <a:r>
              <a:rPr lang="zh-TW" altLang="en-US" dirty="0" smtClean="0">
                <a:latin typeface="標楷體" panose="03000509000000000000" pitchFamily="65" charset="-120"/>
              </a:rPr>
              <a:t>證券經紀商：接受投資人委託，買賣有價證券，並收取手續費的證券商。</a:t>
            </a:r>
            <a:endParaRPr lang="en-US" altLang="zh-TW" dirty="0" smtClean="0">
              <a:latin typeface="標楷體" panose="03000509000000000000" pitchFamily="65" charset="-120"/>
            </a:endParaRPr>
          </a:p>
        </p:txBody>
      </p:sp>
      <p:sp>
        <p:nvSpPr>
          <p:cNvPr id="1946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barn(inVertical)">
                                      <p:cBhvr>
                                        <p:cTn id="7" dur="500"/>
                                        <p:tgtEl>
                                          <p:spTgt spid="3277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5235">
                                            <p:txEl>
                                              <p:pRg st="0" end="0"/>
                                            </p:txEl>
                                          </p:spTgt>
                                        </p:tgtEl>
                                        <p:attrNameLst>
                                          <p:attrName>style.visibility</p:attrName>
                                        </p:attrNameLst>
                                      </p:cBhvr>
                                      <p:to>
                                        <p:strVal val="visible"/>
                                      </p:to>
                                    </p:set>
                                    <p:animEffect transition="in" filter="randombar(horizontal)">
                                      <p:cBhvr>
                                        <p:cTn id="12" dur="500"/>
                                        <p:tgtEl>
                                          <p:spTgt spid="95235">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5235">
                                            <p:txEl>
                                              <p:pRg st="1" end="1"/>
                                            </p:txEl>
                                          </p:spTgt>
                                        </p:tgtEl>
                                        <p:attrNameLst>
                                          <p:attrName>style.visibility</p:attrName>
                                        </p:attrNameLst>
                                      </p:cBhvr>
                                      <p:to>
                                        <p:strVal val="visible"/>
                                      </p:to>
                                    </p:set>
                                    <p:animEffect transition="in" filter="randombar(horizontal)">
                                      <p:cBhvr>
                                        <p:cTn id="15" dur="500"/>
                                        <p:tgtEl>
                                          <p:spTgt spid="95235">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5235">
                                            <p:txEl>
                                              <p:pRg st="2" end="2"/>
                                            </p:txEl>
                                          </p:spTgt>
                                        </p:tgtEl>
                                        <p:attrNameLst>
                                          <p:attrName>style.visibility</p:attrName>
                                        </p:attrNameLst>
                                      </p:cBhvr>
                                      <p:to>
                                        <p:strVal val="visible"/>
                                      </p:to>
                                    </p:set>
                                    <p:animEffect transition="in" filter="randombar(horizontal)">
                                      <p:cBhvr>
                                        <p:cTn id="18" dur="500"/>
                                        <p:tgtEl>
                                          <p:spTgt spid="95235">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95235">
                                            <p:txEl>
                                              <p:pRg st="3" end="3"/>
                                            </p:txEl>
                                          </p:spTgt>
                                        </p:tgtEl>
                                        <p:attrNameLst>
                                          <p:attrName>style.visibility</p:attrName>
                                        </p:attrNameLst>
                                      </p:cBhvr>
                                      <p:to>
                                        <p:strVal val="visible"/>
                                      </p:to>
                                    </p:set>
                                    <p:animEffect transition="in" filter="randombar(horizontal)">
                                      <p:cBhvr>
                                        <p:cTn id="21" dur="500"/>
                                        <p:tgtEl>
                                          <p:spTgt spid="95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P spid="952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819C69E-0466-4C44-A32F-95D17CED4D67}" type="slidenum">
              <a:rPr kumimoji="0" lang="en-US" altLang="zh-TW" sz="1400">
                <a:ea typeface="新細明體" panose="02020500000000000000" pitchFamily="18" charset="-120"/>
              </a:rPr>
              <a:pPr>
                <a:spcBef>
                  <a:spcPct val="0"/>
                </a:spcBef>
                <a:buClrTx/>
                <a:buSzTx/>
                <a:buFontTx/>
                <a:buNone/>
              </a:pPr>
              <a:t>15</a:t>
            </a:fld>
            <a:endParaRPr kumimoji="0" lang="en-US" altLang="zh-TW" sz="1400">
              <a:ea typeface="新細明體" panose="02020500000000000000" pitchFamily="18" charset="-120"/>
            </a:endParaRPr>
          </a:p>
        </p:txBody>
      </p:sp>
      <p:sp>
        <p:nvSpPr>
          <p:cNvPr id="33795" name="Rectangle 2"/>
          <p:cNvSpPr>
            <a:spLocks noGrp="1" noChangeArrowheads="1"/>
          </p:cNvSpPr>
          <p:nvPr>
            <p:ph type="title"/>
          </p:nvPr>
        </p:nvSpPr>
        <p:spPr/>
        <p:txBody>
          <a:bodyPr/>
          <a:lstStyle/>
          <a:p>
            <a:pPr eaLnBrk="1" hangingPunct="1">
              <a:defRPr/>
            </a:pPr>
            <a:r>
              <a:rPr lang="zh-TW" altLang="en-US" smtClean="0">
                <a:latin typeface="標楷體" pitchFamily="65" charset="-120"/>
              </a:rPr>
              <a:t>股票市場的參與者</a:t>
            </a:r>
            <a:r>
              <a:rPr lang="en-US" altLang="zh-TW" smtClean="0">
                <a:latin typeface="標楷體" pitchFamily="65" charset="-120"/>
              </a:rPr>
              <a:t>(</a:t>
            </a:r>
            <a:r>
              <a:rPr lang="zh-TW" altLang="en-US" smtClean="0">
                <a:latin typeface="標楷體" pitchFamily="65" charset="-120"/>
              </a:rPr>
              <a:t>續</a:t>
            </a:r>
            <a:r>
              <a:rPr lang="en-US" altLang="zh-TW" smtClean="0">
                <a:latin typeface="標楷體" pitchFamily="65" charset="-120"/>
              </a:rPr>
              <a:t>)</a:t>
            </a:r>
          </a:p>
        </p:txBody>
      </p:sp>
      <p:sp>
        <p:nvSpPr>
          <p:cNvPr id="200707" name="Rectangle 3"/>
          <p:cNvSpPr>
            <a:spLocks noGrp="1" noChangeArrowheads="1"/>
          </p:cNvSpPr>
          <p:nvPr>
            <p:ph type="body" idx="1"/>
          </p:nvPr>
        </p:nvSpPr>
        <p:spPr>
          <a:xfrm>
            <a:off x="685800" y="1785938"/>
            <a:ext cx="7772400" cy="4310062"/>
          </a:xfrm>
        </p:spPr>
        <p:txBody>
          <a:bodyPr/>
          <a:lstStyle/>
          <a:p>
            <a:pPr marL="571500" indent="-571500" eaLnBrk="1" hangingPunct="1">
              <a:lnSpc>
                <a:spcPct val="90000"/>
              </a:lnSpc>
              <a:defRPr/>
            </a:pPr>
            <a:r>
              <a:rPr lang="zh-TW" altLang="en-US" dirty="0" smtClean="0"/>
              <a:t>證券交易所：提供設備與場地，制定股票上市與交易規則，供股票上市與交易的機構。</a:t>
            </a:r>
          </a:p>
          <a:p>
            <a:pPr marL="439738" indent="-495300" eaLnBrk="1" hangingPunct="1">
              <a:lnSpc>
                <a:spcPct val="90000"/>
              </a:lnSpc>
              <a:defRPr/>
            </a:pPr>
            <a:r>
              <a:rPr lang="zh-TW" altLang="en-US" dirty="0" smtClean="0"/>
              <a:t>主要功能：</a:t>
            </a:r>
          </a:p>
          <a:p>
            <a:pPr marL="731838" lvl="1" indent="-438150" eaLnBrk="1" hangingPunct="1">
              <a:lnSpc>
                <a:spcPct val="90000"/>
              </a:lnSpc>
              <a:buSzTx/>
              <a:defRPr/>
            </a:pPr>
            <a:r>
              <a:rPr lang="zh-TW" altLang="en-US" dirty="0" smtClean="0"/>
              <a:t>創造高流動性的市場</a:t>
            </a:r>
            <a:endParaRPr lang="en-US" altLang="zh-TW" dirty="0" smtClean="0"/>
          </a:p>
          <a:p>
            <a:pPr marL="731838" lvl="1" indent="-438150" eaLnBrk="1" hangingPunct="1">
              <a:lnSpc>
                <a:spcPct val="90000"/>
              </a:lnSpc>
              <a:buSzTx/>
              <a:defRPr/>
            </a:pPr>
            <a:r>
              <a:rPr lang="zh-TW" altLang="en-US" dirty="0" smtClean="0"/>
              <a:t>提供價格決定機制</a:t>
            </a:r>
            <a:endParaRPr lang="en-US" altLang="zh-TW" dirty="0" smtClean="0"/>
          </a:p>
          <a:p>
            <a:pPr marL="731838" lvl="1" indent="-438150" eaLnBrk="1" hangingPunct="1">
              <a:lnSpc>
                <a:spcPct val="90000"/>
              </a:lnSpc>
              <a:buSzTx/>
              <a:defRPr/>
            </a:pPr>
            <a:r>
              <a:rPr lang="zh-TW" altLang="en-US" dirty="0" smtClean="0"/>
              <a:t>協助企業籌措資金</a:t>
            </a:r>
            <a:endParaRPr lang="en-US" altLang="zh-TW" dirty="0" smtClean="0"/>
          </a:p>
          <a:p>
            <a:pPr marL="731838" lvl="1" indent="-438150" eaLnBrk="1" hangingPunct="1">
              <a:lnSpc>
                <a:spcPct val="90000"/>
              </a:lnSpc>
              <a:buSzTx/>
              <a:defRPr/>
            </a:pPr>
            <a:r>
              <a:rPr lang="zh-TW" altLang="en-US" dirty="0" smtClean="0"/>
              <a:t>提供完整資訊</a:t>
            </a:r>
            <a:endParaRPr lang="en-US" altLang="zh-TW" dirty="0" smtClean="0"/>
          </a:p>
          <a:p>
            <a:pPr marL="731838" lvl="1" indent="-438150" eaLnBrk="1" hangingPunct="1">
              <a:lnSpc>
                <a:spcPct val="90000"/>
              </a:lnSpc>
              <a:buSzTx/>
              <a:defRPr/>
            </a:pPr>
            <a:r>
              <a:rPr lang="zh-TW" altLang="en-US" dirty="0" smtClean="0"/>
              <a:t>保護投資大眾</a:t>
            </a:r>
          </a:p>
          <a:p>
            <a:pPr marL="1131888" lvl="2" indent="-438150" eaLnBrk="1" hangingPunct="1">
              <a:lnSpc>
                <a:spcPct val="90000"/>
              </a:lnSpc>
              <a:buSzTx/>
              <a:defRPr/>
            </a:pPr>
            <a:endParaRPr lang="zh-TW" altLang="en-US" sz="2000" dirty="0" smtClean="0"/>
          </a:p>
          <a:p>
            <a:pPr marL="571500" indent="-571500" eaLnBrk="1" hangingPunct="1">
              <a:lnSpc>
                <a:spcPct val="90000"/>
              </a:lnSpc>
              <a:defRPr/>
            </a:pPr>
            <a:endParaRPr lang="en-US" altLang="zh-TW" sz="2000" dirty="0" smtClean="0"/>
          </a:p>
        </p:txBody>
      </p:sp>
      <p:sp>
        <p:nvSpPr>
          <p:cNvPr id="20485"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ppt_x"/>
                                          </p:val>
                                        </p:tav>
                                        <p:tav tm="100000">
                                          <p:val>
                                            <p:strVal val="#ppt_x"/>
                                          </p:val>
                                        </p:tav>
                                      </p:tavLst>
                                    </p:anim>
                                    <p:anim calcmode="lin" valueType="num">
                                      <p:cBhvr additive="base">
                                        <p:cTn id="8"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00707">
                                            <p:txEl>
                                              <p:pRg st="0" end="0"/>
                                            </p:txEl>
                                          </p:spTgt>
                                        </p:tgtEl>
                                        <p:attrNameLst>
                                          <p:attrName>style.visibility</p:attrName>
                                        </p:attrNameLst>
                                      </p:cBhvr>
                                      <p:to>
                                        <p:strVal val="visible"/>
                                      </p:to>
                                    </p:set>
                                    <p:animEffect transition="in" filter="barn(inVertical)">
                                      <p:cBhvr>
                                        <p:cTn id="13" dur="500"/>
                                        <p:tgtEl>
                                          <p:spTgt spid="20070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00707">
                                            <p:txEl>
                                              <p:pRg st="1" end="1"/>
                                            </p:txEl>
                                          </p:spTgt>
                                        </p:tgtEl>
                                        <p:attrNameLst>
                                          <p:attrName>style.visibility</p:attrName>
                                        </p:attrNameLst>
                                      </p:cBhvr>
                                      <p:to>
                                        <p:strVal val="visible"/>
                                      </p:to>
                                    </p:set>
                                    <p:animEffect transition="in" filter="barn(inVertical)">
                                      <p:cBhvr>
                                        <p:cTn id="18" dur="500"/>
                                        <p:tgtEl>
                                          <p:spTgt spid="200707">
                                            <p:txEl>
                                              <p:pRg st="1" end="1"/>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00707">
                                            <p:txEl>
                                              <p:pRg st="2" end="2"/>
                                            </p:txEl>
                                          </p:spTgt>
                                        </p:tgtEl>
                                        <p:attrNameLst>
                                          <p:attrName>style.visibility</p:attrName>
                                        </p:attrNameLst>
                                      </p:cBhvr>
                                      <p:to>
                                        <p:strVal val="visible"/>
                                      </p:to>
                                    </p:set>
                                    <p:animEffect transition="in" filter="barn(inVertical)">
                                      <p:cBhvr>
                                        <p:cTn id="21" dur="500"/>
                                        <p:tgtEl>
                                          <p:spTgt spid="200707">
                                            <p:txEl>
                                              <p:pRg st="2" end="2"/>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0707">
                                            <p:txEl>
                                              <p:pRg st="3" end="3"/>
                                            </p:txEl>
                                          </p:spTgt>
                                        </p:tgtEl>
                                        <p:attrNameLst>
                                          <p:attrName>style.visibility</p:attrName>
                                        </p:attrNameLst>
                                      </p:cBhvr>
                                      <p:to>
                                        <p:strVal val="visible"/>
                                      </p:to>
                                    </p:set>
                                    <p:animEffect transition="in" filter="barn(inVertical)">
                                      <p:cBhvr>
                                        <p:cTn id="24" dur="500"/>
                                        <p:tgtEl>
                                          <p:spTgt spid="200707">
                                            <p:txEl>
                                              <p:pRg st="3" end="3"/>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00707">
                                            <p:txEl>
                                              <p:pRg st="4" end="4"/>
                                            </p:txEl>
                                          </p:spTgt>
                                        </p:tgtEl>
                                        <p:attrNameLst>
                                          <p:attrName>style.visibility</p:attrName>
                                        </p:attrNameLst>
                                      </p:cBhvr>
                                      <p:to>
                                        <p:strVal val="visible"/>
                                      </p:to>
                                    </p:set>
                                    <p:animEffect transition="in" filter="barn(inVertical)">
                                      <p:cBhvr>
                                        <p:cTn id="27" dur="500"/>
                                        <p:tgtEl>
                                          <p:spTgt spid="200707">
                                            <p:txEl>
                                              <p:pRg st="4" end="4"/>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00707">
                                            <p:txEl>
                                              <p:pRg st="5" end="5"/>
                                            </p:txEl>
                                          </p:spTgt>
                                        </p:tgtEl>
                                        <p:attrNameLst>
                                          <p:attrName>style.visibility</p:attrName>
                                        </p:attrNameLst>
                                      </p:cBhvr>
                                      <p:to>
                                        <p:strVal val="visible"/>
                                      </p:to>
                                    </p:set>
                                    <p:animEffect transition="in" filter="barn(inVertical)">
                                      <p:cBhvr>
                                        <p:cTn id="30" dur="500"/>
                                        <p:tgtEl>
                                          <p:spTgt spid="200707">
                                            <p:txEl>
                                              <p:pRg st="5" end="5"/>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00707">
                                            <p:txEl>
                                              <p:pRg st="6" end="6"/>
                                            </p:txEl>
                                          </p:spTgt>
                                        </p:tgtEl>
                                        <p:attrNameLst>
                                          <p:attrName>style.visibility</p:attrName>
                                        </p:attrNameLst>
                                      </p:cBhvr>
                                      <p:to>
                                        <p:strVal val="visible"/>
                                      </p:to>
                                    </p:set>
                                    <p:animEffect transition="in" filter="barn(inVertical)">
                                      <p:cBhvr>
                                        <p:cTn id="33" dur="500"/>
                                        <p:tgtEl>
                                          <p:spTgt spid="2007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20070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39CA7297-3DBD-42AE-B643-B4B365C9F694}" type="slidenum">
              <a:rPr kumimoji="0" lang="en-US" altLang="zh-TW" sz="1400">
                <a:ea typeface="新細明體" panose="02020500000000000000" pitchFamily="18" charset="-120"/>
              </a:rPr>
              <a:pPr>
                <a:spcBef>
                  <a:spcPct val="0"/>
                </a:spcBef>
                <a:buClrTx/>
                <a:buSzTx/>
                <a:buFontTx/>
                <a:buNone/>
              </a:pPr>
              <a:t>16</a:t>
            </a:fld>
            <a:endParaRPr kumimoji="0" lang="en-US" altLang="zh-TW" sz="1400">
              <a:ea typeface="新細明體" panose="02020500000000000000" pitchFamily="18" charset="-120"/>
            </a:endParaRPr>
          </a:p>
        </p:txBody>
      </p:sp>
      <p:sp>
        <p:nvSpPr>
          <p:cNvPr id="34819" name="Rectangle 2"/>
          <p:cNvSpPr>
            <a:spLocks noGrp="1" noChangeArrowheads="1"/>
          </p:cNvSpPr>
          <p:nvPr>
            <p:ph type="title"/>
          </p:nvPr>
        </p:nvSpPr>
        <p:spPr/>
        <p:txBody>
          <a:bodyPr/>
          <a:lstStyle/>
          <a:p>
            <a:pPr eaLnBrk="1" hangingPunct="1">
              <a:defRPr/>
            </a:pPr>
            <a:r>
              <a:rPr lang="zh-TW" altLang="en-US" smtClean="0">
                <a:latin typeface="標楷體" pitchFamily="65" charset="-120"/>
              </a:rPr>
              <a:t>股票市場的參與者</a:t>
            </a:r>
            <a:r>
              <a:rPr lang="en-US" altLang="zh-TW" smtClean="0">
                <a:latin typeface="標楷體" pitchFamily="65" charset="-120"/>
              </a:rPr>
              <a:t>(</a:t>
            </a:r>
            <a:r>
              <a:rPr lang="zh-TW" altLang="en-US" smtClean="0">
                <a:latin typeface="標楷體" pitchFamily="65" charset="-120"/>
              </a:rPr>
              <a:t>續</a:t>
            </a:r>
            <a:r>
              <a:rPr lang="en-US" altLang="zh-TW" smtClean="0">
                <a:latin typeface="標楷體" pitchFamily="65" charset="-120"/>
              </a:rPr>
              <a:t>)</a:t>
            </a:r>
          </a:p>
        </p:txBody>
      </p:sp>
      <p:sp>
        <p:nvSpPr>
          <p:cNvPr id="96259" name="Rectangle 3"/>
          <p:cNvSpPr>
            <a:spLocks noGrp="1" noChangeArrowheads="1"/>
          </p:cNvSpPr>
          <p:nvPr>
            <p:ph type="body" idx="1"/>
          </p:nvPr>
        </p:nvSpPr>
        <p:spPr>
          <a:xfrm>
            <a:off x="857250" y="1928813"/>
            <a:ext cx="7600950" cy="4114800"/>
          </a:xfrm>
        </p:spPr>
        <p:txBody>
          <a:bodyPr/>
          <a:lstStyle/>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latin typeface="標楷體" pitchFamily="65" charset="-120"/>
              </a:rPr>
              <a:t>發行公司：</a:t>
            </a:r>
            <a:r>
              <a:rPr lang="zh-TW" altLang="en-US" sz="2800" dirty="0" smtClean="0">
                <a:latin typeface="標楷體" pitchFamily="65" charset="-120"/>
              </a:rPr>
              <a:t>發行股票的公司，發行公司發行股票籌措資金，以擴充生產設備或改善財務結構。 </a:t>
            </a:r>
          </a:p>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latin typeface="標楷體" pitchFamily="65" charset="-120"/>
              </a:rPr>
              <a:t>投資人：</a:t>
            </a:r>
            <a:r>
              <a:rPr lang="zh-TW" altLang="en-US" sz="2800" dirty="0" smtClean="0">
                <a:latin typeface="標楷體" pitchFamily="65" charset="-120"/>
              </a:rPr>
              <a:t>將資金投資於股票之人，投資人藉由投資股票，分享發行公司的經營成果，獲取報酬。 </a:t>
            </a:r>
          </a:p>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latin typeface="標楷體" pitchFamily="65" charset="-120"/>
              </a:rPr>
              <a:t>證券金融公司：</a:t>
            </a:r>
            <a:r>
              <a:rPr lang="zh-TW" altLang="en-US" sz="2800" dirty="0" smtClean="0">
                <a:latin typeface="標楷體" pitchFamily="65" charset="-120"/>
              </a:rPr>
              <a:t>以資金借予投資人買進證券（稱為融資），並以證券借予投資人賣出（稱為融券），以賺取利潤的金融事業。 </a:t>
            </a:r>
          </a:p>
          <a:p>
            <a:pPr eaLnBrk="1" hangingPunct="1">
              <a:lnSpc>
                <a:spcPct val="90000"/>
              </a:lnSpc>
              <a:defRPr/>
            </a:pPr>
            <a:endParaRPr lang="zh-TW" altLang="en-US" sz="2000" dirty="0" smtClean="0">
              <a:latin typeface="標楷體" pitchFamily="65" charset="-120"/>
            </a:endParaRPr>
          </a:p>
          <a:p>
            <a:pPr eaLnBrk="1" hangingPunct="1">
              <a:lnSpc>
                <a:spcPct val="90000"/>
              </a:lnSpc>
              <a:defRPr/>
            </a:pPr>
            <a:endParaRPr lang="en-US" altLang="zh-TW" dirty="0" smtClean="0"/>
          </a:p>
        </p:txBody>
      </p:sp>
      <p:sp>
        <p:nvSpPr>
          <p:cNvPr id="2150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arn(inVertical)">
                                      <p:cBhvr>
                                        <p:cTn id="7" dur="500"/>
                                        <p:tgtEl>
                                          <p:spTgt spid="348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6259">
                                            <p:txEl>
                                              <p:pRg st="0" end="0"/>
                                            </p:txEl>
                                          </p:spTgt>
                                        </p:tgtEl>
                                        <p:attrNameLst>
                                          <p:attrName>style.visibility</p:attrName>
                                        </p:attrNameLst>
                                      </p:cBhvr>
                                      <p:to>
                                        <p:strVal val="visible"/>
                                      </p:to>
                                    </p:set>
                                    <p:animEffect transition="in" filter="circle(in)">
                                      <p:cBhvr>
                                        <p:cTn id="12" dur="2000"/>
                                        <p:tgtEl>
                                          <p:spTgt spid="962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6259">
                                            <p:txEl>
                                              <p:pRg st="1" end="1"/>
                                            </p:txEl>
                                          </p:spTgt>
                                        </p:tgtEl>
                                        <p:attrNameLst>
                                          <p:attrName>style.visibility</p:attrName>
                                        </p:attrNameLst>
                                      </p:cBhvr>
                                      <p:to>
                                        <p:strVal val="visible"/>
                                      </p:to>
                                    </p:set>
                                    <p:animEffect transition="in" filter="circle(in)">
                                      <p:cBhvr>
                                        <p:cTn id="17" dur="2000"/>
                                        <p:tgtEl>
                                          <p:spTgt spid="962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6259">
                                            <p:txEl>
                                              <p:pRg st="2" end="2"/>
                                            </p:txEl>
                                          </p:spTgt>
                                        </p:tgtEl>
                                        <p:attrNameLst>
                                          <p:attrName>style.visibility</p:attrName>
                                        </p:attrNameLst>
                                      </p:cBhvr>
                                      <p:to>
                                        <p:strVal val="visible"/>
                                      </p:to>
                                    </p:set>
                                    <p:animEffect transition="in" filter="circle(in)">
                                      <p:cBhvr>
                                        <p:cTn id="22" dur="2000"/>
                                        <p:tgtEl>
                                          <p:spTgt spid="962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9625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260648"/>
            <a:ext cx="8206680" cy="1143000"/>
          </a:xfrm>
        </p:spPr>
        <p:txBody>
          <a:bodyPr/>
          <a:lstStyle/>
          <a:p>
            <a:r>
              <a:rPr lang="zh-TW" altLang="en-US" dirty="0"/>
              <a:t>依據「證券交易法」第</a:t>
            </a:r>
            <a:r>
              <a:rPr lang="en-US" altLang="zh-TW" dirty="0"/>
              <a:t>61</a:t>
            </a:r>
            <a:r>
              <a:rPr lang="zh-TW" altLang="en-US" dirty="0"/>
              <a:t>條規定</a:t>
            </a:r>
          </a:p>
        </p:txBody>
      </p:sp>
      <p:sp>
        <p:nvSpPr>
          <p:cNvPr id="3" name="內容版面配置區 2"/>
          <p:cNvSpPr>
            <a:spLocks noGrp="1"/>
          </p:cNvSpPr>
          <p:nvPr>
            <p:ph idx="1"/>
          </p:nvPr>
        </p:nvSpPr>
        <p:spPr>
          <a:xfrm>
            <a:off x="251520" y="1403648"/>
            <a:ext cx="8712968" cy="4844752"/>
          </a:xfrm>
        </p:spPr>
        <p:txBody>
          <a:bodyPr/>
          <a:lstStyle/>
          <a:p>
            <a:pPr marL="0" indent="0">
              <a:buNone/>
            </a:pPr>
            <a:r>
              <a:rPr lang="zh-TW" altLang="en-US" sz="2200" dirty="0" smtClean="0"/>
              <a:t>依據</a:t>
            </a:r>
            <a:r>
              <a:rPr lang="zh-TW" altLang="en-US" sz="2200" dirty="0"/>
              <a:t>證券交易法第六十一條規定，有價證券買賣融資融券之額度、</a:t>
            </a:r>
            <a:r>
              <a:rPr lang="zh-TW" altLang="en-US" sz="2200" dirty="0" smtClean="0"/>
              <a:t>期限</a:t>
            </a:r>
            <a:r>
              <a:rPr lang="zh-TW" altLang="en-US" sz="2200" dirty="0"/>
              <a:t>、融資比率及融券保證金成數之規範如下：</a:t>
            </a:r>
            <a:br>
              <a:rPr lang="zh-TW" altLang="en-US" sz="2200" dirty="0"/>
            </a:br>
            <a:r>
              <a:rPr lang="zh-TW" altLang="en-US" sz="2200" dirty="0"/>
              <a:t>          （一）每一客戶最高融資及融券限額、每一客戶對上市及上櫃單一證券</a:t>
            </a:r>
            <a:r>
              <a:rPr lang="zh-TW" altLang="en-US" sz="2200" dirty="0" smtClean="0"/>
              <a:t>之最高</a:t>
            </a:r>
            <a:r>
              <a:rPr lang="zh-TW" altLang="en-US" sz="2200" dirty="0"/>
              <a:t>融資及融券限額、證券商因辦理業務之避險需求所為融券</a:t>
            </a:r>
            <a:r>
              <a:rPr lang="zh-TW" altLang="en-US" sz="2200" dirty="0" smtClean="0"/>
              <a:t>賣出限額</a:t>
            </a:r>
            <a:r>
              <a:rPr lang="zh-TW" altLang="en-US" sz="2200" dirty="0"/>
              <a:t>，由授信機構自行控管，並應訂定授信風險控管作業程序，</a:t>
            </a:r>
            <a:r>
              <a:rPr lang="zh-TW" altLang="en-US" sz="2200" dirty="0" smtClean="0"/>
              <a:t>以適當</a:t>
            </a:r>
            <a:r>
              <a:rPr lang="zh-TW" altLang="en-US" sz="2200" dirty="0"/>
              <a:t>評估客戶額度及控管授信風險。</a:t>
            </a:r>
            <a:br>
              <a:rPr lang="zh-TW" altLang="en-US" sz="2200" dirty="0"/>
            </a:br>
            <a:r>
              <a:rPr lang="zh-TW" altLang="en-US" sz="2200" dirty="0"/>
              <a:t>          （二）期限為</a:t>
            </a:r>
            <a:r>
              <a:rPr lang="zh-TW" altLang="en-US" sz="2200" dirty="0">
                <a:solidFill>
                  <a:srgbClr val="FF0000"/>
                </a:solidFill>
              </a:rPr>
              <a:t>六</a:t>
            </a:r>
            <a:r>
              <a:rPr lang="zh-TW" altLang="en-US" sz="2200" dirty="0"/>
              <a:t>個月，該期限屆滿前，授信機構得審視客戶信用狀況，</a:t>
            </a:r>
            <a:r>
              <a:rPr lang="zh-TW" altLang="en-US" sz="2200" dirty="0" smtClean="0"/>
              <a:t>准允</a:t>
            </a:r>
            <a:r>
              <a:rPr lang="zh-TW" altLang="en-US" sz="2200" dirty="0"/>
              <a:t>客戶申請展延期限六個月，一年期限屆滿前，授信機構得審視</a:t>
            </a:r>
            <a:r>
              <a:rPr lang="zh-TW" altLang="en-US" sz="2200" dirty="0" smtClean="0"/>
              <a:t>客戶</a:t>
            </a:r>
            <a:r>
              <a:rPr lang="zh-TW" altLang="en-US" sz="2200" dirty="0"/>
              <a:t>信用狀況，再准允客戶申請展延期限六個月。</a:t>
            </a:r>
            <a:br>
              <a:rPr lang="zh-TW" altLang="en-US" sz="2200" dirty="0"/>
            </a:br>
            <a:r>
              <a:rPr lang="zh-TW" altLang="en-US" sz="2200" dirty="0"/>
              <a:t>          （三）最高融資比率上市及上櫃有價證券為</a:t>
            </a:r>
            <a:r>
              <a:rPr lang="zh-TW" altLang="en-US" sz="2200" dirty="0">
                <a:solidFill>
                  <a:srgbClr val="FF0000"/>
                </a:solidFill>
              </a:rPr>
              <a:t>六成</a:t>
            </a:r>
            <a:r>
              <a:rPr lang="zh-TW" altLang="en-US" sz="2200" dirty="0"/>
              <a:t>（百分之六十</a:t>
            </a:r>
            <a:r>
              <a:rPr lang="zh-TW" altLang="en-US" sz="2200" dirty="0" smtClean="0"/>
              <a:t>）</a:t>
            </a:r>
            <a:r>
              <a:rPr lang="zh-TW" altLang="en-US" sz="2200" dirty="0"/>
              <a:t/>
            </a:r>
            <a:br>
              <a:rPr lang="zh-TW" altLang="en-US" sz="2200" dirty="0"/>
            </a:br>
            <a:r>
              <a:rPr lang="zh-TW" altLang="en-US" sz="2200" dirty="0"/>
              <a:t>          （四）最低融券保證金成數上市及上櫃有價證券為百分之</a:t>
            </a:r>
            <a:r>
              <a:rPr lang="zh-TW" altLang="en-US" sz="2200" dirty="0">
                <a:solidFill>
                  <a:srgbClr val="FF0000"/>
                </a:solidFill>
              </a:rPr>
              <a:t>九十</a:t>
            </a:r>
            <a:r>
              <a:rPr lang="zh-TW" altLang="en-US" sz="2200" dirty="0"/>
              <a:t>。</a:t>
            </a:r>
          </a:p>
        </p:txBody>
      </p:sp>
      <p:sp>
        <p:nvSpPr>
          <p:cNvPr id="4" name="頁尾版面配置區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投影片編號版面配置區 4"/>
          <p:cNvSpPr>
            <a:spLocks noGrp="1"/>
          </p:cNvSpPr>
          <p:nvPr>
            <p:ph type="sldNum" sz="quarter" idx="12"/>
          </p:nvPr>
        </p:nvSpPr>
        <p:spPr/>
        <p:txBody>
          <a:bodyPr/>
          <a:lstStyle/>
          <a:p>
            <a:pPr>
              <a:defRPr/>
            </a:pPr>
            <a:fld id="{3669AD01-4AFE-4779-BEB2-1257737E7A1B}" type="slidenum">
              <a:rPr lang="en-US" altLang="zh-TW" smtClean="0"/>
              <a:pPr>
                <a:defRPr/>
              </a:pPr>
              <a:t>17</a:t>
            </a:fld>
            <a:endParaRPr lang="en-US" altLang="zh-TW"/>
          </a:p>
        </p:txBody>
      </p:sp>
    </p:spTree>
    <p:extLst>
      <p:ext uri="{BB962C8B-B14F-4D97-AF65-F5344CB8AC3E}">
        <p14:creationId xmlns:p14="http://schemas.microsoft.com/office/powerpoint/2010/main" val="94166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800" y="44624"/>
            <a:ext cx="7772400" cy="1143000"/>
          </a:xfrm>
        </p:spPr>
        <p:txBody>
          <a:bodyPr/>
          <a:lstStyle/>
          <a:p>
            <a:r>
              <a:rPr lang="zh-TW" altLang="en-US" b="1" dirty="0"/>
              <a:t>調整信用交易維持</a:t>
            </a:r>
            <a:r>
              <a:rPr lang="zh-TW" altLang="en-US" b="1" dirty="0" smtClean="0"/>
              <a:t>率</a:t>
            </a:r>
            <a:r>
              <a:rPr lang="en-US" altLang="zh-TW" b="1" dirty="0" smtClean="0"/>
              <a:t>-</a:t>
            </a:r>
            <a:r>
              <a:rPr lang="zh-TW" altLang="en-US" b="1" dirty="0" smtClean="0"/>
              <a:t>證交所</a:t>
            </a:r>
            <a:endParaRPr lang="zh-TW" altLang="en-US" dirty="0"/>
          </a:p>
        </p:txBody>
      </p:sp>
      <p:sp>
        <p:nvSpPr>
          <p:cNvPr id="3" name="內容版面配置區 2"/>
          <p:cNvSpPr>
            <a:spLocks noGrp="1"/>
          </p:cNvSpPr>
          <p:nvPr>
            <p:ph idx="1"/>
          </p:nvPr>
        </p:nvSpPr>
        <p:spPr>
          <a:xfrm>
            <a:off x="539552" y="1187624"/>
            <a:ext cx="8278688" cy="5265712"/>
          </a:xfrm>
        </p:spPr>
        <p:txBody>
          <a:bodyPr/>
          <a:lstStyle/>
          <a:p>
            <a:r>
              <a:rPr lang="zh-TW" altLang="en-US" sz="2400" dirty="0"/>
              <a:t>信用交易最低</a:t>
            </a:r>
            <a:r>
              <a:rPr lang="zh-TW" altLang="en-US" sz="2400" dirty="0">
                <a:solidFill>
                  <a:srgbClr val="FF0000"/>
                </a:solidFill>
              </a:rPr>
              <a:t>整戶擔保維持率</a:t>
            </a:r>
            <a:r>
              <a:rPr lang="zh-TW" altLang="en-US" sz="2400" dirty="0"/>
              <a:t>自</a:t>
            </a:r>
            <a:r>
              <a:rPr lang="en-US" altLang="zh-TW" sz="2400" dirty="0"/>
              <a:t>104</a:t>
            </a:r>
            <a:r>
              <a:rPr lang="zh-TW" altLang="en-US" sz="2400" dirty="0"/>
              <a:t>年</a:t>
            </a:r>
            <a:r>
              <a:rPr lang="en-US" altLang="zh-TW" sz="2400" dirty="0"/>
              <a:t>5</a:t>
            </a:r>
            <a:r>
              <a:rPr lang="zh-TW" altLang="en-US" sz="2400" dirty="0"/>
              <a:t>月</a:t>
            </a:r>
            <a:r>
              <a:rPr lang="en-US" altLang="zh-TW" sz="2400" dirty="0"/>
              <a:t>4</a:t>
            </a:r>
            <a:r>
              <a:rPr lang="zh-TW" altLang="en-US" sz="2400" dirty="0"/>
              <a:t>日起，由</a:t>
            </a:r>
            <a:r>
              <a:rPr lang="en-US" altLang="zh-TW" sz="2400" dirty="0"/>
              <a:t>120%</a:t>
            </a:r>
            <a:r>
              <a:rPr lang="zh-TW" altLang="en-US" sz="2400" dirty="0"/>
              <a:t>提高至</a:t>
            </a:r>
            <a:r>
              <a:rPr lang="en-US" altLang="zh-TW" sz="2400" dirty="0">
                <a:solidFill>
                  <a:srgbClr val="FF0000"/>
                </a:solidFill>
              </a:rPr>
              <a:t>130%</a:t>
            </a:r>
            <a:r>
              <a:rPr lang="zh-TW" altLang="en-US" sz="2400" dirty="0" smtClean="0"/>
              <a:t>。</a:t>
            </a:r>
            <a:endParaRPr lang="en-US" altLang="zh-TW" sz="2400" dirty="0" smtClean="0"/>
          </a:p>
          <a:p>
            <a:r>
              <a:rPr lang="zh-TW" altLang="en-US" sz="2400" dirty="0" smtClean="0"/>
              <a:t>本</a:t>
            </a:r>
            <a:r>
              <a:rPr lang="zh-TW" altLang="en-US" sz="2400" dirty="0"/>
              <a:t>項制度之調整，係配合漲跌幅度於</a:t>
            </a:r>
            <a:r>
              <a:rPr lang="en-US" altLang="zh-TW" sz="2400" dirty="0"/>
              <a:t>104</a:t>
            </a:r>
            <a:r>
              <a:rPr lang="zh-TW" altLang="en-US" sz="2400" dirty="0"/>
              <a:t>年</a:t>
            </a:r>
            <a:r>
              <a:rPr lang="en-US" altLang="zh-TW" sz="2400" dirty="0"/>
              <a:t>6</a:t>
            </a:r>
            <a:r>
              <a:rPr lang="zh-TW" altLang="en-US" sz="2400" dirty="0"/>
              <a:t>月</a:t>
            </a:r>
            <a:r>
              <a:rPr lang="en-US" altLang="zh-TW" sz="2400" dirty="0"/>
              <a:t>1</a:t>
            </a:r>
            <a:r>
              <a:rPr lang="zh-TW" altLang="en-US" sz="2400" dirty="0"/>
              <a:t>日由</a:t>
            </a:r>
            <a:r>
              <a:rPr lang="en-US" altLang="zh-TW" sz="2400" dirty="0"/>
              <a:t>7%</a:t>
            </a:r>
            <a:r>
              <a:rPr lang="zh-TW" altLang="en-US" sz="2400" dirty="0"/>
              <a:t>放寬為</a:t>
            </a:r>
            <a:r>
              <a:rPr lang="en-US" altLang="zh-TW" sz="2400" dirty="0"/>
              <a:t>10%</a:t>
            </a:r>
            <a:r>
              <a:rPr lang="zh-TW" altLang="en-US" sz="2400" dirty="0"/>
              <a:t>，為使投資人及早適應，故提前</a:t>
            </a:r>
            <a:r>
              <a:rPr lang="en-US" altLang="zh-TW" sz="2400" dirty="0"/>
              <a:t>1</a:t>
            </a:r>
            <a:r>
              <a:rPr lang="zh-TW" altLang="en-US" sz="2400" dirty="0"/>
              <a:t>個月先行調整</a:t>
            </a:r>
            <a:r>
              <a:rPr lang="zh-TW" altLang="en-US" sz="2400" dirty="0" smtClean="0"/>
              <a:t>。</a:t>
            </a:r>
            <a:endParaRPr lang="en-US" altLang="zh-TW" sz="2400" dirty="0" smtClean="0"/>
          </a:p>
          <a:p>
            <a:r>
              <a:rPr lang="zh-TW" altLang="en-US" sz="2400" dirty="0"/>
              <a:t>最低整戶擔保維持率之訂定，係考量證券商或證金公司寄發追繳通知，次</a:t>
            </a:r>
            <a:r>
              <a:rPr lang="en-US" altLang="zh-TW" sz="2400" dirty="0"/>
              <a:t>2</a:t>
            </a:r>
            <a:r>
              <a:rPr lang="zh-TW" altLang="en-US" sz="2400" dirty="0"/>
              <a:t>營業日，投資人如未補繳擔保品，次</a:t>
            </a:r>
            <a:r>
              <a:rPr lang="en-US" altLang="zh-TW" sz="2400" dirty="0"/>
              <a:t>3</a:t>
            </a:r>
            <a:r>
              <a:rPr lang="zh-TW" altLang="en-US" sz="2400" dirty="0"/>
              <a:t>營業日將面臨證券商或證金公司處分，即追繳通知送達至券商處分日共有</a:t>
            </a:r>
            <a:r>
              <a:rPr lang="en-US" altLang="zh-TW" sz="2400" dirty="0"/>
              <a:t>3</a:t>
            </a:r>
            <a:r>
              <a:rPr lang="zh-TW" altLang="en-US" sz="2400" dirty="0"/>
              <a:t>日。如擔保品</a:t>
            </a:r>
            <a:r>
              <a:rPr lang="en-US" altLang="zh-TW" sz="2400" dirty="0"/>
              <a:t>3</a:t>
            </a:r>
            <a:r>
              <a:rPr lang="zh-TW" altLang="en-US" sz="2400" dirty="0"/>
              <a:t>日連續跌停，其價格變動風險最大為</a:t>
            </a:r>
            <a:r>
              <a:rPr lang="en-US" altLang="zh-TW" sz="2400" dirty="0"/>
              <a:t>21%</a:t>
            </a:r>
            <a:r>
              <a:rPr lang="zh-TW" altLang="en-US" sz="2400" dirty="0"/>
              <a:t>，因此在股市漲跌幅度</a:t>
            </a:r>
            <a:r>
              <a:rPr lang="en-US" altLang="zh-TW" sz="2400" dirty="0"/>
              <a:t>7%</a:t>
            </a:r>
            <a:r>
              <a:rPr lang="zh-TW" altLang="en-US" sz="2400" dirty="0"/>
              <a:t>下，擔保維持率訂為</a:t>
            </a:r>
            <a:r>
              <a:rPr lang="en-US" altLang="zh-TW" sz="2400" dirty="0"/>
              <a:t>120%</a:t>
            </a:r>
            <a:r>
              <a:rPr lang="zh-TW" altLang="en-US" sz="2400" dirty="0"/>
              <a:t>。漲跌幅度放寬至</a:t>
            </a:r>
            <a:r>
              <a:rPr lang="en-US" altLang="zh-TW" sz="2400" dirty="0"/>
              <a:t>10%</a:t>
            </a:r>
            <a:r>
              <a:rPr lang="zh-TW" altLang="en-US" sz="2400" dirty="0"/>
              <a:t>後，在其他條件不變下，連續</a:t>
            </a:r>
            <a:r>
              <a:rPr lang="en-US" altLang="zh-TW" sz="2400" dirty="0"/>
              <a:t>3</a:t>
            </a:r>
            <a:r>
              <a:rPr lang="zh-TW" altLang="en-US" sz="2400" dirty="0"/>
              <a:t>天價格變動最大風險約</a:t>
            </a:r>
            <a:r>
              <a:rPr lang="en-US" altLang="zh-TW" sz="2400" dirty="0"/>
              <a:t>30%</a:t>
            </a:r>
            <a:r>
              <a:rPr lang="zh-TW" altLang="en-US" sz="2400" dirty="0"/>
              <a:t>，整戶擔保維持率應提高至</a:t>
            </a:r>
            <a:r>
              <a:rPr lang="en-US" altLang="zh-TW" sz="2400" dirty="0"/>
              <a:t>130%</a:t>
            </a:r>
            <a:r>
              <a:rPr lang="zh-TW" altLang="en-US" sz="2400" dirty="0"/>
              <a:t>，較能承受股價波動，並降低市場</a:t>
            </a:r>
            <a:r>
              <a:rPr lang="zh-TW" altLang="en-US" sz="2400" dirty="0" smtClean="0"/>
              <a:t>風險</a:t>
            </a:r>
            <a:endParaRPr lang="en-US" altLang="zh-TW" sz="2400" dirty="0" smtClean="0"/>
          </a:p>
        </p:txBody>
      </p:sp>
      <p:sp>
        <p:nvSpPr>
          <p:cNvPr id="4" name="頁尾版面配置區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投影片編號版面配置區 4"/>
          <p:cNvSpPr>
            <a:spLocks noGrp="1"/>
          </p:cNvSpPr>
          <p:nvPr>
            <p:ph type="sldNum" sz="quarter" idx="12"/>
          </p:nvPr>
        </p:nvSpPr>
        <p:spPr/>
        <p:txBody>
          <a:bodyPr/>
          <a:lstStyle/>
          <a:p>
            <a:pPr>
              <a:defRPr/>
            </a:pPr>
            <a:fld id="{3669AD01-4AFE-4779-BEB2-1257737E7A1B}" type="slidenum">
              <a:rPr lang="en-US" altLang="zh-TW" smtClean="0"/>
              <a:pPr>
                <a:defRPr/>
              </a:pPr>
              <a:t>18</a:t>
            </a:fld>
            <a:endParaRPr lang="en-US" altLang="zh-TW"/>
          </a:p>
        </p:txBody>
      </p:sp>
    </p:spTree>
    <p:extLst>
      <p:ext uri="{BB962C8B-B14F-4D97-AF65-F5344CB8AC3E}">
        <p14:creationId xmlns:p14="http://schemas.microsoft.com/office/powerpoint/2010/main" val="298030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28021"/>
            <a:ext cx="7772400" cy="1143000"/>
          </a:xfrm>
        </p:spPr>
        <p:txBody>
          <a:bodyPr/>
          <a:lstStyle/>
          <a:p>
            <a:r>
              <a:rPr lang="zh-TW" altLang="en-US" dirty="0" smtClean="0"/>
              <a:t>融資維持率</a:t>
            </a:r>
            <a:endParaRPr lang="zh-TW" altLang="en-US" dirty="0"/>
          </a:p>
        </p:txBody>
      </p:sp>
      <p:sp>
        <p:nvSpPr>
          <p:cNvPr id="3" name="內容版面配置區 2"/>
          <p:cNvSpPr>
            <a:spLocks noGrp="1"/>
          </p:cNvSpPr>
          <p:nvPr>
            <p:ph idx="1"/>
          </p:nvPr>
        </p:nvSpPr>
        <p:spPr>
          <a:xfrm>
            <a:off x="107504" y="1268760"/>
            <a:ext cx="8784976" cy="4827240"/>
          </a:xfrm>
        </p:spPr>
        <p:txBody>
          <a:bodyPr/>
          <a:lstStyle/>
          <a:p>
            <a:r>
              <a:rPr lang="zh-TW" altLang="en-US" sz="2000" dirty="0">
                <a:hlinkClick r:id="rId2"/>
              </a:rPr>
              <a:t>融資</a:t>
            </a:r>
            <a:r>
              <a:rPr lang="zh-TW" altLang="en-US" sz="2000" dirty="0"/>
              <a:t>維持率</a:t>
            </a:r>
            <a:r>
              <a:rPr lang="en-US" altLang="zh-TW" sz="2000" dirty="0"/>
              <a:t>=</a:t>
            </a:r>
            <a:r>
              <a:rPr lang="zh-TW" altLang="en-US" sz="2000" dirty="0"/>
              <a:t>股票現值</a:t>
            </a:r>
            <a:r>
              <a:rPr lang="zh-TW" altLang="en-US" sz="2000" dirty="0"/>
              <a:t> </a:t>
            </a:r>
            <a:r>
              <a:rPr lang="en-US" altLang="zh-TW" sz="2000" dirty="0"/>
              <a:t>/ </a:t>
            </a:r>
            <a:r>
              <a:rPr lang="zh-TW" altLang="en-US" sz="2000" dirty="0"/>
              <a:t>融資金額；</a:t>
            </a:r>
            <a:endParaRPr lang="zh-TW" altLang="en-US" sz="2000" dirty="0"/>
          </a:p>
          <a:p>
            <a:r>
              <a:rPr lang="zh-TW" altLang="en-US" sz="2000" dirty="0">
                <a:hlinkClick r:id="rId3"/>
              </a:rPr>
              <a:t>融券</a:t>
            </a:r>
            <a:r>
              <a:rPr lang="zh-TW" altLang="en-US" sz="2000" dirty="0"/>
              <a:t>維持率</a:t>
            </a:r>
            <a:r>
              <a:rPr lang="en-US" altLang="zh-TW" sz="2000" dirty="0"/>
              <a:t>= (</a:t>
            </a:r>
            <a:r>
              <a:rPr lang="zh-TW" altLang="en-US" sz="2000" dirty="0"/>
              <a:t>融券擔保品</a:t>
            </a:r>
            <a:r>
              <a:rPr lang="en-US" altLang="zh-TW" sz="2000" dirty="0"/>
              <a:t>+</a:t>
            </a:r>
            <a:r>
              <a:rPr lang="zh-TW" altLang="en-US" sz="2000" dirty="0"/>
              <a:t>融券</a:t>
            </a:r>
            <a:r>
              <a:rPr lang="zh-TW" altLang="en-US" sz="2000" dirty="0">
                <a:hlinkClick r:id="rId4"/>
              </a:rPr>
              <a:t>保證金</a:t>
            </a:r>
            <a:r>
              <a:rPr lang="en-US" altLang="zh-TW" sz="2000" dirty="0"/>
              <a:t>) / </a:t>
            </a:r>
            <a:r>
              <a:rPr lang="zh-TW" altLang="en-US" sz="2000" dirty="0"/>
              <a:t>股票現值。</a:t>
            </a:r>
            <a:endParaRPr lang="zh-TW" altLang="en-US" sz="2000" dirty="0"/>
          </a:p>
          <a:p>
            <a:r>
              <a:rPr lang="zh-TW" altLang="en-US" sz="2000" dirty="0"/>
              <a:t>整戶維持率則是（融資股票總市值</a:t>
            </a:r>
            <a:r>
              <a:rPr lang="zh-TW" altLang="en-US" sz="2000" dirty="0"/>
              <a:t> </a:t>
            </a:r>
            <a:r>
              <a:rPr lang="en-US" altLang="zh-TW" sz="2000" dirty="0"/>
              <a:t>+ </a:t>
            </a:r>
            <a:r>
              <a:rPr lang="zh-TW" altLang="en-US" sz="2000" dirty="0"/>
              <a:t>融券保證金</a:t>
            </a:r>
            <a:r>
              <a:rPr lang="zh-TW" altLang="en-US" sz="2000" dirty="0"/>
              <a:t> </a:t>
            </a:r>
            <a:r>
              <a:rPr lang="en-US" altLang="zh-TW" sz="2000" dirty="0"/>
              <a:t>+ </a:t>
            </a:r>
            <a:r>
              <a:rPr lang="zh-TW" altLang="en-US" sz="2000" dirty="0"/>
              <a:t>融券擔保品）</a:t>
            </a:r>
            <a:r>
              <a:rPr lang="en-US" altLang="zh-TW" sz="2000" dirty="0"/>
              <a:t>/ </a:t>
            </a:r>
            <a:r>
              <a:rPr lang="zh-TW" altLang="en-US" sz="2000" dirty="0"/>
              <a:t>（融資金額</a:t>
            </a:r>
            <a:r>
              <a:rPr lang="zh-TW" altLang="en-US" sz="2000" dirty="0"/>
              <a:t> </a:t>
            </a:r>
            <a:r>
              <a:rPr lang="en-US" altLang="zh-TW" sz="2000" dirty="0"/>
              <a:t>+ </a:t>
            </a:r>
            <a:r>
              <a:rPr lang="zh-TW" altLang="en-US" sz="2000" dirty="0"/>
              <a:t>融券股票總市值）</a:t>
            </a:r>
            <a:r>
              <a:rPr lang="zh-TW" altLang="en-US" sz="2000" dirty="0"/>
              <a:t>*</a:t>
            </a:r>
            <a:r>
              <a:rPr lang="en-US" altLang="zh-TW" sz="2000" dirty="0"/>
              <a:t>100%</a:t>
            </a:r>
            <a:r>
              <a:rPr lang="zh-TW" altLang="en-US" sz="2000" dirty="0"/>
              <a:t>計算出來的。</a:t>
            </a:r>
            <a:endParaRPr lang="zh-TW" altLang="en-US" sz="2000" dirty="0"/>
          </a:p>
          <a:p>
            <a:r>
              <a:rPr lang="zh-TW" altLang="en-US" sz="2000" dirty="0"/>
              <a:t>追繳參考價格則是依主管機關的建議追繳維持率</a:t>
            </a:r>
            <a:r>
              <a:rPr lang="en-US" altLang="zh-TW" sz="2000" dirty="0"/>
              <a:t>(</a:t>
            </a:r>
            <a:r>
              <a:rPr lang="en-US" altLang="zh-TW" sz="2000" dirty="0" smtClean="0"/>
              <a:t>130</a:t>
            </a:r>
            <a:r>
              <a:rPr lang="en-US" altLang="zh-TW" sz="2000" dirty="0"/>
              <a:t>%)</a:t>
            </a:r>
            <a:r>
              <a:rPr lang="zh-TW" altLang="en-US" sz="2000" dirty="0"/>
              <a:t>計算出來的股票價格，也就是當股價達到這個價位時即會被通知追繳費用。</a:t>
            </a:r>
            <a:endParaRPr lang="zh-TW" altLang="en-US" sz="2000" dirty="0"/>
          </a:p>
          <a:p>
            <a:r>
              <a:rPr lang="zh-TW" altLang="en-US" sz="2000" dirty="0"/>
              <a:t>簡單來說，比如融資買進一張</a:t>
            </a:r>
            <a:r>
              <a:rPr lang="en-US" altLang="zh-TW" sz="2000" dirty="0"/>
              <a:t>100</a:t>
            </a:r>
            <a:r>
              <a:rPr lang="zh-TW" altLang="en-US" sz="2000" dirty="0"/>
              <a:t>塊的股票，融資成數六成</a:t>
            </a:r>
            <a:endParaRPr lang="zh-TW" altLang="en-US" sz="2000" dirty="0"/>
          </a:p>
          <a:p>
            <a:r>
              <a:rPr lang="zh-TW" altLang="en-US" sz="2000" dirty="0"/>
              <a:t>融資維持率</a:t>
            </a:r>
            <a:r>
              <a:rPr lang="en-US" altLang="zh-TW" sz="2000" dirty="0"/>
              <a:t>=100*1000/60000=167%</a:t>
            </a:r>
            <a:endParaRPr lang="zh-TW" altLang="en-US" sz="2000" dirty="0"/>
          </a:p>
          <a:p>
            <a:r>
              <a:rPr lang="en-US" altLang="zh-TW" sz="2000" dirty="0" smtClean="0"/>
              <a:t>X/60000=130</a:t>
            </a:r>
            <a:r>
              <a:rPr lang="en-US" altLang="zh-TW" sz="2000" dirty="0"/>
              <a:t>%</a:t>
            </a:r>
            <a:r>
              <a:rPr lang="zh-TW" altLang="en-US" sz="2000" dirty="0"/>
              <a:t>，</a:t>
            </a:r>
            <a:r>
              <a:rPr lang="en-US" altLang="zh-TW" sz="2000" dirty="0" smtClean="0"/>
              <a:t>X=78</a:t>
            </a:r>
            <a:r>
              <a:rPr lang="zh-TW" altLang="en-US" sz="2000" dirty="0" smtClean="0"/>
              <a:t>塊</a:t>
            </a:r>
            <a:endParaRPr lang="zh-TW" altLang="en-US" sz="2000" dirty="0"/>
          </a:p>
          <a:p>
            <a:r>
              <a:rPr lang="zh-TW" altLang="en-US" sz="2000" dirty="0"/>
              <a:t>所以當股價低於</a:t>
            </a:r>
            <a:r>
              <a:rPr lang="en-US" altLang="zh-TW" sz="2000" dirty="0" smtClean="0"/>
              <a:t>78</a:t>
            </a:r>
            <a:r>
              <a:rPr lang="zh-TW" altLang="en-US" sz="2000" dirty="0" smtClean="0"/>
              <a:t>塊</a:t>
            </a:r>
            <a:r>
              <a:rPr lang="zh-TW" altLang="en-US" sz="2000" dirty="0"/>
              <a:t>就需要補保證金，不補的話，就會被</a:t>
            </a:r>
            <a:r>
              <a:rPr lang="zh-TW" altLang="en-US" sz="2000" dirty="0">
                <a:hlinkClick r:id="rId5"/>
              </a:rPr>
              <a:t>斷頭</a:t>
            </a:r>
            <a:r>
              <a:rPr lang="zh-TW" altLang="en-US" sz="2000" dirty="0"/>
              <a:t>。</a:t>
            </a:r>
            <a:endParaRPr lang="zh-TW" altLang="en-US" sz="2000" dirty="0"/>
          </a:p>
          <a:p>
            <a:r>
              <a:rPr lang="zh-TW" altLang="en-US" sz="2000" dirty="0"/>
              <a:t>所以，快速的算法是，當融資成數為六成時，融資的股票價錢</a:t>
            </a:r>
            <a:r>
              <a:rPr lang="zh-TW" altLang="en-US" sz="2000" dirty="0"/>
              <a:t>*</a:t>
            </a:r>
            <a:r>
              <a:rPr lang="en-US" altLang="zh-TW" sz="2000" dirty="0" smtClean="0"/>
              <a:t>0.78</a:t>
            </a:r>
            <a:r>
              <a:rPr lang="zh-TW" altLang="en-US" sz="2000" dirty="0" smtClean="0"/>
              <a:t>，</a:t>
            </a:r>
            <a:r>
              <a:rPr lang="zh-TW" altLang="en-US" sz="2000" dirty="0"/>
              <a:t>就是會被斷頭的價錢。</a:t>
            </a:r>
            <a:endParaRPr lang="zh-TW" altLang="en-US" sz="2000" dirty="0"/>
          </a:p>
          <a:p>
            <a:r>
              <a:rPr lang="zh-TW" altLang="en-US" sz="2000" dirty="0"/>
              <a:t>比如說，融資買</a:t>
            </a:r>
            <a:r>
              <a:rPr lang="en-US" altLang="zh-TW" sz="2000" dirty="0"/>
              <a:t>50</a:t>
            </a:r>
            <a:r>
              <a:rPr lang="zh-TW" altLang="en-US" sz="2000" dirty="0"/>
              <a:t>塊的股票，在</a:t>
            </a:r>
            <a:r>
              <a:rPr lang="en-US" altLang="zh-TW" sz="2000" dirty="0" smtClean="0"/>
              <a:t>50*0.78=39</a:t>
            </a:r>
            <a:r>
              <a:rPr lang="zh-TW" altLang="en-US" sz="2000" dirty="0" smtClean="0"/>
              <a:t>塊</a:t>
            </a:r>
            <a:r>
              <a:rPr lang="zh-TW" altLang="en-US" sz="2000" dirty="0"/>
              <a:t>時會被斷頭。</a:t>
            </a:r>
            <a:endParaRPr lang="zh-TW" altLang="en-US" sz="2000" dirty="0"/>
          </a:p>
          <a:p>
            <a:endParaRPr lang="zh-TW" altLang="en-US" sz="2000" dirty="0"/>
          </a:p>
        </p:txBody>
      </p:sp>
      <p:sp>
        <p:nvSpPr>
          <p:cNvPr id="4" name="頁尾版面配置區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投影片編號版面配置區 4"/>
          <p:cNvSpPr>
            <a:spLocks noGrp="1"/>
          </p:cNvSpPr>
          <p:nvPr>
            <p:ph type="sldNum" sz="quarter" idx="12"/>
          </p:nvPr>
        </p:nvSpPr>
        <p:spPr/>
        <p:txBody>
          <a:bodyPr/>
          <a:lstStyle/>
          <a:p>
            <a:pPr>
              <a:defRPr/>
            </a:pPr>
            <a:fld id="{3669AD01-4AFE-4779-BEB2-1257737E7A1B}" type="slidenum">
              <a:rPr lang="en-US" altLang="zh-TW" smtClean="0"/>
              <a:pPr>
                <a:defRPr/>
              </a:pPr>
              <a:t>19</a:t>
            </a:fld>
            <a:endParaRPr lang="en-US" altLang="zh-TW"/>
          </a:p>
        </p:txBody>
      </p:sp>
    </p:spTree>
    <p:extLst>
      <p:ext uri="{BB962C8B-B14F-4D97-AF65-F5344CB8AC3E}">
        <p14:creationId xmlns:p14="http://schemas.microsoft.com/office/powerpoint/2010/main" val="2796721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信用交易整戶維持率</a:t>
            </a:r>
            <a:endParaRPr lang="zh-TW" altLang="en-US" dirty="0"/>
          </a:p>
        </p:txBody>
      </p:sp>
      <p:sp>
        <p:nvSpPr>
          <p:cNvPr id="3" name="內容版面配置區 2"/>
          <p:cNvSpPr>
            <a:spLocks noGrp="1"/>
          </p:cNvSpPr>
          <p:nvPr>
            <p:ph idx="1"/>
          </p:nvPr>
        </p:nvSpPr>
        <p:spPr/>
        <p:txBody>
          <a:bodyPr/>
          <a:lstStyle/>
          <a:p>
            <a:pPr marL="0" indent="0">
              <a:buNone/>
            </a:pPr>
            <a:r>
              <a:rPr lang="zh-TW" altLang="en-US" sz="2000" b="1" dirty="0" smtClean="0"/>
              <a:t>信用交易</a:t>
            </a:r>
            <a:r>
              <a:rPr lang="zh-TW" altLang="en-US" sz="2000" b="1" dirty="0"/>
              <a:t>整戶擔保維持率的公式為何？</a:t>
            </a:r>
          </a:p>
          <a:p>
            <a:r>
              <a:rPr lang="zh-TW" altLang="en-US" sz="2000" dirty="0"/>
              <a:t>答：整戶擔保維持率計算公式為</a:t>
            </a:r>
            <a:r>
              <a:rPr lang="zh-TW" altLang="en-US" sz="2000" dirty="0" smtClean="0"/>
              <a:t>：</a:t>
            </a:r>
            <a:endParaRPr lang="en-US" altLang="zh-TW" sz="2000" dirty="0" smtClean="0"/>
          </a:p>
          <a:p>
            <a:pPr marL="0" indent="0">
              <a:buNone/>
            </a:pPr>
            <a:r>
              <a:rPr lang="zh-TW" altLang="en-US" sz="2000" dirty="0"/>
              <a:t/>
            </a:r>
            <a:br>
              <a:rPr lang="zh-TW" altLang="en-US" sz="2000" dirty="0"/>
            </a:br>
            <a:r>
              <a:rPr lang="zh-TW" altLang="en-US" sz="2000" dirty="0"/>
              <a:t>融資證券市值＋原融券擔保價款＋原融券保證金</a:t>
            </a:r>
            <a:br>
              <a:rPr lang="zh-TW" altLang="en-US" sz="2000" dirty="0"/>
            </a:br>
            <a:r>
              <a:rPr lang="zh-TW" altLang="en-US" sz="2000" dirty="0"/>
              <a:t>－－－－－－－－－－－－－－－－－－－－－　</a:t>
            </a:r>
            <a:r>
              <a:rPr lang="en-US" altLang="zh-TW" sz="2000" dirty="0"/>
              <a:t>X 100</a:t>
            </a:r>
            <a:r>
              <a:rPr lang="zh-TW" altLang="en-US" sz="2000" dirty="0"/>
              <a:t>％</a:t>
            </a:r>
            <a:br>
              <a:rPr lang="zh-TW" altLang="en-US" sz="2000" dirty="0"/>
            </a:br>
            <a:r>
              <a:rPr lang="zh-TW" altLang="en-US" sz="2000" dirty="0"/>
              <a:t>　　　原融資金額＋融券證券市值</a:t>
            </a:r>
            <a:br>
              <a:rPr lang="zh-TW" altLang="en-US" sz="2000" dirty="0"/>
            </a:br>
            <a:r>
              <a:rPr lang="zh-TW" altLang="en-US" sz="2000" dirty="0"/>
              <a:t/>
            </a:r>
            <a:br>
              <a:rPr lang="zh-TW" altLang="en-US" sz="2000" dirty="0"/>
            </a:br>
            <a:r>
              <a:rPr lang="zh-TW" altLang="en-US" sz="2000" dirty="0"/>
              <a:t>經由上述公式計算得到的擔保維持率是以</a:t>
            </a:r>
            <a:r>
              <a:rPr lang="en-US" altLang="zh-TW" sz="2000" dirty="0"/>
              <a:t>130</a:t>
            </a:r>
            <a:r>
              <a:rPr lang="zh-TW" altLang="en-US" sz="2000" dirty="0"/>
              <a:t>％為最低標準。</a:t>
            </a:r>
          </a:p>
          <a:p>
            <a:endParaRPr lang="zh-TW" altLang="en-US" sz="2000" dirty="0"/>
          </a:p>
        </p:txBody>
      </p:sp>
      <p:sp>
        <p:nvSpPr>
          <p:cNvPr id="4" name="頁尾版面配置區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投影片編號版面配置區 4"/>
          <p:cNvSpPr>
            <a:spLocks noGrp="1"/>
          </p:cNvSpPr>
          <p:nvPr>
            <p:ph type="sldNum" sz="quarter" idx="12"/>
          </p:nvPr>
        </p:nvSpPr>
        <p:spPr/>
        <p:txBody>
          <a:bodyPr/>
          <a:lstStyle/>
          <a:p>
            <a:pPr>
              <a:defRPr/>
            </a:pPr>
            <a:fld id="{3669AD01-4AFE-4779-BEB2-1257737E7A1B}" type="slidenum">
              <a:rPr lang="en-US" altLang="zh-TW" smtClean="0"/>
              <a:pPr>
                <a:defRPr/>
              </a:pPr>
              <a:t>20</a:t>
            </a:fld>
            <a:endParaRPr lang="en-US" altLang="zh-TW"/>
          </a:p>
        </p:txBody>
      </p:sp>
    </p:spTree>
    <p:extLst>
      <p:ext uri="{BB962C8B-B14F-4D97-AF65-F5344CB8AC3E}">
        <p14:creationId xmlns:p14="http://schemas.microsoft.com/office/powerpoint/2010/main" val="176823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zh-TW" dirty="0" smtClean="0">
                <a:solidFill>
                  <a:schemeClr val="tx1"/>
                </a:solidFill>
                <a:effectLst/>
                <a:latin typeface="Arial" panose="020B0604020202020204" pitchFamily="34" charset="0"/>
              </a:rPr>
              <a:t>利息</a:t>
            </a:r>
            <a:r>
              <a:rPr kumimoji="0" lang="zh-TW" altLang="zh-TW" dirty="0">
                <a:solidFill>
                  <a:schemeClr val="tx1"/>
                </a:solidFill>
                <a:effectLst/>
                <a:latin typeface="Arial" panose="020B0604020202020204" pitchFamily="34" charset="0"/>
              </a:rPr>
              <a:t>怎麼</a:t>
            </a:r>
            <a:r>
              <a:rPr kumimoji="0" lang="zh-TW" altLang="zh-TW" dirty="0" smtClean="0">
                <a:solidFill>
                  <a:schemeClr val="tx1"/>
                </a:solidFill>
                <a:effectLst/>
                <a:latin typeface="Arial" panose="020B0604020202020204" pitchFamily="34" charset="0"/>
              </a:rPr>
              <a:t>計算</a:t>
            </a:r>
            <a:endParaRPr lang="zh-TW" altLang="en-US" dirty="0"/>
          </a:p>
        </p:txBody>
      </p:sp>
      <p:sp>
        <p:nvSpPr>
          <p:cNvPr id="3" name="頁尾版面配置區 2"/>
          <p:cNvSpPr>
            <a:spLocks noGrp="1"/>
          </p:cNvSpPr>
          <p:nvPr>
            <p:ph type="ftr" sz="quarter" idx="11"/>
          </p:nvPr>
        </p:nvSpPr>
        <p:spPr/>
        <p:txBody>
          <a:bodyPr/>
          <a:lstStyle/>
          <a:p>
            <a:pPr>
              <a:defRPr/>
            </a:pPr>
            <a:r>
              <a:rPr lang="zh-TW" altLang="en-US" smtClean="0"/>
              <a:t>黃志典：金融市場概論</a:t>
            </a:r>
            <a:endParaRPr lang="en-US" altLang="zh-TW"/>
          </a:p>
        </p:txBody>
      </p:sp>
      <p:sp>
        <p:nvSpPr>
          <p:cNvPr id="4" name="投影片編號版面配置區 3"/>
          <p:cNvSpPr>
            <a:spLocks noGrp="1"/>
          </p:cNvSpPr>
          <p:nvPr>
            <p:ph type="sldNum" sz="quarter" idx="12"/>
          </p:nvPr>
        </p:nvSpPr>
        <p:spPr/>
        <p:txBody>
          <a:bodyPr/>
          <a:lstStyle/>
          <a:p>
            <a:pPr>
              <a:defRPr/>
            </a:pPr>
            <a:fld id="{185F1AB6-5985-411C-AE6D-87382D143ADD}" type="slidenum">
              <a:rPr lang="en-US" altLang="zh-TW" smtClean="0"/>
              <a:pPr>
                <a:defRPr/>
              </a:pPr>
              <a:t>21</a:t>
            </a:fld>
            <a:endParaRPr lang="en-US" altLang="zh-TW"/>
          </a:p>
        </p:txBody>
      </p:sp>
      <p:sp>
        <p:nvSpPr>
          <p:cNvPr id="5" name="Rectangle 1"/>
          <p:cNvSpPr>
            <a:spLocks noChangeArrowheads="1"/>
          </p:cNvSpPr>
          <p:nvPr/>
        </p:nvSpPr>
        <p:spPr bwMode="auto">
          <a:xfrm>
            <a:off x="5803376" y="2839804"/>
            <a:ext cx="17309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7610" tIns="0" rIns="47610" bIns="0" numCol="1" anchor="ctr" anchorCtr="0" compatLnSpc="1">
            <a:prstTxWarp prst="textNoShape">
              <a:avLst/>
            </a:prstTxWarp>
            <a:spAutoFit/>
          </a:bodyPr>
          <a:lstStyle/>
          <a:p>
            <a:pPr marL="0" marR="0" lvl="0" indent="0" algn="just" defTabSz="914400" rtl="0" eaLnBrk="0" fontAlgn="ctr" latinLnBrk="0" hangingPunct="0">
              <a:lnSpc>
                <a:spcPct val="100000"/>
              </a:lnSpc>
              <a:spcBef>
                <a:spcPct val="0"/>
              </a:spcBef>
              <a:spcAft>
                <a:spcPct val="0"/>
              </a:spcAft>
              <a:buClrTx/>
              <a:buSzTx/>
              <a:buFontTx/>
              <a:buNone/>
              <a:tabLst/>
            </a:pPr>
            <a:r>
              <a:rPr kumimoji="0" lang="zh-TW" altLang="zh-TW" sz="1100" b="0" i="0" u="none" strike="noStrike" cap="none" normalizeH="0" baseline="0" dirty="0" smtClean="0">
                <a:ln>
                  <a:noFill/>
                </a:ln>
                <a:solidFill>
                  <a:schemeClr val="tx1"/>
                </a:solidFill>
                <a:effectLst/>
                <a:latin typeface="Arial" panose="020B060402020202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zh-TW" altLang="zh-TW" sz="1100" b="0" i="0" u="none" strike="noStrike" cap="none" normalizeH="0" baseline="0" dirty="0" smtClean="0">
                <a:ln>
                  <a:noFill/>
                </a:ln>
                <a:solidFill>
                  <a:schemeClr val="tx1"/>
                </a:solidFill>
                <a:effectLst/>
                <a:latin typeface="Arial" panose="020B0604020202020204" pitchFamily="34" charset="0"/>
              </a:rPr>
              <a:t> </a:t>
            </a:r>
            <a:endParaRPr kumimoji="0" lang="zh-TW" altLang="zh-TW" sz="18100" b="0" i="0" u="none" strike="noStrike" cap="none" normalizeH="0" baseline="0" dirty="0" smtClean="0">
              <a:ln>
                <a:noFill/>
              </a:ln>
              <a:solidFill>
                <a:schemeClr val="tx1"/>
              </a:solidFill>
              <a:effectLst/>
              <a:latin typeface="Arial" panose="020B0604020202020204" pitchFamily="34" charset="0"/>
            </a:endParaRPr>
          </a:p>
        </p:txBody>
      </p:sp>
      <p:pic>
        <p:nvPicPr>
          <p:cNvPr id="86018" name="Picture 2" descr="http://www.sinotrade.com.tw/UploadFiles/WM_MNG/20170426105820_利息.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492896"/>
            <a:ext cx="6477000" cy="331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89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DA627A5-DDCC-4277-A968-B555E94B4F42}" type="slidenum">
              <a:rPr kumimoji="0" lang="en-US" altLang="zh-TW" sz="1400">
                <a:ea typeface="新細明體" panose="02020500000000000000" pitchFamily="18" charset="-120"/>
              </a:rPr>
              <a:pPr>
                <a:spcBef>
                  <a:spcPct val="0"/>
                </a:spcBef>
                <a:buClrTx/>
                <a:buSzTx/>
                <a:buFontTx/>
                <a:buNone/>
              </a:pPr>
              <a:t>22</a:t>
            </a:fld>
            <a:endParaRPr kumimoji="0" lang="en-US" altLang="zh-TW" sz="1400">
              <a:ea typeface="新細明體" panose="02020500000000000000" pitchFamily="18" charset="-120"/>
            </a:endParaRPr>
          </a:p>
        </p:txBody>
      </p:sp>
      <p:sp>
        <p:nvSpPr>
          <p:cNvPr id="35843"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股票市場的參與者</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p>
        </p:txBody>
      </p:sp>
      <p:sp>
        <p:nvSpPr>
          <p:cNvPr id="201731" name="Rectangle 3"/>
          <p:cNvSpPr>
            <a:spLocks noGrp="1" noChangeArrowheads="1"/>
          </p:cNvSpPr>
          <p:nvPr>
            <p:ph type="body" idx="1"/>
          </p:nvPr>
        </p:nvSpPr>
        <p:spPr/>
        <p:txBody>
          <a:bodyPr/>
          <a:lstStyle/>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rPr>
              <a:t>集中保管機構：</a:t>
            </a:r>
            <a:r>
              <a:rPr lang="zh-TW" altLang="en-US" sz="2800" dirty="0" smtClean="0"/>
              <a:t>從事證券保管、交割、轉讓匯撥、過戶等業務的機構。</a:t>
            </a:r>
          </a:p>
          <a:p>
            <a:pPr lvl="1" eaLnBrk="1" hangingPunct="1">
              <a:lnSpc>
                <a:spcPct val="90000"/>
              </a:lnSpc>
              <a:defRPr/>
            </a:pPr>
            <a:r>
              <a:rPr lang="zh-TW" altLang="en-US" dirty="0" smtClean="0"/>
              <a:t>使交割手續簡化，並防止偽造、變造證券流通，減少投資人與證券商的交割風險。</a:t>
            </a:r>
          </a:p>
          <a:p>
            <a:pPr lvl="1" eaLnBrk="1" hangingPunct="1">
              <a:lnSpc>
                <a:spcPct val="90000"/>
              </a:lnSpc>
              <a:defRPr/>
            </a:pPr>
            <a:r>
              <a:rPr lang="zh-TW" altLang="en-US" dirty="0" smtClean="0"/>
              <a:t>台灣的集中保管機構為台灣集中保管結算所。</a:t>
            </a:r>
          </a:p>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rPr>
              <a:t>證券投資信託公司：</a:t>
            </a:r>
            <a:r>
              <a:rPr lang="zh-TW" altLang="en-US" sz="2800" dirty="0" smtClean="0">
                <a:latin typeface="標楷體" pitchFamily="65" charset="-120"/>
              </a:rPr>
              <a:t>發行受益憑證，向社會大眾募集資金以投資有價證券，並將投資收益分配予受益憑證持有人的公司 </a:t>
            </a:r>
          </a:p>
          <a:p>
            <a:pPr eaLnBrk="1" hangingPunct="1">
              <a:lnSpc>
                <a:spcPct val="90000"/>
              </a:lnSpc>
              <a:defRPr/>
            </a:pPr>
            <a:r>
              <a:rPr lang="zh-TW" altLang="en-US" sz="2800" dirty="0" smtClean="0">
                <a:solidFill>
                  <a:schemeClr val="accent1">
                    <a:lumMod val="75000"/>
                  </a:schemeClr>
                </a:solidFill>
                <a:effectLst>
                  <a:outerShdw blurRad="38100" dist="38100" dir="2700000" algn="tl">
                    <a:srgbClr val="000000">
                      <a:alpha val="43137"/>
                    </a:srgbClr>
                  </a:outerShdw>
                </a:effectLst>
              </a:rPr>
              <a:t>證券投資顧問公司：</a:t>
            </a:r>
            <a:r>
              <a:rPr lang="zh-TW" altLang="en-US" sz="2800" dirty="0" smtClean="0"/>
              <a:t>對證券投資提供顧問服務，收取報酬的公司 </a:t>
            </a:r>
          </a:p>
        </p:txBody>
      </p:sp>
      <p:sp>
        <p:nvSpPr>
          <p:cNvPr id="2253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wipe(down)">
                                      <p:cBhvr>
                                        <p:cTn id="7" dur="580">
                                          <p:stCondLst>
                                            <p:cond delay="0"/>
                                          </p:stCondLst>
                                        </p:cTn>
                                        <p:tgtEl>
                                          <p:spTgt spid="35843"/>
                                        </p:tgtEl>
                                      </p:cBhvr>
                                    </p:animEffect>
                                    <p:anim calcmode="lin" valueType="num">
                                      <p:cBhvr>
                                        <p:cTn id="8" dur="1822" tmFilter="0,0; 0.14,0.36; 0.43,0.73; 0.71,0.91; 1.0,1.0">
                                          <p:stCondLst>
                                            <p:cond delay="0"/>
                                          </p:stCondLst>
                                        </p:cTn>
                                        <p:tgtEl>
                                          <p:spTgt spid="3584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84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84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84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843"/>
                                        </p:tgtEl>
                                        <p:attrNameLst>
                                          <p:attrName>ppt_y</p:attrName>
                                        </p:attrNameLst>
                                      </p:cBhvr>
                                      <p:tavLst>
                                        <p:tav tm="0" fmla="#ppt_y-sin(pi*$)/81">
                                          <p:val>
                                            <p:fltVal val="0"/>
                                          </p:val>
                                        </p:tav>
                                        <p:tav tm="100000">
                                          <p:val>
                                            <p:fltVal val="1"/>
                                          </p:val>
                                        </p:tav>
                                      </p:tavLst>
                                    </p:anim>
                                    <p:animScale>
                                      <p:cBhvr>
                                        <p:cTn id="13" dur="26">
                                          <p:stCondLst>
                                            <p:cond delay="650"/>
                                          </p:stCondLst>
                                        </p:cTn>
                                        <p:tgtEl>
                                          <p:spTgt spid="35843"/>
                                        </p:tgtEl>
                                      </p:cBhvr>
                                      <p:to x="100000" y="60000"/>
                                    </p:animScale>
                                    <p:animScale>
                                      <p:cBhvr>
                                        <p:cTn id="14" dur="166" decel="50000">
                                          <p:stCondLst>
                                            <p:cond delay="676"/>
                                          </p:stCondLst>
                                        </p:cTn>
                                        <p:tgtEl>
                                          <p:spTgt spid="35843"/>
                                        </p:tgtEl>
                                      </p:cBhvr>
                                      <p:to x="100000" y="100000"/>
                                    </p:animScale>
                                    <p:animScale>
                                      <p:cBhvr>
                                        <p:cTn id="15" dur="26">
                                          <p:stCondLst>
                                            <p:cond delay="1312"/>
                                          </p:stCondLst>
                                        </p:cTn>
                                        <p:tgtEl>
                                          <p:spTgt spid="35843"/>
                                        </p:tgtEl>
                                      </p:cBhvr>
                                      <p:to x="100000" y="80000"/>
                                    </p:animScale>
                                    <p:animScale>
                                      <p:cBhvr>
                                        <p:cTn id="16" dur="166" decel="50000">
                                          <p:stCondLst>
                                            <p:cond delay="1338"/>
                                          </p:stCondLst>
                                        </p:cTn>
                                        <p:tgtEl>
                                          <p:spTgt spid="35843"/>
                                        </p:tgtEl>
                                      </p:cBhvr>
                                      <p:to x="100000" y="100000"/>
                                    </p:animScale>
                                    <p:animScale>
                                      <p:cBhvr>
                                        <p:cTn id="17" dur="26">
                                          <p:stCondLst>
                                            <p:cond delay="1642"/>
                                          </p:stCondLst>
                                        </p:cTn>
                                        <p:tgtEl>
                                          <p:spTgt spid="35843"/>
                                        </p:tgtEl>
                                      </p:cBhvr>
                                      <p:to x="100000" y="90000"/>
                                    </p:animScale>
                                    <p:animScale>
                                      <p:cBhvr>
                                        <p:cTn id="18" dur="166" decel="50000">
                                          <p:stCondLst>
                                            <p:cond delay="1668"/>
                                          </p:stCondLst>
                                        </p:cTn>
                                        <p:tgtEl>
                                          <p:spTgt spid="35843"/>
                                        </p:tgtEl>
                                      </p:cBhvr>
                                      <p:to x="100000" y="100000"/>
                                    </p:animScale>
                                    <p:animScale>
                                      <p:cBhvr>
                                        <p:cTn id="19" dur="26">
                                          <p:stCondLst>
                                            <p:cond delay="1808"/>
                                          </p:stCondLst>
                                        </p:cTn>
                                        <p:tgtEl>
                                          <p:spTgt spid="35843"/>
                                        </p:tgtEl>
                                      </p:cBhvr>
                                      <p:to x="100000" y="95000"/>
                                    </p:animScale>
                                    <p:animScale>
                                      <p:cBhvr>
                                        <p:cTn id="20" dur="166" decel="50000">
                                          <p:stCondLst>
                                            <p:cond delay="1834"/>
                                          </p:stCondLst>
                                        </p:cTn>
                                        <p:tgtEl>
                                          <p:spTgt spid="3584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1731">
                                            <p:txEl>
                                              <p:pRg st="0" end="0"/>
                                            </p:txEl>
                                          </p:spTgt>
                                        </p:tgtEl>
                                        <p:attrNameLst>
                                          <p:attrName>style.visibility</p:attrName>
                                        </p:attrNameLst>
                                      </p:cBhvr>
                                      <p:to>
                                        <p:strVal val="visible"/>
                                      </p:to>
                                    </p:set>
                                    <p:animEffect transition="in" filter="fade">
                                      <p:cBhvr>
                                        <p:cTn id="25" dur="500"/>
                                        <p:tgtEl>
                                          <p:spTgt spid="201731">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1731">
                                            <p:txEl>
                                              <p:pRg st="1" end="1"/>
                                            </p:txEl>
                                          </p:spTgt>
                                        </p:tgtEl>
                                        <p:attrNameLst>
                                          <p:attrName>style.visibility</p:attrName>
                                        </p:attrNameLst>
                                      </p:cBhvr>
                                      <p:to>
                                        <p:strVal val="visible"/>
                                      </p:to>
                                    </p:set>
                                    <p:animEffect transition="in" filter="fade">
                                      <p:cBhvr>
                                        <p:cTn id="28" dur="500"/>
                                        <p:tgtEl>
                                          <p:spTgt spid="201731">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1731">
                                            <p:txEl>
                                              <p:pRg st="2" end="2"/>
                                            </p:txEl>
                                          </p:spTgt>
                                        </p:tgtEl>
                                        <p:attrNameLst>
                                          <p:attrName>style.visibility</p:attrName>
                                        </p:attrNameLst>
                                      </p:cBhvr>
                                      <p:to>
                                        <p:strVal val="visible"/>
                                      </p:to>
                                    </p:set>
                                    <p:animEffect transition="in" filter="fade">
                                      <p:cBhvr>
                                        <p:cTn id="31" dur="500"/>
                                        <p:tgtEl>
                                          <p:spTgt spid="20173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1731">
                                            <p:txEl>
                                              <p:pRg st="3" end="3"/>
                                            </p:txEl>
                                          </p:spTgt>
                                        </p:tgtEl>
                                        <p:attrNameLst>
                                          <p:attrName>style.visibility</p:attrName>
                                        </p:attrNameLst>
                                      </p:cBhvr>
                                      <p:to>
                                        <p:strVal val="visible"/>
                                      </p:to>
                                    </p:set>
                                    <p:animEffect transition="in" filter="fade">
                                      <p:cBhvr>
                                        <p:cTn id="36" dur="500"/>
                                        <p:tgtEl>
                                          <p:spTgt spid="201731">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1731">
                                            <p:txEl>
                                              <p:pRg st="4" end="4"/>
                                            </p:txEl>
                                          </p:spTgt>
                                        </p:tgtEl>
                                        <p:attrNameLst>
                                          <p:attrName>style.visibility</p:attrName>
                                        </p:attrNameLst>
                                      </p:cBhvr>
                                      <p:to>
                                        <p:strVal val="visible"/>
                                      </p:to>
                                    </p:set>
                                    <p:animEffect transition="in" filter="fade">
                                      <p:cBhvr>
                                        <p:cTn id="41" dur="500"/>
                                        <p:tgtEl>
                                          <p:spTgt spid="2017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20173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10A1828-0FF2-4700-9E9F-A432D1D0C789}" type="slidenum">
              <a:rPr kumimoji="0" lang="en-US" altLang="zh-TW" sz="1400">
                <a:ea typeface="新細明體" panose="02020500000000000000" pitchFamily="18" charset="-120"/>
              </a:rPr>
              <a:pPr>
                <a:spcBef>
                  <a:spcPct val="0"/>
                </a:spcBef>
                <a:buClrTx/>
                <a:buSzTx/>
                <a:buFontTx/>
                <a:buNone/>
              </a:pPr>
              <a:t>23</a:t>
            </a:fld>
            <a:endParaRPr kumimoji="0" lang="en-US" altLang="zh-TW" sz="1400">
              <a:ea typeface="新細明體" panose="02020500000000000000" pitchFamily="18" charset="-120"/>
            </a:endParaRPr>
          </a:p>
        </p:txBody>
      </p:sp>
      <p:sp>
        <p:nvSpPr>
          <p:cNvPr id="36867" name="Rectangle 2"/>
          <p:cNvSpPr>
            <a:spLocks noGrp="1" noChangeArrowheads="1"/>
          </p:cNvSpPr>
          <p:nvPr>
            <p:ph type="title"/>
          </p:nvPr>
        </p:nvSpPr>
        <p:spPr>
          <a:xfrm>
            <a:off x="914400" y="332656"/>
            <a:ext cx="7543800" cy="1295400"/>
          </a:xfrm>
        </p:spPr>
        <p:txBody>
          <a:bodyPr/>
          <a:lstStyle/>
          <a:p>
            <a:pPr eaLnBrk="1" hangingPunct="1">
              <a:defRPr/>
            </a:pPr>
            <a:r>
              <a:rPr lang="zh-TW" altLang="en-US" dirty="0" smtClean="0"/>
              <a:t>股價指數的意義與編製</a:t>
            </a:r>
          </a:p>
        </p:txBody>
      </p:sp>
      <p:sp>
        <p:nvSpPr>
          <p:cNvPr id="97283" name="Rectangle 3"/>
          <p:cNvSpPr>
            <a:spLocks noGrp="1" noChangeArrowheads="1"/>
          </p:cNvSpPr>
          <p:nvPr>
            <p:ph type="body" idx="1"/>
          </p:nvPr>
        </p:nvSpPr>
        <p:spPr>
          <a:xfrm>
            <a:off x="685800" y="1981200"/>
            <a:ext cx="7772400" cy="4328120"/>
          </a:xfrm>
        </p:spPr>
        <p:txBody>
          <a:bodyPr/>
          <a:lstStyle/>
          <a:p>
            <a:pPr eaLnBrk="1" hangingPunct="1"/>
            <a:r>
              <a:rPr lang="zh-TW" altLang="en-US" dirty="0" smtClean="0"/>
              <a:t>「股價指數」：衡量整體股票市場或某一群股票價格走勢的綜合性指標。</a:t>
            </a:r>
          </a:p>
          <a:p>
            <a:pPr eaLnBrk="1" hangingPunct="1"/>
            <a:r>
              <a:rPr lang="zh-TW" altLang="en-US" dirty="0" smtClean="0"/>
              <a:t>編製股價指數時，涉及股票採樣、股價的加權與平均方式：</a:t>
            </a:r>
          </a:p>
          <a:p>
            <a:pPr lvl="1" eaLnBrk="1" hangingPunct="1"/>
            <a:r>
              <a:rPr lang="zh-TW" altLang="en-US" dirty="0" smtClean="0"/>
              <a:t>採樣股票：選取具有代表性的「樣本」股票。</a:t>
            </a:r>
          </a:p>
          <a:p>
            <a:pPr lvl="1" eaLnBrk="1" hangingPunct="1"/>
            <a:r>
              <a:rPr lang="zh-TW" altLang="en-US" dirty="0" smtClean="0"/>
              <a:t>加權方式：價格加權、市值加權、等權。</a:t>
            </a:r>
          </a:p>
          <a:p>
            <a:pPr lvl="1" eaLnBrk="1" hangingPunct="1"/>
            <a:r>
              <a:rPr lang="zh-TW" altLang="en-US" dirty="0" smtClean="0"/>
              <a:t>平均方式：算術平均、幾何平均。</a:t>
            </a:r>
          </a:p>
          <a:p>
            <a:pPr eaLnBrk="1" hangingPunct="1"/>
            <a:endParaRPr lang="en-US" altLang="zh-TW" dirty="0" smtClean="0"/>
          </a:p>
        </p:txBody>
      </p:sp>
      <p:sp>
        <p:nvSpPr>
          <p:cNvPr id="2355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fade">
                                      <p:cBhvr>
                                        <p:cTn id="7" dur="500"/>
                                        <p:tgtEl>
                                          <p:spTgt spid="3686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7283">
                                            <p:txEl>
                                              <p:pRg st="0" end="0"/>
                                            </p:txEl>
                                          </p:spTgt>
                                        </p:tgtEl>
                                        <p:attrNameLst>
                                          <p:attrName>style.visibility</p:attrName>
                                        </p:attrNameLst>
                                      </p:cBhvr>
                                      <p:to>
                                        <p:strVal val="visible"/>
                                      </p:to>
                                    </p:set>
                                    <p:anim calcmode="lin" valueType="num">
                                      <p:cBhvr additive="base">
                                        <p:cTn id="12" dur="500" fill="hold"/>
                                        <p:tgtEl>
                                          <p:spTgt spid="9728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7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7283">
                                            <p:txEl>
                                              <p:pRg st="1" end="1"/>
                                            </p:txEl>
                                          </p:spTgt>
                                        </p:tgtEl>
                                        <p:attrNameLst>
                                          <p:attrName>style.visibility</p:attrName>
                                        </p:attrNameLst>
                                      </p:cBhvr>
                                      <p:to>
                                        <p:strVal val="visible"/>
                                      </p:to>
                                    </p:set>
                                    <p:anim calcmode="lin" valueType="num">
                                      <p:cBhvr additive="base">
                                        <p:cTn id="18" dur="500" fill="hold"/>
                                        <p:tgtEl>
                                          <p:spTgt spid="9728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728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7283">
                                            <p:txEl>
                                              <p:pRg st="2" end="2"/>
                                            </p:txEl>
                                          </p:spTgt>
                                        </p:tgtEl>
                                        <p:attrNameLst>
                                          <p:attrName>style.visibility</p:attrName>
                                        </p:attrNameLst>
                                      </p:cBhvr>
                                      <p:to>
                                        <p:strVal val="visible"/>
                                      </p:to>
                                    </p:set>
                                    <p:anim calcmode="lin" valueType="num">
                                      <p:cBhvr additive="base">
                                        <p:cTn id="22" dur="500" fill="hold"/>
                                        <p:tgtEl>
                                          <p:spTgt spid="9728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7283">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7283">
                                            <p:txEl>
                                              <p:pRg st="3" end="3"/>
                                            </p:txEl>
                                          </p:spTgt>
                                        </p:tgtEl>
                                        <p:attrNameLst>
                                          <p:attrName>style.visibility</p:attrName>
                                        </p:attrNameLst>
                                      </p:cBhvr>
                                      <p:to>
                                        <p:strVal val="visible"/>
                                      </p:to>
                                    </p:set>
                                    <p:anim calcmode="lin" valueType="num">
                                      <p:cBhvr additive="base">
                                        <p:cTn id="26" dur="500" fill="hold"/>
                                        <p:tgtEl>
                                          <p:spTgt spid="9728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7283">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7283">
                                            <p:txEl>
                                              <p:pRg st="4" end="4"/>
                                            </p:txEl>
                                          </p:spTgt>
                                        </p:tgtEl>
                                        <p:attrNameLst>
                                          <p:attrName>style.visibility</p:attrName>
                                        </p:attrNameLst>
                                      </p:cBhvr>
                                      <p:to>
                                        <p:strVal val="visible"/>
                                      </p:to>
                                    </p:set>
                                    <p:anim calcmode="lin" valueType="num">
                                      <p:cBhvr additive="base">
                                        <p:cTn id="30" dur="500" fill="hold"/>
                                        <p:tgtEl>
                                          <p:spTgt spid="9728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72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972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B7BDAC98-7D01-4BF5-81A5-D5DCBE338C68}" type="slidenum">
              <a:rPr kumimoji="0" lang="en-US" altLang="zh-TW" sz="1400">
                <a:ea typeface="新細明體" panose="02020500000000000000" pitchFamily="18" charset="-120"/>
              </a:rPr>
              <a:pPr>
                <a:spcBef>
                  <a:spcPct val="0"/>
                </a:spcBef>
                <a:buClrTx/>
                <a:buSzTx/>
                <a:buFontTx/>
                <a:buNone/>
              </a:pPr>
              <a:t>24</a:t>
            </a:fld>
            <a:endParaRPr kumimoji="0" lang="en-US" altLang="zh-TW" sz="1400">
              <a:ea typeface="新細明體" panose="02020500000000000000" pitchFamily="18" charset="-120"/>
            </a:endParaRPr>
          </a:p>
        </p:txBody>
      </p:sp>
      <p:sp>
        <p:nvSpPr>
          <p:cNvPr id="36867" name="Rectangle 2"/>
          <p:cNvSpPr>
            <a:spLocks noGrp="1" noChangeArrowheads="1"/>
          </p:cNvSpPr>
          <p:nvPr>
            <p:ph type="title"/>
          </p:nvPr>
        </p:nvSpPr>
        <p:spPr>
          <a:xfrm>
            <a:off x="800100" y="260648"/>
            <a:ext cx="7543800" cy="1295400"/>
          </a:xfrm>
        </p:spPr>
        <p:txBody>
          <a:bodyPr/>
          <a:lstStyle/>
          <a:p>
            <a:pPr eaLnBrk="1" hangingPunct="1">
              <a:defRPr/>
            </a:pPr>
            <a:r>
              <a:rPr lang="zh-TW" altLang="en-US" dirty="0" smtClean="0"/>
              <a:t>股價指數的意義與編製</a:t>
            </a:r>
          </a:p>
        </p:txBody>
      </p:sp>
      <p:sp>
        <p:nvSpPr>
          <p:cNvPr id="97283" name="Rectangle 3"/>
          <p:cNvSpPr>
            <a:spLocks noGrp="1" noChangeArrowheads="1"/>
          </p:cNvSpPr>
          <p:nvPr>
            <p:ph type="body" idx="1"/>
          </p:nvPr>
        </p:nvSpPr>
        <p:spPr>
          <a:xfrm>
            <a:off x="685800" y="1482725"/>
            <a:ext cx="8206680" cy="4754563"/>
          </a:xfrm>
        </p:spPr>
        <p:txBody>
          <a:bodyPr/>
          <a:lstStyle/>
          <a:p>
            <a:pPr eaLnBrk="1" hangingPunct="1"/>
            <a:r>
              <a:rPr lang="zh-TW" altLang="zh-TW" sz="2800" dirty="0" smtClean="0"/>
              <a:t>股價指數</a:t>
            </a:r>
            <a:r>
              <a:rPr lang="zh-TW" altLang="en-US" sz="2800" dirty="0" smtClean="0"/>
              <a:t>可視為</a:t>
            </a:r>
            <a:r>
              <a:rPr lang="zh-TW" altLang="zh-TW" sz="2800" dirty="0" smtClean="0"/>
              <a:t>一種投資策略。</a:t>
            </a:r>
            <a:endParaRPr lang="en-US" altLang="zh-TW" sz="2800" dirty="0" smtClean="0"/>
          </a:p>
          <a:p>
            <a:pPr algn="just" eaLnBrk="1" hangingPunct="1">
              <a:buFont typeface="Wingdings" panose="05000000000000000000" pitchFamily="2" charset="2"/>
              <a:buChar char="Ø"/>
            </a:pPr>
            <a:r>
              <a:rPr lang="zh-TW" altLang="zh-TW" sz="2400" dirty="0" smtClean="0"/>
              <a:t>股價指數變動率</a:t>
            </a:r>
            <a:r>
              <a:rPr lang="en-US" altLang="zh-TW" sz="2400" dirty="0" smtClean="0"/>
              <a:t>: </a:t>
            </a:r>
            <a:r>
              <a:rPr lang="zh-TW" altLang="en-US" sz="2400" dirty="0" smtClean="0"/>
              <a:t>這種</a:t>
            </a:r>
            <a:r>
              <a:rPr lang="zh-TW" altLang="zh-TW" sz="2400" dirty="0" smtClean="0"/>
              <a:t>投資策略的投資報酬率。假設</a:t>
            </a:r>
            <a:r>
              <a:rPr lang="zh-TW" altLang="en-US" sz="2400" dirty="0" smtClean="0"/>
              <a:t>過去</a:t>
            </a:r>
            <a:r>
              <a:rPr lang="zh-TW" altLang="zh-TW" sz="2400" dirty="0" smtClean="0"/>
              <a:t>某一股價指數為</a:t>
            </a:r>
            <a:r>
              <a:rPr lang="en-US" altLang="zh-TW" sz="2400" dirty="0" smtClean="0"/>
              <a:t>100</a:t>
            </a:r>
            <a:r>
              <a:rPr lang="zh-TW" altLang="zh-TW" sz="2400" dirty="0" smtClean="0"/>
              <a:t>，現在為</a:t>
            </a:r>
            <a:r>
              <a:rPr lang="en-US" altLang="zh-TW" sz="2400" dirty="0" smtClean="0"/>
              <a:t>9,000</a:t>
            </a:r>
            <a:r>
              <a:rPr lang="zh-TW" altLang="zh-TW" sz="2400" dirty="0" smtClean="0"/>
              <a:t>，代表</a:t>
            </a:r>
            <a:r>
              <a:rPr lang="zh-TW" altLang="en-US" sz="2400" dirty="0"/>
              <a:t>這段期間</a:t>
            </a:r>
            <a:r>
              <a:rPr lang="zh-TW" altLang="zh-TW" sz="2400" dirty="0" smtClean="0"/>
              <a:t>依照股價指數編製方式投資，報酬率將為</a:t>
            </a:r>
            <a:r>
              <a:rPr lang="en-US" altLang="zh-TW" sz="2400" dirty="0" smtClean="0"/>
              <a:t>89</a:t>
            </a:r>
            <a:r>
              <a:rPr lang="zh-TW" altLang="zh-TW" sz="2400" dirty="0" smtClean="0"/>
              <a:t>倍。</a:t>
            </a:r>
            <a:endParaRPr lang="en-US" altLang="zh-TW" sz="2400" dirty="0" smtClean="0"/>
          </a:p>
          <a:p>
            <a:pPr algn="just" eaLnBrk="1" hangingPunct="1">
              <a:buFont typeface="Wingdings" panose="05000000000000000000" pitchFamily="2" charset="2"/>
              <a:buChar char="Ø"/>
            </a:pPr>
            <a:r>
              <a:rPr lang="zh-TW" altLang="zh-TW" sz="2400" dirty="0" smtClean="0"/>
              <a:t>一般股價指數沒有考慮現金股利再投資，</a:t>
            </a:r>
            <a:r>
              <a:rPr lang="zh-TW" altLang="en-US" sz="2400" dirty="0" smtClean="0"/>
              <a:t>指數</a:t>
            </a:r>
            <a:r>
              <a:rPr lang="zh-TW" altLang="en-US" sz="2400" dirty="0"/>
              <a:t>變動</a:t>
            </a:r>
            <a:r>
              <a:rPr lang="zh-TW" altLang="en-US" sz="2400" dirty="0" smtClean="0"/>
              <a:t>率</a:t>
            </a:r>
            <a:r>
              <a:rPr lang="zh-TW" altLang="zh-TW" sz="2400" dirty="0" smtClean="0"/>
              <a:t>只反應股價變動率，如果考慮現金股利，這段期間的投資報酬率將遠大於</a:t>
            </a:r>
            <a:r>
              <a:rPr lang="en-US" altLang="zh-TW" sz="2400" dirty="0" smtClean="0"/>
              <a:t>89</a:t>
            </a:r>
            <a:r>
              <a:rPr lang="zh-TW" altLang="zh-TW" sz="2400" dirty="0" smtClean="0"/>
              <a:t>倍 。</a:t>
            </a:r>
            <a:endParaRPr lang="zh-TW" altLang="en-US" sz="2400" dirty="0" smtClean="0"/>
          </a:p>
          <a:p>
            <a:pPr eaLnBrk="1" hangingPunct="1"/>
            <a:endParaRPr lang="en-US" altLang="zh-TW" dirty="0" smtClean="0"/>
          </a:p>
        </p:txBody>
      </p:sp>
      <p:sp>
        <p:nvSpPr>
          <p:cNvPr id="2458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wipe(down)">
                                      <p:cBhvr>
                                        <p:cTn id="7" dur="500"/>
                                        <p:tgtEl>
                                          <p:spTgt spid="3686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7283">
                                            <p:txEl>
                                              <p:pRg st="0" end="0"/>
                                            </p:txEl>
                                          </p:spTgt>
                                        </p:tgtEl>
                                        <p:attrNameLst>
                                          <p:attrName>style.visibility</p:attrName>
                                        </p:attrNameLst>
                                      </p:cBhvr>
                                      <p:to>
                                        <p:strVal val="visible"/>
                                      </p:to>
                                    </p:set>
                                    <p:animEffect transition="in" filter="wipe(down)">
                                      <p:cBhvr>
                                        <p:cTn id="12" dur="580">
                                          <p:stCondLst>
                                            <p:cond delay="0"/>
                                          </p:stCondLst>
                                        </p:cTn>
                                        <p:tgtEl>
                                          <p:spTgt spid="97283">
                                            <p:txEl>
                                              <p:pRg st="0" end="0"/>
                                            </p:txEl>
                                          </p:spTgt>
                                        </p:tgtEl>
                                      </p:cBhvr>
                                    </p:animEffect>
                                    <p:anim calcmode="lin" valueType="num">
                                      <p:cBhvr>
                                        <p:cTn id="13" dur="1822" tmFilter="0,0; 0.14,0.36; 0.43,0.73; 0.71,0.91; 1.0,1.0">
                                          <p:stCondLst>
                                            <p:cond delay="0"/>
                                          </p:stCondLst>
                                        </p:cTn>
                                        <p:tgtEl>
                                          <p:spTgt spid="9728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728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728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728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728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97283">
                                            <p:txEl>
                                              <p:pRg st="0" end="0"/>
                                            </p:txEl>
                                          </p:spTgt>
                                        </p:tgtEl>
                                      </p:cBhvr>
                                      <p:to x="100000" y="60000"/>
                                    </p:animScale>
                                    <p:animScale>
                                      <p:cBhvr>
                                        <p:cTn id="19" dur="166" decel="50000">
                                          <p:stCondLst>
                                            <p:cond delay="676"/>
                                          </p:stCondLst>
                                        </p:cTn>
                                        <p:tgtEl>
                                          <p:spTgt spid="97283">
                                            <p:txEl>
                                              <p:pRg st="0" end="0"/>
                                            </p:txEl>
                                          </p:spTgt>
                                        </p:tgtEl>
                                      </p:cBhvr>
                                      <p:to x="100000" y="100000"/>
                                    </p:animScale>
                                    <p:animScale>
                                      <p:cBhvr>
                                        <p:cTn id="20" dur="26">
                                          <p:stCondLst>
                                            <p:cond delay="1312"/>
                                          </p:stCondLst>
                                        </p:cTn>
                                        <p:tgtEl>
                                          <p:spTgt spid="97283">
                                            <p:txEl>
                                              <p:pRg st="0" end="0"/>
                                            </p:txEl>
                                          </p:spTgt>
                                        </p:tgtEl>
                                      </p:cBhvr>
                                      <p:to x="100000" y="80000"/>
                                    </p:animScale>
                                    <p:animScale>
                                      <p:cBhvr>
                                        <p:cTn id="21" dur="166" decel="50000">
                                          <p:stCondLst>
                                            <p:cond delay="1338"/>
                                          </p:stCondLst>
                                        </p:cTn>
                                        <p:tgtEl>
                                          <p:spTgt spid="97283">
                                            <p:txEl>
                                              <p:pRg st="0" end="0"/>
                                            </p:txEl>
                                          </p:spTgt>
                                        </p:tgtEl>
                                      </p:cBhvr>
                                      <p:to x="100000" y="100000"/>
                                    </p:animScale>
                                    <p:animScale>
                                      <p:cBhvr>
                                        <p:cTn id="22" dur="26">
                                          <p:stCondLst>
                                            <p:cond delay="1642"/>
                                          </p:stCondLst>
                                        </p:cTn>
                                        <p:tgtEl>
                                          <p:spTgt spid="97283">
                                            <p:txEl>
                                              <p:pRg st="0" end="0"/>
                                            </p:txEl>
                                          </p:spTgt>
                                        </p:tgtEl>
                                      </p:cBhvr>
                                      <p:to x="100000" y="90000"/>
                                    </p:animScale>
                                    <p:animScale>
                                      <p:cBhvr>
                                        <p:cTn id="23" dur="166" decel="50000">
                                          <p:stCondLst>
                                            <p:cond delay="1668"/>
                                          </p:stCondLst>
                                        </p:cTn>
                                        <p:tgtEl>
                                          <p:spTgt spid="97283">
                                            <p:txEl>
                                              <p:pRg st="0" end="0"/>
                                            </p:txEl>
                                          </p:spTgt>
                                        </p:tgtEl>
                                      </p:cBhvr>
                                      <p:to x="100000" y="100000"/>
                                    </p:animScale>
                                    <p:animScale>
                                      <p:cBhvr>
                                        <p:cTn id="24" dur="26">
                                          <p:stCondLst>
                                            <p:cond delay="1808"/>
                                          </p:stCondLst>
                                        </p:cTn>
                                        <p:tgtEl>
                                          <p:spTgt spid="97283">
                                            <p:txEl>
                                              <p:pRg st="0" end="0"/>
                                            </p:txEl>
                                          </p:spTgt>
                                        </p:tgtEl>
                                      </p:cBhvr>
                                      <p:to x="100000" y="95000"/>
                                    </p:animScale>
                                    <p:animScale>
                                      <p:cBhvr>
                                        <p:cTn id="25" dur="166" decel="50000">
                                          <p:stCondLst>
                                            <p:cond delay="1834"/>
                                          </p:stCondLst>
                                        </p:cTn>
                                        <p:tgtEl>
                                          <p:spTgt spid="9728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97283">
                                            <p:txEl>
                                              <p:pRg st="1" end="1"/>
                                            </p:txEl>
                                          </p:spTgt>
                                        </p:tgtEl>
                                        <p:attrNameLst>
                                          <p:attrName>style.visibility</p:attrName>
                                        </p:attrNameLst>
                                      </p:cBhvr>
                                      <p:to>
                                        <p:strVal val="visible"/>
                                      </p:to>
                                    </p:set>
                                    <p:animEffect transition="in" filter="wipe(down)">
                                      <p:cBhvr>
                                        <p:cTn id="30" dur="580">
                                          <p:stCondLst>
                                            <p:cond delay="0"/>
                                          </p:stCondLst>
                                        </p:cTn>
                                        <p:tgtEl>
                                          <p:spTgt spid="97283">
                                            <p:txEl>
                                              <p:pRg st="1" end="1"/>
                                            </p:txEl>
                                          </p:spTgt>
                                        </p:tgtEl>
                                      </p:cBhvr>
                                    </p:animEffect>
                                    <p:anim calcmode="lin" valueType="num">
                                      <p:cBhvr>
                                        <p:cTn id="31" dur="1822" tmFilter="0,0; 0.14,0.36; 0.43,0.73; 0.71,0.91; 1.0,1.0">
                                          <p:stCondLst>
                                            <p:cond delay="0"/>
                                          </p:stCondLst>
                                        </p:cTn>
                                        <p:tgtEl>
                                          <p:spTgt spid="9728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9728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9728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9728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9728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97283">
                                            <p:txEl>
                                              <p:pRg st="1" end="1"/>
                                            </p:txEl>
                                          </p:spTgt>
                                        </p:tgtEl>
                                      </p:cBhvr>
                                      <p:to x="100000" y="60000"/>
                                    </p:animScale>
                                    <p:animScale>
                                      <p:cBhvr>
                                        <p:cTn id="37" dur="166" decel="50000">
                                          <p:stCondLst>
                                            <p:cond delay="676"/>
                                          </p:stCondLst>
                                        </p:cTn>
                                        <p:tgtEl>
                                          <p:spTgt spid="97283">
                                            <p:txEl>
                                              <p:pRg st="1" end="1"/>
                                            </p:txEl>
                                          </p:spTgt>
                                        </p:tgtEl>
                                      </p:cBhvr>
                                      <p:to x="100000" y="100000"/>
                                    </p:animScale>
                                    <p:animScale>
                                      <p:cBhvr>
                                        <p:cTn id="38" dur="26">
                                          <p:stCondLst>
                                            <p:cond delay="1312"/>
                                          </p:stCondLst>
                                        </p:cTn>
                                        <p:tgtEl>
                                          <p:spTgt spid="97283">
                                            <p:txEl>
                                              <p:pRg st="1" end="1"/>
                                            </p:txEl>
                                          </p:spTgt>
                                        </p:tgtEl>
                                      </p:cBhvr>
                                      <p:to x="100000" y="80000"/>
                                    </p:animScale>
                                    <p:animScale>
                                      <p:cBhvr>
                                        <p:cTn id="39" dur="166" decel="50000">
                                          <p:stCondLst>
                                            <p:cond delay="1338"/>
                                          </p:stCondLst>
                                        </p:cTn>
                                        <p:tgtEl>
                                          <p:spTgt spid="97283">
                                            <p:txEl>
                                              <p:pRg st="1" end="1"/>
                                            </p:txEl>
                                          </p:spTgt>
                                        </p:tgtEl>
                                      </p:cBhvr>
                                      <p:to x="100000" y="100000"/>
                                    </p:animScale>
                                    <p:animScale>
                                      <p:cBhvr>
                                        <p:cTn id="40" dur="26">
                                          <p:stCondLst>
                                            <p:cond delay="1642"/>
                                          </p:stCondLst>
                                        </p:cTn>
                                        <p:tgtEl>
                                          <p:spTgt spid="97283">
                                            <p:txEl>
                                              <p:pRg st="1" end="1"/>
                                            </p:txEl>
                                          </p:spTgt>
                                        </p:tgtEl>
                                      </p:cBhvr>
                                      <p:to x="100000" y="90000"/>
                                    </p:animScale>
                                    <p:animScale>
                                      <p:cBhvr>
                                        <p:cTn id="41" dur="166" decel="50000">
                                          <p:stCondLst>
                                            <p:cond delay="1668"/>
                                          </p:stCondLst>
                                        </p:cTn>
                                        <p:tgtEl>
                                          <p:spTgt spid="97283">
                                            <p:txEl>
                                              <p:pRg st="1" end="1"/>
                                            </p:txEl>
                                          </p:spTgt>
                                        </p:tgtEl>
                                      </p:cBhvr>
                                      <p:to x="100000" y="100000"/>
                                    </p:animScale>
                                    <p:animScale>
                                      <p:cBhvr>
                                        <p:cTn id="42" dur="26">
                                          <p:stCondLst>
                                            <p:cond delay="1808"/>
                                          </p:stCondLst>
                                        </p:cTn>
                                        <p:tgtEl>
                                          <p:spTgt spid="97283">
                                            <p:txEl>
                                              <p:pRg st="1" end="1"/>
                                            </p:txEl>
                                          </p:spTgt>
                                        </p:tgtEl>
                                      </p:cBhvr>
                                      <p:to x="100000" y="95000"/>
                                    </p:animScale>
                                    <p:animScale>
                                      <p:cBhvr>
                                        <p:cTn id="43" dur="166" decel="50000">
                                          <p:stCondLst>
                                            <p:cond delay="1834"/>
                                          </p:stCondLst>
                                        </p:cTn>
                                        <p:tgtEl>
                                          <p:spTgt spid="9728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97283">
                                            <p:txEl>
                                              <p:pRg st="2" end="2"/>
                                            </p:txEl>
                                          </p:spTgt>
                                        </p:tgtEl>
                                        <p:attrNameLst>
                                          <p:attrName>style.visibility</p:attrName>
                                        </p:attrNameLst>
                                      </p:cBhvr>
                                      <p:to>
                                        <p:strVal val="visible"/>
                                      </p:to>
                                    </p:set>
                                    <p:animEffect transition="in" filter="wipe(down)">
                                      <p:cBhvr>
                                        <p:cTn id="48" dur="580">
                                          <p:stCondLst>
                                            <p:cond delay="0"/>
                                          </p:stCondLst>
                                        </p:cTn>
                                        <p:tgtEl>
                                          <p:spTgt spid="97283">
                                            <p:txEl>
                                              <p:pRg st="2" end="2"/>
                                            </p:txEl>
                                          </p:spTgt>
                                        </p:tgtEl>
                                      </p:cBhvr>
                                    </p:animEffect>
                                    <p:anim calcmode="lin" valueType="num">
                                      <p:cBhvr>
                                        <p:cTn id="49" dur="1822" tmFilter="0,0; 0.14,0.36; 0.43,0.73; 0.71,0.91; 1.0,1.0">
                                          <p:stCondLst>
                                            <p:cond delay="0"/>
                                          </p:stCondLst>
                                        </p:cTn>
                                        <p:tgtEl>
                                          <p:spTgt spid="9728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9728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9728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9728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9728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97283">
                                            <p:txEl>
                                              <p:pRg st="2" end="2"/>
                                            </p:txEl>
                                          </p:spTgt>
                                        </p:tgtEl>
                                      </p:cBhvr>
                                      <p:to x="100000" y="60000"/>
                                    </p:animScale>
                                    <p:animScale>
                                      <p:cBhvr>
                                        <p:cTn id="55" dur="166" decel="50000">
                                          <p:stCondLst>
                                            <p:cond delay="676"/>
                                          </p:stCondLst>
                                        </p:cTn>
                                        <p:tgtEl>
                                          <p:spTgt spid="97283">
                                            <p:txEl>
                                              <p:pRg st="2" end="2"/>
                                            </p:txEl>
                                          </p:spTgt>
                                        </p:tgtEl>
                                      </p:cBhvr>
                                      <p:to x="100000" y="100000"/>
                                    </p:animScale>
                                    <p:animScale>
                                      <p:cBhvr>
                                        <p:cTn id="56" dur="26">
                                          <p:stCondLst>
                                            <p:cond delay="1312"/>
                                          </p:stCondLst>
                                        </p:cTn>
                                        <p:tgtEl>
                                          <p:spTgt spid="97283">
                                            <p:txEl>
                                              <p:pRg st="2" end="2"/>
                                            </p:txEl>
                                          </p:spTgt>
                                        </p:tgtEl>
                                      </p:cBhvr>
                                      <p:to x="100000" y="80000"/>
                                    </p:animScale>
                                    <p:animScale>
                                      <p:cBhvr>
                                        <p:cTn id="57" dur="166" decel="50000">
                                          <p:stCondLst>
                                            <p:cond delay="1338"/>
                                          </p:stCondLst>
                                        </p:cTn>
                                        <p:tgtEl>
                                          <p:spTgt spid="97283">
                                            <p:txEl>
                                              <p:pRg st="2" end="2"/>
                                            </p:txEl>
                                          </p:spTgt>
                                        </p:tgtEl>
                                      </p:cBhvr>
                                      <p:to x="100000" y="100000"/>
                                    </p:animScale>
                                    <p:animScale>
                                      <p:cBhvr>
                                        <p:cTn id="58" dur="26">
                                          <p:stCondLst>
                                            <p:cond delay="1642"/>
                                          </p:stCondLst>
                                        </p:cTn>
                                        <p:tgtEl>
                                          <p:spTgt spid="97283">
                                            <p:txEl>
                                              <p:pRg st="2" end="2"/>
                                            </p:txEl>
                                          </p:spTgt>
                                        </p:tgtEl>
                                      </p:cBhvr>
                                      <p:to x="100000" y="90000"/>
                                    </p:animScale>
                                    <p:animScale>
                                      <p:cBhvr>
                                        <p:cTn id="59" dur="166" decel="50000">
                                          <p:stCondLst>
                                            <p:cond delay="1668"/>
                                          </p:stCondLst>
                                        </p:cTn>
                                        <p:tgtEl>
                                          <p:spTgt spid="97283">
                                            <p:txEl>
                                              <p:pRg st="2" end="2"/>
                                            </p:txEl>
                                          </p:spTgt>
                                        </p:tgtEl>
                                      </p:cBhvr>
                                      <p:to x="100000" y="100000"/>
                                    </p:animScale>
                                    <p:animScale>
                                      <p:cBhvr>
                                        <p:cTn id="60" dur="26">
                                          <p:stCondLst>
                                            <p:cond delay="1808"/>
                                          </p:stCondLst>
                                        </p:cTn>
                                        <p:tgtEl>
                                          <p:spTgt spid="97283">
                                            <p:txEl>
                                              <p:pRg st="2" end="2"/>
                                            </p:txEl>
                                          </p:spTgt>
                                        </p:tgtEl>
                                      </p:cBhvr>
                                      <p:to x="100000" y="95000"/>
                                    </p:animScale>
                                    <p:animScale>
                                      <p:cBhvr>
                                        <p:cTn id="61" dur="166" decel="50000">
                                          <p:stCondLst>
                                            <p:cond delay="1834"/>
                                          </p:stCondLst>
                                        </p:cTn>
                                        <p:tgtEl>
                                          <p:spTgt spid="9728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9728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D691C10-EB6D-4DEB-AEC9-E57DDD3D8E52}" type="slidenum">
              <a:rPr kumimoji="0" lang="en-US" altLang="zh-TW" sz="1400">
                <a:ea typeface="新細明體" panose="02020500000000000000" pitchFamily="18" charset="-120"/>
              </a:rPr>
              <a:pPr>
                <a:spcBef>
                  <a:spcPct val="0"/>
                </a:spcBef>
                <a:buClrTx/>
                <a:buSzTx/>
                <a:buFontTx/>
                <a:buNone/>
              </a:pPr>
              <a:t>25</a:t>
            </a:fld>
            <a:endParaRPr kumimoji="0" lang="en-US" altLang="zh-TW" sz="1400">
              <a:ea typeface="新細明體" panose="02020500000000000000" pitchFamily="18" charset="-120"/>
            </a:endParaRPr>
          </a:p>
        </p:txBody>
      </p:sp>
      <p:sp>
        <p:nvSpPr>
          <p:cNvPr id="2052" name="Rectangle 2"/>
          <p:cNvSpPr>
            <a:spLocks noGrp="1" noChangeArrowheads="1"/>
          </p:cNvSpPr>
          <p:nvPr>
            <p:ph type="title"/>
          </p:nvPr>
        </p:nvSpPr>
        <p:spPr>
          <a:xfrm>
            <a:off x="468313" y="404813"/>
            <a:ext cx="7543800" cy="1295400"/>
          </a:xfrm>
        </p:spPr>
        <p:txBody>
          <a:bodyPr/>
          <a:lstStyle/>
          <a:p>
            <a:pPr eaLnBrk="1" hangingPunct="1">
              <a:defRPr/>
            </a:pPr>
            <a:r>
              <a:rPr lang="zh-TW" altLang="en-US" dirty="0" smtClean="0"/>
              <a:t>價格加權指數</a:t>
            </a:r>
          </a:p>
        </p:txBody>
      </p:sp>
      <p:sp>
        <p:nvSpPr>
          <p:cNvPr id="25604" name="Rectangle 3"/>
          <p:cNvSpPr>
            <a:spLocks noGrp="1" noChangeArrowheads="1"/>
          </p:cNvSpPr>
          <p:nvPr>
            <p:ph type="body" sz="half" idx="1"/>
          </p:nvPr>
        </p:nvSpPr>
        <p:spPr>
          <a:xfrm>
            <a:off x="457200" y="1500188"/>
            <a:ext cx="8291513" cy="5357812"/>
          </a:xfrm>
        </p:spPr>
        <p:txBody>
          <a:bodyPr/>
          <a:lstStyle/>
          <a:p>
            <a:pPr eaLnBrk="1" hangingPunct="1"/>
            <a:r>
              <a:rPr lang="zh-TW" altLang="en-US" sz="2800" dirty="0" smtClean="0"/>
              <a:t>價格加權指數是將每一採樣股票的股價加總而成的指數。</a:t>
            </a:r>
            <a:endParaRPr lang="en-US" altLang="zh-TW" sz="2800" dirty="0" smtClean="0"/>
          </a:p>
          <a:p>
            <a:pPr eaLnBrk="1" hangingPunct="1"/>
            <a:r>
              <a:rPr lang="zh-TW" altLang="en-US" sz="2800" dirty="0" smtClean="0"/>
              <a:t>計算公式：</a:t>
            </a:r>
          </a:p>
          <a:p>
            <a:pPr eaLnBrk="1" hangingPunct="1"/>
            <a:endParaRPr lang="zh-TW" altLang="en-US" sz="2600" dirty="0" smtClean="0"/>
          </a:p>
          <a:p>
            <a:pPr eaLnBrk="1" hangingPunct="1">
              <a:buFont typeface="Wingdings" panose="05000000000000000000" pitchFamily="2" charset="2"/>
              <a:buNone/>
            </a:pPr>
            <a:r>
              <a:rPr lang="zh-TW" altLang="en-US" sz="2600" dirty="0" smtClean="0"/>
              <a:t>        </a:t>
            </a:r>
          </a:p>
          <a:p>
            <a:pPr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I</a:t>
            </a:r>
            <a:r>
              <a:rPr lang="en-US" altLang="zh-TW" sz="1400" dirty="0" smtClean="0">
                <a:latin typeface="標楷體" panose="03000509000000000000" pitchFamily="65" charset="-120"/>
              </a:rPr>
              <a:t>t</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期的股價指數</a:t>
            </a:r>
          </a:p>
          <a:p>
            <a:pPr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P </a:t>
            </a:r>
            <a:r>
              <a:rPr lang="zh-TW" altLang="en-US" sz="2400" dirty="0" smtClean="0">
                <a:latin typeface="標楷體" panose="03000509000000000000" pitchFamily="65" charset="-120"/>
              </a:rPr>
              <a:t>：第</a:t>
            </a:r>
            <a:r>
              <a:rPr lang="en-US" altLang="zh-TW" sz="2400" dirty="0" err="1" smtClean="0">
                <a:latin typeface="標楷體" panose="03000509000000000000" pitchFamily="65" charset="-120"/>
              </a:rPr>
              <a:t>i</a:t>
            </a:r>
            <a:r>
              <a:rPr lang="zh-TW" altLang="en-US" sz="2400" dirty="0" smtClean="0">
                <a:latin typeface="標楷體" panose="03000509000000000000" pitchFamily="65" charset="-120"/>
              </a:rPr>
              <a:t>種股票在</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期的股價</a:t>
            </a:r>
          </a:p>
          <a:p>
            <a:pPr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N</a:t>
            </a:r>
            <a:r>
              <a:rPr lang="zh-TW" altLang="en-US" sz="2400" dirty="0" smtClean="0">
                <a:latin typeface="標楷體" panose="03000509000000000000" pitchFamily="65" charset="-120"/>
              </a:rPr>
              <a:t>：採樣股票數目</a:t>
            </a:r>
          </a:p>
          <a:p>
            <a:pPr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D</a:t>
            </a:r>
            <a:r>
              <a:rPr lang="zh-TW" altLang="en-US" sz="2400" dirty="0" smtClean="0">
                <a:latin typeface="標楷體" panose="03000509000000000000" pitchFamily="65" charset="-120"/>
              </a:rPr>
              <a:t>：除數（</a:t>
            </a:r>
            <a:r>
              <a:rPr lang="en-US" altLang="zh-TW" sz="2400" dirty="0" smtClean="0">
                <a:latin typeface="標楷體" panose="03000509000000000000" pitchFamily="65" charset="-120"/>
              </a:rPr>
              <a:t>divisor</a:t>
            </a:r>
            <a:r>
              <a:rPr lang="zh-TW" altLang="en-US" sz="2400" dirty="0" smtClean="0">
                <a:latin typeface="標楷體" panose="03000509000000000000" pitchFamily="65" charset="-120"/>
              </a:rPr>
              <a:t>）</a:t>
            </a:r>
            <a:r>
              <a:rPr lang="zh-TW" altLang="en-US" sz="2400" dirty="0" smtClean="0"/>
              <a:t> </a:t>
            </a:r>
          </a:p>
          <a:p>
            <a:pPr eaLnBrk="1" hangingPunct="1">
              <a:buFont typeface="Wingdings" panose="05000000000000000000" pitchFamily="2" charset="2"/>
              <a:buNone/>
            </a:pPr>
            <a:r>
              <a:rPr lang="zh-TW" altLang="en-US" sz="1800" dirty="0" smtClean="0">
                <a:latin typeface="標楷體" panose="03000509000000000000" pitchFamily="65" charset="-120"/>
              </a:rPr>
              <a:t>                </a:t>
            </a:r>
            <a:r>
              <a:rPr lang="en-US" altLang="zh-TW" sz="1800" dirty="0" smtClean="0">
                <a:latin typeface="標楷體" panose="03000509000000000000" pitchFamily="65" charset="-120"/>
              </a:rPr>
              <a:t>(</a:t>
            </a:r>
            <a:r>
              <a:rPr lang="zh-TW" altLang="en-US" sz="1800" dirty="0" smtClean="0">
                <a:latin typeface="標楷體" panose="03000509000000000000" pitchFamily="65" charset="-120"/>
              </a:rPr>
              <a:t>除數</a:t>
            </a:r>
            <a:r>
              <a:rPr lang="en-US" altLang="zh-TW" sz="1800" dirty="0" smtClean="0">
                <a:latin typeface="標楷體" panose="03000509000000000000" pitchFamily="65" charset="-120"/>
              </a:rPr>
              <a:t>D</a:t>
            </a:r>
            <a:r>
              <a:rPr lang="zh-TW" altLang="en-US" sz="1800" dirty="0" smtClean="0">
                <a:latin typeface="標楷體" panose="03000509000000000000" pitchFamily="65" charset="-120"/>
              </a:rPr>
              <a:t>是可以調整的，目的是要排除採樣股進行股票</a:t>
            </a:r>
            <a:endParaRPr lang="en-US" altLang="zh-TW" sz="1800" dirty="0" smtClean="0">
              <a:latin typeface="標楷體" panose="03000509000000000000" pitchFamily="65" charset="-120"/>
            </a:endParaRPr>
          </a:p>
          <a:p>
            <a:pPr eaLnBrk="1" hangingPunct="1">
              <a:buFont typeface="Wingdings" panose="05000000000000000000" pitchFamily="2" charset="2"/>
              <a:buNone/>
            </a:pPr>
            <a:r>
              <a:rPr lang="en-US" altLang="zh-TW" sz="1800" dirty="0" smtClean="0">
                <a:latin typeface="標楷體" panose="03000509000000000000" pitchFamily="65" charset="-120"/>
              </a:rPr>
              <a:t>                 </a:t>
            </a:r>
            <a:r>
              <a:rPr lang="zh-TW" altLang="en-US" sz="1800" dirty="0" smtClean="0">
                <a:latin typeface="標楷體" panose="03000509000000000000" pitchFamily="65" charset="-120"/>
              </a:rPr>
              <a:t>分割或採樣股更動所造成的扭曲</a:t>
            </a:r>
            <a:r>
              <a:rPr lang="en-US" altLang="zh-TW" sz="1800" dirty="0" smtClean="0">
                <a:latin typeface="標楷體" panose="03000509000000000000" pitchFamily="65" charset="-120"/>
              </a:rPr>
              <a:t>) </a:t>
            </a:r>
          </a:p>
        </p:txBody>
      </p:sp>
      <p:graphicFrame>
        <p:nvGraphicFramePr>
          <p:cNvPr id="132100" name="Object 4"/>
          <p:cNvGraphicFramePr>
            <a:graphicFrameLocks noGrp="1" noChangeAspect="1"/>
          </p:cNvGraphicFramePr>
          <p:nvPr>
            <p:ph sz="half" idx="2"/>
          </p:nvPr>
        </p:nvGraphicFramePr>
        <p:xfrm>
          <a:off x="3214688" y="2571750"/>
          <a:ext cx="1296987" cy="1117600"/>
        </p:xfrm>
        <a:graphic>
          <a:graphicData uri="http://schemas.openxmlformats.org/presentationml/2006/ole">
            <mc:AlternateContent xmlns:mc="http://schemas.openxmlformats.org/markup-compatibility/2006">
              <mc:Choice xmlns:v="urn:schemas-microsoft-com:vml" Requires="v">
                <p:oleObj spid="_x0000_s25623" name="方程式" r:id="rId3" imgW="736280" imgH="634725" progId="Equation.3">
                  <p:embed/>
                </p:oleObj>
              </mc:Choice>
              <mc:Fallback>
                <p:oleObj name="方程式" r:id="rId3" imgW="736280" imgH="63472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4688" y="2571750"/>
                        <a:ext cx="1296987"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02" name="Rectangle 6"/>
          <p:cNvSpPr>
            <a:spLocks noChangeArrowheads="1"/>
          </p:cNvSpPr>
          <p:nvPr/>
        </p:nvSpPr>
        <p:spPr bwMode="auto">
          <a:xfrm>
            <a:off x="2428875" y="4500563"/>
            <a:ext cx="7207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en-US" altLang="zh-TW" sz="1200">
                <a:solidFill>
                  <a:srgbClr val="000000"/>
                </a:solidFill>
                <a:latin typeface="標楷體" panose="03000509000000000000" pitchFamily="65" charset="-120"/>
              </a:rPr>
              <a:t>i,t</a:t>
            </a:r>
            <a:endParaRPr lang="en-US" altLang="zh-TW" sz="1200">
              <a:ea typeface="新細明體" panose="02020500000000000000" pitchFamily="18" charset="-120"/>
            </a:endParaRPr>
          </a:p>
        </p:txBody>
      </p:sp>
      <p:sp>
        <p:nvSpPr>
          <p:cNvPr id="25607" name="頁尾版面配置區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32100"/>
                                        </p:tgtEl>
                                        <p:attrNameLst>
                                          <p:attrName>style.visibility</p:attrName>
                                        </p:attrNameLst>
                                      </p:cBhvr>
                                      <p:to>
                                        <p:strVal val="visible"/>
                                      </p:to>
                                    </p:set>
                                    <p:animEffect transition="in" filter="fade">
                                      <p:cBhvr>
                                        <p:cTn id="7" dur="500"/>
                                        <p:tgtEl>
                                          <p:spTgt spid="13210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4">
                                            <p:txEl>
                                              <p:pRg st="0" end="0"/>
                                            </p:txEl>
                                          </p:spTgt>
                                        </p:tgtEl>
                                        <p:attrNameLst>
                                          <p:attrName>style.visibility</p:attrName>
                                        </p:attrNameLst>
                                      </p:cBhvr>
                                      <p:to>
                                        <p:strVal val="visible"/>
                                      </p:to>
                                    </p:set>
                                    <p:anim calcmode="lin" valueType="num">
                                      <p:cBhvr additive="base">
                                        <p:cTn id="19" dur="500" fill="hold"/>
                                        <p:tgtEl>
                                          <p:spTgt spid="2560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604">
                                            <p:txEl>
                                              <p:pRg st="1" end="1"/>
                                            </p:txEl>
                                          </p:spTgt>
                                        </p:tgtEl>
                                        <p:attrNameLst>
                                          <p:attrName>style.visibility</p:attrName>
                                        </p:attrNameLst>
                                      </p:cBhvr>
                                      <p:to>
                                        <p:strVal val="visible"/>
                                      </p:to>
                                    </p:set>
                                    <p:anim calcmode="lin" valueType="num">
                                      <p:cBhvr additive="base">
                                        <p:cTn id="25" dur="500" fill="hold"/>
                                        <p:tgtEl>
                                          <p:spTgt spid="2560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604">
                                            <p:txEl>
                                              <p:pRg st="3" end="3"/>
                                            </p:txEl>
                                          </p:spTgt>
                                        </p:tgtEl>
                                        <p:attrNameLst>
                                          <p:attrName>style.visibility</p:attrName>
                                        </p:attrNameLst>
                                      </p:cBhvr>
                                      <p:to>
                                        <p:strVal val="visible"/>
                                      </p:to>
                                    </p:set>
                                    <p:anim calcmode="lin" valueType="num">
                                      <p:cBhvr additive="base">
                                        <p:cTn id="31" dur="500" fill="hold"/>
                                        <p:tgtEl>
                                          <p:spTgt spid="2560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4">
                                            <p:txEl>
                                              <p:pRg st="4" end="4"/>
                                            </p:txEl>
                                          </p:spTgt>
                                        </p:tgtEl>
                                        <p:attrNameLst>
                                          <p:attrName>style.visibility</p:attrName>
                                        </p:attrNameLst>
                                      </p:cBhvr>
                                      <p:to>
                                        <p:strVal val="visible"/>
                                      </p:to>
                                    </p:set>
                                    <p:anim calcmode="lin" valueType="num">
                                      <p:cBhvr additive="base">
                                        <p:cTn id="37" dur="500" fill="hold"/>
                                        <p:tgtEl>
                                          <p:spTgt spid="2560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60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604">
                                            <p:txEl>
                                              <p:pRg st="5" end="5"/>
                                            </p:txEl>
                                          </p:spTgt>
                                        </p:tgtEl>
                                        <p:attrNameLst>
                                          <p:attrName>style.visibility</p:attrName>
                                        </p:attrNameLst>
                                      </p:cBhvr>
                                      <p:to>
                                        <p:strVal val="visible"/>
                                      </p:to>
                                    </p:set>
                                    <p:anim calcmode="lin" valueType="num">
                                      <p:cBhvr additive="base">
                                        <p:cTn id="43" dur="500" fill="hold"/>
                                        <p:tgtEl>
                                          <p:spTgt spid="2560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60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5604">
                                            <p:txEl>
                                              <p:pRg st="6" end="6"/>
                                            </p:txEl>
                                          </p:spTgt>
                                        </p:tgtEl>
                                        <p:attrNameLst>
                                          <p:attrName>style.visibility</p:attrName>
                                        </p:attrNameLst>
                                      </p:cBhvr>
                                      <p:to>
                                        <p:strVal val="visible"/>
                                      </p:to>
                                    </p:set>
                                    <p:anim calcmode="lin" valueType="num">
                                      <p:cBhvr additive="base">
                                        <p:cTn id="49" dur="500" fill="hold"/>
                                        <p:tgtEl>
                                          <p:spTgt spid="2560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560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604">
                                            <p:txEl>
                                              <p:pRg st="7" end="7"/>
                                            </p:txEl>
                                          </p:spTgt>
                                        </p:tgtEl>
                                        <p:attrNameLst>
                                          <p:attrName>style.visibility</p:attrName>
                                        </p:attrNameLst>
                                      </p:cBhvr>
                                      <p:to>
                                        <p:strVal val="visible"/>
                                      </p:to>
                                    </p:set>
                                    <p:anim calcmode="lin" valueType="num">
                                      <p:cBhvr additive="base">
                                        <p:cTn id="55" dur="500" fill="hold"/>
                                        <p:tgtEl>
                                          <p:spTgt spid="2560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560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5604">
                                            <p:txEl>
                                              <p:pRg st="8" end="8"/>
                                            </p:txEl>
                                          </p:spTgt>
                                        </p:tgtEl>
                                        <p:attrNameLst>
                                          <p:attrName>style.visibility</p:attrName>
                                        </p:attrNameLst>
                                      </p:cBhvr>
                                      <p:to>
                                        <p:strVal val="visible"/>
                                      </p:to>
                                    </p:set>
                                    <p:anim calcmode="lin" valueType="num">
                                      <p:cBhvr additive="base">
                                        <p:cTn id="61" dur="500" fill="hold"/>
                                        <p:tgtEl>
                                          <p:spTgt spid="2560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560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5604">
                                            <p:txEl>
                                              <p:pRg st="9" end="9"/>
                                            </p:txEl>
                                          </p:spTgt>
                                        </p:tgtEl>
                                        <p:attrNameLst>
                                          <p:attrName>style.visibility</p:attrName>
                                        </p:attrNameLst>
                                      </p:cBhvr>
                                      <p:to>
                                        <p:strVal val="visible"/>
                                      </p:to>
                                    </p:set>
                                    <p:anim calcmode="lin" valueType="num">
                                      <p:cBhvr additive="base">
                                        <p:cTn id="67" dur="500" fill="hold"/>
                                        <p:tgtEl>
                                          <p:spTgt spid="2560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560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32102"/>
                                        </p:tgtEl>
                                        <p:attrNameLst>
                                          <p:attrName>style.visibility</p:attrName>
                                        </p:attrNameLst>
                                      </p:cBhvr>
                                      <p:to>
                                        <p:strVal val="visible"/>
                                      </p:to>
                                    </p:set>
                                    <p:animEffect transition="in" filter="fade">
                                      <p:cBhvr>
                                        <p:cTn id="73" dur="500"/>
                                        <p:tgtEl>
                                          <p:spTgt spid="132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5604" grpId="0" build="p"/>
      <p:bldP spid="13210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99BFF77-AD85-41C2-828B-AA566B32A28E}" type="slidenum">
              <a:rPr kumimoji="0" lang="en-US" altLang="zh-TW" sz="1400">
                <a:ea typeface="新細明體" panose="02020500000000000000" pitchFamily="18" charset="-120"/>
              </a:rPr>
              <a:pPr>
                <a:spcBef>
                  <a:spcPct val="0"/>
                </a:spcBef>
                <a:buClrTx/>
                <a:buSzTx/>
                <a:buFontTx/>
                <a:buNone/>
              </a:pPr>
              <a:t>26</a:t>
            </a:fld>
            <a:endParaRPr kumimoji="0" lang="en-US" altLang="zh-TW" sz="1400">
              <a:ea typeface="新細明體" panose="02020500000000000000" pitchFamily="18" charset="-120"/>
            </a:endParaRPr>
          </a:p>
        </p:txBody>
      </p:sp>
      <p:sp>
        <p:nvSpPr>
          <p:cNvPr id="37891" name="Rectangle 2"/>
          <p:cNvSpPr>
            <a:spLocks noGrp="1" noChangeArrowheads="1"/>
          </p:cNvSpPr>
          <p:nvPr>
            <p:ph type="title"/>
          </p:nvPr>
        </p:nvSpPr>
        <p:spPr>
          <a:xfrm>
            <a:off x="685800" y="476250"/>
            <a:ext cx="7772400" cy="1143000"/>
          </a:xfrm>
        </p:spPr>
        <p:txBody>
          <a:bodyPr/>
          <a:lstStyle/>
          <a:p>
            <a:pPr eaLnBrk="1" hangingPunct="1">
              <a:defRPr/>
            </a:pPr>
            <a:r>
              <a:rPr lang="zh-TW" altLang="en-US" dirty="0" smtClean="0"/>
              <a:t>價格加權指數</a:t>
            </a:r>
            <a:r>
              <a:rPr lang="zh-CN" altLang="en-US" dirty="0" smtClean="0"/>
              <a:t>（續）</a:t>
            </a:r>
            <a:endParaRPr lang="zh-TW" altLang="en-US" dirty="0" smtClean="0"/>
          </a:p>
        </p:txBody>
      </p:sp>
      <p:sp>
        <p:nvSpPr>
          <p:cNvPr id="202755" name="Rectangle 3"/>
          <p:cNvSpPr>
            <a:spLocks noGrp="1" noChangeArrowheads="1"/>
          </p:cNvSpPr>
          <p:nvPr>
            <p:ph type="body" sz="half" idx="1"/>
          </p:nvPr>
        </p:nvSpPr>
        <p:spPr>
          <a:xfrm>
            <a:off x="457200" y="1719263"/>
            <a:ext cx="8435975" cy="4949825"/>
          </a:xfrm>
        </p:spPr>
        <p:txBody>
          <a:bodyPr/>
          <a:lstStyle/>
          <a:p>
            <a:pPr eaLnBrk="1" hangingPunct="1">
              <a:lnSpc>
                <a:spcPct val="90000"/>
              </a:lnSpc>
              <a:spcBef>
                <a:spcPct val="0"/>
              </a:spcBef>
            </a:pPr>
            <a:r>
              <a:rPr lang="en-US" altLang="zh-TW" sz="2400" dirty="0" smtClean="0">
                <a:latin typeface="標楷體" panose="03000509000000000000" pitchFamily="65" charset="-120"/>
              </a:rPr>
              <a:t>B</a:t>
            </a:r>
            <a:r>
              <a:rPr lang="zh-TW" altLang="en-US" sz="2400" dirty="0" smtClean="0">
                <a:latin typeface="標楷體" panose="03000509000000000000" pitchFamily="65" charset="-120"/>
              </a:rPr>
              <a:t>公司進行一分為二的股票分割，股價由</a:t>
            </a:r>
            <a:r>
              <a:rPr lang="en-US" altLang="zh-TW" sz="2400" dirty="0" smtClean="0">
                <a:latin typeface="標楷體" panose="03000509000000000000" pitchFamily="65" charset="-120"/>
              </a:rPr>
              <a:t>70</a:t>
            </a:r>
            <a:r>
              <a:rPr lang="zh-TW" altLang="en-US" sz="2400" dirty="0" smtClean="0">
                <a:latin typeface="標楷體" panose="03000509000000000000" pitchFamily="65" charset="-120"/>
              </a:rPr>
              <a:t>元下跌為</a:t>
            </a:r>
            <a:r>
              <a:rPr lang="en-US" altLang="zh-TW" sz="2400" dirty="0" smtClean="0">
                <a:latin typeface="標楷體" panose="03000509000000000000" pitchFamily="65" charset="-120"/>
              </a:rPr>
              <a:t>35</a:t>
            </a:r>
            <a:r>
              <a:rPr lang="zh-TW" altLang="en-US" sz="2400" dirty="0" smtClean="0">
                <a:latin typeface="標楷體" panose="03000509000000000000" pitchFamily="65" charset="-120"/>
              </a:rPr>
              <a:t>元，兩家公司的股價總和下跌為</a:t>
            </a:r>
            <a:r>
              <a:rPr lang="en-US" altLang="zh-TW" sz="2400" dirty="0" smtClean="0">
                <a:latin typeface="標楷體" panose="03000509000000000000" pitchFamily="65" charset="-120"/>
              </a:rPr>
              <a:t>65</a:t>
            </a:r>
            <a:r>
              <a:rPr lang="zh-TW" altLang="en-US" sz="2400" dirty="0" smtClean="0">
                <a:latin typeface="標楷體" panose="03000509000000000000" pitchFamily="65" charset="-120"/>
              </a:rPr>
              <a:t>元，股票分割並未改變公司價值，所以股價指數也不應改變。為了使股票分割前後的指數相同，除數</a:t>
            </a:r>
            <a:r>
              <a:rPr lang="en-US" altLang="zh-TW" sz="2400" dirty="0" smtClean="0">
                <a:latin typeface="標楷體" panose="03000509000000000000" pitchFamily="65" charset="-120"/>
              </a:rPr>
              <a:t>D</a:t>
            </a:r>
            <a:r>
              <a:rPr lang="zh-TW" altLang="en-US" sz="2400" dirty="0" smtClean="0">
                <a:latin typeface="標楷體" panose="03000509000000000000" pitchFamily="65" charset="-120"/>
              </a:rPr>
              <a:t>必須由原來的</a:t>
            </a:r>
            <a:r>
              <a:rPr lang="en-US" altLang="zh-TW" sz="2400" dirty="0" smtClean="0">
                <a:latin typeface="標楷體" panose="03000509000000000000" pitchFamily="65" charset="-120"/>
              </a:rPr>
              <a:t>1</a:t>
            </a:r>
            <a:r>
              <a:rPr lang="zh-TW" altLang="en-US" sz="2400" dirty="0" smtClean="0">
                <a:latin typeface="標楷體" panose="03000509000000000000" pitchFamily="65" charset="-120"/>
              </a:rPr>
              <a:t>調整為</a:t>
            </a:r>
            <a:r>
              <a:rPr lang="en-US" altLang="zh-TW" sz="2400" dirty="0" smtClean="0">
                <a:latin typeface="標楷體" panose="03000509000000000000" pitchFamily="65" charset="-120"/>
              </a:rPr>
              <a:t>0.65</a:t>
            </a:r>
          </a:p>
          <a:p>
            <a:pPr eaLnBrk="1" hangingPunct="1">
              <a:lnSpc>
                <a:spcPct val="90000"/>
              </a:lnSpc>
              <a:spcBef>
                <a:spcPct val="0"/>
              </a:spcBef>
            </a:pPr>
            <a:endParaRPr lang="en-US" altLang="zh-TW" sz="2000" dirty="0" smtClean="0">
              <a:latin typeface="標楷體" panose="03000509000000000000" pitchFamily="65" charset="-120"/>
            </a:endParaRPr>
          </a:p>
          <a:p>
            <a:pPr eaLnBrk="1" hangingPunct="1">
              <a:lnSpc>
                <a:spcPct val="90000"/>
              </a:lnSpc>
              <a:spcBef>
                <a:spcPct val="0"/>
              </a:spcBef>
            </a:pPr>
            <a:r>
              <a:rPr lang="zh-TW" altLang="en-US" sz="2400" dirty="0" smtClean="0">
                <a:latin typeface="標楷體" panose="03000509000000000000" pitchFamily="65" charset="-120"/>
              </a:rPr>
              <a:t>表為</a:t>
            </a:r>
            <a:r>
              <a:rPr lang="zh-TW" altLang="en-US" sz="2400" b="1" dirty="0" smtClean="0">
                <a:latin typeface="標楷體" panose="03000509000000000000" pitchFamily="65" charset="-120"/>
              </a:rPr>
              <a:t>股票分割與除數調整</a:t>
            </a:r>
            <a:r>
              <a:rPr lang="zh-TW" altLang="en-US" sz="2400" dirty="0" smtClean="0">
                <a:latin typeface="標楷體" panose="03000509000000000000" pitchFamily="65" charset="-120"/>
              </a:rPr>
              <a:t> </a:t>
            </a:r>
          </a:p>
          <a:p>
            <a:pPr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a:p>
            <a:pPr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a:p>
            <a:pPr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a:p>
            <a:pPr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a:p>
            <a:pPr lvl="1"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a:p>
            <a:pPr lvl="1" eaLnBrk="1" hangingPunct="1">
              <a:lnSpc>
                <a:spcPct val="90000"/>
              </a:lnSpc>
              <a:spcBef>
                <a:spcPct val="0"/>
              </a:spcBef>
              <a:buFont typeface="Wingdings" panose="05000000000000000000" pitchFamily="2" charset="2"/>
              <a:buNone/>
            </a:pPr>
            <a:endParaRPr lang="zh-TW" altLang="en-US" sz="2000" dirty="0" smtClean="0">
              <a:latin typeface="標楷體" panose="03000509000000000000" pitchFamily="65" charset="-120"/>
            </a:endParaRPr>
          </a:p>
        </p:txBody>
      </p:sp>
      <p:graphicFrame>
        <p:nvGraphicFramePr>
          <p:cNvPr id="202812" name="Group 60"/>
          <p:cNvGraphicFramePr>
            <a:graphicFrameLocks noGrp="1"/>
          </p:cNvGraphicFramePr>
          <p:nvPr>
            <p:ph sz="half" idx="2"/>
          </p:nvPr>
        </p:nvGraphicFramePr>
        <p:xfrm>
          <a:off x="4643438" y="3429000"/>
          <a:ext cx="4038600" cy="2378076"/>
        </p:xfrm>
        <a:graphic>
          <a:graphicData uri="http://schemas.openxmlformats.org/drawingml/2006/table">
            <a:tbl>
              <a:tblPr/>
              <a:tblGrid>
                <a:gridCol w="1652587"/>
                <a:gridCol w="1223963"/>
                <a:gridCol w="1162050"/>
              </a:tblGrid>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endParaRPr kumimoji="1" lang="zh-TW"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endParaRP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分割前 </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分割後 </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A</a:t>
                      </a: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公司股價 </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30</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30</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B</a:t>
                      </a: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公司股價 </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70</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35</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股價總和 </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100</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65</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除數 </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1</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0.65</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zh-TW" altLang="en-US"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股價指數 </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smtClean="0">
                          <a:ln>
                            <a:noFill/>
                          </a:ln>
                          <a:solidFill>
                            <a:schemeClr val="tx1"/>
                          </a:solidFill>
                          <a:effectLst/>
                          <a:latin typeface="Times New Roman" panose="02020603050405020304" pitchFamily="18" charset="0"/>
                          <a:ea typeface="標楷體" panose="03000509000000000000" pitchFamily="65" charset="-120"/>
                        </a:rPr>
                        <a:t>100</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20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rPr>
                        <a:t>100</a:t>
                      </a: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59"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500" fill="hold"/>
                                        <p:tgtEl>
                                          <p:spTgt spid="37891"/>
                                        </p:tgtEl>
                                        <p:attrNameLst>
                                          <p:attrName>ppt_x</p:attrName>
                                        </p:attrNameLst>
                                      </p:cBhvr>
                                      <p:tavLst>
                                        <p:tav tm="0">
                                          <p:val>
                                            <p:strVal val="#ppt_x"/>
                                          </p:val>
                                        </p:tav>
                                        <p:tav tm="100000">
                                          <p:val>
                                            <p:strVal val="#ppt_x"/>
                                          </p:val>
                                        </p:tav>
                                      </p:tavLst>
                                    </p:anim>
                                    <p:anim calcmode="lin" valueType="num">
                                      <p:cBhvr additive="base">
                                        <p:cTn id="8"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202812"/>
                                        </p:tgtEl>
                                        <p:attrNameLst>
                                          <p:attrName>style.visibility</p:attrName>
                                        </p:attrNameLst>
                                      </p:cBhvr>
                                      <p:to>
                                        <p:strVal val="visible"/>
                                      </p:to>
                                    </p:set>
                                    <p:animEffect transition="in" filter="wheel(1)">
                                      <p:cBhvr>
                                        <p:cTn id="13" dur="2000"/>
                                        <p:tgtEl>
                                          <p:spTgt spid="2028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2755">
                                            <p:txEl>
                                              <p:pRg st="0" end="0"/>
                                            </p:txEl>
                                          </p:spTgt>
                                        </p:tgtEl>
                                        <p:attrNameLst>
                                          <p:attrName>style.visibility</p:attrName>
                                        </p:attrNameLst>
                                      </p:cBhvr>
                                      <p:to>
                                        <p:strVal val="visible"/>
                                      </p:to>
                                    </p:set>
                                    <p:anim calcmode="lin" valueType="num">
                                      <p:cBhvr additive="base">
                                        <p:cTn id="18" dur="500" fill="hold"/>
                                        <p:tgtEl>
                                          <p:spTgt spid="202755">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027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2755">
                                            <p:txEl>
                                              <p:pRg st="2" end="2"/>
                                            </p:txEl>
                                          </p:spTgt>
                                        </p:tgtEl>
                                        <p:attrNameLst>
                                          <p:attrName>style.visibility</p:attrName>
                                        </p:attrNameLst>
                                      </p:cBhvr>
                                      <p:to>
                                        <p:strVal val="visible"/>
                                      </p:to>
                                    </p:set>
                                    <p:anim calcmode="lin" valueType="num">
                                      <p:cBhvr additive="base">
                                        <p:cTn id="24" dur="500" fill="hold"/>
                                        <p:tgtEl>
                                          <p:spTgt spid="20275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275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20275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3F764C7-B793-4342-AC30-71CCD6699D79}" type="slidenum">
              <a:rPr kumimoji="0" lang="en-US" altLang="zh-TW" sz="1400">
                <a:ea typeface="新細明體" panose="02020500000000000000" pitchFamily="18" charset="-120"/>
              </a:rPr>
              <a:pPr>
                <a:spcBef>
                  <a:spcPct val="0"/>
                </a:spcBef>
                <a:buClrTx/>
                <a:buSzTx/>
                <a:buFontTx/>
                <a:buNone/>
              </a:pPr>
              <a:t>27</a:t>
            </a:fld>
            <a:endParaRPr kumimoji="0" lang="en-US" altLang="zh-TW" sz="1400">
              <a:ea typeface="新細明體" panose="02020500000000000000" pitchFamily="18" charset="-120"/>
            </a:endParaRPr>
          </a:p>
        </p:txBody>
      </p:sp>
      <p:sp>
        <p:nvSpPr>
          <p:cNvPr id="3076" name="Rectangle 2"/>
          <p:cNvSpPr>
            <a:spLocks noGrp="1" noChangeArrowheads="1"/>
          </p:cNvSpPr>
          <p:nvPr>
            <p:ph type="title"/>
          </p:nvPr>
        </p:nvSpPr>
        <p:spPr>
          <a:xfrm>
            <a:off x="685800" y="341313"/>
            <a:ext cx="7772400" cy="1143000"/>
          </a:xfrm>
        </p:spPr>
        <p:txBody>
          <a:bodyPr/>
          <a:lstStyle/>
          <a:p>
            <a:pPr eaLnBrk="1" hangingPunct="1">
              <a:defRPr/>
            </a:pPr>
            <a:r>
              <a:rPr lang="zh-TW" altLang="en-US" dirty="0" smtClean="0"/>
              <a:t>市值加權指數</a:t>
            </a:r>
          </a:p>
        </p:txBody>
      </p:sp>
      <p:sp>
        <p:nvSpPr>
          <p:cNvPr id="27652" name="Rectangle 3"/>
          <p:cNvSpPr>
            <a:spLocks noGrp="1" noChangeArrowheads="1"/>
          </p:cNvSpPr>
          <p:nvPr>
            <p:ph type="body" sz="half" idx="1"/>
          </p:nvPr>
        </p:nvSpPr>
        <p:spPr>
          <a:xfrm>
            <a:off x="457200" y="1484313"/>
            <a:ext cx="8291513" cy="5040312"/>
          </a:xfrm>
        </p:spPr>
        <p:txBody>
          <a:bodyPr/>
          <a:lstStyle/>
          <a:p>
            <a:pPr eaLnBrk="1" hangingPunct="1">
              <a:lnSpc>
                <a:spcPct val="90000"/>
              </a:lnSpc>
            </a:pPr>
            <a:r>
              <a:rPr lang="zh-TW" altLang="en-US" sz="2800" dirty="0" smtClean="0">
                <a:latin typeface="標楷體" panose="03000509000000000000" pitchFamily="65" charset="-120"/>
              </a:rPr>
              <a:t>市值加權股價指數是以公司的市場價值作為權數，將各採樣股的市值加總而成的指數 </a:t>
            </a:r>
          </a:p>
          <a:p>
            <a:pPr eaLnBrk="1" hangingPunct="1">
              <a:lnSpc>
                <a:spcPct val="90000"/>
              </a:lnSpc>
            </a:pPr>
            <a:r>
              <a:rPr lang="zh-TW" altLang="en-US" sz="2800" dirty="0" smtClean="0">
                <a:latin typeface="標楷體" panose="03000509000000000000" pitchFamily="65" charset="-120"/>
              </a:rPr>
              <a:t>計算公式：</a:t>
            </a:r>
          </a:p>
          <a:p>
            <a:pPr eaLnBrk="1" hangingPunct="1">
              <a:lnSpc>
                <a:spcPct val="90000"/>
              </a:lnSpc>
            </a:pPr>
            <a:endParaRPr lang="zh-TW" altLang="en-US" sz="2600" dirty="0" smtClean="0">
              <a:latin typeface="標楷體" panose="03000509000000000000" pitchFamily="65" charset="-120"/>
            </a:endParaRPr>
          </a:p>
          <a:p>
            <a:pPr eaLnBrk="1" hangingPunct="1">
              <a:lnSpc>
                <a:spcPct val="90000"/>
              </a:lnSpc>
              <a:buFont typeface="Wingdings" panose="05000000000000000000" pitchFamily="2" charset="2"/>
              <a:buNone/>
            </a:pPr>
            <a:r>
              <a:rPr lang="zh-TW" altLang="en-US" sz="2600" i="1" dirty="0" smtClean="0"/>
              <a:t>                            </a:t>
            </a:r>
          </a:p>
          <a:p>
            <a:pPr eaLnBrk="1" hangingPunct="1">
              <a:lnSpc>
                <a:spcPct val="90000"/>
              </a:lnSpc>
              <a:buFont typeface="Wingdings" panose="05000000000000000000" pitchFamily="2" charset="2"/>
              <a:buNone/>
            </a:pPr>
            <a:r>
              <a:rPr lang="zh-TW" altLang="en-US" sz="2600" i="1" dirty="0" smtClean="0"/>
              <a:t>                           </a:t>
            </a:r>
            <a:endParaRPr lang="zh-TW" altLang="en-US" sz="2600" i="1" dirty="0" smtClean="0">
              <a:latin typeface="標楷體" panose="03000509000000000000" pitchFamily="65" charset="-120"/>
            </a:endParaRPr>
          </a:p>
          <a:p>
            <a:pPr eaLnBrk="1" hangingPunct="1">
              <a:lnSpc>
                <a:spcPct val="90000"/>
              </a:lnSpc>
              <a:buFont typeface="Wingdings" panose="05000000000000000000" pitchFamily="2" charset="2"/>
              <a:buNone/>
            </a:pPr>
            <a:r>
              <a:rPr lang="zh-TW" altLang="en-US" sz="2600" i="1" dirty="0" smtClean="0"/>
              <a:t>                              </a:t>
            </a:r>
            <a:r>
              <a:rPr lang="en-US" altLang="zh-TW" sz="2600" i="1" dirty="0" smtClean="0">
                <a:latin typeface="標楷體" panose="03000509000000000000" pitchFamily="65" charset="-120"/>
              </a:rPr>
              <a:t>I</a:t>
            </a:r>
            <a:r>
              <a:rPr lang="en-US" altLang="zh-TW" sz="2600" i="1" baseline="-25000" dirty="0" smtClean="0">
                <a:latin typeface="標楷體" panose="03000509000000000000" pitchFamily="65" charset="-120"/>
              </a:rPr>
              <a:t>t</a:t>
            </a:r>
            <a:r>
              <a:rPr lang="zh-TW" altLang="en-US" sz="2600" dirty="0" smtClean="0">
                <a:latin typeface="標楷體" panose="03000509000000000000" pitchFamily="65" charset="-120"/>
              </a:rPr>
              <a:t>：</a:t>
            </a:r>
            <a:r>
              <a:rPr lang="en-US" altLang="zh-TW" sz="2600" dirty="0" smtClean="0">
                <a:latin typeface="標楷體" panose="03000509000000000000" pitchFamily="65" charset="-120"/>
              </a:rPr>
              <a:t>t</a:t>
            </a:r>
            <a:r>
              <a:rPr lang="zh-TW" altLang="en-US" sz="2600" dirty="0" smtClean="0">
                <a:latin typeface="標楷體" panose="03000509000000000000" pitchFamily="65" charset="-120"/>
              </a:rPr>
              <a:t>期的股價指數</a:t>
            </a:r>
            <a:endParaRPr lang="zh-TW" altLang="en-US" sz="2600" i="1" dirty="0" smtClean="0">
              <a:latin typeface="標楷體" panose="03000509000000000000" pitchFamily="65" charset="-120"/>
            </a:endParaRPr>
          </a:p>
          <a:p>
            <a:pPr eaLnBrk="1" hangingPunct="1">
              <a:lnSpc>
                <a:spcPct val="90000"/>
              </a:lnSpc>
              <a:buFont typeface="Wingdings" panose="05000000000000000000" pitchFamily="2" charset="2"/>
              <a:buNone/>
            </a:pPr>
            <a:r>
              <a:rPr lang="zh-TW" altLang="en-US" sz="2600" i="1" dirty="0" smtClean="0"/>
              <a:t>                              </a:t>
            </a:r>
            <a:r>
              <a:rPr lang="en-US" altLang="zh-TW" sz="2600" i="1" dirty="0" err="1" smtClean="0">
                <a:latin typeface="標楷體" panose="03000509000000000000" pitchFamily="65" charset="-120"/>
              </a:rPr>
              <a:t>P</a:t>
            </a:r>
            <a:r>
              <a:rPr lang="en-US" altLang="zh-TW" sz="2600" i="1" baseline="-25000" dirty="0" err="1" smtClean="0">
                <a:latin typeface="標楷體" panose="03000509000000000000" pitchFamily="65" charset="-120"/>
              </a:rPr>
              <a:t>i,t</a:t>
            </a:r>
            <a:r>
              <a:rPr lang="zh-TW" altLang="en-US" sz="2600" dirty="0" smtClean="0">
                <a:latin typeface="標楷體" panose="03000509000000000000" pitchFamily="65" charset="-120"/>
              </a:rPr>
              <a:t>：第</a:t>
            </a:r>
            <a:r>
              <a:rPr lang="en-US" altLang="zh-TW" sz="2600" i="1" dirty="0" err="1" smtClean="0">
                <a:latin typeface="標楷體" panose="03000509000000000000" pitchFamily="65" charset="-120"/>
              </a:rPr>
              <a:t>i</a:t>
            </a:r>
            <a:r>
              <a:rPr lang="zh-TW" altLang="en-US" sz="2600" dirty="0" smtClean="0">
                <a:latin typeface="標楷體" panose="03000509000000000000" pitchFamily="65" charset="-120"/>
              </a:rPr>
              <a:t>種股票在</a:t>
            </a:r>
            <a:r>
              <a:rPr lang="en-US" altLang="zh-TW" sz="2600" dirty="0" smtClean="0">
                <a:latin typeface="標楷體" panose="03000509000000000000" pitchFamily="65" charset="-120"/>
              </a:rPr>
              <a:t>t</a:t>
            </a:r>
            <a:r>
              <a:rPr lang="zh-TW" altLang="en-US" sz="2600" dirty="0" smtClean="0">
                <a:latin typeface="標楷體" panose="03000509000000000000" pitchFamily="65" charset="-120"/>
              </a:rPr>
              <a:t>期的股價</a:t>
            </a:r>
            <a:endParaRPr lang="zh-TW" altLang="en-US" sz="2600" i="1" dirty="0" smtClean="0">
              <a:latin typeface="標楷體" panose="03000509000000000000" pitchFamily="65" charset="-120"/>
            </a:endParaRPr>
          </a:p>
          <a:p>
            <a:pPr eaLnBrk="1" hangingPunct="1">
              <a:lnSpc>
                <a:spcPct val="90000"/>
              </a:lnSpc>
              <a:buFont typeface="Wingdings" panose="05000000000000000000" pitchFamily="2" charset="2"/>
              <a:buNone/>
            </a:pPr>
            <a:r>
              <a:rPr lang="zh-TW" altLang="en-US" sz="2600" i="1" dirty="0" smtClean="0"/>
              <a:t>                              </a:t>
            </a:r>
            <a:r>
              <a:rPr lang="en-US" altLang="zh-TW" sz="2600" i="1" dirty="0" err="1" smtClean="0">
                <a:latin typeface="標楷體" panose="03000509000000000000" pitchFamily="65" charset="-120"/>
              </a:rPr>
              <a:t>Q</a:t>
            </a:r>
            <a:r>
              <a:rPr lang="en-US" altLang="zh-TW" sz="2600" i="1" baseline="-25000" dirty="0" err="1" smtClean="0">
                <a:latin typeface="標楷體" panose="03000509000000000000" pitchFamily="65" charset="-120"/>
              </a:rPr>
              <a:t>i,t</a:t>
            </a:r>
            <a:r>
              <a:rPr lang="zh-TW" altLang="en-US" sz="2600" dirty="0" smtClean="0">
                <a:latin typeface="標楷體" panose="03000509000000000000" pitchFamily="65" charset="-120"/>
              </a:rPr>
              <a:t>：第</a:t>
            </a:r>
            <a:r>
              <a:rPr lang="en-US" altLang="zh-TW" sz="2600" i="1" dirty="0" err="1" smtClean="0">
                <a:latin typeface="標楷體" panose="03000509000000000000" pitchFamily="65" charset="-120"/>
              </a:rPr>
              <a:t>i</a:t>
            </a:r>
            <a:r>
              <a:rPr lang="zh-TW" altLang="en-US" sz="2600" dirty="0" smtClean="0">
                <a:latin typeface="標楷體" panose="03000509000000000000" pitchFamily="65" charset="-120"/>
              </a:rPr>
              <a:t>種股票在</a:t>
            </a:r>
            <a:r>
              <a:rPr lang="en-US" altLang="zh-TW" sz="2600" dirty="0" smtClean="0">
                <a:latin typeface="標楷體" panose="03000509000000000000" pitchFamily="65" charset="-120"/>
              </a:rPr>
              <a:t>t</a:t>
            </a:r>
            <a:r>
              <a:rPr lang="zh-TW" altLang="en-US" sz="2600" dirty="0" smtClean="0">
                <a:latin typeface="標楷體" panose="03000509000000000000" pitchFamily="65" charset="-120"/>
              </a:rPr>
              <a:t>期的流通股數</a:t>
            </a:r>
          </a:p>
          <a:p>
            <a:pPr eaLnBrk="1" hangingPunct="1">
              <a:lnSpc>
                <a:spcPct val="90000"/>
              </a:lnSpc>
              <a:buFont typeface="Wingdings" panose="05000000000000000000" pitchFamily="2" charset="2"/>
              <a:buNone/>
            </a:pPr>
            <a:r>
              <a:rPr lang="zh-TW" altLang="en-US" sz="2600" dirty="0" smtClean="0">
                <a:latin typeface="標楷體" panose="03000509000000000000" pitchFamily="65" charset="-120"/>
              </a:rPr>
              <a:t>               </a:t>
            </a:r>
            <a:r>
              <a:rPr lang="en-US" altLang="zh-TW" sz="2600" dirty="0" smtClean="0">
                <a:latin typeface="標楷體" panose="03000509000000000000" pitchFamily="65" charset="-120"/>
              </a:rPr>
              <a:t>N</a:t>
            </a:r>
            <a:r>
              <a:rPr lang="zh-TW" altLang="en-US" sz="2600" dirty="0" smtClean="0">
                <a:latin typeface="標楷體" panose="03000509000000000000" pitchFamily="65" charset="-120"/>
              </a:rPr>
              <a:t>：採樣股票數目</a:t>
            </a:r>
          </a:p>
          <a:p>
            <a:pPr eaLnBrk="1" hangingPunct="1">
              <a:lnSpc>
                <a:spcPct val="90000"/>
              </a:lnSpc>
              <a:buFont typeface="Wingdings" panose="05000000000000000000" pitchFamily="2" charset="2"/>
              <a:buNone/>
            </a:pPr>
            <a:r>
              <a:rPr lang="zh-TW" altLang="en-US" sz="2600" dirty="0" smtClean="0"/>
              <a:t>                              </a:t>
            </a:r>
            <a:r>
              <a:rPr lang="en-US" altLang="zh-TW" sz="2600" dirty="0" smtClean="0">
                <a:latin typeface="標楷體" panose="03000509000000000000" pitchFamily="65" charset="-120"/>
              </a:rPr>
              <a:t>D</a:t>
            </a:r>
            <a:r>
              <a:rPr lang="zh-TW" altLang="en-US" sz="2600" dirty="0" smtClean="0">
                <a:latin typeface="標楷體" panose="03000509000000000000" pitchFamily="65" charset="-120"/>
              </a:rPr>
              <a:t>：除數（</a:t>
            </a:r>
            <a:r>
              <a:rPr lang="en-US" altLang="zh-TW" sz="2600" dirty="0" smtClean="0">
                <a:latin typeface="標楷體" panose="03000509000000000000" pitchFamily="65" charset="-120"/>
              </a:rPr>
              <a:t>divisor</a:t>
            </a:r>
            <a:r>
              <a:rPr lang="zh-TW" altLang="en-US" sz="2600" dirty="0" smtClean="0">
                <a:latin typeface="標楷體" panose="03000509000000000000" pitchFamily="65" charset="-120"/>
              </a:rPr>
              <a:t>）</a:t>
            </a:r>
            <a:r>
              <a:rPr lang="zh-TW" altLang="en-US" sz="2600" dirty="0" smtClean="0"/>
              <a:t> </a:t>
            </a:r>
          </a:p>
        </p:txBody>
      </p:sp>
      <p:graphicFrame>
        <p:nvGraphicFramePr>
          <p:cNvPr id="134152" name="Object 8"/>
          <p:cNvGraphicFramePr>
            <a:graphicFrameLocks noGrp="1" noChangeAspect="1"/>
          </p:cNvGraphicFramePr>
          <p:nvPr>
            <p:ph sz="half" idx="2"/>
          </p:nvPr>
        </p:nvGraphicFramePr>
        <p:xfrm>
          <a:off x="2771775" y="2492375"/>
          <a:ext cx="2736850" cy="1301750"/>
        </p:xfrm>
        <a:graphic>
          <a:graphicData uri="http://schemas.openxmlformats.org/presentationml/2006/ole">
            <mc:AlternateContent xmlns:mc="http://schemas.openxmlformats.org/markup-compatibility/2006">
              <mc:Choice xmlns:v="urn:schemas-microsoft-com:vml" Requires="v">
                <p:oleObj spid="_x0000_s27670" name="方程式" r:id="rId3" imgW="1054100" imgH="635000" progId="Equation.3">
                  <p:embed/>
                </p:oleObj>
              </mc:Choice>
              <mc:Fallback>
                <p:oleObj name="方程式" r:id="rId3" imgW="1054100" imgH="6350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2492375"/>
                        <a:ext cx="2736850" cy="130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4"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fade">
                                      <p:cBhvr>
                                        <p:cTn id="12" dur="1000"/>
                                        <p:tgtEl>
                                          <p:spTgt spid="27652">
                                            <p:txEl>
                                              <p:pRg st="0" end="0"/>
                                            </p:txEl>
                                          </p:spTgt>
                                        </p:tgtEl>
                                      </p:cBhvr>
                                    </p:animEffect>
                                    <p:anim calcmode="lin" valueType="num">
                                      <p:cBhvr>
                                        <p:cTn id="13" dur="1000" fill="hold"/>
                                        <p:tgtEl>
                                          <p:spTgt spid="2765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76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652">
                                            <p:txEl>
                                              <p:pRg st="1" end="1"/>
                                            </p:txEl>
                                          </p:spTgt>
                                        </p:tgtEl>
                                        <p:attrNameLst>
                                          <p:attrName>style.visibility</p:attrName>
                                        </p:attrNameLst>
                                      </p:cBhvr>
                                      <p:to>
                                        <p:strVal val="visible"/>
                                      </p:to>
                                    </p:set>
                                    <p:animEffect transition="in" filter="fade">
                                      <p:cBhvr>
                                        <p:cTn id="19" dur="1000"/>
                                        <p:tgtEl>
                                          <p:spTgt spid="27652">
                                            <p:txEl>
                                              <p:pRg st="1" end="1"/>
                                            </p:txEl>
                                          </p:spTgt>
                                        </p:tgtEl>
                                      </p:cBhvr>
                                    </p:animEffect>
                                    <p:anim calcmode="lin" valueType="num">
                                      <p:cBhvr>
                                        <p:cTn id="20" dur="1000" fill="hold"/>
                                        <p:tgtEl>
                                          <p:spTgt spid="2765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76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7652">
                                            <p:txEl>
                                              <p:pRg st="3" end="3"/>
                                            </p:txEl>
                                          </p:spTgt>
                                        </p:tgtEl>
                                        <p:attrNameLst>
                                          <p:attrName>style.visibility</p:attrName>
                                        </p:attrNameLst>
                                      </p:cBhvr>
                                      <p:to>
                                        <p:strVal val="visible"/>
                                      </p:to>
                                    </p:set>
                                    <p:animEffect transition="in" filter="fade">
                                      <p:cBhvr>
                                        <p:cTn id="26" dur="1000"/>
                                        <p:tgtEl>
                                          <p:spTgt spid="27652">
                                            <p:txEl>
                                              <p:pRg st="3" end="3"/>
                                            </p:txEl>
                                          </p:spTgt>
                                        </p:tgtEl>
                                      </p:cBhvr>
                                    </p:animEffect>
                                    <p:anim calcmode="lin" valueType="num">
                                      <p:cBhvr>
                                        <p:cTn id="27" dur="1000" fill="hold"/>
                                        <p:tgtEl>
                                          <p:spTgt spid="2765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76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7652">
                                            <p:txEl>
                                              <p:pRg st="4" end="4"/>
                                            </p:txEl>
                                          </p:spTgt>
                                        </p:tgtEl>
                                        <p:attrNameLst>
                                          <p:attrName>style.visibility</p:attrName>
                                        </p:attrNameLst>
                                      </p:cBhvr>
                                      <p:to>
                                        <p:strVal val="visible"/>
                                      </p:to>
                                    </p:set>
                                    <p:animEffect transition="in" filter="fade">
                                      <p:cBhvr>
                                        <p:cTn id="33" dur="1000"/>
                                        <p:tgtEl>
                                          <p:spTgt spid="27652">
                                            <p:txEl>
                                              <p:pRg st="4" end="4"/>
                                            </p:txEl>
                                          </p:spTgt>
                                        </p:tgtEl>
                                      </p:cBhvr>
                                    </p:animEffect>
                                    <p:anim calcmode="lin" valueType="num">
                                      <p:cBhvr>
                                        <p:cTn id="34" dur="1000" fill="hold"/>
                                        <p:tgtEl>
                                          <p:spTgt spid="2765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765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7652">
                                            <p:txEl>
                                              <p:pRg st="5" end="5"/>
                                            </p:txEl>
                                          </p:spTgt>
                                        </p:tgtEl>
                                        <p:attrNameLst>
                                          <p:attrName>style.visibility</p:attrName>
                                        </p:attrNameLst>
                                      </p:cBhvr>
                                      <p:to>
                                        <p:strVal val="visible"/>
                                      </p:to>
                                    </p:set>
                                    <p:animEffect transition="in" filter="fade">
                                      <p:cBhvr>
                                        <p:cTn id="40" dur="1000"/>
                                        <p:tgtEl>
                                          <p:spTgt spid="27652">
                                            <p:txEl>
                                              <p:pRg st="5" end="5"/>
                                            </p:txEl>
                                          </p:spTgt>
                                        </p:tgtEl>
                                      </p:cBhvr>
                                    </p:animEffect>
                                    <p:anim calcmode="lin" valueType="num">
                                      <p:cBhvr>
                                        <p:cTn id="41" dur="1000" fill="hold"/>
                                        <p:tgtEl>
                                          <p:spTgt spid="27652">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2765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7652">
                                            <p:txEl>
                                              <p:pRg st="6" end="6"/>
                                            </p:txEl>
                                          </p:spTgt>
                                        </p:tgtEl>
                                        <p:attrNameLst>
                                          <p:attrName>style.visibility</p:attrName>
                                        </p:attrNameLst>
                                      </p:cBhvr>
                                      <p:to>
                                        <p:strVal val="visible"/>
                                      </p:to>
                                    </p:set>
                                    <p:animEffect transition="in" filter="fade">
                                      <p:cBhvr>
                                        <p:cTn id="47" dur="1000"/>
                                        <p:tgtEl>
                                          <p:spTgt spid="27652">
                                            <p:txEl>
                                              <p:pRg st="6" end="6"/>
                                            </p:txEl>
                                          </p:spTgt>
                                        </p:tgtEl>
                                      </p:cBhvr>
                                    </p:animEffect>
                                    <p:anim calcmode="lin" valueType="num">
                                      <p:cBhvr>
                                        <p:cTn id="48" dur="1000" fill="hold"/>
                                        <p:tgtEl>
                                          <p:spTgt spid="27652">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2765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7652">
                                            <p:txEl>
                                              <p:pRg st="7" end="7"/>
                                            </p:txEl>
                                          </p:spTgt>
                                        </p:tgtEl>
                                        <p:attrNameLst>
                                          <p:attrName>style.visibility</p:attrName>
                                        </p:attrNameLst>
                                      </p:cBhvr>
                                      <p:to>
                                        <p:strVal val="visible"/>
                                      </p:to>
                                    </p:set>
                                    <p:animEffect transition="in" filter="fade">
                                      <p:cBhvr>
                                        <p:cTn id="54" dur="1000"/>
                                        <p:tgtEl>
                                          <p:spTgt spid="27652">
                                            <p:txEl>
                                              <p:pRg st="7" end="7"/>
                                            </p:txEl>
                                          </p:spTgt>
                                        </p:tgtEl>
                                      </p:cBhvr>
                                    </p:animEffect>
                                    <p:anim calcmode="lin" valueType="num">
                                      <p:cBhvr>
                                        <p:cTn id="55" dur="1000" fill="hold"/>
                                        <p:tgtEl>
                                          <p:spTgt spid="27652">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2765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7652">
                                            <p:txEl>
                                              <p:pRg st="8" end="8"/>
                                            </p:txEl>
                                          </p:spTgt>
                                        </p:tgtEl>
                                        <p:attrNameLst>
                                          <p:attrName>style.visibility</p:attrName>
                                        </p:attrNameLst>
                                      </p:cBhvr>
                                      <p:to>
                                        <p:strVal val="visible"/>
                                      </p:to>
                                    </p:set>
                                    <p:animEffect transition="in" filter="fade">
                                      <p:cBhvr>
                                        <p:cTn id="61" dur="1000"/>
                                        <p:tgtEl>
                                          <p:spTgt spid="27652">
                                            <p:txEl>
                                              <p:pRg st="8" end="8"/>
                                            </p:txEl>
                                          </p:spTgt>
                                        </p:tgtEl>
                                      </p:cBhvr>
                                    </p:animEffect>
                                    <p:anim calcmode="lin" valueType="num">
                                      <p:cBhvr>
                                        <p:cTn id="62" dur="1000" fill="hold"/>
                                        <p:tgtEl>
                                          <p:spTgt spid="27652">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2765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7652">
                                            <p:txEl>
                                              <p:pRg st="9" end="9"/>
                                            </p:txEl>
                                          </p:spTgt>
                                        </p:tgtEl>
                                        <p:attrNameLst>
                                          <p:attrName>style.visibility</p:attrName>
                                        </p:attrNameLst>
                                      </p:cBhvr>
                                      <p:to>
                                        <p:strVal val="visible"/>
                                      </p:to>
                                    </p:set>
                                    <p:animEffect transition="in" filter="fade">
                                      <p:cBhvr>
                                        <p:cTn id="68" dur="1000"/>
                                        <p:tgtEl>
                                          <p:spTgt spid="27652">
                                            <p:txEl>
                                              <p:pRg st="9" end="9"/>
                                            </p:txEl>
                                          </p:spTgt>
                                        </p:tgtEl>
                                      </p:cBhvr>
                                    </p:animEffect>
                                    <p:anim calcmode="lin" valueType="num">
                                      <p:cBhvr>
                                        <p:cTn id="69" dur="1000" fill="hold"/>
                                        <p:tgtEl>
                                          <p:spTgt spid="27652">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2765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4152"/>
                                        </p:tgtEl>
                                        <p:attrNameLst>
                                          <p:attrName>style.visibility</p:attrName>
                                        </p:attrNameLst>
                                      </p:cBhvr>
                                      <p:to>
                                        <p:strVal val="visible"/>
                                      </p:to>
                                    </p:set>
                                    <p:anim calcmode="lin" valueType="num">
                                      <p:cBhvr>
                                        <p:cTn id="75" dur="500" fill="hold"/>
                                        <p:tgtEl>
                                          <p:spTgt spid="134152"/>
                                        </p:tgtEl>
                                        <p:attrNameLst>
                                          <p:attrName>ppt_w</p:attrName>
                                        </p:attrNameLst>
                                      </p:cBhvr>
                                      <p:tavLst>
                                        <p:tav tm="0">
                                          <p:val>
                                            <p:fltVal val="0"/>
                                          </p:val>
                                        </p:tav>
                                        <p:tav tm="100000">
                                          <p:val>
                                            <p:strVal val="#ppt_w"/>
                                          </p:val>
                                        </p:tav>
                                      </p:tavLst>
                                    </p:anim>
                                    <p:anim calcmode="lin" valueType="num">
                                      <p:cBhvr>
                                        <p:cTn id="76" dur="500" fill="hold"/>
                                        <p:tgtEl>
                                          <p:spTgt spid="134152"/>
                                        </p:tgtEl>
                                        <p:attrNameLst>
                                          <p:attrName>ppt_h</p:attrName>
                                        </p:attrNameLst>
                                      </p:cBhvr>
                                      <p:tavLst>
                                        <p:tav tm="0">
                                          <p:val>
                                            <p:fltVal val="0"/>
                                          </p:val>
                                        </p:tav>
                                        <p:tav tm="100000">
                                          <p:val>
                                            <p:strVal val="#ppt_h"/>
                                          </p:val>
                                        </p:tav>
                                      </p:tavLst>
                                    </p:anim>
                                    <p:animEffect transition="in" filter="fade">
                                      <p:cBhvr>
                                        <p:cTn id="77" dur="500"/>
                                        <p:tgtEl>
                                          <p:spTgt spid="13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P spid="2765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01E4EC66-797B-46B9-B9D8-CDAC8246C4A4}" type="slidenum">
              <a:rPr kumimoji="0" lang="en-US" altLang="zh-TW" sz="1400">
                <a:ea typeface="新細明體" panose="02020500000000000000" pitchFamily="18" charset="-120"/>
              </a:rPr>
              <a:pPr>
                <a:spcBef>
                  <a:spcPct val="0"/>
                </a:spcBef>
                <a:buClrTx/>
                <a:buSzTx/>
                <a:buFontTx/>
                <a:buNone/>
              </a:pPr>
              <a:t>28</a:t>
            </a:fld>
            <a:endParaRPr kumimoji="0" lang="en-US" altLang="zh-TW" sz="1400">
              <a:ea typeface="新細明體" panose="02020500000000000000" pitchFamily="18" charset="-120"/>
            </a:endParaRPr>
          </a:p>
        </p:txBody>
      </p:sp>
      <p:sp>
        <p:nvSpPr>
          <p:cNvPr id="4100" name="Rectangle 2"/>
          <p:cNvSpPr>
            <a:spLocks noGrp="1" noChangeArrowheads="1"/>
          </p:cNvSpPr>
          <p:nvPr>
            <p:ph type="title"/>
          </p:nvPr>
        </p:nvSpPr>
        <p:spPr>
          <a:xfrm>
            <a:off x="685800" y="476250"/>
            <a:ext cx="7772400" cy="1143000"/>
          </a:xfrm>
        </p:spPr>
        <p:txBody>
          <a:bodyPr/>
          <a:lstStyle/>
          <a:p>
            <a:pPr eaLnBrk="1" hangingPunct="1">
              <a:defRPr/>
            </a:pPr>
            <a:r>
              <a:rPr lang="zh-TW" altLang="en-US" dirty="0" smtClean="0"/>
              <a:t>市值加權指數</a:t>
            </a:r>
            <a:r>
              <a:rPr lang="zh-CN" altLang="en-US" dirty="0" smtClean="0"/>
              <a:t>（續）</a:t>
            </a:r>
            <a:endParaRPr lang="zh-TW" altLang="en-US" dirty="0" smtClean="0"/>
          </a:p>
        </p:txBody>
      </p:sp>
      <p:sp>
        <p:nvSpPr>
          <p:cNvPr id="204803" name="Rectangle 3"/>
          <p:cNvSpPr>
            <a:spLocks noGrp="1" noChangeArrowheads="1"/>
          </p:cNvSpPr>
          <p:nvPr>
            <p:ph type="body" idx="1"/>
          </p:nvPr>
        </p:nvSpPr>
        <p:spPr>
          <a:xfrm>
            <a:off x="685800" y="1619250"/>
            <a:ext cx="7918450" cy="4411663"/>
          </a:xfrm>
        </p:spPr>
        <p:txBody>
          <a:bodyPr/>
          <a:lstStyle/>
          <a:p>
            <a:pPr marL="0" indent="0">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範例</a:t>
            </a:r>
            <a:r>
              <a:rPr lang="en-US" altLang="zh-TW" sz="2800" dirty="0">
                <a:latin typeface="標楷體" panose="03000509000000000000" pitchFamily="65" charset="-120"/>
              </a:rPr>
              <a:t>3&gt;</a:t>
            </a:r>
            <a:endParaRPr lang="zh-TW" altLang="zh-TW" sz="2800" dirty="0">
              <a:latin typeface="標楷體" panose="03000509000000000000" pitchFamily="65" charset="-120"/>
            </a:endParaRPr>
          </a:p>
          <a:p>
            <a:pPr>
              <a:defRPr/>
            </a:pPr>
            <a:r>
              <a:rPr lang="zh-TW" altLang="zh-TW" sz="2800" dirty="0">
                <a:latin typeface="標楷體" panose="03000509000000000000" pitchFamily="65" charset="-120"/>
              </a:rPr>
              <a:t>某一國家使用市值加權法編製股價指數，如果基期的指數採樣股市值總額為</a:t>
            </a:r>
            <a:r>
              <a:rPr lang="en-US" altLang="zh-TW" sz="2800" dirty="0">
                <a:latin typeface="標楷體" panose="03000509000000000000" pitchFamily="65" charset="-120"/>
              </a:rPr>
              <a:t>50</a:t>
            </a:r>
            <a:r>
              <a:rPr lang="zh-TW" altLang="zh-TW" sz="2800" dirty="0">
                <a:latin typeface="標楷體" panose="03000509000000000000" pitchFamily="65" charset="-120"/>
              </a:rPr>
              <a:t>億元，指數為</a:t>
            </a:r>
            <a:r>
              <a:rPr lang="en-US" altLang="zh-TW" sz="2800" dirty="0">
                <a:latin typeface="標楷體" panose="03000509000000000000" pitchFamily="65" charset="-120"/>
              </a:rPr>
              <a:t>100</a:t>
            </a:r>
            <a:r>
              <a:rPr lang="zh-TW" altLang="zh-TW" sz="2800" dirty="0">
                <a:latin typeface="標楷體" panose="03000509000000000000" pitchFamily="65" charset="-120"/>
              </a:rPr>
              <a:t>，而現在的採樣股市值總額為</a:t>
            </a:r>
            <a:r>
              <a:rPr lang="en-US" altLang="zh-TW" sz="2800" dirty="0">
                <a:latin typeface="標楷體" panose="03000509000000000000" pitchFamily="65" charset="-120"/>
              </a:rPr>
              <a:t>3,000</a:t>
            </a:r>
            <a:r>
              <a:rPr lang="zh-TW" altLang="zh-TW" sz="2800" dirty="0">
                <a:latin typeface="標楷體" panose="03000509000000000000" pitchFamily="65" charset="-120"/>
              </a:rPr>
              <a:t>億元，則現在的指數為多少</a:t>
            </a:r>
            <a:r>
              <a:rPr lang="en-US" altLang="zh-TW" sz="2800" dirty="0">
                <a:latin typeface="標楷體" panose="03000509000000000000" pitchFamily="65" charset="-120"/>
              </a:rPr>
              <a:t>?</a:t>
            </a:r>
            <a:endParaRPr lang="zh-TW" altLang="zh-TW" sz="2800" dirty="0">
              <a:latin typeface="標楷體" panose="03000509000000000000" pitchFamily="65" charset="-120"/>
            </a:endParaRPr>
          </a:p>
          <a:p>
            <a:pPr marL="0" indent="0">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說明</a:t>
            </a:r>
            <a:r>
              <a:rPr lang="en-US" altLang="zh-TW" sz="2800" dirty="0">
                <a:latin typeface="標楷體" panose="03000509000000000000" pitchFamily="65" charset="-120"/>
              </a:rPr>
              <a:t>&gt;</a:t>
            </a:r>
            <a:endParaRPr lang="zh-TW" altLang="zh-TW" sz="2800" dirty="0">
              <a:latin typeface="標楷體" panose="03000509000000000000" pitchFamily="65" charset="-120"/>
            </a:endParaRPr>
          </a:p>
          <a:p>
            <a:pPr>
              <a:defRPr/>
            </a:pPr>
            <a:r>
              <a:rPr lang="en-US" altLang="zh-TW" sz="2800" dirty="0">
                <a:latin typeface="標楷體" panose="03000509000000000000" pitchFamily="65" charset="-120"/>
              </a:rPr>
              <a:t>    </a:t>
            </a:r>
            <a:r>
              <a:rPr lang="zh-TW" altLang="zh-TW" sz="2800" dirty="0">
                <a:latin typeface="標楷體" panose="03000509000000000000" pitchFamily="65" charset="-120"/>
              </a:rPr>
              <a:t>現在的指數為</a:t>
            </a:r>
            <a:r>
              <a:rPr lang="en-US" altLang="zh-TW" sz="2800" dirty="0">
                <a:latin typeface="標楷體" panose="03000509000000000000" pitchFamily="65" charset="-120"/>
              </a:rPr>
              <a:t>6,000</a:t>
            </a:r>
            <a:r>
              <a:rPr lang="zh-TW" altLang="zh-TW" sz="2800" dirty="0">
                <a:latin typeface="標楷體" panose="03000509000000000000" pitchFamily="65" charset="-120"/>
              </a:rPr>
              <a:t>，計算方式如下</a:t>
            </a:r>
            <a:r>
              <a:rPr lang="en-US" altLang="zh-TW" sz="2800" dirty="0">
                <a:latin typeface="標楷體" panose="03000509000000000000" pitchFamily="65" charset="-120"/>
              </a:rPr>
              <a:t>:</a:t>
            </a:r>
            <a:endParaRPr lang="zh-TW" altLang="zh-TW" sz="2800" dirty="0">
              <a:latin typeface="標楷體" panose="03000509000000000000" pitchFamily="65" charset="-120"/>
            </a:endParaRPr>
          </a:p>
          <a:p>
            <a:pPr eaLnBrk="1" hangingPunct="1">
              <a:defRPr/>
            </a:pPr>
            <a:endParaRPr lang="zh-TW" altLang="en-US" sz="2600" dirty="0" smtClean="0">
              <a:latin typeface="標楷體" panose="03000509000000000000" pitchFamily="65" charset="-120"/>
            </a:endParaRPr>
          </a:p>
          <a:p>
            <a:pPr eaLnBrk="1" hangingPunct="1">
              <a:defRPr/>
            </a:pPr>
            <a:endParaRPr lang="en-US" altLang="zh-TW" dirty="0" smtClean="0">
              <a:latin typeface="標楷體" panose="03000509000000000000" pitchFamily="65" charset="-120"/>
            </a:endParaRPr>
          </a:p>
        </p:txBody>
      </p:sp>
      <p:sp>
        <p:nvSpPr>
          <p:cNvPr id="2867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aphicFrame>
        <p:nvGraphicFramePr>
          <p:cNvPr id="204804" name="Object 4"/>
          <p:cNvGraphicFramePr>
            <a:graphicFrameLocks noChangeAspect="1"/>
          </p:cNvGraphicFramePr>
          <p:nvPr/>
        </p:nvGraphicFramePr>
        <p:xfrm>
          <a:off x="3136900" y="5110163"/>
          <a:ext cx="2874963" cy="920750"/>
        </p:xfrm>
        <a:graphic>
          <a:graphicData uri="http://schemas.openxmlformats.org/presentationml/2006/ole">
            <mc:AlternateContent xmlns:mc="http://schemas.openxmlformats.org/markup-compatibility/2006">
              <mc:Choice xmlns:v="urn:schemas-microsoft-com:vml" Requires="v">
                <p:oleObj spid="_x0000_s28695" name="方程式" r:id="rId3" imgW="1218671" imgH="393529" progId="Equation.3">
                  <p:embed/>
                </p:oleObj>
              </mc:Choice>
              <mc:Fallback>
                <p:oleObj name="方程式" r:id="rId3" imgW="1218671" imgH="39352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6900" y="5110163"/>
                        <a:ext cx="2874963"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9" name="頁尾版面配置區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1000"/>
                                        <p:tgtEl>
                                          <p:spTgt spid="4100"/>
                                        </p:tgtEl>
                                      </p:cBhvr>
                                    </p:animEffect>
                                    <p:anim calcmode="lin" valueType="num">
                                      <p:cBhvr>
                                        <p:cTn id="8" dur="1000" fill="hold"/>
                                        <p:tgtEl>
                                          <p:spTgt spid="4100"/>
                                        </p:tgtEl>
                                        <p:attrNameLst>
                                          <p:attrName>ppt_x</p:attrName>
                                        </p:attrNameLst>
                                      </p:cBhvr>
                                      <p:tavLst>
                                        <p:tav tm="0">
                                          <p:val>
                                            <p:strVal val="#ppt_x"/>
                                          </p:val>
                                        </p:tav>
                                        <p:tav tm="100000">
                                          <p:val>
                                            <p:strVal val="#ppt_x"/>
                                          </p:val>
                                        </p:tav>
                                      </p:tavLst>
                                    </p:anim>
                                    <p:anim calcmode="lin" valueType="num">
                                      <p:cBhvr>
                                        <p:cTn id="9"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4803">
                                            <p:txEl>
                                              <p:pRg st="0" end="0"/>
                                            </p:txEl>
                                          </p:spTgt>
                                        </p:tgtEl>
                                        <p:attrNameLst>
                                          <p:attrName>style.visibility</p:attrName>
                                        </p:attrNameLst>
                                      </p:cBhvr>
                                      <p:to>
                                        <p:strVal val="visible"/>
                                      </p:to>
                                    </p:set>
                                    <p:animEffect transition="in" filter="fade">
                                      <p:cBhvr>
                                        <p:cTn id="14" dur="1000"/>
                                        <p:tgtEl>
                                          <p:spTgt spid="204803">
                                            <p:txEl>
                                              <p:pRg st="0" end="0"/>
                                            </p:txEl>
                                          </p:spTgt>
                                        </p:tgtEl>
                                      </p:cBhvr>
                                    </p:animEffect>
                                    <p:anim calcmode="lin" valueType="num">
                                      <p:cBhvr>
                                        <p:cTn id="15" dur="1000" fill="hold"/>
                                        <p:tgtEl>
                                          <p:spTgt spid="20480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048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4803">
                                            <p:txEl>
                                              <p:pRg st="1" end="1"/>
                                            </p:txEl>
                                          </p:spTgt>
                                        </p:tgtEl>
                                        <p:attrNameLst>
                                          <p:attrName>style.visibility</p:attrName>
                                        </p:attrNameLst>
                                      </p:cBhvr>
                                      <p:to>
                                        <p:strVal val="visible"/>
                                      </p:to>
                                    </p:set>
                                    <p:animEffect transition="in" filter="fade">
                                      <p:cBhvr>
                                        <p:cTn id="21" dur="1000"/>
                                        <p:tgtEl>
                                          <p:spTgt spid="204803">
                                            <p:txEl>
                                              <p:pRg st="1" end="1"/>
                                            </p:txEl>
                                          </p:spTgt>
                                        </p:tgtEl>
                                      </p:cBhvr>
                                    </p:animEffect>
                                    <p:anim calcmode="lin" valueType="num">
                                      <p:cBhvr>
                                        <p:cTn id="22" dur="1000" fill="hold"/>
                                        <p:tgtEl>
                                          <p:spTgt spid="20480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048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4803">
                                            <p:txEl>
                                              <p:pRg st="2" end="2"/>
                                            </p:txEl>
                                          </p:spTgt>
                                        </p:tgtEl>
                                        <p:attrNameLst>
                                          <p:attrName>style.visibility</p:attrName>
                                        </p:attrNameLst>
                                      </p:cBhvr>
                                      <p:to>
                                        <p:strVal val="visible"/>
                                      </p:to>
                                    </p:set>
                                    <p:animEffect transition="in" filter="fade">
                                      <p:cBhvr>
                                        <p:cTn id="28" dur="1000"/>
                                        <p:tgtEl>
                                          <p:spTgt spid="204803">
                                            <p:txEl>
                                              <p:pRg st="2" end="2"/>
                                            </p:txEl>
                                          </p:spTgt>
                                        </p:tgtEl>
                                      </p:cBhvr>
                                    </p:animEffect>
                                    <p:anim calcmode="lin" valueType="num">
                                      <p:cBhvr>
                                        <p:cTn id="29" dur="1000" fill="hold"/>
                                        <p:tgtEl>
                                          <p:spTgt spid="20480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048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4803">
                                            <p:txEl>
                                              <p:pRg st="3" end="3"/>
                                            </p:txEl>
                                          </p:spTgt>
                                        </p:tgtEl>
                                        <p:attrNameLst>
                                          <p:attrName>style.visibility</p:attrName>
                                        </p:attrNameLst>
                                      </p:cBhvr>
                                      <p:to>
                                        <p:strVal val="visible"/>
                                      </p:to>
                                    </p:set>
                                    <p:animEffect transition="in" filter="fade">
                                      <p:cBhvr>
                                        <p:cTn id="35" dur="1000"/>
                                        <p:tgtEl>
                                          <p:spTgt spid="204803">
                                            <p:txEl>
                                              <p:pRg st="3" end="3"/>
                                            </p:txEl>
                                          </p:spTgt>
                                        </p:tgtEl>
                                      </p:cBhvr>
                                    </p:animEffect>
                                    <p:anim calcmode="lin" valueType="num">
                                      <p:cBhvr>
                                        <p:cTn id="36" dur="1000" fill="hold"/>
                                        <p:tgtEl>
                                          <p:spTgt spid="20480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048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204804"/>
                                        </p:tgtEl>
                                        <p:attrNameLst>
                                          <p:attrName>style.visibility</p:attrName>
                                        </p:attrNameLst>
                                      </p:cBhvr>
                                      <p:to>
                                        <p:strVal val="visible"/>
                                      </p:to>
                                    </p:set>
                                    <p:animEffect transition="in" filter="fade">
                                      <p:cBhvr>
                                        <p:cTn id="42" dur="2000"/>
                                        <p:tgtEl>
                                          <p:spTgt spid="204804"/>
                                        </p:tgtEl>
                                      </p:cBhvr>
                                    </p:animEffect>
                                    <p:anim calcmode="lin" valueType="num">
                                      <p:cBhvr>
                                        <p:cTn id="43" dur="2000" fill="hold"/>
                                        <p:tgtEl>
                                          <p:spTgt spid="204804"/>
                                        </p:tgtEl>
                                        <p:attrNameLst>
                                          <p:attrName>ppt_w</p:attrName>
                                        </p:attrNameLst>
                                      </p:cBhvr>
                                      <p:tavLst>
                                        <p:tav tm="0" fmla="#ppt_w*sin(2.5*pi*$)">
                                          <p:val>
                                            <p:fltVal val="0"/>
                                          </p:val>
                                        </p:tav>
                                        <p:tav tm="100000">
                                          <p:val>
                                            <p:fltVal val="1"/>
                                          </p:val>
                                        </p:tav>
                                      </p:tavLst>
                                    </p:anim>
                                    <p:anim calcmode="lin" valueType="num">
                                      <p:cBhvr>
                                        <p:cTn id="44" dur="2000" fill="hold"/>
                                        <p:tgtEl>
                                          <p:spTgt spid="20480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20480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57BB2783-C76E-476A-92C8-7452D77BDF71}" type="slidenum">
              <a:rPr kumimoji="0" lang="en-US" altLang="zh-TW" sz="1400">
                <a:ea typeface="新細明體" panose="02020500000000000000" pitchFamily="18" charset="-120"/>
              </a:rPr>
              <a:pPr>
                <a:spcBef>
                  <a:spcPct val="0"/>
                </a:spcBef>
                <a:buClrTx/>
                <a:buSzTx/>
                <a:buFontTx/>
                <a:buNone/>
              </a:pPr>
              <a:t>29</a:t>
            </a:fld>
            <a:endParaRPr kumimoji="0" lang="en-US" altLang="zh-TW" sz="1400">
              <a:ea typeface="新細明體" panose="02020500000000000000" pitchFamily="18" charset="-120"/>
            </a:endParaRPr>
          </a:p>
        </p:txBody>
      </p:sp>
      <p:sp>
        <p:nvSpPr>
          <p:cNvPr id="5125" name="Rectangle 2"/>
          <p:cNvSpPr>
            <a:spLocks noGrp="1" noChangeArrowheads="1"/>
          </p:cNvSpPr>
          <p:nvPr>
            <p:ph type="title"/>
          </p:nvPr>
        </p:nvSpPr>
        <p:spPr/>
        <p:txBody>
          <a:bodyPr/>
          <a:lstStyle/>
          <a:p>
            <a:pPr eaLnBrk="1" hangingPunct="1">
              <a:defRPr/>
            </a:pPr>
            <a:r>
              <a:rPr lang="zh-TW" altLang="en-US" dirty="0" smtClean="0"/>
              <a:t>等權指數</a:t>
            </a:r>
          </a:p>
        </p:txBody>
      </p:sp>
      <p:sp>
        <p:nvSpPr>
          <p:cNvPr id="136195" name="Rectangle 3"/>
          <p:cNvSpPr>
            <a:spLocks noGrp="1" noChangeArrowheads="1"/>
          </p:cNvSpPr>
          <p:nvPr>
            <p:ph type="body" sz="half" idx="1"/>
          </p:nvPr>
        </p:nvSpPr>
        <p:spPr>
          <a:xfrm>
            <a:off x="468313" y="1700213"/>
            <a:ext cx="8362950" cy="4411662"/>
          </a:xfrm>
        </p:spPr>
        <p:txBody>
          <a:bodyPr/>
          <a:lstStyle/>
          <a:p>
            <a:pPr eaLnBrk="1" hangingPunct="1"/>
            <a:r>
              <a:rPr lang="zh-TW" altLang="en-US" sz="2800" dirty="0" smtClean="0"/>
              <a:t>以採樣股股價的變動率為計算基礎的指數，不論股價高低與市場價值高低，每一採樣股的股價變動率對指數的變動率都具有相同的影響力。</a:t>
            </a:r>
          </a:p>
          <a:p>
            <a:pPr lvl="1" eaLnBrk="1" hangingPunct="1"/>
            <a:r>
              <a:rPr lang="zh-TW" altLang="en-US" dirty="0" smtClean="0"/>
              <a:t>算術平均法</a:t>
            </a:r>
          </a:p>
          <a:p>
            <a:pPr lvl="1" eaLnBrk="1" hangingPunct="1"/>
            <a:endParaRPr lang="zh-TW" altLang="en-US" sz="2200" dirty="0" smtClean="0"/>
          </a:p>
          <a:p>
            <a:pPr lvl="1" eaLnBrk="1" hangingPunct="1"/>
            <a:endParaRPr lang="zh-TW" altLang="en-US" sz="2200" dirty="0" smtClean="0"/>
          </a:p>
          <a:p>
            <a:pPr lvl="1" eaLnBrk="1" hangingPunct="1"/>
            <a:r>
              <a:rPr lang="zh-TW" altLang="en-US" sz="2900" dirty="0" smtClean="0">
                <a:latin typeface="標楷體" panose="03000509000000000000" pitchFamily="65" charset="-120"/>
              </a:rPr>
              <a:t>幾何平均法	 </a:t>
            </a:r>
          </a:p>
        </p:txBody>
      </p:sp>
      <p:graphicFrame>
        <p:nvGraphicFramePr>
          <p:cNvPr id="136196" name="Object 4"/>
          <p:cNvGraphicFramePr>
            <a:graphicFrameLocks noGrp="1" noChangeAspect="1"/>
          </p:cNvGraphicFramePr>
          <p:nvPr>
            <p:ph sz="quarter" idx="2"/>
          </p:nvPr>
        </p:nvGraphicFramePr>
        <p:xfrm>
          <a:off x="1258888" y="3563938"/>
          <a:ext cx="2276475" cy="1160462"/>
        </p:xfrm>
        <a:graphic>
          <a:graphicData uri="http://schemas.openxmlformats.org/presentationml/2006/ole">
            <mc:AlternateContent xmlns:mc="http://schemas.openxmlformats.org/markup-compatibility/2006">
              <mc:Choice xmlns:v="urn:schemas-microsoft-com:vml" Requires="v">
                <p:oleObj spid="_x0000_s29735" name="方程式" r:id="rId3" imgW="1371600" imgH="698500" progId="Equation.3">
                  <p:embed/>
                </p:oleObj>
              </mc:Choice>
              <mc:Fallback>
                <p:oleObj name="方程式" r:id="rId3" imgW="1371600" imgH="6985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563938"/>
                        <a:ext cx="2276475" cy="1160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198" name="Object 6"/>
          <p:cNvGraphicFramePr>
            <a:graphicFrameLocks noGrp="1" noChangeAspect="1"/>
          </p:cNvGraphicFramePr>
          <p:nvPr>
            <p:ph sz="quarter" idx="3"/>
          </p:nvPr>
        </p:nvGraphicFramePr>
        <p:xfrm>
          <a:off x="1258888" y="5016500"/>
          <a:ext cx="4391025" cy="860425"/>
        </p:xfrm>
        <a:graphic>
          <a:graphicData uri="http://schemas.openxmlformats.org/presentationml/2006/ole">
            <mc:AlternateContent xmlns:mc="http://schemas.openxmlformats.org/markup-compatibility/2006">
              <mc:Choice xmlns:v="urn:schemas-microsoft-com:vml" Requires="v">
                <p:oleObj spid="_x0000_s29736" name="方程式" r:id="rId5" imgW="2654300" imgH="520700" progId="Equation.3">
                  <p:embed/>
                </p:oleObj>
              </mc:Choice>
              <mc:Fallback>
                <p:oleObj name="方程式" r:id="rId5" imgW="2654300" imgH="5207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5016500"/>
                        <a:ext cx="4391025" cy="860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00" name="Text Box 8"/>
          <p:cNvSpPr txBox="1">
            <a:spLocks noChangeArrowheads="1"/>
          </p:cNvSpPr>
          <p:nvPr/>
        </p:nvSpPr>
        <p:spPr bwMode="auto">
          <a:xfrm>
            <a:off x="5929313" y="4419600"/>
            <a:ext cx="31797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en-US" altLang="zh-TW" sz="1600">
                <a:latin typeface="標楷體" panose="03000509000000000000" pitchFamily="65" charset="-120"/>
              </a:rPr>
              <a:t>I</a:t>
            </a:r>
            <a:r>
              <a:rPr lang="en-US" altLang="zh-TW" sz="1600" baseline="-25000">
                <a:latin typeface="標楷體" panose="03000509000000000000" pitchFamily="65" charset="-120"/>
              </a:rPr>
              <a:t>t</a:t>
            </a:r>
            <a:r>
              <a:rPr lang="zh-TW" altLang="en-US" sz="1600">
                <a:latin typeface="標楷體" panose="03000509000000000000" pitchFamily="65" charset="-120"/>
              </a:rPr>
              <a:t>：</a:t>
            </a:r>
            <a:r>
              <a:rPr lang="en-US" altLang="zh-TW" sz="1600">
                <a:latin typeface="標楷體" panose="03000509000000000000" pitchFamily="65" charset="-120"/>
              </a:rPr>
              <a:t>t</a:t>
            </a:r>
            <a:r>
              <a:rPr lang="zh-TW" altLang="en-US" sz="1600">
                <a:latin typeface="標楷體" panose="03000509000000000000" pitchFamily="65" charset="-120"/>
              </a:rPr>
              <a:t>期的指數</a:t>
            </a:r>
          </a:p>
          <a:p>
            <a:pPr eaLnBrk="1" hangingPunct="1">
              <a:spcBef>
                <a:spcPct val="0"/>
              </a:spcBef>
              <a:buClrTx/>
              <a:buSzTx/>
              <a:buFontTx/>
              <a:buNone/>
            </a:pPr>
            <a:r>
              <a:rPr lang="en-US" altLang="zh-TW" sz="1600">
                <a:latin typeface="標楷體" panose="03000509000000000000" pitchFamily="65" charset="-120"/>
              </a:rPr>
              <a:t>I </a:t>
            </a:r>
            <a:r>
              <a:rPr lang="en-US" altLang="zh-TW" sz="1600" baseline="-25000">
                <a:latin typeface="標楷體" panose="03000509000000000000" pitchFamily="65" charset="-120"/>
              </a:rPr>
              <a:t>t-1</a:t>
            </a:r>
            <a:r>
              <a:rPr lang="zh-TW" altLang="en-US" sz="1600">
                <a:latin typeface="標楷體" panose="03000509000000000000" pitchFamily="65" charset="-120"/>
              </a:rPr>
              <a:t>：</a:t>
            </a:r>
            <a:r>
              <a:rPr lang="en-US" altLang="zh-TW" sz="1600">
                <a:latin typeface="標楷體" panose="03000509000000000000" pitchFamily="65" charset="-120"/>
              </a:rPr>
              <a:t>t-1</a:t>
            </a:r>
            <a:r>
              <a:rPr lang="zh-TW" altLang="en-US" sz="1600">
                <a:latin typeface="標楷體" panose="03000509000000000000" pitchFamily="65" charset="-120"/>
              </a:rPr>
              <a:t>期的指數</a:t>
            </a:r>
          </a:p>
          <a:p>
            <a:pPr eaLnBrk="1" hangingPunct="1">
              <a:spcBef>
                <a:spcPct val="0"/>
              </a:spcBef>
              <a:buClrTx/>
              <a:buSzTx/>
              <a:buFontTx/>
              <a:buNone/>
            </a:pPr>
            <a:r>
              <a:rPr lang="en-US" altLang="zh-TW" sz="1600">
                <a:latin typeface="標楷體" panose="03000509000000000000" pitchFamily="65" charset="-120"/>
              </a:rPr>
              <a:t>P</a:t>
            </a:r>
            <a:r>
              <a:rPr lang="en-US" altLang="zh-TW" sz="1600" baseline="-25000">
                <a:latin typeface="標楷體" panose="03000509000000000000" pitchFamily="65" charset="-120"/>
              </a:rPr>
              <a:t>i,t</a:t>
            </a:r>
            <a:r>
              <a:rPr lang="zh-TW" altLang="en-US" sz="1600">
                <a:latin typeface="標楷體" panose="03000509000000000000" pitchFamily="65" charset="-120"/>
              </a:rPr>
              <a:t>：第</a:t>
            </a:r>
            <a:r>
              <a:rPr lang="en-US" altLang="zh-TW" sz="1600">
                <a:latin typeface="標楷體" panose="03000509000000000000" pitchFamily="65" charset="-120"/>
              </a:rPr>
              <a:t>i</a:t>
            </a:r>
            <a:r>
              <a:rPr lang="zh-TW" altLang="en-US" sz="1600">
                <a:latin typeface="標楷體" panose="03000509000000000000" pitchFamily="65" charset="-120"/>
              </a:rPr>
              <a:t>種股票在</a:t>
            </a:r>
            <a:r>
              <a:rPr lang="en-US" altLang="zh-TW" sz="1600">
                <a:latin typeface="標楷體" panose="03000509000000000000" pitchFamily="65" charset="-120"/>
              </a:rPr>
              <a:t>t</a:t>
            </a:r>
            <a:r>
              <a:rPr lang="zh-TW" altLang="en-US" sz="1600">
                <a:latin typeface="標楷體" panose="03000509000000000000" pitchFamily="65" charset="-120"/>
              </a:rPr>
              <a:t>期的股價</a:t>
            </a:r>
          </a:p>
          <a:p>
            <a:pPr eaLnBrk="1" hangingPunct="1">
              <a:spcBef>
                <a:spcPct val="0"/>
              </a:spcBef>
              <a:buClrTx/>
              <a:buSzTx/>
              <a:buFontTx/>
              <a:buNone/>
            </a:pPr>
            <a:r>
              <a:rPr lang="en-US" altLang="zh-TW" sz="1600">
                <a:latin typeface="標楷體" panose="03000509000000000000" pitchFamily="65" charset="-120"/>
              </a:rPr>
              <a:t>P</a:t>
            </a:r>
            <a:r>
              <a:rPr lang="en-US" altLang="zh-TW" sz="1600" baseline="-25000">
                <a:latin typeface="標楷體" panose="03000509000000000000" pitchFamily="65" charset="-120"/>
              </a:rPr>
              <a:t>i,t-1</a:t>
            </a:r>
            <a:r>
              <a:rPr lang="zh-TW" altLang="en-US" sz="1600">
                <a:latin typeface="標楷體" panose="03000509000000000000" pitchFamily="65" charset="-120"/>
              </a:rPr>
              <a:t>：第</a:t>
            </a:r>
            <a:r>
              <a:rPr lang="en-US" altLang="zh-TW" sz="1600">
                <a:latin typeface="標楷體" panose="03000509000000000000" pitchFamily="65" charset="-120"/>
              </a:rPr>
              <a:t>i</a:t>
            </a:r>
            <a:r>
              <a:rPr lang="zh-TW" altLang="en-US" sz="1600">
                <a:latin typeface="標楷體" panose="03000509000000000000" pitchFamily="65" charset="-120"/>
              </a:rPr>
              <a:t>種股票在</a:t>
            </a:r>
            <a:r>
              <a:rPr lang="en-US" altLang="zh-TW" sz="1600">
                <a:latin typeface="標楷體" panose="03000509000000000000" pitchFamily="65" charset="-120"/>
              </a:rPr>
              <a:t>t-1</a:t>
            </a:r>
            <a:r>
              <a:rPr lang="zh-TW" altLang="en-US" sz="1600">
                <a:latin typeface="標楷體" panose="03000509000000000000" pitchFamily="65" charset="-120"/>
              </a:rPr>
              <a:t>期的股價</a:t>
            </a:r>
          </a:p>
          <a:p>
            <a:pPr eaLnBrk="1" hangingPunct="1">
              <a:spcBef>
                <a:spcPct val="0"/>
              </a:spcBef>
              <a:buClrTx/>
              <a:buSzTx/>
              <a:buFontTx/>
              <a:buNone/>
            </a:pPr>
            <a:r>
              <a:rPr lang="en-US" altLang="zh-TW" sz="1600">
                <a:latin typeface="標楷體" panose="03000509000000000000" pitchFamily="65" charset="-120"/>
              </a:rPr>
              <a:t>N</a:t>
            </a:r>
            <a:r>
              <a:rPr lang="zh-TW" altLang="en-US" sz="1600">
                <a:latin typeface="標楷體" panose="03000509000000000000" pitchFamily="65" charset="-120"/>
              </a:rPr>
              <a:t>：採樣股票的數目</a:t>
            </a:r>
          </a:p>
        </p:txBody>
      </p:sp>
      <p:sp>
        <p:nvSpPr>
          <p:cNvPr id="29704" name="頁尾版面配置區 7"/>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barn(inVertical)">
                                      <p:cBhvr>
                                        <p:cTn id="7" dur="500"/>
                                        <p:tgtEl>
                                          <p:spTgt spid="51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6195">
                                            <p:txEl>
                                              <p:pRg st="0" end="0"/>
                                            </p:txEl>
                                          </p:spTgt>
                                        </p:tgtEl>
                                        <p:attrNameLst>
                                          <p:attrName>style.visibility</p:attrName>
                                        </p:attrNameLst>
                                      </p:cBhvr>
                                      <p:to>
                                        <p:strVal val="visible"/>
                                      </p:to>
                                    </p:set>
                                    <p:animEffect transition="in" filter="fade">
                                      <p:cBhvr>
                                        <p:cTn id="12" dur="500"/>
                                        <p:tgtEl>
                                          <p:spTgt spid="1361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6195">
                                            <p:txEl>
                                              <p:pRg st="1" end="1"/>
                                            </p:txEl>
                                          </p:spTgt>
                                        </p:tgtEl>
                                        <p:attrNameLst>
                                          <p:attrName>style.visibility</p:attrName>
                                        </p:attrNameLst>
                                      </p:cBhvr>
                                      <p:to>
                                        <p:strVal val="visible"/>
                                      </p:to>
                                    </p:set>
                                    <p:animEffect transition="in" filter="fade">
                                      <p:cBhvr>
                                        <p:cTn id="15" dur="500"/>
                                        <p:tgtEl>
                                          <p:spTgt spid="1361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6195">
                                            <p:txEl>
                                              <p:pRg st="4" end="4"/>
                                            </p:txEl>
                                          </p:spTgt>
                                        </p:tgtEl>
                                        <p:attrNameLst>
                                          <p:attrName>style.visibility</p:attrName>
                                        </p:attrNameLst>
                                      </p:cBhvr>
                                      <p:to>
                                        <p:strVal val="visible"/>
                                      </p:to>
                                    </p:set>
                                    <p:animEffect transition="in" filter="fade">
                                      <p:cBhvr>
                                        <p:cTn id="18" dur="500"/>
                                        <p:tgtEl>
                                          <p:spTgt spid="13619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36196"/>
                                        </p:tgtEl>
                                        <p:attrNameLst>
                                          <p:attrName>style.visibility</p:attrName>
                                        </p:attrNameLst>
                                      </p:cBhvr>
                                      <p:to>
                                        <p:strVal val="visible"/>
                                      </p:to>
                                    </p:set>
                                    <p:animEffect transition="in" filter="fade">
                                      <p:cBhvr>
                                        <p:cTn id="23" dur="1000"/>
                                        <p:tgtEl>
                                          <p:spTgt spid="136196"/>
                                        </p:tgtEl>
                                      </p:cBhvr>
                                    </p:animEffect>
                                    <p:anim calcmode="lin" valueType="num">
                                      <p:cBhvr>
                                        <p:cTn id="24" dur="1000" fill="hold"/>
                                        <p:tgtEl>
                                          <p:spTgt spid="136196"/>
                                        </p:tgtEl>
                                        <p:attrNameLst>
                                          <p:attrName>ppt_x</p:attrName>
                                        </p:attrNameLst>
                                      </p:cBhvr>
                                      <p:tavLst>
                                        <p:tav tm="0">
                                          <p:val>
                                            <p:strVal val="#ppt_x"/>
                                          </p:val>
                                        </p:tav>
                                        <p:tav tm="100000">
                                          <p:val>
                                            <p:strVal val="#ppt_x"/>
                                          </p:val>
                                        </p:tav>
                                      </p:tavLst>
                                    </p:anim>
                                    <p:anim calcmode="lin" valueType="num">
                                      <p:cBhvr>
                                        <p:cTn id="25" dur="1000" fill="hold"/>
                                        <p:tgtEl>
                                          <p:spTgt spid="13619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36198"/>
                                        </p:tgtEl>
                                        <p:attrNameLst>
                                          <p:attrName>style.visibility</p:attrName>
                                        </p:attrNameLst>
                                      </p:cBhvr>
                                      <p:to>
                                        <p:strVal val="visible"/>
                                      </p:to>
                                    </p:set>
                                    <p:animEffect transition="in" filter="fade">
                                      <p:cBhvr>
                                        <p:cTn id="28" dur="1000"/>
                                        <p:tgtEl>
                                          <p:spTgt spid="136198"/>
                                        </p:tgtEl>
                                      </p:cBhvr>
                                    </p:animEffect>
                                    <p:anim calcmode="lin" valueType="num">
                                      <p:cBhvr>
                                        <p:cTn id="29" dur="1000" fill="hold"/>
                                        <p:tgtEl>
                                          <p:spTgt spid="136198"/>
                                        </p:tgtEl>
                                        <p:attrNameLst>
                                          <p:attrName>ppt_x</p:attrName>
                                        </p:attrNameLst>
                                      </p:cBhvr>
                                      <p:tavLst>
                                        <p:tav tm="0">
                                          <p:val>
                                            <p:strVal val="#ppt_x"/>
                                          </p:val>
                                        </p:tav>
                                        <p:tav tm="100000">
                                          <p:val>
                                            <p:strVal val="#ppt_x"/>
                                          </p:val>
                                        </p:tav>
                                      </p:tavLst>
                                    </p:anim>
                                    <p:anim calcmode="lin" valueType="num">
                                      <p:cBhvr>
                                        <p:cTn id="30" dur="1000" fill="hold"/>
                                        <p:tgtEl>
                                          <p:spTgt spid="13619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36200"/>
                                        </p:tgtEl>
                                        <p:attrNameLst>
                                          <p:attrName>style.visibility</p:attrName>
                                        </p:attrNameLst>
                                      </p:cBhvr>
                                      <p:to>
                                        <p:strVal val="visible"/>
                                      </p:to>
                                    </p:set>
                                    <p:animEffect transition="in" filter="fade">
                                      <p:cBhvr>
                                        <p:cTn id="33" dur="1000"/>
                                        <p:tgtEl>
                                          <p:spTgt spid="136200"/>
                                        </p:tgtEl>
                                      </p:cBhvr>
                                    </p:animEffect>
                                    <p:anim calcmode="lin" valueType="num">
                                      <p:cBhvr>
                                        <p:cTn id="34" dur="1000" fill="hold"/>
                                        <p:tgtEl>
                                          <p:spTgt spid="136200"/>
                                        </p:tgtEl>
                                        <p:attrNameLst>
                                          <p:attrName>ppt_x</p:attrName>
                                        </p:attrNameLst>
                                      </p:cBhvr>
                                      <p:tavLst>
                                        <p:tav tm="0">
                                          <p:val>
                                            <p:strVal val="#ppt_x"/>
                                          </p:val>
                                        </p:tav>
                                        <p:tav tm="100000">
                                          <p:val>
                                            <p:strVal val="#ppt_x"/>
                                          </p:val>
                                        </p:tav>
                                      </p:tavLst>
                                    </p:anim>
                                    <p:anim calcmode="lin" valueType="num">
                                      <p:cBhvr>
                                        <p:cTn id="35" dur="1000" fill="hold"/>
                                        <p:tgtEl>
                                          <p:spTgt spid="136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136195" grpId="0" build="p"/>
      <p:bldP spid="13620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448FADF9-3CB9-4DC6-B3E2-117E2B5B3AE0}" type="slidenum">
              <a:rPr kumimoji="0" lang="en-US" altLang="zh-TW" sz="1400">
                <a:ea typeface="新細明體" panose="02020500000000000000" pitchFamily="18" charset="-120"/>
              </a:rPr>
              <a:pPr>
                <a:spcBef>
                  <a:spcPct val="0"/>
                </a:spcBef>
                <a:buClrTx/>
                <a:buSzTx/>
                <a:buFontTx/>
                <a:buNone/>
              </a:pPr>
              <a:t>30</a:t>
            </a:fld>
            <a:endParaRPr kumimoji="0" lang="en-US" altLang="zh-TW" sz="1400">
              <a:ea typeface="新細明體" panose="02020500000000000000" pitchFamily="18" charset="-120"/>
            </a:endParaRPr>
          </a:p>
        </p:txBody>
      </p:sp>
      <p:sp>
        <p:nvSpPr>
          <p:cNvPr id="6148" name="Rectangle 2"/>
          <p:cNvSpPr>
            <a:spLocks noGrp="1" noChangeArrowheads="1"/>
          </p:cNvSpPr>
          <p:nvPr>
            <p:ph type="title"/>
          </p:nvPr>
        </p:nvSpPr>
        <p:spPr>
          <a:xfrm>
            <a:off x="638175" y="39688"/>
            <a:ext cx="7772400" cy="1143000"/>
          </a:xfrm>
        </p:spPr>
        <p:txBody>
          <a:bodyPr/>
          <a:lstStyle/>
          <a:p>
            <a:pPr eaLnBrk="1" hangingPunct="1">
              <a:defRPr/>
            </a:pPr>
            <a:r>
              <a:rPr lang="zh-TW" altLang="en-US" dirty="0" smtClean="0"/>
              <a:t>等權指數</a:t>
            </a:r>
            <a:r>
              <a:rPr lang="zh-CN" altLang="en-US" dirty="0" smtClean="0"/>
              <a:t>（續）</a:t>
            </a:r>
            <a:endParaRPr lang="zh-TW" altLang="en-US" dirty="0" smtClean="0"/>
          </a:p>
        </p:txBody>
      </p:sp>
      <p:sp>
        <p:nvSpPr>
          <p:cNvPr id="206851" name="Rectangle 3"/>
          <p:cNvSpPr>
            <a:spLocks noGrp="1" noChangeArrowheads="1"/>
          </p:cNvSpPr>
          <p:nvPr>
            <p:ph type="body" sz="half" idx="1"/>
          </p:nvPr>
        </p:nvSpPr>
        <p:spPr>
          <a:xfrm>
            <a:off x="533400" y="1009650"/>
            <a:ext cx="8075613" cy="5083175"/>
          </a:xfrm>
        </p:spPr>
        <p:txBody>
          <a:bodyPr/>
          <a:lstStyle/>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範例</a:t>
            </a:r>
            <a:r>
              <a:rPr lang="en-US" altLang="zh-TW" sz="2400" dirty="0">
                <a:latin typeface="標楷體" panose="03000509000000000000" pitchFamily="65" charset="-120"/>
              </a:rPr>
              <a:t>4&gt;</a:t>
            </a:r>
            <a:endParaRPr lang="zh-TW" altLang="zh-TW" sz="2400" dirty="0">
              <a:latin typeface="標楷體" panose="03000509000000000000" pitchFamily="65" charset="-120"/>
            </a:endParaRPr>
          </a:p>
          <a:p>
            <a:pPr>
              <a:defRPr/>
            </a:pPr>
            <a:r>
              <a:rPr lang="zh-TW" altLang="zh-TW" sz="2400" dirty="0">
                <a:latin typeface="標楷體" panose="03000509000000000000" pitchFamily="65" charset="-120"/>
              </a:rPr>
              <a:t>下表為</a:t>
            </a:r>
            <a:r>
              <a:rPr lang="en-US" altLang="zh-TW" sz="2400" dirty="0">
                <a:latin typeface="標楷體" panose="03000509000000000000" pitchFamily="65" charset="-120"/>
              </a:rPr>
              <a:t>A</a:t>
            </a:r>
            <a:r>
              <a:rPr lang="zh-TW" altLang="zh-TW" sz="2400" dirty="0">
                <a:latin typeface="標楷體" panose="03000509000000000000" pitchFamily="65" charset="-120"/>
              </a:rPr>
              <a:t>、</a:t>
            </a:r>
            <a:r>
              <a:rPr lang="en-US" altLang="zh-TW" sz="2400" dirty="0">
                <a:latin typeface="標楷體" panose="03000509000000000000" pitchFamily="65" charset="-120"/>
              </a:rPr>
              <a:t>B</a:t>
            </a:r>
            <a:r>
              <a:rPr lang="zh-TW" altLang="zh-TW" sz="2400" dirty="0">
                <a:latin typeface="標楷體" panose="03000509000000000000" pitchFamily="65" charset="-120"/>
              </a:rPr>
              <a:t>兩個採樣股的股價與報酬率資料，如果</a:t>
            </a:r>
            <a:r>
              <a:rPr lang="en-US" altLang="zh-TW" sz="2400" dirty="0">
                <a:latin typeface="標楷體" panose="03000509000000000000" pitchFamily="65" charset="-120"/>
              </a:rPr>
              <a:t>t-1</a:t>
            </a:r>
            <a:r>
              <a:rPr lang="zh-TW" altLang="zh-TW" sz="2400" dirty="0">
                <a:latin typeface="標楷體" panose="03000509000000000000" pitchFamily="65" charset="-120"/>
              </a:rPr>
              <a:t>期的股價指數為</a:t>
            </a:r>
            <a:r>
              <a:rPr lang="en-US" altLang="zh-TW" sz="2400" dirty="0">
                <a:latin typeface="標楷體" panose="03000509000000000000" pitchFamily="65" charset="-120"/>
              </a:rPr>
              <a:t>100</a:t>
            </a:r>
            <a:r>
              <a:rPr lang="zh-TW" altLang="zh-TW" sz="2400" dirty="0">
                <a:latin typeface="標楷體" panose="03000509000000000000" pitchFamily="65" charset="-120"/>
              </a:rPr>
              <a:t>，則</a:t>
            </a:r>
            <a:r>
              <a:rPr lang="en-US" altLang="zh-TW" sz="2400" dirty="0">
                <a:latin typeface="標楷體" panose="03000509000000000000" pitchFamily="65" charset="-120"/>
              </a:rPr>
              <a:t>t</a:t>
            </a:r>
            <a:r>
              <a:rPr lang="zh-TW" altLang="zh-TW" sz="2400" dirty="0">
                <a:latin typeface="標楷體" panose="03000509000000000000" pitchFamily="65" charset="-120"/>
              </a:rPr>
              <a:t>期依算術平均法及幾何平均法計算的等權指數分別為</a:t>
            </a:r>
            <a:r>
              <a:rPr lang="zh-TW" altLang="zh-TW" sz="2400" dirty="0" smtClean="0">
                <a:latin typeface="標楷體" panose="03000509000000000000" pitchFamily="65" charset="-120"/>
              </a:rPr>
              <a:t>多少</a:t>
            </a:r>
            <a:r>
              <a:rPr lang="zh-CN" altLang="en-US" sz="2400" dirty="0" smtClean="0">
                <a:latin typeface="標楷體" panose="03000509000000000000" pitchFamily="65" charset="-120"/>
              </a:rPr>
              <a:t>？</a:t>
            </a:r>
            <a:endParaRPr lang="en-US" altLang="zh-CN" sz="2400" dirty="0" smtClean="0">
              <a:latin typeface="標楷體" panose="03000509000000000000" pitchFamily="65" charset="-120"/>
            </a:endParaRPr>
          </a:p>
          <a:p>
            <a:pPr>
              <a:defRPr/>
            </a:pPr>
            <a:endParaRPr lang="en-US" altLang="zh-CN" sz="2400" dirty="0" smtClean="0">
              <a:latin typeface="標楷體" panose="03000509000000000000" pitchFamily="65" charset="-120"/>
            </a:endParaRPr>
          </a:p>
          <a:p>
            <a:pPr>
              <a:defRPr/>
            </a:pPr>
            <a:endParaRPr lang="en-US" altLang="zh-CN" sz="2400" dirty="0">
              <a:latin typeface="標楷體" panose="03000509000000000000" pitchFamily="65" charset="-120"/>
            </a:endParaRPr>
          </a:p>
          <a:p>
            <a:pPr>
              <a:defRPr/>
            </a:pPr>
            <a:endParaRPr lang="en-US" altLang="zh-CN" sz="2400" dirty="0" smtClean="0">
              <a:latin typeface="標楷體" panose="03000509000000000000" pitchFamily="65" charset="-120"/>
            </a:endParaRPr>
          </a:p>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說明</a:t>
            </a:r>
            <a:r>
              <a:rPr lang="en-US" altLang="zh-TW" sz="2400" dirty="0">
                <a:latin typeface="標楷體" panose="03000509000000000000" pitchFamily="65" charset="-120"/>
              </a:rPr>
              <a:t>&gt;</a:t>
            </a:r>
            <a:endParaRPr lang="zh-TW" altLang="zh-TW" sz="2400" dirty="0">
              <a:latin typeface="標楷體" panose="03000509000000000000" pitchFamily="65" charset="-120"/>
            </a:endParaRPr>
          </a:p>
          <a:p>
            <a:pPr marL="457200" indent="-457200">
              <a:buFont typeface="+mj-lt"/>
              <a:buAutoNum type="arabicPeriod"/>
              <a:defRPr/>
            </a:pPr>
            <a:r>
              <a:rPr lang="zh-TW" altLang="zh-TW" sz="2400" dirty="0" smtClean="0">
                <a:latin typeface="標楷體" panose="03000509000000000000" pitchFamily="65" charset="-120"/>
              </a:rPr>
              <a:t>依</a:t>
            </a:r>
            <a:r>
              <a:rPr lang="zh-TW" altLang="zh-TW" sz="2400" dirty="0">
                <a:latin typeface="標楷體" panose="03000509000000000000" pitchFamily="65" charset="-120"/>
              </a:rPr>
              <a:t>算術平均法計算的等權指數為</a:t>
            </a:r>
            <a:r>
              <a:rPr lang="zh-TW" altLang="zh-TW" sz="2400" dirty="0" smtClean="0">
                <a:latin typeface="標楷體" panose="03000509000000000000" pitchFamily="65" charset="-120"/>
              </a:rPr>
              <a:t>：</a:t>
            </a:r>
            <a:endParaRPr lang="en-US" altLang="zh-TW" sz="2400" dirty="0" smtClean="0">
              <a:latin typeface="標楷體" panose="03000509000000000000" pitchFamily="65" charset="-120"/>
            </a:endParaRPr>
          </a:p>
          <a:p>
            <a:pPr marL="400050" lvl="1" indent="0">
              <a:buFont typeface="Wingdings" panose="05000000000000000000" pitchFamily="2" charset="2"/>
              <a:buNone/>
              <a:defRPr/>
            </a:pPr>
            <a:r>
              <a:rPr lang="en-US" altLang="zh-TW" sz="2400" dirty="0" smtClean="0">
                <a:latin typeface="標楷體" panose="03000509000000000000" pitchFamily="65" charset="-120"/>
              </a:rPr>
              <a:t>(</a:t>
            </a:r>
            <a:r>
              <a:rPr lang="en-US" altLang="zh-TW" sz="2400" dirty="0">
                <a:latin typeface="標楷體" panose="03000509000000000000" pitchFamily="65" charset="-120"/>
              </a:rPr>
              <a:t>1/2)</a:t>
            </a:r>
            <a:r>
              <a:rPr lang="zh-TW" altLang="zh-TW" sz="2400" dirty="0">
                <a:latin typeface="標楷體" panose="03000509000000000000" pitchFamily="65" charset="-120"/>
              </a:rPr>
              <a:t>×（</a:t>
            </a:r>
            <a:r>
              <a:rPr lang="en-US" altLang="zh-TW" sz="2400" dirty="0">
                <a:latin typeface="標楷體" panose="03000509000000000000" pitchFamily="65" charset="-120"/>
              </a:rPr>
              <a:t>0.95</a:t>
            </a:r>
            <a:r>
              <a:rPr lang="zh-TW" altLang="zh-TW" sz="2400" dirty="0">
                <a:latin typeface="標楷體" panose="03000509000000000000" pitchFamily="65" charset="-120"/>
              </a:rPr>
              <a:t>＋</a:t>
            </a:r>
            <a:r>
              <a:rPr lang="en-US" altLang="zh-TW" sz="2400" dirty="0">
                <a:latin typeface="標楷體" panose="03000509000000000000" pitchFamily="65" charset="-120"/>
              </a:rPr>
              <a:t>1.10</a:t>
            </a:r>
            <a:r>
              <a:rPr lang="zh-TW" altLang="zh-TW" sz="2400" dirty="0">
                <a:latin typeface="標楷體" panose="03000509000000000000" pitchFamily="65" charset="-120"/>
              </a:rPr>
              <a:t>）</a:t>
            </a:r>
            <a:r>
              <a:rPr lang="en-US" altLang="zh-TW" sz="2400" dirty="0">
                <a:latin typeface="標楷體" panose="03000509000000000000" pitchFamily="65" charset="-120"/>
              </a:rPr>
              <a:t>×</a:t>
            </a:r>
            <a:r>
              <a:rPr lang="en-US" altLang="zh-TW" sz="2400" dirty="0" smtClean="0">
                <a:latin typeface="標楷體" panose="03000509000000000000" pitchFamily="65" charset="-120"/>
              </a:rPr>
              <a:t>100=102.5</a:t>
            </a:r>
            <a:endParaRPr lang="en-US" altLang="zh-TW" sz="2400" dirty="0">
              <a:latin typeface="標楷體" panose="03000509000000000000" pitchFamily="65" charset="-120"/>
            </a:endParaRPr>
          </a:p>
          <a:p>
            <a:pPr marL="457200" indent="-457200">
              <a:buFont typeface="+mj-lt"/>
              <a:buAutoNum type="arabicPeriod"/>
              <a:defRPr/>
            </a:pPr>
            <a:r>
              <a:rPr lang="zh-TW" altLang="zh-TW" sz="2400" dirty="0" smtClean="0">
                <a:latin typeface="標楷體" panose="03000509000000000000" pitchFamily="65" charset="-120"/>
              </a:rPr>
              <a:t>依</a:t>
            </a:r>
            <a:r>
              <a:rPr lang="zh-TW" altLang="zh-TW" sz="2400" dirty="0">
                <a:latin typeface="標楷體" panose="03000509000000000000" pitchFamily="65" charset="-120"/>
              </a:rPr>
              <a:t>幾何平均法計算的等權指數為：</a:t>
            </a:r>
            <a:endParaRPr lang="en-US" altLang="zh-TW" sz="2400" dirty="0" smtClean="0">
              <a:latin typeface="標楷體" panose="03000509000000000000" pitchFamily="65" charset="-120"/>
            </a:endParaRPr>
          </a:p>
        </p:txBody>
      </p:sp>
      <p:sp>
        <p:nvSpPr>
          <p:cNvPr id="30725"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aphicFrame>
        <p:nvGraphicFramePr>
          <p:cNvPr id="206852" name="Object 4"/>
          <p:cNvGraphicFramePr>
            <a:graphicFrameLocks noChangeAspect="1"/>
          </p:cNvGraphicFramePr>
          <p:nvPr/>
        </p:nvGraphicFramePr>
        <p:xfrm>
          <a:off x="1692275" y="5741988"/>
          <a:ext cx="3095625" cy="428625"/>
        </p:xfrm>
        <a:graphic>
          <a:graphicData uri="http://schemas.openxmlformats.org/presentationml/2006/ole">
            <mc:AlternateContent xmlns:mc="http://schemas.openxmlformats.org/markup-compatibility/2006">
              <mc:Choice xmlns:v="urn:schemas-microsoft-com:vml" Requires="v">
                <p:oleObj spid="_x0000_s30765" name="方程式" r:id="rId3" imgW="1854200" imgH="254000" progId="Equation.3">
                  <p:embed/>
                </p:oleObj>
              </mc:Choice>
              <mc:Fallback>
                <p:oleObj name="方程式" r:id="rId3" imgW="1854200" imgH="2540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5741988"/>
                        <a:ext cx="3095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6883" name="Group 35"/>
          <p:cNvGraphicFramePr>
            <a:graphicFrameLocks noGrp="1"/>
          </p:cNvGraphicFramePr>
          <p:nvPr>
            <p:ph sz="half" idx="2"/>
          </p:nvPr>
        </p:nvGraphicFramePr>
        <p:xfrm>
          <a:off x="2266950" y="2716213"/>
          <a:ext cx="4759326" cy="1097202"/>
        </p:xfrm>
        <a:graphic>
          <a:graphicData uri="http://schemas.openxmlformats.org/drawingml/2006/table">
            <a:tbl>
              <a:tblPr/>
              <a:tblGrid>
                <a:gridCol w="1189547"/>
                <a:gridCol w="1190686"/>
                <a:gridCol w="1189546"/>
                <a:gridCol w="1189547"/>
              </a:tblGrid>
              <a:tr h="365654">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endParaRPr kumimoji="1" lang="zh-TW" altLang="zh-TW" sz="1800" b="0" i="0" u="none" strike="noStrike" cap="none" normalizeH="0" baseline="0" smtClean="0">
                        <a:ln>
                          <a:noFill/>
                        </a:ln>
                        <a:solidFill>
                          <a:schemeClr val="tx1"/>
                        </a:solidFill>
                        <a:effectLst/>
                        <a:latin typeface="+mn-lt"/>
                        <a:ea typeface="新細明體" panose="02020500000000000000" pitchFamily="18" charset="-120"/>
                      </a:endParaRPr>
                    </a:p>
                  </a:txBody>
                  <a:tcPr marL="91425" marR="91425"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Pt-1 </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Pt</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Pt /Pt-1 </a:t>
                      </a:r>
                    </a:p>
                  </a:txBody>
                  <a:tcPr marL="91425" marR="91425"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A</a:t>
                      </a:r>
                    </a:p>
                  </a:txBody>
                  <a:tcPr marL="91425" marR="91425"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40</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38</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0.95</a:t>
                      </a:r>
                    </a:p>
                  </a:txBody>
                  <a:tcPr marL="91425" marR="91425"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B</a:t>
                      </a:r>
                    </a:p>
                  </a:txBody>
                  <a:tcPr marL="91425" marR="91425"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60</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smtClean="0">
                          <a:ln>
                            <a:noFill/>
                          </a:ln>
                          <a:solidFill>
                            <a:schemeClr val="tx1"/>
                          </a:solidFill>
                          <a:effectLst/>
                          <a:latin typeface="+mn-lt"/>
                          <a:ea typeface="新細明體" panose="02020500000000000000" pitchFamily="18" charset="-120"/>
                        </a:rPr>
                        <a:t>66</a:t>
                      </a:r>
                    </a:p>
                  </a:txBody>
                  <a:tcPr marL="91425" marR="91425"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anose="05000000000000000000" pitchFamily="2" charset="2"/>
                        <a:defRPr kumimoji="1" sz="2800">
                          <a:solidFill>
                            <a:schemeClr val="tx1"/>
                          </a:solidFill>
                          <a:latin typeface="Times New Roman" panose="02020603050405020304" pitchFamily="18" charset="0"/>
                          <a:ea typeface="標楷體" panose="03000509000000000000" pitchFamily="65" charset="-120"/>
                        </a:defRPr>
                      </a:lvl1pPr>
                      <a:lvl2pPr marL="742950" indent="-285750" eaLnBrk="0" hangingPunct="0">
                        <a:spcBef>
                          <a:spcPct val="20000"/>
                        </a:spcBef>
                        <a:buClr>
                          <a:schemeClr val="accent2"/>
                        </a:buClr>
                        <a:buSzPct val="90000"/>
                        <a:buFont typeface="Wingdings" panose="05000000000000000000" pitchFamily="2" charset="2"/>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spcBef>
                          <a:spcPct val="20000"/>
                        </a:spcBef>
                        <a:buClr>
                          <a:schemeClr val="accent1"/>
                        </a:buClr>
                        <a:buSzPct val="60000"/>
                        <a:buFont typeface="Wingdings" panose="05000000000000000000" pitchFamily="2" charset="2"/>
                        <a:defRPr kumimoji="1" sz="2000">
                          <a:solidFill>
                            <a:schemeClr val="tx1"/>
                          </a:solidFill>
                          <a:latin typeface="Times New Roman" panose="02020603050405020304" pitchFamily="18" charset="0"/>
                          <a:ea typeface="標楷體" panose="03000509000000000000" pitchFamily="65" charset="-120"/>
                        </a:defRPr>
                      </a:lvl3pPr>
                      <a:lvl4pPr marL="1600200" indent="-228600" eaLnBrk="0" hangingPunct="0">
                        <a:spcBef>
                          <a:spcPct val="20000"/>
                        </a:spcBef>
                        <a:buClr>
                          <a:schemeClr val="tx1"/>
                        </a:buClr>
                        <a:defRPr kumimoji="1">
                          <a:solidFill>
                            <a:schemeClr val="tx1"/>
                          </a:solidFill>
                          <a:latin typeface="Times New Roman" panose="02020603050405020304" pitchFamily="18" charset="0"/>
                          <a:ea typeface="標楷體" panose="03000509000000000000" pitchFamily="65" charset="-120"/>
                        </a:defRPr>
                      </a:lvl4pPr>
                      <a:lvl5pPr marL="2057400" indent="-228600" eaLnBrk="0" hangingPunct="0">
                        <a:spcBef>
                          <a:spcPct val="20000"/>
                        </a:spcBef>
                        <a:buClr>
                          <a:schemeClr val="accent1"/>
                        </a:buClr>
                        <a:defRPr kumimoji="1">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defRPr kumimoji="1">
                          <a:solidFill>
                            <a:schemeClr val="tx1"/>
                          </a:solidFill>
                          <a:latin typeface="Times New Roman" panose="02020603050405020304" pitchFamily="18" charset="0"/>
                          <a:ea typeface="標楷體" panose="03000509000000000000" pitchFamily="65" charset="-12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None/>
                        <a:tabLst/>
                      </a:pPr>
                      <a:r>
                        <a:rPr kumimoji="1" lang="en-US" altLang="zh-TW" sz="1800" b="0" i="0" u="none" strike="noStrike" cap="none" normalizeH="0" baseline="0" dirty="0" smtClean="0">
                          <a:ln>
                            <a:noFill/>
                          </a:ln>
                          <a:solidFill>
                            <a:schemeClr val="tx1"/>
                          </a:solidFill>
                          <a:effectLst/>
                          <a:latin typeface="+mn-lt"/>
                          <a:ea typeface="新細明體" panose="02020500000000000000" pitchFamily="18" charset="-120"/>
                        </a:rPr>
                        <a:t>1.10</a:t>
                      </a:r>
                    </a:p>
                  </a:txBody>
                  <a:tcPr marL="91425" marR="91425"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749" name="頁尾版面配置區 7"/>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wipe(down)">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gtEl>
                                        <p:attrNameLst>
                                          <p:attrName>style.visibility</p:attrName>
                                        </p:attrNameLst>
                                      </p:cBhvr>
                                      <p:to>
                                        <p:strVal val="visible"/>
                                      </p:to>
                                    </p:set>
                                    <p:animEffect transition="in" filter="fade">
                                      <p:cBhvr>
                                        <p:cTn id="12" dur="500"/>
                                        <p:tgtEl>
                                          <p:spTgt spid="206852"/>
                                        </p:tgtEl>
                                      </p:cBhvr>
                                    </p:animEffect>
                                  </p:childTnLst>
                                </p:cTn>
                              </p:par>
                              <p:par>
                                <p:cTn id="13" presetID="10" presetClass="entr" presetSubtype="0" fill="hold" nodeType="withEffect">
                                  <p:stCondLst>
                                    <p:cond delay="0"/>
                                  </p:stCondLst>
                                  <p:childTnLst>
                                    <p:set>
                                      <p:cBhvr>
                                        <p:cTn id="14" dur="1" fill="hold">
                                          <p:stCondLst>
                                            <p:cond delay="0"/>
                                          </p:stCondLst>
                                        </p:cTn>
                                        <p:tgtEl>
                                          <p:spTgt spid="206883"/>
                                        </p:tgtEl>
                                        <p:attrNameLst>
                                          <p:attrName>style.visibility</p:attrName>
                                        </p:attrNameLst>
                                      </p:cBhvr>
                                      <p:to>
                                        <p:strVal val="visible"/>
                                      </p:to>
                                    </p:set>
                                    <p:animEffect transition="in" filter="fade">
                                      <p:cBhvr>
                                        <p:cTn id="15" dur="500"/>
                                        <p:tgtEl>
                                          <p:spTgt spid="20688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06851">
                                            <p:txEl>
                                              <p:pRg st="0" end="0"/>
                                            </p:txEl>
                                          </p:spTgt>
                                        </p:tgtEl>
                                        <p:attrNameLst>
                                          <p:attrName>style.visibility</p:attrName>
                                        </p:attrNameLst>
                                      </p:cBhvr>
                                      <p:to>
                                        <p:strVal val="visible"/>
                                      </p:to>
                                    </p:set>
                                    <p:animEffect transition="in" filter="fade">
                                      <p:cBhvr>
                                        <p:cTn id="20" dur="1000"/>
                                        <p:tgtEl>
                                          <p:spTgt spid="206851">
                                            <p:txEl>
                                              <p:pRg st="0" end="0"/>
                                            </p:txEl>
                                          </p:spTgt>
                                        </p:tgtEl>
                                      </p:cBhvr>
                                    </p:animEffect>
                                    <p:anim calcmode="lin" valueType="num">
                                      <p:cBhvr>
                                        <p:cTn id="21" dur="1000" fill="hold"/>
                                        <p:tgtEl>
                                          <p:spTgt spid="206851">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068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06851">
                                            <p:txEl>
                                              <p:pRg st="1" end="1"/>
                                            </p:txEl>
                                          </p:spTgt>
                                        </p:tgtEl>
                                        <p:attrNameLst>
                                          <p:attrName>style.visibility</p:attrName>
                                        </p:attrNameLst>
                                      </p:cBhvr>
                                      <p:to>
                                        <p:strVal val="visible"/>
                                      </p:to>
                                    </p:set>
                                    <p:animEffect transition="in" filter="fade">
                                      <p:cBhvr>
                                        <p:cTn id="27" dur="1000"/>
                                        <p:tgtEl>
                                          <p:spTgt spid="206851">
                                            <p:txEl>
                                              <p:pRg st="1" end="1"/>
                                            </p:txEl>
                                          </p:spTgt>
                                        </p:tgtEl>
                                      </p:cBhvr>
                                    </p:animEffect>
                                    <p:anim calcmode="lin" valueType="num">
                                      <p:cBhvr>
                                        <p:cTn id="28" dur="1000" fill="hold"/>
                                        <p:tgtEl>
                                          <p:spTgt spid="206851">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68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06851">
                                            <p:txEl>
                                              <p:pRg st="5" end="5"/>
                                            </p:txEl>
                                          </p:spTgt>
                                        </p:tgtEl>
                                        <p:attrNameLst>
                                          <p:attrName>style.visibility</p:attrName>
                                        </p:attrNameLst>
                                      </p:cBhvr>
                                      <p:to>
                                        <p:strVal val="visible"/>
                                      </p:to>
                                    </p:set>
                                    <p:animEffect transition="in" filter="fade">
                                      <p:cBhvr>
                                        <p:cTn id="34" dur="1000"/>
                                        <p:tgtEl>
                                          <p:spTgt spid="206851">
                                            <p:txEl>
                                              <p:pRg st="5" end="5"/>
                                            </p:txEl>
                                          </p:spTgt>
                                        </p:tgtEl>
                                      </p:cBhvr>
                                    </p:animEffect>
                                    <p:anim calcmode="lin" valueType="num">
                                      <p:cBhvr>
                                        <p:cTn id="35" dur="1000" fill="hold"/>
                                        <p:tgtEl>
                                          <p:spTgt spid="206851">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0685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06851">
                                            <p:txEl>
                                              <p:pRg st="6" end="6"/>
                                            </p:txEl>
                                          </p:spTgt>
                                        </p:tgtEl>
                                        <p:attrNameLst>
                                          <p:attrName>style.visibility</p:attrName>
                                        </p:attrNameLst>
                                      </p:cBhvr>
                                      <p:to>
                                        <p:strVal val="visible"/>
                                      </p:to>
                                    </p:set>
                                    <p:animEffect transition="in" filter="fade">
                                      <p:cBhvr>
                                        <p:cTn id="41" dur="1000"/>
                                        <p:tgtEl>
                                          <p:spTgt spid="206851">
                                            <p:txEl>
                                              <p:pRg st="6" end="6"/>
                                            </p:txEl>
                                          </p:spTgt>
                                        </p:tgtEl>
                                      </p:cBhvr>
                                    </p:animEffect>
                                    <p:anim calcmode="lin" valueType="num">
                                      <p:cBhvr>
                                        <p:cTn id="42" dur="1000" fill="hold"/>
                                        <p:tgtEl>
                                          <p:spTgt spid="206851">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06851">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06851">
                                            <p:txEl>
                                              <p:pRg st="7" end="7"/>
                                            </p:txEl>
                                          </p:spTgt>
                                        </p:tgtEl>
                                        <p:attrNameLst>
                                          <p:attrName>style.visibility</p:attrName>
                                        </p:attrNameLst>
                                      </p:cBhvr>
                                      <p:to>
                                        <p:strVal val="visible"/>
                                      </p:to>
                                    </p:set>
                                    <p:animEffect transition="in" filter="fade">
                                      <p:cBhvr>
                                        <p:cTn id="46" dur="1000"/>
                                        <p:tgtEl>
                                          <p:spTgt spid="206851">
                                            <p:txEl>
                                              <p:pRg st="7" end="7"/>
                                            </p:txEl>
                                          </p:spTgt>
                                        </p:tgtEl>
                                      </p:cBhvr>
                                    </p:animEffect>
                                    <p:anim calcmode="lin" valueType="num">
                                      <p:cBhvr>
                                        <p:cTn id="47" dur="1000" fill="hold"/>
                                        <p:tgtEl>
                                          <p:spTgt spid="206851">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0685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06851">
                                            <p:txEl>
                                              <p:pRg st="8" end="8"/>
                                            </p:txEl>
                                          </p:spTgt>
                                        </p:tgtEl>
                                        <p:attrNameLst>
                                          <p:attrName>style.visibility</p:attrName>
                                        </p:attrNameLst>
                                      </p:cBhvr>
                                      <p:to>
                                        <p:strVal val="visible"/>
                                      </p:to>
                                    </p:set>
                                    <p:animEffect transition="in" filter="fade">
                                      <p:cBhvr>
                                        <p:cTn id="53" dur="1000"/>
                                        <p:tgtEl>
                                          <p:spTgt spid="206851">
                                            <p:txEl>
                                              <p:pRg st="8" end="8"/>
                                            </p:txEl>
                                          </p:spTgt>
                                        </p:tgtEl>
                                      </p:cBhvr>
                                    </p:animEffect>
                                    <p:anim calcmode="lin" valueType="num">
                                      <p:cBhvr>
                                        <p:cTn id="54" dur="1000" fill="hold"/>
                                        <p:tgtEl>
                                          <p:spTgt spid="206851">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20685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20685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726A30B7-F808-4BBC-B8A0-7825179867A8}" type="slidenum">
              <a:rPr kumimoji="0" lang="en-US" altLang="zh-TW" sz="1400">
                <a:ea typeface="新細明體" panose="02020500000000000000" pitchFamily="18" charset="-120"/>
              </a:rPr>
              <a:pPr>
                <a:spcBef>
                  <a:spcPct val="0"/>
                </a:spcBef>
                <a:buClrTx/>
                <a:buSzTx/>
                <a:buFontTx/>
                <a:buNone/>
              </a:pPr>
              <a:t>31</a:t>
            </a:fld>
            <a:endParaRPr kumimoji="0" lang="en-US" altLang="zh-TW" sz="1400">
              <a:ea typeface="新細明體" panose="02020500000000000000" pitchFamily="18" charset="-120"/>
            </a:endParaRPr>
          </a:p>
        </p:txBody>
      </p:sp>
      <p:sp>
        <p:nvSpPr>
          <p:cNvPr id="38915"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主要股價指數</a:t>
            </a:r>
          </a:p>
        </p:txBody>
      </p:sp>
      <p:sp>
        <p:nvSpPr>
          <p:cNvPr id="139267" name="Rectangle 3"/>
          <p:cNvSpPr>
            <a:spLocks noGrp="1" noChangeArrowheads="1"/>
          </p:cNvSpPr>
          <p:nvPr>
            <p:ph type="body" idx="1"/>
          </p:nvPr>
        </p:nvSpPr>
        <p:spPr>
          <a:xfrm>
            <a:off x="457200" y="1719263"/>
            <a:ext cx="8435975" cy="4411662"/>
          </a:xfrm>
        </p:spPr>
        <p:txBody>
          <a:bodyPr/>
          <a:lstStyle/>
          <a:p>
            <a:pPr eaLnBrk="1" hangingPunct="1">
              <a:lnSpc>
                <a:spcPct val="80000"/>
              </a:lnSpc>
              <a:buFont typeface="Wingdings" panose="05000000000000000000" pitchFamily="2" charset="2"/>
              <a:buNone/>
            </a:pPr>
            <a:endParaRPr lang="zh-TW" altLang="en-US" sz="2000" dirty="0" smtClean="0">
              <a:latin typeface="標楷體" panose="03000509000000000000" pitchFamily="65" charset="-120"/>
            </a:endParaRPr>
          </a:p>
          <a:p>
            <a:pPr eaLnBrk="1" hangingPunct="1">
              <a:lnSpc>
                <a:spcPct val="80000"/>
              </a:lnSpc>
            </a:pPr>
            <a:r>
              <a:rPr lang="zh-TW" altLang="en-US" sz="2800" dirty="0" smtClean="0">
                <a:latin typeface="標楷體" panose="03000509000000000000" pitchFamily="65" charset="-120"/>
              </a:rPr>
              <a:t>台灣證券交易所發行量加權股價指數</a:t>
            </a:r>
          </a:p>
          <a:p>
            <a:pPr lvl="1" eaLnBrk="1" hangingPunct="1">
              <a:lnSpc>
                <a:spcPct val="80000"/>
              </a:lnSpc>
            </a:pPr>
            <a:r>
              <a:rPr lang="zh-TW" altLang="en-US" sz="2400" dirty="0" smtClean="0">
                <a:latin typeface="標楷體" panose="03000509000000000000" pitchFamily="65" charset="-120"/>
              </a:rPr>
              <a:t>市值加權指數，以民國</a:t>
            </a:r>
            <a:r>
              <a:rPr lang="en-US" altLang="zh-TW" sz="2400" dirty="0" smtClean="0">
                <a:solidFill>
                  <a:srgbClr val="FF0000"/>
                </a:solidFill>
                <a:latin typeface="標楷體" panose="03000509000000000000" pitchFamily="65" charset="-120"/>
              </a:rPr>
              <a:t>55</a:t>
            </a:r>
            <a:r>
              <a:rPr lang="zh-TW" altLang="en-US" sz="2400" dirty="0" smtClean="0">
                <a:solidFill>
                  <a:srgbClr val="FF0000"/>
                </a:solidFill>
                <a:latin typeface="標楷體" panose="03000509000000000000" pitchFamily="65" charset="-120"/>
              </a:rPr>
              <a:t>年</a:t>
            </a:r>
            <a:r>
              <a:rPr lang="zh-TW" altLang="en-US" sz="2400" dirty="0" smtClean="0">
                <a:latin typeface="標楷體" panose="03000509000000000000" pitchFamily="65" charset="-120"/>
              </a:rPr>
              <a:t>為基期，基期指數為</a:t>
            </a:r>
            <a:r>
              <a:rPr lang="en-US" altLang="zh-TW" sz="2400" dirty="0" smtClean="0">
                <a:latin typeface="標楷體" panose="03000509000000000000" pitchFamily="65" charset="-120"/>
              </a:rPr>
              <a:t>100 </a:t>
            </a:r>
          </a:p>
          <a:p>
            <a:pPr lvl="1" eaLnBrk="1" hangingPunct="1">
              <a:lnSpc>
                <a:spcPct val="80000"/>
              </a:lnSpc>
            </a:pPr>
            <a:r>
              <a:rPr lang="zh-TW" altLang="en-US" sz="2400" dirty="0" smtClean="0"/>
              <a:t>為了確保指數的一致性，有下列情形時，必須修正除數：</a:t>
            </a:r>
          </a:p>
          <a:p>
            <a:pPr lvl="2" eaLnBrk="1" hangingPunct="1">
              <a:lnSpc>
                <a:spcPct val="110000"/>
              </a:lnSpc>
            </a:pPr>
            <a:r>
              <a:rPr lang="zh-TW" altLang="en-US" dirty="0" smtClean="0"/>
              <a:t>調換採樣股票</a:t>
            </a:r>
          </a:p>
          <a:p>
            <a:pPr lvl="2" eaLnBrk="1" hangingPunct="1">
              <a:lnSpc>
                <a:spcPct val="110000"/>
              </a:lnSpc>
            </a:pPr>
            <a:r>
              <a:rPr lang="zh-TW" altLang="en-US" dirty="0" smtClean="0"/>
              <a:t>有償增資除權</a:t>
            </a:r>
          </a:p>
          <a:p>
            <a:pPr lvl="2" eaLnBrk="1" hangingPunct="1">
              <a:lnSpc>
                <a:spcPct val="110000"/>
              </a:lnSpc>
            </a:pPr>
            <a:r>
              <a:rPr lang="zh-TW" altLang="en-US" dirty="0" smtClean="0"/>
              <a:t>公開募集</a:t>
            </a:r>
          </a:p>
          <a:p>
            <a:pPr lvl="2" eaLnBrk="1" hangingPunct="1">
              <a:lnSpc>
                <a:spcPct val="110000"/>
              </a:lnSpc>
            </a:pPr>
            <a:r>
              <a:rPr lang="zh-TW" altLang="en-US" dirty="0" smtClean="0"/>
              <a:t>可轉換公司債轉換為股票</a:t>
            </a:r>
          </a:p>
          <a:p>
            <a:pPr lvl="2" eaLnBrk="1" hangingPunct="1">
              <a:lnSpc>
                <a:spcPct val="110000"/>
              </a:lnSpc>
            </a:pPr>
            <a:r>
              <a:rPr lang="zh-TW" altLang="en-US" dirty="0" smtClean="0"/>
              <a:t>公司合併</a:t>
            </a:r>
            <a:endParaRPr lang="zh-TW" altLang="en-US" dirty="0" smtClean="0">
              <a:latin typeface="標楷體" panose="03000509000000000000" pitchFamily="65" charset="-120"/>
            </a:endParaRPr>
          </a:p>
          <a:p>
            <a:pPr lvl="1" eaLnBrk="1" hangingPunct="1">
              <a:lnSpc>
                <a:spcPct val="80000"/>
              </a:lnSpc>
            </a:pPr>
            <a:endParaRPr lang="zh-TW" altLang="en-US" sz="2000" dirty="0" smtClean="0">
              <a:latin typeface="標楷體" panose="03000509000000000000" pitchFamily="65" charset="-120"/>
            </a:endParaRPr>
          </a:p>
          <a:p>
            <a:pPr eaLnBrk="1" hangingPunct="1">
              <a:lnSpc>
                <a:spcPct val="80000"/>
              </a:lnSpc>
            </a:pPr>
            <a:endParaRPr lang="en-US" altLang="zh-TW" sz="2400" dirty="0" smtClean="0">
              <a:latin typeface="標楷體" panose="03000509000000000000" pitchFamily="65" charset="-120"/>
            </a:endParaRPr>
          </a:p>
        </p:txBody>
      </p:sp>
      <p:sp>
        <p:nvSpPr>
          <p:cNvPr id="3174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fade">
                                      <p:cBhvr>
                                        <p:cTn id="7" dur="500"/>
                                        <p:tgtEl>
                                          <p:spTgt spid="389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9267">
                                            <p:txEl>
                                              <p:pRg st="1" end="1"/>
                                            </p:txEl>
                                          </p:spTgt>
                                        </p:tgtEl>
                                        <p:attrNameLst>
                                          <p:attrName>style.visibility</p:attrName>
                                        </p:attrNameLst>
                                      </p:cBhvr>
                                      <p:to>
                                        <p:strVal val="visible"/>
                                      </p:to>
                                    </p:set>
                                    <p:animEffect transition="in" filter="fade">
                                      <p:cBhvr>
                                        <p:cTn id="12" dur="500"/>
                                        <p:tgtEl>
                                          <p:spTgt spid="13926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9267">
                                            <p:txEl>
                                              <p:pRg st="2" end="2"/>
                                            </p:txEl>
                                          </p:spTgt>
                                        </p:tgtEl>
                                        <p:attrNameLst>
                                          <p:attrName>style.visibility</p:attrName>
                                        </p:attrNameLst>
                                      </p:cBhvr>
                                      <p:to>
                                        <p:strVal val="visible"/>
                                      </p:to>
                                    </p:set>
                                    <p:animEffect transition="in" filter="fade">
                                      <p:cBhvr>
                                        <p:cTn id="15" dur="500"/>
                                        <p:tgtEl>
                                          <p:spTgt spid="13926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9267">
                                            <p:txEl>
                                              <p:pRg st="3" end="3"/>
                                            </p:txEl>
                                          </p:spTgt>
                                        </p:tgtEl>
                                        <p:attrNameLst>
                                          <p:attrName>style.visibility</p:attrName>
                                        </p:attrNameLst>
                                      </p:cBhvr>
                                      <p:to>
                                        <p:strVal val="visible"/>
                                      </p:to>
                                    </p:set>
                                    <p:animEffect transition="in" filter="fade">
                                      <p:cBhvr>
                                        <p:cTn id="18" dur="500"/>
                                        <p:tgtEl>
                                          <p:spTgt spid="13926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9267">
                                            <p:txEl>
                                              <p:pRg st="4" end="4"/>
                                            </p:txEl>
                                          </p:spTgt>
                                        </p:tgtEl>
                                        <p:attrNameLst>
                                          <p:attrName>style.visibility</p:attrName>
                                        </p:attrNameLst>
                                      </p:cBhvr>
                                      <p:to>
                                        <p:strVal val="visible"/>
                                      </p:to>
                                    </p:set>
                                    <p:animEffect transition="in" filter="fade">
                                      <p:cBhvr>
                                        <p:cTn id="21" dur="500"/>
                                        <p:tgtEl>
                                          <p:spTgt spid="13926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9267">
                                            <p:txEl>
                                              <p:pRg st="5" end="5"/>
                                            </p:txEl>
                                          </p:spTgt>
                                        </p:tgtEl>
                                        <p:attrNameLst>
                                          <p:attrName>style.visibility</p:attrName>
                                        </p:attrNameLst>
                                      </p:cBhvr>
                                      <p:to>
                                        <p:strVal val="visible"/>
                                      </p:to>
                                    </p:set>
                                    <p:animEffect transition="in" filter="fade">
                                      <p:cBhvr>
                                        <p:cTn id="24" dur="500"/>
                                        <p:tgtEl>
                                          <p:spTgt spid="13926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267">
                                            <p:txEl>
                                              <p:pRg st="6" end="6"/>
                                            </p:txEl>
                                          </p:spTgt>
                                        </p:tgtEl>
                                        <p:attrNameLst>
                                          <p:attrName>style.visibility</p:attrName>
                                        </p:attrNameLst>
                                      </p:cBhvr>
                                      <p:to>
                                        <p:strVal val="visible"/>
                                      </p:to>
                                    </p:set>
                                    <p:animEffect transition="in" filter="fade">
                                      <p:cBhvr>
                                        <p:cTn id="27" dur="500"/>
                                        <p:tgtEl>
                                          <p:spTgt spid="13926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9267">
                                            <p:txEl>
                                              <p:pRg st="7" end="7"/>
                                            </p:txEl>
                                          </p:spTgt>
                                        </p:tgtEl>
                                        <p:attrNameLst>
                                          <p:attrName>style.visibility</p:attrName>
                                        </p:attrNameLst>
                                      </p:cBhvr>
                                      <p:to>
                                        <p:strVal val="visible"/>
                                      </p:to>
                                    </p:set>
                                    <p:animEffect transition="in" filter="fade">
                                      <p:cBhvr>
                                        <p:cTn id="30" dur="500"/>
                                        <p:tgtEl>
                                          <p:spTgt spid="13926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9267">
                                            <p:txEl>
                                              <p:pRg st="8" end="8"/>
                                            </p:txEl>
                                          </p:spTgt>
                                        </p:tgtEl>
                                        <p:attrNameLst>
                                          <p:attrName>style.visibility</p:attrName>
                                        </p:attrNameLst>
                                      </p:cBhvr>
                                      <p:to>
                                        <p:strVal val="visible"/>
                                      </p:to>
                                    </p:set>
                                    <p:animEffect transition="in" filter="fade">
                                      <p:cBhvr>
                                        <p:cTn id="33" dur="500"/>
                                        <p:tgtEl>
                                          <p:spTgt spid="1392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13926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D99A3012-184D-49A7-80B0-724A10A06958}" type="slidenum">
              <a:rPr kumimoji="0" lang="en-US" altLang="zh-TW" sz="1400">
                <a:ea typeface="新細明體" panose="02020500000000000000" pitchFamily="18" charset="-120"/>
              </a:rPr>
              <a:pPr>
                <a:spcBef>
                  <a:spcPct val="0"/>
                </a:spcBef>
                <a:buClrTx/>
                <a:buSzTx/>
                <a:buFontTx/>
                <a:buNone/>
              </a:pPr>
              <a:t>32</a:t>
            </a:fld>
            <a:endParaRPr kumimoji="0" lang="en-US" altLang="zh-TW" sz="1400">
              <a:ea typeface="新細明體" panose="02020500000000000000" pitchFamily="18" charset="-120"/>
            </a:endParaRPr>
          </a:p>
        </p:txBody>
      </p:sp>
      <p:sp>
        <p:nvSpPr>
          <p:cNvPr id="7173" name="Rectangle 2"/>
          <p:cNvSpPr>
            <a:spLocks noGrp="1" noChangeArrowheads="1"/>
          </p:cNvSpPr>
          <p:nvPr>
            <p:ph type="title"/>
          </p:nvPr>
        </p:nvSpPr>
        <p:spPr>
          <a:xfrm>
            <a:off x="685800" y="609600"/>
            <a:ext cx="8062913" cy="1143000"/>
          </a:xfrm>
        </p:spPr>
        <p:txBody>
          <a:bodyPr/>
          <a:lstStyle/>
          <a:p>
            <a:pPr eaLnBrk="1" hangingPunct="1">
              <a:defRPr/>
            </a:pPr>
            <a:r>
              <a:rPr lang="zh-TW" altLang="en-US" dirty="0" smtClean="0">
                <a:latin typeface="標楷體" pitchFamily="65" charset="-120"/>
              </a:rPr>
              <a:t>台灣發行量加權股價指數</a:t>
            </a:r>
            <a:r>
              <a:rPr lang="zh-CN" altLang="en-US" dirty="0" smtClean="0">
                <a:latin typeface="標楷體" pitchFamily="65" charset="-120"/>
              </a:rPr>
              <a:t>（續）</a:t>
            </a:r>
            <a:endParaRPr lang="zh-TW" altLang="en-US" dirty="0" smtClean="0">
              <a:latin typeface="標楷體" pitchFamily="65" charset="-120"/>
            </a:endParaRPr>
          </a:p>
        </p:txBody>
      </p:sp>
      <p:sp>
        <p:nvSpPr>
          <p:cNvPr id="208899" name="Rectangle 3"/>
          <p:cNvSpPr>
            <a:spLocks noGrp="1" noChangeArrowheads="1"/>
          </p:cNvSpPr>
          <p:nvPr>
            <p:ph type="body" idx="1"/>
          </p:nvPr>
        </p:nvSpPr>
        <p:spPr/>
        <p:txBody>
          <a:bodyPr/>
          <a:lstStyle/>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範例</a:t>
            </a:r>
            <a:r>
              <a:rPr lang="en-US" altLang="zh-TW" sz="2400" dirty="0">
                <a:latin typeface="標楷體" panose="03000509000000000000" pitchFamily="65" charset="-120"/>
              </a:rPr>
              <a:t>5&gt;</a:t>
            </a:r>
            <a:endParaRPr lang="zh-TW" altLang="zh-TW" sz="2400" dirty="0">
              <a:latin typeface="標楷體" panose="03000509000000000000" pitchFamily="65" charset="-120"/>
            </a:endParaRPr>
          </a:p>
          <a:p>
            <a:pPr>
              <a:defRPr/>
            </a:pPr>
            <a:r>
              <a:rPr lang="zh-TW" altLang="zh-TW" sz="2400" dirty="0">
                <a:latin typeface="標楷體" panose="03000509000000000000" pitchFamily="65" charset="-120"/>
              </a:rPr>
              <a:t>假設現在的臺灣發行量加權指數為</a:t>
            </a:r>
            <a:r>
              <a:rPr lang="en-US" altLang="zh-TW" sz="2400" dirty="0">
                <a:latin typeface="標楷體" panose="03000509000000000000" pitchFamily="65" charset="-120"/>
              </a:rPr>
              <a:t>12,000</a:t>
            </a:r>
            <a:r>
              <a:rPr lang="zh-TW" altLang="zh-TW" sz="2400" dirty="0">
                <a:latin typeface="標楷體" panose="03000509000000000000" pitchFamily="65" charset="-120"/>
              </a:rPr>
              <a:t>點，採樣股票的總市值為</a:t>
            </a:r>
            <a:r>
              <a:rPr lang="en-US" altLang="zh-TW" sz="2400" dirty="0">
                <a:solidFill>
                  <a:srgbClr val="FF0000"/>
                </a:solidFill>
                <a:latin typeface="標楷體" panose="03000509000000000000" pitchFamily="65" charset="-120"/>
              </a:rPr>
              <a:t>30</a:t>
            </a:r>
            <a:r>
              <a:rPr lang="zh-TW" altLang="zh-TW" sz="2400" dirty="0">
                <a:solidFill>
                  <a:srgbClr val="FF0000"/>
                </a:solidFill>
                <a:latin typeface="標楷體" panose="03000509000000000000" pitchFamily="65" charset="-120"/>
              </a:rPr>
              <a:t>兆元</a:t>
            </a:r>
            <a:r>
              <a:rPr lang="zh-TW" altLang="zh-TW" sz="2400" dirty="0">
                <a:latin typeface="標楷體" panose="03000509000000000000" pitchFamily="65" charset="-120"/>
              </a:rPr>
              <a:t>，指數明天要調整採樣股票，</a:t>
            </a:r>
            <a:r>
              <a:rPr lang="en-US" altLang="zh-TW" sz="2400" dirty="0">
                <a:latin typeface="標楷體" panose="03000509000000000000" pitchFamily="65" charset="-120"/>
              </a:rPr>
              <a:t>A</a:t>
            </a:r>
            <a:r>
              <a:rPr lang="zh-TW" altLang="zh-TW" sz="2400" dirty="0">
                <a:latin typeface="標楷體" panose="03000509000000000000" pitchFamily="65" charset="-120"/>
              </a:rPr>
              <a:t>股票將替換成</a:t>
            </a:r>
            <a:r>
              <a:rPr lang="en-US" altLang="zh-TW" sz="2400" dirty="0">
                <a:latin typeface="標楷體" panose="03000509000000000000" pitchFamily="65" charset="-120"/>
              </a:rPr>
              <a:t>B</a:t>
            </a:r>
            <a:r>
              <a:rPr lang="zh-TW" altLang="zh-TW" sz="2400" dirty="0">
                <a:latin typeface="標楷體" panose="03000509000000000000" pitchFamily="65" charset="-120"/>
              </a:rPr>
              <a:t>股票，替換後的總市值增加為</a:t>
            </a:r>
            <a:r>
              <a:rPr lang="en-US" altLang="zh-TW" sz="2400" dirty="0">
                <a:solidFill>
                  <a:srgbClr val="FF0000"/>
                </a:solidFill>
                <a:latin typeface="標楷體" panose="03000509000000000000" pitchFamily="65" charset="-120"/>
              </a:rPr>
              <a:t>31.5</a:t>
            </a:r>
            <a:r>
              <a:rPr lang="zh-TW" altLang="zh-TW" sz="2400" dirty="0">
                <a:solidFill>
                  <a:srgbClr val="FF0000"/>
                </a:solidFill>
                <a:latin typeface="標楷體" panose="03000509000000000000" pitchFamily="65" charset="-120"/>
              </a:rPr>
              <a:t>兆元</a:t>
            </a:r>
            <a:r>
              <a:rPr lang="zh-TW" altLang="zh-TW" sz="2400" dirty="0">
                <a:latin typeface="標楷體" panose="03000509000000000000" pitchFamily="65" charset="-120"/>
              </a:rPr>
              <a:t>，為了使指數維持在</a:t>
            </a:r>
            <a:r>
              <a:rPr lang="en-US" altLang="zh-TW" sz="2400" dirty="0">
                <a:latin typeface="標楷體" panose="03000509000000000000" pitchFamily="65" charset="-120"/>
              </a:rPr>
              <a:t>12,000</a:t>
            </a:r>
            <a:r>
              <a:rPr lang="zh-TW" altLang="zh-TW" sz="2400" dirty="0">
                <a:latin typeface="標楷體" panose="03000509000000000000" pitchFamily="65" charset="-120"/>
              </a:rPr>
              <a:t>點，應如何修正除數</a:t>
            </a:r>
            <a:r>
              <a:rPr lang="en-US" altLang="zh-TW" sz="2400" dirty="0">
                <a:latin typeface="標楷體" panose="03000509000000000000" pitchFamily="65" charset="-120"/>
              </a:rPr>
              <a:t>? </a:t>
            </a:r>
            <a:r>
              <a:rPr lang="zh-TW" altLang="zh-TW" sz="2400" dirty="0">
                <a:latin typeface="標楷體" panose="03000509000000000000" pitchFamily="65" charset="-120"/>
              </a:rPr>
              <a:t>因股價變動，後天的總市值變成</a:t>
            </a:r>
            <a:r>
              <a:rPr lang="en-US" altLang="zh-TW" sz="2400" dirty="0">
                <a:latin typeface="標楷體" panose="03000509000000000000" pitchFamily="65" charset="-120"/>
              </a:rPr>
              <a:t>32</a:t>
            </a:r>
            <a:r>
              <a:rPr lang="zh-TW" altLang="zh-TW" sz="2400" dirty="0">
                <a:latin typeface="標楷體" panose="03000509000000000000" pitchFamily="65" charset="-120"/>
              </a:rPr>
              <a:t>兆元，則後天的股價指數將為多少</a:t>
            </a:r>
            <a:r>
              <a:rPr lang="en-US" altLang="zh-TW" sz="2400" dirty="0" smtClean="0">
                <a:latin typeface="標楷體" panose="03000509000000000000" pitchFamily="65" charset="-120"/>
              </a:rPr>
              <a:t>?</a:t>
            </a:r>
            <a:endParaRPr lang="zh-TW" altLang="zh-TW" sz="2400" dirty="0">
              <a:latin typeface="標楷體" panose="03000509000000000000" pitchFamily="65" charset="-120"/>
            </a:endParaRPr>
          </a:p>
        </p:txBody>
      </p:sp>
      <p:sp>
        <p:nvSpPr>
          <p:cNvPr id="3277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sp>
        <p:nvSpPr>
          <p:cNvPr id="32774" name="Rectangle 9"/>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sp>
        <p:nvSpPr>
          <p:cNvPr id="32775" name="頁尾版面配置區 8"/>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barn(inVertical)">
                                      <p:cBhvr>
                                        <p:cTn id="7" dur="500"/>
                                        <p:tgtEl>
                                          <p:spTgt spid="71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8899">
                                            <p:txEl>
                                              <p:pRg st="0" end="0"/>
                                            </p:txEl>
                                          </p:spTgt>
                                        </p:tgtEl>
                                        <p:attrNameLst>
                                          <p:attrName>style.visibility</p:attrName>
                                        </p:attrNameLst>
                                      </p:cBhvr>
                                      <p:to>
                                        <p:strVal val="visible"/>
                                      </p:to>
                                    </p:set>
                                    <p:anim calcmode="lin" valueType="num">
                                      <p:cBhvr additive="base">
                                        <p:cTn id="12" dur="500" fill="hold"/>
                                        <p:tgtEl>
                                          <p:spTgt spid="20889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88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8899">
                                            <p:txEl>
                                              <p:pRg st="1" end="1"/>
                                            </p:txEl>
                                          </p:spTgt>
                                        </p:tgtEl>
                                        <p:attrNameLst>
                                          <p:attrName>style.visibility</p:attrName>
                                        </p:attrNameLst>
                                      </p:cBhvr>
                                      <p:to>
                                        <p:strVal val="visible"/>
                                      </p:to>
                                    </p:set>
                                    <p:anim calcmode="lin" valueType="num">
                                      <p:cBhvr additive="base">
                                        <p:cTn id="18" dur="500" fill="hold"/>
                                        <p:tgtEl>
                                          <p:spTgt spid="208899">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088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P spid="20889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963" y="1546225"/>
            <a:ext cx="7772400" cy="4702175"/>
          </a:xfrm>
        </p:spPr>
        <p:txBody>
          <a:bodyPr/>
          <a:lstStyle/>
          <a:p>
            <a:pPr marL="0" indent="0">
              <a:buFont typeface="Wingdings" panose="05000000000000000000" pitchFamily="2" charset="2"/>
              <a:buNone/>
              <a:defRPr/>
            </a:pPr>
            <a:r>
              <a:rPr lang="en-US" altLang="zh-TW" sz="2400" dirty="0" smtClean="0">
                <a:latin typeface="標楷體" panose="03000509000000000000" pitchFamily="65" charset="-120"/>
              </a:rPr>
              <a:t>&lt;</a:t>
            </a:r>
            <a:r>
              <a:rPr lang="zh-TW" altLang="zh-TW" sz="2400" dirty="0" smtClean="0">
                <a:latin typeface="標楷體" panose="03000509000000000000" pitchFamily="65" charset="-120"/>
              </a:rPr>
              <a:t>說明</a:t>
            </a:r>
            <a:r>
              <a:rPr lang="en-US" altLang="zh-TW" sz="2400" dirty="0" smtClean="0">
                <a:latin typeface="標楷體" panose="03000509000000000000" pitchFamily="65" charset="-120"/>
              </a:rPr>
              <a:t>&gt;</a:t>
            </a:r>
            <a:endParaRPr lang="zh-TW" altLang="zh-TW" sz="2400" dirty="0" smtClean="0">
              <a:latin typeface="標楷體" panose="03000509000000000000" pitchFamily="65" charset="-120"/>
            </a:endParaRPr>
          </a:p>
          <a:p>
            <a:pPr marL="457200" indent="-457200" algn="just">
              <a:buFont typeface="+mj-lt"/>
              <a:buAutoNum type="arabicPeriod"/>
              <a:defRPr/>
            </a:pPr>
            <a:r>
              <a:rPr lang="zh-TW" altLang="zh-TW" sz="2400" dirty="0" smtClean="0">
                <a:latin typeface="標楷體" panose="03000509000000000000" pitchFamily="65" charset="-120"/>
              </a:rPr>
              <a:t>指數不應因調換採樣股而變動，亦即指數仍應為</a:t>
            </a:r>
            <a:r>
              <a:rPr lang="en-US" altLang="zh-TW" sz="2400" dirty="0" smtClean="0">
                <a:latin typeface="標楷體" panose="03000509000000000000" pitchFamily="65" charset="-120"/>
              </a:rPr>
              <a:t>12,000</a:t>
            </a:r>
            <a:r>
              <a:rPr lang="zh-TW" altLang="zh-TW" sz="2400" dirty="0" smtClean="0">
                <a:latin typeface="標楷體" panose="03000509000000000000" pitchFamily="65" charset="-120"/>
              </a:rPr>
              <a:t>點。為了使指數維持在</a:t>
            </a:r>
            <a:r>
              <a:rPr lang="en-US" altLang="zh-TW" sz="2400" dirty="0" smtClean="0">
                <a:latin typeface="標楷體" panose="03000509000000000000" pitchFamily="65" charset="-120"/>
              </a:rPr>
              <a:t>12,000</a:t>
            </a:r>
            <a:r>
              <a:rPr lang="zh-TW" altLang="zh-TW" sz="2400" dirty="0" smtClean="0">
                <a:latin typeface="標楷體" panose="03000509000000000000" pitchFamily="65" charset="-120"/>
              </a:rPr>
              <a:t>點，除數應由原來的</a:t>
            </a:r>
            <a:r>
              <a:rPr lang="en-US" altLang="zh-TW" sz="2400" dirty="0" smtClean="0">
                <a:latin typeface="標楷體" panose="03000509000000000000" pitchFamily="65" charset="-120"/>
              </a:rPr>
              <a:t>0.25(</a:t>
            </a:r>
            <a:r>
              <a:rPr lang="zh-TW" altLang="zh-TW" sz="2400" dirty="0" smtClean="0">
                <a:latin typeface="標楷體" panose="03000509000000000000" pitchFamily="65" charset="-120"/>
              </a:rPr>
              <a:t>兆元</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修正為</a:t>
            </a:r>
            <a:r>
              <a:rPr lang="en-US" altLang="zh-TW" sz="2400" dirty="0" smtClean="0">
                <a:latin typeface="標楷體" panose="03000509000000000000" pitchFamily="65" charset="-120"/>
              </a:rPr>
              <a:t>0.2625(</a:t>
            </a:r>
            <a:r>
              <a:rPr lang="zh-TW" altLang="zh-TW" sz="2400" dirty="0" smtClean="0">
                <a:latin typeface="標楷體" panose="03000509000000000000" pitchFamily="65" charset="-120"/>
              </a:rPr>
              <a:t>兆元</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，修正的計算式如下：</a:t>
            </a:r>
            <a:endParaRPr lang="en-US" altLang="zh-TW" sz="2400" dirty="0" smtClean="0">
              <a:latin typeface="標楷體" panose="03000509000000000000" pitchFamily="65" charset="-120"/>
            </a:endParaRPr>
          </a:p>
          <a:p>
            <a:pPr marL="400050" lvl="1" indent="0">
              <a:buFont typeface="Wingdings" panose="05000000000000000000" pitchFamily="2" charset="2"/>
              <a:buNone/>
              <a:defRPr/>
            </a:pPr>
            <a:endParaRPr lang="en-US" altLang="zh-TW" sz="1400" dirty="0" smtClean="0">
              <a:latin typeface="標楷體" panose="03000509000000000000" pitchFamily="65" charset="-120"/>
            </a:endParaRPr>
          </a:p>
          <a:p>
            <a:pPr marL="400050" lvl="1" indent="0">
              <a:buFont typeface="Wingdings" panose="05000000000000000000" pitchFamily="2" charset="2"/>
              <a:buNone/>
              <a:defRPr/>
            </a:pPr>
            <a:endParaRPr lang="en-US" altLang="zh-TW" sz="1400" dirty="0">
              <a:latin typeface="標楷體" panose="03000509000000000000" pitchFamily="65" charset="-120"/>
            </a:endParaRPr>
          </a:p>
          <a:p>
            <a:pPr marL="400050" lvl="1" indent="0">
              <a:buFont typeface="Wingdings" panose="05000000000000000000" pitchFamily="2" charset="2"/>
              <a:buNone/>
              <a:defRPr/>
            </a:pPr>
            <a:r>
              <a:rPr lang="zh-TW" altLang="zh-TW" sz="2400" dirty="0" smtClean="0">
                <a:latin typeface="標楷體" panose="03000509000000000000" pitchFamily="65" charset="-120"/>
              </a:rPr>
              <a:t>其中，</a:t>
            </a:r>
            <a:r>
              <a:rPr lang="en-US" altLang="zh-TW" sz="2400" i="1" dirty="0" smtClean="0">
                <a:latin typeface="標楷體" panose="03000509000000000000" pitchFamily="65" charset="-120"/>
              </a:rPr>
              <a:t>D</a:t>
            </a:r>
            <a:r>
              <a:rPr lang="en-US" altLang="zh-TW" sz="2400" dirty="0" smtClean="0">
                <a:latin typeface="標楷體" panose="03000509000000000000" pitchFamily="65" charset="-120"/>
              </a:rPr>
              <a:t>1</a:t>
            </a:r>
            <a:r>
              <a:rPr lang="zh-TW" altLang="zh-TW" sz="2400" dirty="0" smtClean="0">
                <a:latin typeface="標楷體" panose="03000509000000000000" pitchFamily="65" charset="-120"/>
              </a:rPr>
              <a:t>為原來的除數，</a:t>
            </a:r>
            <a:r>
              <a:rPr lang="en-US" altLang="zh-TW" sz="2400" i="1" dirty="0" smtClean="0">
                <a:latin typeface="標楷體" panose="03000509000000000000" pitchFamily="65" charset="-120"/>
              </a:rPr>
              <a:t>D</a:t>
            </a:r>
            <a:r>
              <a:rPr lang="en-US" altLang="zh-TW" sz="2400" dirty="0" smtClean="0">
                <a:latin typeface="標楷體" panose="03000509000000000000" pitchFamily="65" charset="-120"/>
              </a:rPr>
              <a:t>2</a:t>
            </a:r>
            <a:r>
              <a:rPr lang="zh-TW" altLang="zh-TW" sz="2400" dirty="0" smtClean="0">
                <a:latin typeface="標楷體" panose="03000509000000000000" pitchFamily="65" charset="-120"/>
              </a:rPr>
              <a:t>為新的除數。</a:t>
            </a:r>
            <a:endParaRPr lang="en-US" altLang="zh-TW" sz="2400" dirty="0" smtClean="0">
              <a:latin typeface="標楷體" panose="03000509000000000000" pitchFamily="65" charset="-120"/>
            </a:endParaRPr>
          </a:p>
          <a:p>
            <a:pPr marL="457200" indent="-457200">
              <a:buFont typeface="+mj-lt"/>
              <a:buAutoNum type="arabicPeriod"/>
              <a:defRPr/>
            </a:pPr>
            <a:r>
              <a:rPr lang="zh-TW" altLang="zh-TW" sz="2400" dirty="0" smtClean="0">
                <a:latin typeface="標楷體" panose="03000509000000000000" pitchFamily="65" charset="-120"/>
              </a:rPr>
              <a:t>後天的股價指數將為</a:t>
            </a:r>
            <a:r>
              <a:rPr lang="en-US" altLang="zh-TW" sz="2400" dirty="0" smtClean="0">
                <a:latin typeface="標楷體" panose="03000509000000000000" pitchFamily="65" charset="-120"/>
              </a:rPr>
              <a:t>12,190.48</a:t>
            </a:r>
            <a:r>
              <a:rPr lang="zh-TW" altLang="zh-TW" sz="2400" dirty="0" smtClean="0">
                <a:latin typeface="標楷體" panose="03000509000000000000" pitchFamily="65" charset="-120"/>
              </a:rPr>
              <a:t>，計算式如下：</a:t>
            </a:r>
          </a:p>
          <a:p>
            <a:pPr>
              <a:defRPr/>
            </a:pPr>
            <a:endParaRPr lang="en-US" altLang="zh-TW" sz="1400" dirty="0" smtClean="0">
              <a:latin typeface="標楷體" panose="03000509000000000000" pitchFamily="65" charset="-120"/>
            </a:endParaRPr>
          </a:p>
          <a:p>
            <a:pPr>
              <a:defRPr/>
            </a:pPr>
            <a:endParaRPr lang="en-US" altLang="zh-TW" sz="1400" dirty="0" smtClean="0">
              <a:latin typeface="標楷體" panose="03000509000000000000" pitchFamily="65" charset="-120"/>
            </a:endParaRPr>
          </a:p>
          <a:p>
            <a:pPr marL="0" indent="0">
              <a:buFont typeface="Wingdings" panose="05000000000000000000" pitchFamily="2" charset="2"/>
              <a:buNone/>
              <a:defRPr/>
            </a:pPr>
            <a:r>
              <a:rPr lang="zh-TW" altLang="zh-TW" sz="2400" dirty="0" smtClean="0">
                <a:latin typeface="標楷體" panose="03000509000000000000" pitchFamily="65" charset="-120"/>
              </a:rPr>
              <a:t>當發生有償增資除權、公開募集、可轉換公司債轉換為股票、公司合併等事件時，也適用同樣的修正原則。</a:t>
            </a:r>
          </a:p>
          <a:p>
            <a:pPr>
              <a:defRPr/>
            </a:pPr>
            <a:endParaRPr lang="zh-TW" altLang="en-US" sz="2400" dirty="0"/>
          </a:p>
        </p:txBody>
      </p:sp>
      <p:sp>
        <p:nvSpPr>
          <p:cNvPr id="3379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337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B5A816BE-DD81-4C08-8E35-00AD551B9DEA}" type="slidenum">
              <a:rPr kumimoji="0" lang="en-US" altLang="zh-TW" sz="1400"/>
              <a:pPr/>
              <a:t>33</a:t>
            </a:fld>
            <a:endParaRPr kumimoji="0" lang="en-US" altLang="zh-TW" sz="1400"/>
          </a:p>
        </p:txBody>
      </p:sp>
      <p:sp>
        <p:nvSpPr>
          <p:cNvPr id="6" name="Rectangle 2"/>
          <p:cNvSpPr>
            <a:spLocks noGrp="1" noChangeArrowheads="1"/>
          </p:cNvSpPr>
          <p:nvPr>
            <p:ph type="title"/>
          </p:nvPr>
        </p:nvSpPr>
        <p:spPr>
          <a:xfrm>
            <a:off x="685800" y="404813"/>
            <a:ext cx="7772400" cy="1143000"/>
          </a:xfrm>
        </p:spPr>
        <p:txBody>
          <a:bodyPr/>
          <a:lstStyle/>
          <a:p>
            <a:pPr eaLnBrk="1" hangingPunct="1">
              <a:defRPr/>
            </a:pPr>
            <a:r>
              <a:rPr lang="zh-TW" altLang="en-US" dirty="0" smtClean="0">
                <a:latin typeface="標楷體" pitchFamily="65" charset="-120"/>
              </a:rPr>
              <a:t>台灣發行量加權股價指數</a:t>
            </a:r>
            <a:r>
              <a:rPr lang="zh-CN" altLang="en-US" dirty="0" smtClean="0">
                <a:latin typeface="標楷體" pitchFamily="65" charset="-120"/>
              </a:rPr>
              <a:t>（續）</a:t>
            </a:r>
            <a:endParaRPr lang="zh-TW" altLang="en-US" dirty="0" smtClean="0">
              <a:latin typeface="標楷體" pitchFamily="65" charset="-120"/>
            </a:endParaRPr>
          </a:p>
        </p:txBody>
      </p:sp>
      <p:graphicFrame>
        <p:nvGraphicFramePr>
          <p:cNvPr id="33798" name="Object 7"/>
          <p:cNvGraphicFramePr>
            <a:graphicFrameLocks noChangeAspect="1"/>
          </p:cNvGraphicFramePr>
          <p:nvPr/>
        </p:nvGraphicFramePr>
        <p:xfrm>
          <a:off x="1763713" y="3429000"/>
          <a:ext cx="2532062" cy="511175"/>
        </p:xfrm>
        <a:graphic>
          <a:graphicData uri="http://schemas.openxmlformats.org/presentationml/2006/ole">
            <mc:AlternateContent xmlns:mc="http://schemas.openxmlformats.org/markup-compatibility/2006">
              <mc:Choice xmlns:v="urn:schemas-microsoft-com:vml" Requires="v">
                <p:oleObj spid="_x0000_s33830" name="Equation" r:id="rId3" imgW="1943100" imgH="393700" progId="Equation.DSMT4">
                  <p:embed/>
                </p:oleObj>
              </mc:Choice>
              <mc:Fallback>
                <p:oleObj name="Equation" r:id="rId3" imgW="1943100" imgH="393700"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3429000"/>
                        <a:ext cx="25320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9" name="Object 9"/>
          <p:cNvGraphicFramePr>
            <a:graphicFrameLocks noChangeAspect="1"/>
          </p:cNvGraphicFramePr>
          <p:nvPr/>
        </p:nvGraphicFramePr>
        <p:xfrm>
          <a:off x="1835150" y="4926013"/>
          <a:ext cx="2089150" cy="519112"/>
        </p:xfrm>
        <a:graphic>
          <a:graphicData uri="http://schemas.openxmlformats.org/presentationml/2006/ole">
            <mc:AlternateContent xmlns:mc="http://schemas.openxmlformats.org/markup-compatibility/2006">
              <mc:Choice xmlns:v="urn:schemas-microsoft-com:vml" Requires="v">
                <p:oleObj spid="_x0000_s33831" name="Equation" r:id="rId5" imgW="1574800" imgH="393700" progId="Equation.DSMT4">
                  <p:embed/>
                </p:oleObj>
              </mc:Choice>
              <mc:Fallback>
                <p:oleObj name="Equation" r:id="rId5" imgW="1574800" imgH="393700"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4926013"/>
                        <a:ext cx="2089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down)">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down)">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3798"/>
                                        </p:tgtEl>
                                        <p:attrNameLst>
                                          <p:attrName>style.visibility</p:attrName>
                                        </p:attrNameLst>
                                      </p:cBhvr>
                                      <p:to>
                                        <p:strVal val="visible"/>
                                      </p:to>
                                    </p:set>
                                    <p:animEffect transition="in" filter="fade">
                                      <p:cBhvr>
                                        <p:cTn id="35" dur="1000"/>
                                        <p:tgtEl>
                                          <p:spTgt spid="33798"/>
                                        </p:tgtEl>
                                      </p:cBhvr>
                                    </p:animEffect>
                                    <p:anim calcmode="lin" valueType="num">
                                      <p:cBhvr>
                                        <p:cTn id="36" dur="1000" fill="hold"/>
                                        <p:tgtEl>
                                          <p:spTgt spid="33798"/>
                                        </p:tgtEl>
                                        <p:attrNameLst>
                                          <p:attrName>ppt_x</p:attrName>
                                        </p:attrNameLst>
                                      </p:cBhvr>
                                      <p:tavLst>
                                        <p:tav tm="0">
                                          <p:val>
                                            <p:strVal val="#ppt_x"/>
                                          </p:val>
                                        </p:tav>
                                        <p:tav tm="100000">
                                          <p:val>
                                            <p:strVal val="#ppt_x"/>
                                          </p:val>
                                        </p:tav>
                                      </p:tavLst>
                                    </p:anim>
                                    <p:anim calcmode="lin" valueType="num">
                                      <p:cBhvr>
                                        <p:cTn id="37" dur="1000" fill="hold"/>
                                        <p:tgtEl>
                                          <p:spTgt spid="3379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3799"/>
                                        </p:tgtEl>
                                        <p:attrNameLst>
                                          <p:attrName>style.visibility</p:attrName>
                                        </p:attrNameLst>
                                      </p:cBhvr>
                                      <p:to>
                                        <p:strVal val="visible"/>
                                      </p:to>
                                    </p:set>
                                    <p:animEffect transition="in" filter="fade">
                                      <p:cBhvr>
                                        <p:cTn id="40" dur="1000"/>
                                        <p:tgtEl>
                                          <p:spTgt spid="33799"/>
                                        </p:tgtEl>
                                      </p:cBhvr>
                                    </p:animEffect>
                                    <p:anim calcmode="lin" valueType="num">
                                      <p:cBhvr>
                                        <p:cTn id="41" dur="1000" fill="hold"/>
                                        <p:tgtEl>
                                          <p:spTgt spid="33799"/>
                                        </p:tgtEl>
                                        <p:attrNameLst>
                                          <p:attrName>ppt_x</p:attrName>
                                        </p:attrNameLst>
                                      </p:cBhvr>
                                      <p:tavLst>
                                        <p:tav tm="0">
                                          <p:val>
                                            <p:strVal val="#ppt_x"/>
                                          </p:val>
                                        </p:tav>
                                        <p:tav tm="100000">
                                          <p:val>
                                            <p:strVal val="#ppt_x"/>
                                          </p:val>
                                        </p:tav>
                                      </p:tavLst>
                                    </p:anim>
                                    <p:anim calcmode="lin" valueType="num">
                                      <p:cBhvr>
                                        <p:cTn id="42" dur="1000" fill="hold"/>
                                        <p:tgtEl>
                                          <p:spTgt spid="337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263" y="1700213"/>
            <a:ext cx="7991475" cy="3822700"/>
          </a:xfrm>
        </p:spPr>
        <p:txBody>
          <a:bodyPr/>
          <a:lstStyle/>
          <a:p>
            <a:pPr marL="0" indent="0">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範例</a:t>
            </a:r>
            <a:r>
              <a:rPr lang="en-US" altLang="zh-TW" sz="2800" dirty="0">
                <a:latin typeface="標楷體" panose="03000509000000000000" pitchFamily="65" charset="-120"/>
              </a:rPr>
              <a:t>6&gt;</a:t>
            </a:r>
            <a:endParaRPr lang="zh-TW" altLang="zh-TW" sz="2800" dirty="0">
              <a:latin typeface="標楷體" panose="03000509000000000000" pitchFamily="65" charset="-120"/>
            </a:endParaRPr>
          </a:p>
          <a:p>
            <a:pPr algn="just">
              <a:defRPr/>
            </a:pPr>
            <a:r>
              <a:rPr lang="zh-TW" altLang="zh-TW" sz="2800" dirty="0">
                <a:latin typeface="標楷體" panose="03000509000000000000" pitchFamily="65" charset="-120"/>
              </a:rPr>
              <a:t>假設現在的臺灣發行量加權指數為</a:t>
            </a:r>
            <a:r>
              <a:rPr lang="en-US" altLang="zh-TW" sz="2800" dirty="0">
                <a:latin typeface="標楷體" panose="03000509000000000000" pitchFamily="65" charset="-120"/>
              </a:rPr>
              <a:t>12,000</a:t>
            </a:r>
            <a:r>
              <a:rPr lang="zh-TW" altLang="zh-TW" sz="2800" dirty="0">
                <a:latin typeface="標楷體" panose="03000509000000000000" pitchFamily="65" charset="-120"/>
              </a:rPr>
              <a:t>點，採樣股</a:t>
            </a:r>
            <a:r>
              <a:rPr lang="en-US" altLang="zh-TW" sz="2800" dirty="0">
                <a:latin typeface="標楷體" panose="03000509000000000000" pitchFamily="65" charset="-120"/>
              </a:rPr>
              <a:t>A</a:t>
            </a:r>
            <a:r>
              <a:rPr lang="zh-TW" altLang="zh-TW" sz="2800" dirty="0">
                <a:latin typeface="標楷體" panose="03000509000000000000" pitchFamily="65" charset="-120"/>
              </a:rPr>
              <a:t>公司發行</a:t>
            </a:r>
            <a:r>
              <a:rPr lang="en-US" altLang="zh-TW" sz="2800" dirty="0">
                <a:latin typeface="標楷體" panose="03000509000000000000" pitchFamily="65" charset="-120"/>
              </a:rPr>
              <a:t>300</a:t>
            </a:r>
            <a:r>
              <a:rPr lang="zh-TW" altLang="zh-TW" sz="2800" dirty="0">
                <a:latin typeface="標楷體" panose="03000509000000000000" pitchFamily="65" charset="-120"/>
              </a:rPr>
              <a:t>萬股股票，每股市價為</a:t>
            </a:r>
            <a:r>
              <a:rPr lang="en-US" altLang="zh-TW" sz="2800" dirty="0">
                <a:latin typeface="標楷體" panose="03000509000000000000" pitchFamily="65" charset="-120"/>
              </a:rPr>
              <a:t>30</a:t>
            </a:r>
            <a:r>
              <a:rPr lang="zh-TW" altLang="zh-TW" sz="2800" dirty="0">
                <a:latin typeface="標楷體" panose="03000509000000000000" pitchFamily="65" charset="-120"/>
              </a:rPr>
              <a:t>元，如果</a:t>
            </a:r>
            <a:r>
              <a:rPr lang="en-US" altLang="zh-TW" sz="2800" dirty="0">
                <a:latin typeface="標楷體" panose="03000509000000000000" pitchFamily="65" charset="-120"/>
              </a:rPr>
              <a:t>A</a:t>
            </a:r>
            <a:r>
              <a:rPr lang="zh-TW" altLang="zh-TW" sz="2800" dirty="0">
                <a:latin typeface="標楷體" panose="03000509000000000000" pitchFamily="65" charset="-120"/>
              </a:rPr>
              <a:t>公司每股無償分配</a:t>
            </a:r>
            <a:r>
              <a:rPr lang="en-US" altLang="zh-TW" sz="2800" dirty="0">
                <a:latin typeface="標楷體" panose="03000509000000000000" pitchFamily="65" charset="-120"/>
              </a:rPr>
              <a:t>1</a:t>
            </a:r>
            <a:r>
              <a:rPr lang="zh-TW" altLang="zh-TW" sz="2800" dirty="0">
                <a:latin typeface="標楷體" panose="03000509000000000000" pitchFamily="65" charset="-120"/>
              </a:rPr>
              <a:t>股股票股利，發行量加權指數的除數是否應修正</a:t>
            </a:r>
            <a:r>
              <a:rPr lang="en-US" altLang="zh-TW" sz="2800" dirty="0">
                <a:latin typeface="標楷體" panose="03000509000000000000" pitchFamily="65" charset="-120"/>
              </a:rPr>
              <a:t>? </a:t>
            </a:r>
            <a:r>
              <a:rPr lang="zh-TW" altLang="zh-TW" sz="2800" dirty="0">
                <a:latin typeface="標楷體" panose="03000509000000000000" pitchFamily="65" charset="-120"/>
              </a:rPr>
              <a:t>如果</a:t>
            </a:r>
            <a:r>
              <a:rPr lang="en-US" altLang="zh-TW" sz="2800" dirty="0">
                <a:latin typeface="標楷體" panose="03000509000000000000" pitchFamily="65" charset="-120"/>
              </a:rPr>
              <a:t>A</a:t>
            </a:r>
            <a:r>
              <a:rPr lang="zh-TW" altLang="zh-TW" sz="2800" dirty="0">
                <a:latin typeface="標楷體" panose="03000509000000000000" pitchFamily="65" charset="-120"/>
              </a:rPr>
              <a:t>公司進行減資，註銷</a:t>
            </a:r>
            <a:r>
              <a:rPr lang="en-US" altLang="zh-TW" sz="2800" dirty="0">
                <a:latin typeface="標楷體" panose="03000509000000000000" pitchFamily="65" charset="-120"/>
              </a:rPr>
              <a:t>100</a:t>
            </a:r>
            <a:r>
              <a:rPr lang="zh-TW" altLang="zh-TW" sz="2800" dirty="0">
                <a:latin typeface="標楷體" panose="03000509000000000000" pitchFamily="65" charset="-120"/>
              </a:rPr>
              <a:t>萬股股票（股東持有的股票每</a:t>
            </a:r>
            <a:r>
              <a:rPr lang="en-US" altLang="zh-TW" sz="2800" dirty="0">
                <a:latin typeface="標楷體" panose="03000509000000000000" pitchFamily="65" charset="-120"/>
              </a:rPr>
              <a:t>3</a:t>
            </a:r>
            <a:r>
              <a:rPr lang="zh-TW" altLang="zh-TW" sz="2800" dirty="0">
                <a:latin typeface="標楷體" panose="03000509000000000000" pitchFamily="65" charset="-120"/>
              </a:rPr>
              <a:t>股換發</a:t>
            </a:r>
            <a:r>
              <a:rPr lang="en-US" altLang="zh-TW" sz="2800" dirty="0">
                <a:latin typeface="標楷體" panose="03000509000000000000" pitchFamily="65" charset="-120"/>
              </a:rPr>
              <a:t>2</a:t>
            </a:r>
            <a:r>
              <a:rPr lang="zh-TW" altLang="zh-TW" sz="2800" dirty="0">
                <a:latin typeface="標楷體" panose="03000509000000000000" pitchFamily="65" charset="-120"/>
              </a:rPr>
              <a:t>股新股票），發行量加權指數的除數是否應修正</a:t>
            </a:r>
            <a:r>
              <a:rPr lang="en-US" altLang="zh-TW" sz="2800" dirty="0">
                <a:latin typeface="標楷體" panose="03000509000000000000" pitchFamily="65" charset="-120"/>
              </a:rPr>
              <a:t>?</a:t>
            </a:r>
            <a:r>
              <a:rPr lang="zh-TW" altLang="zh-TW" sz="2800" dirty="0">
                <a:latin typeface="標楷體" panose="03000509000000000000" pitchFamily="65" charset="-120"/>
              </a:rPr>
              <a:t>不必修正除數</a:t>
            </a:r>
            <a:r>
              <a:rPr lang="zh-TW" altLang="zh-TW" sz="2800" dirty="0" smtClean="0">
                <a:latin typeface="標楷體" panose="03000509000000000000" pitchFamily="65" charset="-120"/>
              </a:rPr>
              <a:t>。</a:t>
            </a:r>
            <a:endParaRPr lang="zh-TW" altLang="zh-TW" sz="2800" dirty="0">
              <a:latin typeface="標楷體" panose="03000509000000000000" pitchFamily="65" charset="-120"/>
            </a:endParaRPr>
          </a:p>
        </p:txBody>
      </p:sp>
      <p:sp>
        <p:nvSpPr>
          <p:cNvPr id="3481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3482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F431BB74-6BD4-4F2C-94C7-77E6BA35C047}" type="slidenum">
              <a:rPr kumimoji="0" lang="en-US" altLang="zh-TW" sz="1400"/>
              <a:pPr/>
              <a:t>34</a:t>
            </a:fld>
            <a:endParaRPr kumimoji="0" lang="en-US" altLang="zh-TW" sz="1400"/>
          </a:p>
        </p:txBody>
      </p:sp>
      <p:sp>
        <p:nvSpPr>
          <p:cNvPr id="6" name="Rectangle 2"/>
          <p:cNvSpPr>
            <a:spLocks noGrp="1" noChangeArrowheads="1"/>
          </p:cNvSpPr>
          <p:nvPr>
            <p:ph type="title"/>
          </p:nvPr>
        </p:nvSpPr>
        <p:spPr>
          <a:xfrm>
            <a:off x="685800" y="260350"/>
            <a:ext cx="7772400" cy="1143000"/>
          </a:xfrm>
        </p:spPr>
        <p:txBody>
          <a:bodyPr/>
          <a:lstStyle/>
          <a:p>
            <a:pPr eaLnBrk="1" hangingPunct="1">
              <a:defRPr/>
            </a:pPr>
            <a:r>
              <a:rPr lang="zh-TW" altLang="en-US" dirty="0" smtClean="0">
                <a:latin typeface="標楷體" pitchFamily="65" charset="-120"/>
              </a:rPr>
              <a:t>台灣發行量加權股價指數</a:t>
            </a:r>
            <a:r>
              <a:rPr lang="zh-CN" altLang="en-US" dirty="0" smtClean="0">
                <a:latin typeface="標楷體" pitchFamily="65" charset="-120"/>
              </a:rPr>
              <a:t>（續）</a:t>
            </a:r>
            <a:endParaRPr lang="zh-TW" altLang="en-US" dirty="0" smtClean="0">
              <a:latin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62088"/>
            <a:ext cx="7772400" cy="4127500"/>
          </a:xfrm>
        </p:spPr>
        <p:txBody>
          <a:bodyPr/>
          <a:lstStyle/>
          <a:p>
            <a:pPr marL="0" indent="0">
              <a:buFont typeface="Wingdings" panose="05000000000000000000" pitchFamily="2" charset="2"/>
              <a:buNone/>
              <a:defRPr/>
            </a:pPr>
            <a:r>
              <a:rPr lang="en-US" altLang="zh-TW" sz="2400" dirty="0" smtClean="0">
                <a:latin typeface="標楷體" panose="03000509000000000000" pitchFamily="65" charset="-120"/>
              </a:rPr>
              <a:t>&lt;</a:t>
            </a:r>
            <a:r>
              <a:rPr lang="zh-TW" altLang="zh-TW" sz="2400" dirty="0" smtClean="0">
                <a:latin typeface="標楷體" panose="03000509000000000000" pitchFamily="65" charset="-120"/>
              </a:rPr>
              <a:t>說明</a:t>
            </a:r>
            <a:r>
              <a:rPr lang="en-US" altLang="zh-TW" sz="2400" dirty="0" smtClean="0">
                <a:latin typeface="標楷體" panose="03000509000000000000" pitchFamily="65" charset="-120"/>
              </a:rPr>
              <a:t>&gt;</a:t>
            </a:r>
            <a:endParaRPr lang="zh-TW" altLang="zh-TW" sz="2400" dirty="0" smtClean="0">
              <a:latin typeface="標楷體" panose="03000509000000000000" pitchFamily="65" charset="-120"/>
            </a:endParaRPr>
          </a:p>
          <a:p>
            <a:pPr marL="457200" indent="-457200">
              <a:buFont typeface="+mj-lt"/>
              <a:buAutoNum type="arabicPeriod"/>
              <a:defRPr/>
            </a:pPr>
            <a:r>
              <a:rPr lang="en-US" altLang="zh-TW" sz="2400" dirty="0" smtClean="0">
                <a:latin typeface="標楷體" panose="03000509000000000000" pitchFamily="65" charset="-120"/>
              </a:rPr>
              <a:t>A</a:t>
            </a:r>
            <a:r>
              <a:rPr lang="zh-TW" altLang="zh-TW" sz="2400" dirty="0" smtClean="0">
                <a:latin typeface="標楷體" panose="03000509000000000000" pitchFamily="65" charset="-120"/>
              </a:rPr>
              <a:t>公司每股無償分配</a:t>
            </a:r>
            <a:r>
              <a:rPr lang="en-US" altLang="zh-TW" sz="2400" dirty="0" smtClean="0">
                <a:latin typeface="標楷體" panose="03000509000000000000" pitchFamily="65" charset="-120"/>
              </a:rPr>
              <a:t>1</a:t>
            </a:r>
            <a:r>
              <a:rPr lang="zh-TW" altLang="zh-TW" sz="2400" dirty="0" smtClean="0">
                <a:latin typeface="標楷體" panose="03000509000000000000" pitchFamily="65" charset="-120"/>
              </a:rPr>
              <a:t>股股票股利，則</a:t>
            </a:r>
            <a:r>
              <a:rPr lang="en-US" altLang="zh-TW" sz="2400" dirty="0" smtClean="0">
                <a:latin typeface="標楷體" panose="03000509000000000000" pitchFamily="65" charset="-120"/>
              </a:rPr>
              <a:t>A</a:t>
            </a:r>
            <a:r>
              <a:rPr lang="zh-TW" altLang="zh-TW" sz="2400" dirty="0" smtClean="0">
                <a:latin typeface="標楷體" panose="03000509000000000000" pitchFamily="65" charset="-120"/>
              </a:rPr>
              <a:t>公司發行的股票將增加為</a:t>
            </a:r>
            <a:r>
              <a:rPr lang="en-US" altLang="zh-TW" sz="2400" dirty="0" smtClean="0">
                <a:latin typeface="標楷體" panose="03000509000000000000" pitchFamily="65" charset="-120"/>
              </a:rPr>
              <a:t>600</a:t>
            </a:r>
            <a:r>
              <a:rPr lang="zh-TW" altLang="zh-TW" sz="2400" dirty="0" smtClean="0">
                <a:latin typeface="標楷體" panose="03000509000000000000" pitchFamily="65" charset="-120"/>
              </a:rPr>
              <a:t>萬股</a:t>
            </a:r>
            <a:r>
              <a:rPr lang="zh-TW" altLang="zh-TW" sz="2400" dirty="0" smtClean="0"/>
              <a:t>（</a:t>
            </a:r>
            <a:r>
              <a:rPr lang="en-US" altLang="zh-TW" sz="2400" dirty="0" smtClean="0"/>
              <a:t>300</a:t>
            </a:r>
            <a:r>
              <a:rPr lang="zh-TW" altLang="zh-TW" sz="2400" dirty="0" smtClean="0"/>
              <a:t>萬股</a:t>
            </a:r>
            <a:r>
              <a:rPr lang="en-US" altLang="zh-TW" sz="2400" dirty="0" smtClean="0"/>
              <a:t>×2</a:t>
            </a:r>
            <a:r>
              <a:rPr lang="zh-TW" altLang="zh-TW" sz="2400" dirty="0" smtClean="0"/>
              <a:t>＝</a:t>
            </a:r>
            <a:r>
              <a:rPr lang="en-US" altLang="zh-TW" sz="2400" dirty="0" smtClean="0"/>
              <a:t>600</a:t>
            </a:r>
            <a:r>
              <a:rPr lang="zh-TW" altLang="zh-TW" sz="2400" dirty="0" smtClean="0"/>
              <a:t>萬股）</a:t>
            </a:r>
            <a:r>
              <a:rPr lang="zh-TW" altLang="zh-TW" sz="2400" dirty="0" smtClean="0">
                <a:latin typeface="標楷體" panose="03000509000000000000" pitchFamily="65" charset="-120"/>
              </a:rPr>
              <a:t>，每股價格減少為</a:t>
            </a:r>
            <a:r>
              <a:rPr lang="en-US" altLang="zh-TW" sz="2400" dirty="0" smtClean="0">
                <a:latin typeface="標楷體" panose="03000509000000000000" pitchFamily="65" charset="-120"/>
              </a:rPr>
              <a:t>15</a:t>
            </a:r>
            <a:r>
              <a:rPr lang="zh-TW" altLang="zh-TW" sz="2400" dirty="0" smtClean="0">
                <a:latin typeface="標楷體" panose="03000509000000000000" pitchFamily="65" charset="-120"/>
              </a:rPr>
              <a:t>元</a:t>
            </a:r>
            <a:r>
              <a:rPr lang="zh-TW" altLang="zh-TW" sz="2400" dirty="0" smtClean="0"/>
              <a:t>（</a:t>
            </a:r>
            <a:r>
              <a:rPr lang="en-US" altLang="zh-TW" sz="2400" dirty="0" smtClean="0"/>
              <a:t>30</a:t>
            </a:r>
            <a:r>
              <a:rPr lang="zh-TW" altLang="zh-TW" sz="2400" dirty="0" smtClean="0"/>
              <a:t>元</a:t>
            </a:r>
            <a:r>
              <a:rPr lang="en-US" altLang="zh-TW" sz="2400" dirty="0" smtClean="0"/>
              <a:t>÷2</a:t>
            </a:r>
            <a:r>
              <a:rPr lang="zh-TW" altLang="zh-TW" sz="2400" dirty="0" smtClean="0"/>
              <a:t>＝</a:t>
            </a:r>
            <a:r>
              <a:rPr lang="en-US" altLang="zh-TW" sz="2400" dirty="0" smtClean="0"/>
              <a:t>15</a:t>
            </a:r>
            <a:r>
              <a:rPr lang="zh-TW" altLang="zh-TW" sz="2400" dirty="0" smtClean="0"/>
              <a:t>元）</a:t>
            </a:r>
            <a:r>
              <a:rPr lang="zh-TW" altLang="zh-TW" sz="2400" dirty="0" smtClean="0">
                <a:latin typeface="標楷體" panose="03000509000000000000" pitchFamily="65" charset="-120"/>
              </a:rPr>
              <a:t>，</a:t>
            </a:r>
            <a:r>
              <a:rPr lang="en-US" altLang="zh-TW" sz="2400" dirty="0" smtClean="0">
                <a:latin typeface="標楷體" panose="03000509000000000000" pitchFamily="65" charset="-120"/>
              </a:rPr>
              <a:t>A</a:t>
            </a:r>
            <a:r>
              <a:rPr lang="zh-TW" altLang="zh-TW" sz="2400" dirty="0" smtClean="0">
                <a:latin typeface="標楷體" panose="03000509000000000000" pitchFamily="65" charset="-120"/>
              </a:rPr>
              <a:t>公司的市值仍為</a:t>
            </a:r>
            <a:r>
              <a:rPr lang="en-US" altLang="zh-TW" sz="2400" dirty="0" smtClean="0">
                <a:latin typeface="標楷體" panose="03000509000000000000" pitchFamily="65" charset="-120"/>
              </a:rPr>
              <a:t>9000</a:t>
            </a:r>
            <a:r>
              <a:rPr lang="zh-TW" altLang="zh-TW" sz="2400" dirty="0" smtClean="0">
                <a:latin typeface="標楷體" panose="03000509000000000000" pitchFamily="65" charset="-120"/>
              </a:rPr>
              <a:t>萬元。因此，不必修正除數。</a:t>
            </a:r>
            <a:endParaRPr lang="en-US" altLang="zh-TW" sz="2400" dirty="0" smtClean="0">
              <a:latin typeface="標楷體" panose="03000509000000000000" pitchFamily="65" charset="-120"/>
            </a:endParaRPr>
          </a:p>
          <a:p>
            <a:pPr marL="457200" indent="-457200">
              <a:buFont typeface="+mj-lt"/>
              <a:buAutoNum type="arabicPeriod"/>
              <a:defRPr/>
            </a:pPr>
            <a:r>
              <a:rPr lang="en-US" altLang="zh-TW" sz="2400" dirty="0" smtClean="0">
                <a:latin typeface="標楷體" panose="03000509000000000000" pitchFamily="65" charset="-120"/>
              </a:rPr>
              <a:t>A</a:t>
            </a:r>
            <a:r>
              <a:rPr lang="zh-TW" altLang="zh-TW" sz="2400" dirty="0" smtClean="0">
                <a:latin typeface="標楷體" panose="03000509000000000000" pitchFamily="65" charset="-120"/>
              </a:rPr>
              <a:t>公司進行減資，註銷</a:t>
            </a:r>
            <a:r>
              <a:rPr lang="en-US" altLang="zh-TW" sz="2400" dirty="0" smtClean="0">
                <a:latin typeface="標楷體" panose="03000509000000000000" pitchFamily="65" charset="-120"/>
              </a:rPr>
              <a:t>100</a:t>
            </a:r>
            <a:r>
              <a:rPr lang="zh-TW" altLang="zh-TW" sz="2400" dirty="0" smtClean="0">
                <a:latin typeface="標楷體" panose="03000509000000000000" pitchFamily="65" charset="-120"/>
              </a:rPr>
              <a:t>萬股股票，則</a:t>
            </a:r>
            <a:r>
              <a:rPr lang="en-US" altLang="zh-TW" sz="2400" dirty="0" smtClean="0">
                <a:latin typeface="標楷體" panose="03000509000000000000" pitchFamily="65" charset="-120"/>
              </a:rPr>
              <a:t>A</a:t>
            </a:r>
            <a:r>
              <a:rPr lang="zh-TW" altLang="zh-TW" sz="2400" dirty="0" smtClean="0">
                <a:latin typeface="標楷體" panose="03000509000000000000" pitchFamily="65" charset="-120"/>
              </a:rPr>
              <a:t>公司發行的股票將減少為</a:t>
            </a:r>
            <a:r>
              <a:rPr lang="en-US" altLang="zh-TW" sz="2400" dirty="0" smtClean="0">
                <a:latin typeface="標楷體" panose="03000509000000000000" pitchFamily="65" charset="-120"/>
              </a:rPr>
              <a:t>200</a:t>
            </a:r>
            <a:r>
              <a:rPr lang="zh-TW" altLang="zh-TW" sz="2400" dirty="0" smtClean="0">
                <a:latin typeface="標楷體" panose="03000509000000000000" pitchFamily="65" charset="-120"/>
              </a:rPr>
              <a:t>萬股</a:t>
            </a:r>
            <a:r>
              <a:rPr lang="zh-TW" altLang="zh-TW" sz="2400" dirty="0" smtClean="0"/>
              <a:t>（</a:t>
            </a:r>
            <a:r>
              <a:rPr lang="en-US" altLang="zh-TW" sz="2400" dirty="0" smtClean="0"/>
              <a:t>300</a:t>
            </a:r>
            <a:r>
              <a:rPr lang="zh-TW" altLang="zh-TW" sz="2400" dirty="0" smtClean="0"/>
              <a:t>萬</a:t>
            </a:r>
            <a:r>
              <a:rPr lang="en-US" altLang="zh-TW" sz="2400" dirty="0" smtClean="0"/>
              <a:t>×2∕3</a:t>
            </a:r>
            <a:r>
              <a:rPr lang="en-US" altLang="zh-CN" sz="2400" dirty="0" smtClean="0"/>
              <a:t>=</a:t>
            </a:r>
            <a:r>
              <a:rPr lang="en-US" altLang="zh-TW" sz="2400" dirty="0" smtClean="0"/>
              <a:t>200</a:t>
            </a:r>
            <a:r>
              <a:rPr lang="zh-TW" altLang="zh-TW" sz="2400" dirty="0" smtClean="0"/>
              <a:t>萬股）</a:t>
            </a:r>
            <a:r>
              <a:rPr lang="zh-TW" altLang="zh-TW" sz="2400" dirty="0" smtClean="0">
                <a:latin typeface="標楷體" panose="03000509000000000000" pitchFamily="65" charset="-120"/>
              </a:rPr>
              <a:t>，每股價格增加為</a:t>
            </a:r>
            <a:r>
              <a:rPr lang="en-US" altLang="zh-TW" sz="2400" dirty="0" smtClean="0">
                <a:latin typeface="標楷體" panose="03000509000000000000" pitchFamily="65" charset="-120"/>
              </a:rPr>
              <a:t>45</a:t>
            </a:r>
            <a:r>
              <a:rPr lang="zh-TW" altLang="zh-TW" sz="2400" dirty="0" smtClean="0">
                <a:latin typeface="標楷體" panose="03000509000000000000" pitchFamily="65" charset="-120"/>
              </a:rPr>
              <a:t>元</a:t>
            </a:r>
            <a:r>
              <a:rPr lang="zh-TW" altLang="zh-TW" sz="2400" dirty="0" smtClean="0"/>
              <a:t>（</a:t>
            </a:r>
            <a:r>
              <a:rPr lang="en-US" altLang="zh-TW" sz="2400" dirty="0" smtClean="0"/>
              <a:t>30</a:t>
            </a:r>
            <a:r>
              <a:rPr lang="zh-TW" altLang="zh-TW" sz="2400" dirty="0" smtClean="0"/>
              <a:t>元</a:t>
            </a:r>
            <a:r>
              <a:rPr lang="en-US" altLang="zh-TW" sz="2400" dirty="0" smtClean="0"/>
              <a:t>÷2∕3</a:t>
            </a:r>
            <a:r>
              <a:rPr lang="en-US" altLang="zh-CN" sz="2400" dirty="0" smtClean="0"/>
              <a:t>=</a:t>
            </a:r>
            <a:r>
              <a:rPr lang="en-US" altLang="zh-TW" sz="2400" dirty="0" smtClean="0"/>
              <a:t>30</a:t>
            </a:r>
            <a:r>
              <a:rPr lang="zh-TW" altLang="zh-TW" sz="2400" dirty="0" smtClean="0"/>
              <a:t>元</a:t>
            </a:r>
            <a:r>
              <a:rPr lang="en-US" altLang="zh-TW" sz="2400" dirty="0" smtClean="0"/>
              <a:t>×3/2</a:t>
            </a:r>
            <a:r>
              <a:rPr lang="en-US" altLang="zh-CN" sz="2400" dirty="0" smtClean="0"/>
              <a:t>=</a:t>
            </a:r>
            <a:r>
              <a:rPr lang="en-US" altLang="zh-TW" sz="2400" dirty="0" smtClean="0"/>
              <a:t>45</a:t>
            </a:r>
            <a:r>
              <a:rPr lang="zh-TW" altLang="zh-TW" sz="2400" dirty="0" smtClean="0"/>
              <a:t>元）</a:t>
            </a:r>
            <a:r>
              <a:rPr lang="zh-TW" altLang="zh-TW" sz="2400" dirty="0" smtClean="0">
                <a:latin typeface="標楷體" panose="03000509000000000000" pitchFamily="65" charset="-120"/>
              </a:rPr>
              <a:t>，市值仍為</a:t>
            </a:r>
            <a:r>
              <a:rPr lang="en-US" altLang="zh-TW" sz="2400" dirty="0" smtClean="0">
                <a:latin typeface="標楷體" panose="03000509000000000000" pitchFamily="65" charset="-120"/>
              </a:rPr>
              <a:t>9000</a:t>
            </a:r>
            <a:r>
              <a:rPr lang="zh-TW" altLang="zh-TW" sz="2400" dirty="0" smtClean="0">
                <a:latin typeface="標楷體" panose="03000509000000000000" pitchFamily="65" charset="-120"/>
              </a:rPr>
              <a:t>萬元。因此，不必修正除數。</a:t>
            </a:r>
            <a:endParaRPr lang="zh-TW" altLang="en-US" sz="2400" dirty="0" smtClean="0">
              <a:latin typeface="標楷體" panose="03000509000000000000" pitchFamily="65" charset="-120"/>
            </a:endParaRPr>
          </a:p>
        </p:txBody>
      </p:sp>
      <p:sp>
        <p:nvSpPr>
          <p:cNvPr id="35843"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3584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B57BF92F-9540-4376-B129-73090F1C14DC}" type="slidenum">
              <a:rPr kumimoji="0" lang="en-US" altLang="zh-TW" sz="1400"/>
              <a:pPr/>
              <a:t>35</a:t>
            </a:fld>
            <a:endParaRPr kumimoji="0" lang="en-US" altLang="zh-TW" sz="1400"/>
          </a:p>
        </p:txBody>
      </p:sp>
      <p:sp>
        <p:nvSpPr>
          <p:cNvPr id="6" name="Rectangle 2"/>
          <p:cNvSpPr>
            <a:spLocks noGrp="1" noChangeArrowheads="1"/>
          </p:cNvSpPr>
          <p:nvPr>
            <p:ph type="title"/>
          </p:nvPr>
        </p:nvSpPr>
        <p:spPr>
          <a:xfrm>
            <a:off x="685800" y="260350"/>
            <a:ext cx="7772400" cy="1143000"/>
          </a:xfrm>
        </p:spPr>
        <p:txBody>
          <a:bodyPr/>
          <a:lstStyle/>
          <a:p>
            <a:pPr eaLnBrk="1" hangingPunct="1">
              <a:defRPr/>
            </a:pPr>
            <a:r>
              <a:rPr lang="zh-TW" altLang="en-US" dirty="0" smtClean="0">
                <a:latin typeface="標楷體" pitchFamily="65" charset="-120"/>
              </a:rPr>
              <a:t>台灣發行量加權股價指數</a:t>
            </a:r>
            <a:r>
              <a:rPr lang="zh-CN" altLang="en-US" dirty="0" smtClean="0">
                <a:latin typeface="標楷體" pitchFamily="65" charset="-120"/>
              </a:rPr>
              <a:t>（續）</a:t>
            </a:r>
            <a:endParaRPr lang="zh-TW" altLang="en-US" dirty="0" smtClean="0">
              <a:latin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63256708-EAC4-442A-8C63-D54761980E8D}" type="slidenum">
              <a:rPr kumimoji="0" lang="en-US" altLang="zh-TW" sz="1400">
                <a:ea typeface="新細明體" panose="02020500000000000000" pitchFamily="18" charset="-120"/>
              </a:rPr>
              <a:pPr>
                <a:spcBef>
                  <a:spcPct val="0"/>
                </a:spcBef>
                <a:buClrTx/>
                <a:buSzTx/>
                <a:buFontTx/>
                <a:buNone/>
              </a:pPr>
              <a:t>36</a:t>
            </a:fld>
            <a:endParaRPr kumimoji="0" lang="en-US" altLang="zh-TW" sz="1400">
              <a:ea typeface="新細明體" panose="02020500000000000000" pitchFamily="18" charset="-120"/>
            </a:endParaRPr>
          </a:p>
        </p:txBody>
      </p:sp>
      <p:sp>
        <p:nvSpPr>
          <p:cNvPr id="39939"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主要股價指數</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p>
        </p:txBody>
      </p:sp>
      <p:sp>
        <p:nvSpPr>
          <p:cNvPr id="140291" name="Rectangle 3"/>
          <p:cNvSpPr>
            <a:spLocks noGrp="1" noChangeArrowheads="1"/>
          </p:cNvSpPr>
          <p:nvPr>
            <p:ph type="body" idx="1"/>
          </p:nvPr>
        </p:nvSpPr>
        <p:spPr>
          <a:xfrm>
            <a:off x="457200" y="1719263"/>
            <a:ext cx="8686800" cy="4411662"/>
          </a:xfrm>
        </p:spPr>
        <p:txBody>
          <a:bodyPr/>
          <a:lstStyle/>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台灣</a:t>
            </a:r>
            <a:r>
              <a:rPr lang="en-US" altLang="zh-TW" sz="2400" dirty="0" smtClean="0">
                <a:solidFill>
                  <a:srgbClr val="006600"/>
                </a:solidFill>
                <a:effectLst>
                  <a:outerShdw blurRad="38100" dist="38100" dir="2700000" algn="tl">
                    <a:srgbClr val="000000">
                      <a:alpha val="43137"/>
                    </a:srgbClr>
                  </a:outerShdw>
                </a:effectLst>
                <a:latin typeface="+mj-lt"/>
              </a:rPr>
              <a:t>50</a:t>
            </a:r>
            <a:r>
              <a:rPr lang="zh-TW" altLang="en-US" sz="2400" dirty="0" smtClean="0">
                <a:solidFill>
                  <a:srgbClr val="006600"/>
                </a:solidFill>
                <a:effectLst>
                  <a:outerShdw blurRad="38100" dist="38100" dir="2700000" algn="tl">
                    <a:srgbClr val="000000">
                      <a:alpha val="43137"/>
                    </a:srgbClr>
                  </a:outerShdw>
                </a:effectLst>
                <a:latin typeface="+mj-lt"/>
              </a:rPr>
              <a:t>指數</a:t>
            </a:r>
            <a:r>
              <a:rPr lang="zh-TW" altLang="en-US" sz="2400" dirty="0" smtClean="0">
                <a:latin typeface="+mj-lt"/>
              </a:rPr>
              <a:t>（</a:t>
            </a:r>
            <a:r>
              <a:rPr lang="en-US" altLang="zh-TW" sz="2400" dirty="0" smtClean="0">
                <a:latin typeface="+mj-lt"/>
              </a:rPr>
              <a:t>TSEC Taiwan 50 Index</a:t>
            </a:r>
            <a:r>
              <a:rPr lang="zh-TW" altLang="en-US" sz="2400" dirty="0" smtClean="0">
                <a:latin typeface="+mj-lt"/>
              </a:rPr>
              <a:t>）</a:t>
            </a:r>
          </a:p>
          <a:p>
            <a:pPr lvl="1" eaLnBrk="1" hangingPunct="1">
              <a:lnSpc>
                <a:spcPct val="90000"/>
              </a:lnSpc>
              <a:defRPr/>
            </a:pPr>
            <a:r>
              <a:rPr lang="zh-TW" altLang="en-US" sz="2000" dirty="0" smtClean="0">
                <a:latin typeface="+mj-lt"/>
              </a:rPr>
              <a:t>根據在台灣證券交易所上市而市值前</a:t>
            </a:r>
            <a:r>
              <a:rPr lang="en-US" altLang="zh-TW" sz="2000" dirty="0" smtClean="0">
                <a:latin typeface="+mj-lt"/>
              </a:rPr>
              <a:t>50</a:t>
            </a:r>
            <a:r>
              <a:rPr lang="zh-TW" altLang="en-US" sz="2000" dirty="0" smtClean="0">
                <a:latin typeface="+mj-lt"/>
              </a:rPr>
              <a:t>名的股票編製而成的市值加權股價指數。</a:t>
            </a:r>
          </a:p>
          <a:p>
            <a:pPr lvl="1" eaLnBrk="1" hangingPunct="1">
              <a:lnSpc>
                <a:spcPct val="90000"/>
              </a:lnSpc>
              <a:defRPr/>
            </a:pPr>
            <a:r>
              <a:rPr lang="zh-TW" altLang="en-US" sz="2000" dirty="0" smtClean="0">
                <a:latin typeface="+mj-lt"/>
              </a:rPr>
              <a:t>台灣第一支交易所上市基金（</a:t>
            </a:r>
            <a:r>
              <a:rPr lang="en-US" altLang="zh-TW" sz="2000" dirty="0" smtClean="0">
                <a:latin typeface="+mj-lt"/>
              </a:rPr>
              <a:t>ETF</a:t>
            </a:r>
            <a:r>
              <a:rPr lang="zh-TW" altLang="en-US" sz="2000" dirty="0" smtClean="0">
                <a:latin typeface="+mj-lt"/>
              </a:rPr>
              <a:t>）的標的指數。</a:t>
            </a:r>
          </a:p>
          <a:p>
            <a:pPr lvl="1" eaLnBrk="1" hangingPunct="1">
              <a:lnSpc>
                <a:spcPct val="90000"/>
              </a:lnSpc>
              <a:defRPr/>
            </a:pPr>
            <a:endParaRPr lang="zh-TW" altLang="en-US" sz="2000" dirty="0" smtClean="0">
              <a:latin typeface="+mj-lt"/>
            </a:endParaRPr>
          </a:p>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香港恒生指數</a:t>
            </a:r>
            <a:r>
              <a:rPr lang="zh-TW" altLang="en-US" sz="2400" dirty="0" smtClean="0">
                <a:latin typeface="+mj-lt"/>
              </a:rPr>
              <a:t>（</a:t>
            </a:r>
            <a:r>
              <a:rPr lang="en-US" altLang="zh-TW" sz="2400" dirty="0" smtClean="0">
                <a:latin typeface="+mj-lt"/>
              </a:rPr>
              <a:t>Hang </a:t>
            </a:r>
            <a:r>
              <a:rPr lang="en-US" altLang="zh-TW" sz="2400" dirty="0" err="1" smtClean="0">
                <a:latin typeface="+mj-lt"/>
              </a:rPr>
              <a:t>Seng</a:t>
            </a:r>
            <a:r>
              <a:rPr lang="en-US" altLang="zh-TW" sz="2400" dirty="0" smtClean="0">
                <a:latin typeface="+mj-lt"/>
              </a:rPr>
              <a:t> Index</a:t>
            </a:r>
            <a:r>
              <a:rPr lang="zh-TW" altLang="en-US" sz="2400" dirty="0" smtClean="0">
                <a:latin typeface="+mj-lt"/>
              </a:rPr>
              <a:t>）</a:t>
            </a:r>
          </a:p>
          <a:p>
            <a:pPr lvl="1" eaLnBrk="1" hangingPunct="1">
              <a:lnSpc>
                <a:spcPct val="90000"/>
              </a:lnSpc>
              <a:defRPr/>
            </a:pPr>
            <a:r>
              <a:rPr lang="zh-TW" altLang="en-US" sz="2000" dirty="0" smtClean="0">
                <a:latin typeface="+mj-lt"/>
              </a:rPr>
              <a:t>由香港恆生銀行根據香港</a:t>
            </a:r>
            <a:r>
              <a:rPr lang="en-US" altLang="zh-TW" sz="2000" dirty="0" smtClean="0">
                <a:latin typeface="+mj-lt"/>
              </a:rPr>
              <a:t>43</a:t>
            </a:r>
            <a:r>
              <a:rPr lang="zh-TW" altLang="en-US" sz="2000" dirty="0" smtClean="0">
                <a:latin typeface="+mj-lt"/>
              </a:rPr>
              <a:t>家大型公司股價編製而成的市值加權股價指數，是衡量香港股市表現最具代表性的指標。</a:t>
            </a:r>
          </a:p>
          <a:p>
            <a:pPr lvl="1" eaLnBrk="1" hangingPunct="1">
              <a:lnSpc>
                <a:spcPct val="90000"/>
              </a:lnSpc>
              <a:defRPr/>
            </a:pPr>
            <a:endParaRPr lang="zh-TW" altLang="en-US" sz="2000" dirty="0" smtClean="0">
              <a:latin typeface="+mj-lt"/>
            </a:endParaRPr>
          </a:p>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道瓊工業股價平均數</a:t>
            </a:r>
            <a:r>
              <a:rPr lang="zh-TW" altLang="en-US" sz="2000" dirty="0" smtClean="0">
                <a:latin typeface="+mj-lt"/>
              </a:rPr>
              <a:t>（</a:t>
            </a:r>
            <a:r>
              <a:rPr lang="en-US" altLang="zh-TW" sz="2000" dirty="0" smtClean="0">
                <a:latin typeface="+mj-lt"/>
              </a:rPr>
              <a:t>Dow Jones Industrial Average, DJIA</a:t>
            </a:r>
            <a:r>
              <a:rPr lang="zh-TW" altLang="en-US" sz="2000" dirty="0" smtClean="0">
                <a:latin typeface="+mj-lt"/>
              </a:rPr>
              <a:t>）</a:t>
            </a:r>
          </a:p>
          <a:p>
            <a:pPr lvl="1" eaLnBrk="1" hangingPunct="1">
              <a:lnSpc>
                <a:spcPct val="90000"/>
              </a:lnSpc>
              <a:defRPr/>
            </a:pPr>
            <a:r>
              <a:rPr lang="zh-TW" altLang="en-US" sz="2000" dirty="0" smtClean="0">
                <a:latin typeface="+mj-lt"/>
              </a:rPr>
              <a:t>根據美國</a:t>
            </a:r>
            <a:r>
              <a:rPr lang="en-US" altLang="zh-TW" sz="2000" dirty="0" smtClean="0">
                <a:latin typeface="+mj-lt"/>
              </a:rPr>
              <a:t>30</a:t>
            </a:r>
            <a:r>
              <a:rPr lang="zh-TW" altLang="en-US" sz="2000" dirty="0" smtClean="0">
                <a:latin typeface="+mj-lt"/>
              </a:rPr>
              <a:t>家大型公司的股價編製而成。</a:t>
            </a:r>
          </a:p>
          <a:p>
            <a:pPr lvl="1" eaLnBrk="1" hangingPunct="1">
              <a:lnSpc>
                <a:spcPct val="90000"/>
              </a:lnSpc>
              <a:defRPr/>
            </a:pPr>
            <a:r>
              <a:rPr lang="zh-TW" altLang="en-US" sz="2000" dirty="0" smtClean="0">
                <a:latin typeface="+mj-lt"/>
              </a:rPr>
              <a:t>以</a:t>
            </a:r>
            <a:r>
              <a:rPr lang="en-US" altLang="zh-TW" sz="2000" dirty="0" smtClean="0">
                <a:latin typeface="+mj-lt"/>
              </a:rPr>
              <a:t>1928</a:t>
            </a:r>
            <a:r>
              <a:rPr lang="zh-TW" altLang="en-US" sz="2000" dirty="0" smtClean="0">
                <a:latin typeface="+mj-lt"/>
              </a:rPr>
              <a:t>年</a:t>
            </a:r>
            <a:r>
              <a:rPr lang="en-US" altLang="zh-TW" sz="2000" dirty="0" smtClean="0">
                <a:latin typeface="+mj-lt"/>
              </a:rPr>
              <a:t>10</a:t>
            </a:r>
            <a:r>
              <a:rPr lang="zh-TW" altLang="en-US" sz="2000" dirty="0" smtClean="0">
                <a:latin typeface="+mj-lt"/>
              </a:rPr>
              <a:t>月</a:t>
            </a:r>
            <a:r>
              <a:rPr lang="en-US" altLang="zh-TW" sz="2000" dirty="0" smtClean="0">
                <a:latin typeface="+mj-lt"/>
              </a:rPr>
              <a:t>1</a:t>
            </a:r>
            <a:r>
              <a:rPr lang="zh-TW" altLang="en-US" sz="2000" dirty="0" smtClean="0">
                <a:latin typeface="+mj-lt"/>
              </a:rPr>
              <a:t>日為基期，是世界上歷史最悠久的股價指數。</a:t>
            </a:r>
            <a:r>
              <a:rPr lang="zh-TW" altLang="en-US" sz="2200" dirty="0" smtClean="0">
                <a:latin typeface="+mj-lt"/>
              </a:rPr>
              <a:t> </a:t>
            </a:r>
          </a:p>
        </p:txBody>
      </p:sp>
      <p:sp>
        <p:nvSpPr>
          <p:cNvPr id="3686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wipe(down)">
                                      <p:cBhvr>
                                        <p:cTn id="7" dur="500"/>
                                        <p:tgtEl>
                                          <p:spTgt spid="3993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0291">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0291">
                                            <p:txEl>
                                              <p:pRg st="4" end="4"/>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40291">
                                            <p:txEl>
                                              <p:pRg st="7" end="7"/>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3" fill="hold" nodeType="clickEffect">
                                  <p:stCondLst>
                                    <p:cond delay="0"/>
                                  </p:stCondLst>
                                  <p:childTnLst>
                                    <p:set>
                                      <p:cBhvr>
                                        <p:cTn id="23" dur="1" fill="hold">
                                          <p:stCondLst>
                                            <p:cond delay="0"/>
                                          </p:stCondLst>
                                        </p:cTn>
                                        <p:tgtEl>
                                          <p:spTgt spid="140291">
                                            <p:txEl>
                                              <p:pRg st="1" end="1"/>
                                            </p:txEl>
                                          </p:spTgt>
                                        </p:tgtEl>
                                        <p:attrNameLst>
                                          <p:attrName>style.visibility</p:attrName>
                                        </p:attrNameLst>
                                      </p:cBhvr>
                                      <p:to>
                                        <p:strVal val="visible"/>
                                      </p:to>
                                    </p:set>
                                    <p:animEffect transition="in" filter="strips(upRight)">
                                      <p:cBhvr>
                                        <p:cTn id="24" dur="500"/>
                                        <p:tgtEl>
                                          <p:spTgt spid="140291">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3" fill="hold" nodeType="clickEffect">
                                  <p:stCondLst>
                                    <p:cond delay="0"/>
                                  </p:stCondLst>
                                  <p:childTnLst>
                                    <p:set>
                                      <p:cBhvr>
                                        <p:cTn id="28" dur="1" fill="hold">
                                          <p:stCondLst>
                                            <p:cond delay="0"/>
                                          </p:stCondLst>
                                        </p:cTn>
                                        <p:tgtEl>
                                          <p:spTgt spid="140291">
                                            <p:txEl>
                                              <p:pRg st="2" end="2"/>
                                            </p:txEl>
                                          </p:spTgt>
                                        </p:tgtEl>
                                        <p:attrNameLst>
                                          <p:attrName>style.visibility</p:attrName>
                                        </p:attrNameLst>
                                      </p:cBhvr>
                                      <p:to>
                                        <p:strVal val="visible"/>
                                      </p:to>
                                    </p:set>
                                    <p:animEffect transition="in" filter="strips(upRight)">
                                      <p:cBhvr>
                                        <p:cTn id="29" dur="500"/>
                                        <p:tgtEl>
                                          <p:spTgt spid="140291">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3" fill="hold" nodeType="clickEffect">
                                  <p:stCondLst>
                                    <p:cond delay="0"/>
                                  </p:stCondLst>
                                  <p:childTnLst>
                                    <p:set>
                                      <p:cBhvr>
                                        <p:cTn id="33" dur="1" fill="hold">
                                          <p:stCondLst>
                                            <p:cond delay="0"/>
                                          </p:stCondLst>
                                        </p:cTn>
                                        <p:tgtEl>
                                          <p:spTgt spid="140291">
                                            <p:txEl>
                                              <p:pRg st="5" end="5"/>
                                            </p:txEl>
                                          </p:spTgt>
                                        </p:tgtEl>
                                        <p:attrNameLst>
                                          <p:attrName>style.visibility</p:attrName>
                                        </p:attrNameLst>
                                      </p:cBhvr>
                                      <p:to>
                                        <p:strVal val="visible"/>
                                      </p:to>
                                    </p:set>
                                    <p:animEffect transition="in" filter="strips(upRight)">
                                      <p:cBhvr>
                                        <p:cTn id="34" dur="500"/>
                                        <p:tgtEl>
                                          <p:spTgt spid="140291">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3" fill="hold" nodeType="clickEffect">
                                  <p:stCondLst>
                                    <p:cond delay="0"/>
                                  </p:stCondLst>
                                  <p:childTnLst>
                                    <p:set>
                                      <p:cBhvr>
                                        <p:cTn id="38" dur="1" fill="hold">
                                          <p:stCondLst>
                                            <p:cond delay="0"/>
                                          </p:stCondLst>
                                        </p:cTn>
                                        <p:tgtEl>
                                          <p:spTgt spid="140291">
                                            <p:txEl>
                                              <p:pRg st="8" end="8"/>
                                            </p:txEl>
                                          </p:spTgt>
                                        </p:tgtEl>
                                        <p:attrNameLst>
                                          <p:attrName>style.visibility</p:attrName>
                                        </p:attrNameLst>
                                      </p:cBhvr>
                                      <p:to>
                                        <p:strVal val="visible"/>
                                      </p:to>
                                    </p:set>
                                    <p:animEffect transition="in" filter="strips(upRight)">
                                      <p:cBhvr>
                                        <p:cTn id="39" dur="500"/>
                                        <p:tgtEl>
                                          <p:spTgt spid="140291">
                                            <p:txEl>
                                              <p:pRg st="8" end="8"/>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3" fill="hold" nodeType="clickEffect">
                                  <p:stCondLst>
                                    <p:cond delay="0"/>
                                  </p:stCondLst>
                                  <p:childTnLst>
                                    <p:set>
                                      <p:cBhvr>
                                        <p:cTn id="43" dur="1" fill="hold">
                                          <p:stCondLst>
                                            <p:cond delay="0"/>
                                          </p:stCondLst>
                                        </p:cTn>
                                        <p:tgtEl>
                                          <p:spTgt spid="140291">
                                            <p:txEl>
                                              <p:pRg st="9" end="9"/>
                                            </p:txEl>
                                          </p:spTgt>
                                        </p:tgtEl>
                                        <p:attrNameLst>
                                          <p:attrName>style.visibility</p:attrName>
                                        </p:attrNameLst>
                                      </p:cBhvr>
                                      <p:to>
                                        <p:strVal val="visible"/>
                                      </p:to>
                                    </p:set>
                                    <p:animEffect transition="in" filter="strips(upRight)">
                                      <p:cBhvr>
                                        <p:cTn id="44" dur="500"/>
                                        <p:tgtEl>
                                          <p:spTgt spid="14029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85BE9E95-7598-4016-B29B-805B490D892C}" type="slidenum">
              <a:rPr kumimoji="0" lang="en-US" altLang="zh-TW" sz="1400">
                <a:ea typeface="新細明體" panose="02020500000000000000" pitchFamily="18" charset="-120"/>
              </a:rPr>
              <a:pPr>
                <a:spcBef>
                  <a:spcPct val="0"/>
                </a:spcBef>
                <a:buClrTx/>
                <a:buSzTx/>
                <a:buFontTx/>
                <a:buNone/>
              </a:pPr>
              <a:t>37</a:t>
            </a:fld>
            <a:endParaRPr kumimoji="0" lang="en-US" altLang="zh-TW" sz="1400">
              <a:ea typeface="新細明體" panose="02020500000000000000" pitchFamily="18" charset="-120"/>
            </a:endParaRPr>
          </a:p>
        </p:txBody>
      </p:sp>
      <p:sp>
        <p:nvSpPr>
          <p:cNvPr id="40963" name="Rectangle 2"/>
          <p:cNvSpPr>
            <a:spLocks noGrp="1" noChangeArrowheads="1"/>
          </p:cNvSpPr>
          <p:nvPr>
            <p:ph type="title"/>
          </p:nvPr>
        </p:nvSpPr>
        <p:spPr/>
        <p:txBody>
          <a:bodyPr/>
          <a:lstStyle/>
          <a:p>
            <a:pPr eaLnBrk="1" hangingPunct="1">
              <a:defRPr/>
            </a:pPr>
            <a:r>
              <a:rPr lang="zh-TW" altLang="en-US" smtClean="0">
                <a:latin typeface="標楷體" pitchFamily="65" charset="-120"/>
              </a:rPr>
              <a:t>主要股價指數</a:t>
            </a:r>
            <a:r>
              <a:rPr lang="en-US" altLang="zh-TW" smtClean="0">
                <a:latin typeface="標楷體" pitchFamily="65" charset="-120"/>
              </a:rPr>
              <a:t>(</a:t>
            </a:r>
            <a:r>
              <a:rPr lang="zh-TW" altLang="en-US" smtClean="0">
                <a:latin typeface="標楷體" pitchFamily="65" charset="-120"/>
              </a:rPr>
              <a:t>續</a:t>
            </a:r>
            <a:r>
              <a:rPr lang="en-US" altLang="zh-TW" smtClean="0">
                <a:latin typeface="標楷體" pitchFamily="65" charset="-120"/>
              </a:rPr>
              <a:t>)</a:t>
            </a:r>
          </a:p>
        </p:txBody>
      </p:sp>
      <p:sp>
        <p:nvSpPr>
          <p:cNvPr id="141315" name="Rectangle 3"/>
          <p:cNvSpPr>
            <a:spLocks noGrp="1" noChangeArrowheads="1"/>
          </p:cNvSpPr>
          <p:nvPr>
            <p:ph type="body" idx="1"/>
          </p:nvPr>
        </p:nvSpPr>
        <p:spPr>
          <a:xfrm>
            <a:off x="457200" y="1719263"/>
            <a:ext cx="8218488" cy="4411662"/>
          </a:xfrm>
        </p:spPr>
        <p:txBody>
          <a:bodyPr/>
          <a:lstStyle/>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標準普爾</a:t>
            </a:r>
            <a:r>
              <a:rPr lang="en-US" altLang="zh-TW" sz="2400" dirty="0" smtClean="0">
                <a:solidFill>
                  <a:srgbClr val="006600"/>
                </a:solidFill>
                <a:effectLst>
                  <a:outerShdw blurRad="38100" dist="38100" dir="2700000" algn="tl">
                    <a:srgbClr val="000000">
                      <a:alpha val="43137"/>
                    </a:srgbClr>
                  </a:outerShdw>
                </a:effectLst>
                <a:latin typeface="+mj-lt"/>
              </a:rPr>
              <a:t>500</a:t>
            </a:r>
            <a:r>
              <a:rPr lang="zh-TW" altLang="en-US" sz="2400" dirty="0" smtClean="0">
                <a:solidFill>
                  <a:srgbClr val="006600"/>
                </a:solidFill>
                <a:effectLst>
                  <a:outerShdw blurRad="38100" dist="38100" dir="2700000" algn="tl">
                    <a:srgbClr val="000000">
                      <a:alpha val="43137"/>
                    </a:srgbClr>
                  </a:outerShdw>
                </a:effectLst>
                <a:latin typeface="+mj-lt"/>
              </a:rPr>
              <a:t>股價指數</a:t>
            </a:r>
            <a:r>
              <a:rPr lang="zh-TW" altLang="en-US" sz="2000" dirty="0" smtClean="0">
                <a:latin typeface="+mj-lt"/>
              </a:rPr>
              <a:t>（</a:t>
            </a:r>
            <a:r>
              <a:rPr lang="en-US" altLang="zh-TW" sz="2400" dirty="0" smtClean="0">
                <a:latin typeface="+mj-lt"/>
              </a:rPr>
              <a:t>Standard and Poor’s 500  Index, S&amp;P500</a:t>
            </a:r>
            <a:r>
              <a:rPr lang="zh-TW" altLang="en-US" sz="2400" dirty="0" smtClean="0">
                <a:latin typeface="+mj-lt"/>
              </a:rPr>
              <a:t>）</a:t>
            </a:r>
          </a:p>
          <a:p>
            <a:pPr lvl="1" eaLnBrk="1" hangingPunct="1">
              <a:lnSpc>
                <a:spcPct val="90000"/>
              </a:lnSpc>
              <a:defRPr/>
            </a:pPr>
            <a:r>
              <a:rPr lang="zh-TW" altLang="en-US" sz="2000" dirty="0" smtClean="0">
                <a:latin typeface="+mj-lt"/>
              </a:rPr>
              <a:t>根據美國</a:t>
            </a:r>
            <a:r>
              <a:rPr lang="en-US" altLang="zh-TW" sz="2000" dirty="0" smtClean="0">
                <a:latin typeface="+mj-lt"/>
              </a:rPr>
              <a:t>500</a:t>
            </a:r>
            <a:r>
              <a:rPr lang="zh-TW" altLang="en-US" sz="2000" dirty="0" smtClean="0">
                <a:latin typeface="+mj-lt"/>
              </a:rPr>
              <a:t>家大型公司股價編製的市值加權股價指數，成份股數目較多，因此比道瓊指數更具有代表性。</a:t>
            </a:r>
          </a:p>
          <a:p>
            <a:pPr lvl="1" eaLnBrk="1" hangingPunct="1">
              <a:lnSpc>
                <a:spcPct val="90000"/>
              </a:lnSpc>
              <a:defRPr/>
            </a:pPr>
            <a:endParaRPr lang="zh-TW" altLang="en-US" sz="2000" dirty="0" smtClean="0">
              <a:latin typeface="+mj-lt"/>
            </a:endParaRPr>
          </a:p>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那斯達克綜合股價指數</a:t>
            </a:r>
            <a:r>
              <a:rPr lang="zh-TW" altLang="en-US" sz="2400" dirty="0" smtClean="0">
                <a:latin typeface="+mj-lt"/>
              </a:rPr>
              <a:t>（</a:t>
            </a:r>
            <a:r>
              <a:rPr lang="en-US" altLang="zh-TW" sz="2400" dirty="0" smtClean="0">
                <a:latin typeface="+mj-lt"/>
              </a:rPr>
              <a:t>NASDAQ Composite Index</a:t>
            </a:r>
            <a:r>
              <a:rPr lang="zh-TW" altLang="en-US" sz="2400" dirty="0" smtClean="0">
                <a:latin typeface="+mj-lt"/>
              </a:rPr>
              <a:t>）</a:t>
            </a:r>
          </a:p>
          <a:p>
            <a:pPr lvl="1" eaLnBrk="1" hangingPunct="1">
              <a:lnSpc>
                <a:spcPct val="90000"/>
              </a:lnSpc>
              <a:defRPr/>
            </a:pPr>
            <a:r>
              <a:rPr lang="zh-TW" altLang="en-US" sz="2000" dirty="0" smtClean="0">
                <a:latin typeface="+mj-lt"/>
              </a:rPr>
              <a:t>根據</a:t>
            </a:r>
            <a:r>
              <a:rPr lang="en-US" altLang="zh-TW" sz="2000" dirty="0" smtClean="0">
                <a:latin typeface="+mj-lt"/>
              </a:rPr>
              <a:t>5,000</a:t>
            </a:r>
            <a:r>
              <a:rPr lang="zh-TW" altLang="en-US" sz="2000" dirty="0" smtClean="0">
                <a:latin typeface="+mj-lt"/>
              </a:rPr>
              <a:t>多家上櫃公司股價編製的市值加權股價指數，比道瓊指數與</a:t>
            </a:r>
            <a:r>
              <a:rPr lang="en-US" altLang="zh-TW" sz="2000" dirty="0" smtClean="0">
                <a:latin typeface="+mj-lt"/>
              </a:rPr>
              <a:t>S&amp;P500</a:t>
            </a:r>
            <a:r>
              <a:rPr lang="zh-TW" altLang="en-US" sz="2000" dirty="0" smtClean="0">
                <a:latin typeface="+mj-lt"/>
              </a:rPr>
              <a:t>指數更適合衡量小型公司的股價。  </a:t>
            </a:r>
          </a:p>
          <a:p>
            <a:pPr eaLnBrk="1" hangingPunct="1">
              <a:lnSpc>
                <a:spcPct val="90000"/>
              </a:lnSpc>
              <a:defRPr/>
            </a:pPr>
            <a:endParaRPr lang="zh-TW" altLang="en-US" sz="2000" dirty="0" smtClean="0">
              <a:latin typeface="+mj-lt"/>
            </a:endParaRPr>
          </a:p>
          <a:p>
            <a:pPr eaLnBrk="1" hangingPunct="1">
              <a:lnSpc>
                <a:spcPct val="90000"/>
              </a:lnSpc>
              <a:defRPr/>
            </a:pPr>
            <a:r>
              <a:rPr lang="zh-TW" altLang="en-US" sz="2400" dirty="0" smtClean="0">
                <a:solidFill>
                  <a:srgbClr val="006600"/>
                </a:solidFill>
                <a:effectLst>
                  <a:outerShdw blurRad="38100" dist="38100" dir="2700000" algn="tl">
                    <a:srgbClr val="000000">
                      <a:alpha val="43137"/>
                    </a:srgbClr>
                  </a:outerShdw>
                </a:effectLst>
                <a:latin typeface="+mj-lt"/>
              </a:rPr>
              <a:t>日經</a:t>
            </a:r>
            <a:r>
              <a:rPr lang="en-US" altLang="zh-TW" sz="2400" dirty="0" smtClean="0">
                <a:solidFill>
                  <a:srgbClr val="006600"/>
                </a:solidFill>
                <a:effectLst>
                  <a:outerShdw blurRad="38100" dist="38100" dir="2700000" algn="tl">
                    <a:srgbClr val="000000">
                      <a:alpha val="43137"/>
                    </a:srgbClr>
                  </a:outerShdw>
                </a:effectLst>
                <a:latin typeface="+mj-lt"/>
              </a:rPr>
              <a:t>225</a:t>
            </a:r>
            <a:r>
              <a:rPr lang="zh-TW" altLang="en-US" sz="2400" dirty="0" smtClean="0">
                <a:solidFill>
                  <a:srgbClr val="006600"/>
                </a:solidFill>
                <a:effectLst>
                  <a:outerShdw blurRad="38100" dist="38100" dir="2700000" algn="tl">
                    <a:srgbClr val="000000">
                      <a:alpha val="43137"/>
                    </a:srgbClr>
                  </a:outerShdw>
                </a:effectLst>
                <a:latin typeface="+mj-lt"/>
              </a:rPr>
              <a:t>股價平均數</a:t>
            </a:r>
            <a:r>
              <a:rPr lang="zh-TW" altLang="en-US" sz="2400" dirty="0" smtClean="0">
                <a:latin typeface="+mj-lt"/>
              </a:rPr>
              <a:t>（</a:t>
            </a:r>
            <a:r>
              <a:rPr lang="en-US" altLang="zh-TW" sz="2400" dirty="0" smtClean="0">
                <a:latin typeface="+mj-lt"/>
              </a:rPr>
              <a:t>Nikkei 225 Index</a:t>
            </a:r>
            <a:r>
              <a:rPr lang="zh-TW" altLang="en-US" sz="2400" dirty="0" smtClean="0">
                <a:latin typeface="+mj-lt"/>
              </a:rPr>
              <a:t>）</a:t>
            </a:r>
          </a:p>
          <a:p>
            <a:pPr lvl="1" eaLnBrk="1" hangingPunct="1">
              <a:lnSpc>
                <a:spcPct val="90000"/>
              </a:lnSpc>
              <a:defRPr/>
            </a:pPr>
            <a:r>
              <a:rPr lang="zh-TW" altLang="en-US" sz="2000" dirty="0" smtClean="0">
                <a:latin typeface="+mj-lt"/>
              </a:rPr>
              <a:t>根據東京證券交易所的</a:t>
            </a:r>
            <a:r>
              <a:rPr lang="en-US" altLang="zh-TW" sz="2000" dirty="0" smtClean="0">
                <a:latin typeface="+mj-lt"/>
              </a:rPr>
              <a:t>225</a:t>
            </a:r>
            <a:r>
              <a:rPr lang="zh-TW" altLang="en-US" sz="2000" dirty="0" smtClean="0">
                <a:latin typeface="+mj-lt"/>
              </a:rPr>
              <a:t>家上市公司股價編製而成的價格加權股價指數。</a:t>
            </a:r>
          </a:p>
        </p:txBody>
      </p:sp>
      <p:sp>
        <p:nvSpPr>
          <p:cNvPr id="3789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131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131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3" fill="hold" nodeType="clickEffect">
                                  <p:stCondLst>
                                    <p:cond delay="0"/>
                                  </p:stCondLst>
                                  <p:childTnLst>
                                    <p:set>
                                      <p:cBhvr>
                                        <p:cTn id="18" dur="1" fill="hold">
                                          <p:stCondLst>
                                            <p:cond delay="0"/>
                                          </p:stCondLst>
                                        </p:cTn>
                                        <p:tgtEl>
                                          <p:spTgt spid="141315">
                                            <p:txEl>
                                              <p:pRg st="1" end="1"/>
                                            </p:txEl>
                                          </p:spTgt>
                                        </p:tgtEl>
                                        <p:attrNameLst>
                                          <p:attrName>style.visibility</p:attrName>
                                        </p:attrNameLst>
                                      </p:cBhvr>
                                      <p:to>
                                        <p:strVal val="visible"/>
                                      </p:to>
                                    </p:set>
                                    <p:animEffect transition="in" filter="strips(upRight)">
                                      <p:cBhvr>
                                        <p:cTn id="19" dur="500"/>
                                        <p:tgtEl>
                                          <p:spTgt spid="14131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3" fill="hold" nodeType="clickEffect">
                                  <p:stCondLst>
                                    <p:cond delay="0"/>
                                  </p:stCondLst>
                                  <p:childTnLst>
                                    <p:set>
                                      <p:cBhvr>
                                        <p:cTn id="23" dur="1" fill="hold">
                                          <p:stCondLst>
                                            <p:cond delay="0"/>
                                          </p:stCondLst>
                                        </p:cTn>
                                        <p:tgtEl>
                                          <p:spTgt spid="141315">
                                            <p:txEl>
                                              <p:pRg st="4" end="4"/>
                                            </p:txEl>
                                          </p:spTgt>
                                        </p:tgtEl>
                                        <p:attrNameLst>
                                          <p:attrName>style.visibility</p:attrName>
                                        </p:attrNameLst>
                                      </p:cBhvr>
                                      <p:to>
                                        <p:strVal val="visible"/>
                                      </p:to>
                                    </p:set>
                                    <p:animEffect transition="in" filter="strips(upRight)">
                                      <p:cBhvr>
                                        <p:cTn id="24" dur="500"/>
                                        <p:tgtEl>
                                          <p:spTgt spid="141315">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3" fill="hold" nodeType="clickEffect">
                                  <p:stCondLst>
                                    <p:cond delay="0"/>
                                  </p:stCondLst>
                                  <p:childTnLst>
                                    <p:set>
                                      <p:cBhvr>
                                        <p:cTn id="28" dur="1" fill="hold">
                                          <p:stCondLst>
                                            <p:cond delay="0"/>
                                          </p:stCondLst>
                                        </p:cTn>
                                        <p:tgtEl>
                                          <p:spTgt spid="141315">
                                            <p:txEl>
                                              <p:pRg st="7" end="7"/>
                                            </p:txEl>
                                          </p:spTgt>
                                        </p:tgtEl>
                                        <p:attrNameLst>
                                          <p:attrName>style.visibility</p:attrName>
                                        </p:attrNameLst>
                                      </p:cBhvr>
                                      <p:to>
                                        <p:strVal val="visible"/>
                                      </p:to>
                                    </p:set>
                                    <p:animEffect transition="in" filter="strips(upRight)">
                                      <p:cBhvr>
                                        <p:cTn id="29" dur="500"/>
                                        <p:tgtEl>
                                          <p:spTgt spid="141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BB6B77F-8E69-4974-AE9A-2B1927E5E325}" type="slidenum">
              <a:rPr kumimoji="0" lang="en-US" altLang="zh-TW" sz="1400">
                <a:ea typeface="新細明體" panose="02020500000000000000" pitchFamily="18" charset="-120"/>
              </a:rPr>
              <a:pPr>
                <a:spcBef>
                  <a:spcPct val="0"/>
                </a:spcBef>
                <a:buClrTx/>
                <a:buSzTx/>
                <a:buFontTx/>
                <a:buNone/>
              </a:pPr>
              <a:t>38</a:t>
            </a:fld>
            <a:endParaRPr kumimoji="0" lang="en-US" altLang="zh-TW" sz="1400">
              <a:ea typeface="新細明體" panose="02020500000000000000" pitchFamily="18" charset="-120"/>
            </a:endParaRPr>
          </a:p>
        </p:txBody>
      </p:sp>
      <p:sp>
        <p:nvSpPr>
          <p:cNvPr id="41987" name="Rectangle 2"/>
          <p:cNvSpPr>
            <a:spLocks noGrp="1" noChangeArrowheads="1"/>
          </p:cNvSpPr>
          <p:nvPr>
            <p:ph type="title"/>
          </p:nvPr>
        </p:nvSpPr>
        <p:spPr/>
        <p:txBody>
          <a:bodyPr/>
          <a:lstStyle/>
          <a:p>
            <a:pPr eaLnBrk="1" hangingPunct="1">
              <a:defRPr/>
            </a:pPr>
            <a:r>
              <a:rPr lang="zh-TW" altLang="en-US" smtClean="0">
                <a:latin typeface="標楷體" pitchFamily="65" charset="-120"/>
              </a:rPr>
              <a:t>主要股價指數</a:t>
            </a:r>
            <a:r>
              <a:rPr lang="en-US" altLang="zh-TW" smtClean="0">
                <a:latin typeface="標楷體" pitchFamily="65" charset="-120"/>
              </a:rPr>
              <a:t>(</a:t>
            </a:r>
            <a:r>
              <a:rPr lang="zh-TW" altLang="en-US" smtClean="0">
                <a:latin typeface="標楷體" pitchFamily="65" charset="-120"/>
              </a:rPr>
              <a:t>續</a:t>
            </a:r>
            <a:r>
              <a:rPr lang="en-US" altLang="zh-TW" smtClean="0">
                <a:latin typeface="標楷體" pitchFamily="65" charset="-120"/>
              </a:rPr>
              <a:t>)</a:t>
            </a:r>
          </a:p>
        </p:txBody>
      </p:sp>
      <p:sp>
        <p:nvSpPr>
          <p:cNvPr id="212995" name="Rectangle 3"/>
          <p:cNvSpPr>
            <a:spLocks noGrp="1" noChangeArrowheads="1"/>
          </p:cNvSpPr>
          <p:nvPr>
            <p:ph type="body" idx="1"/>
          </p:nvPr>
        </p:nvSpPr>
        <p:spPr>
          <a:xfrm>
            <a:off x="457200" y="1719263"/>
            <a:ext cx="8229600" cy="4733925"/>
          </a:xfrm>
        </p:spPr>
        <p:txBody>
          <a:bodyPr/>
          <a:lstStyle/>
          <a:p>
            <a:pPr eaLnBrk="1" hangingPunct="1">
              <a:defRPr/>
            </a:pPr>
            <a:r>
              <a:rPr lang="zh-TW" altLang="en-US" sz="2400" dirty="0" smtClean="0">
                <a:solidFill>
                  <a:srgbClr val="006600"/>
                </a:solidFill>
                <a:effectLst>
                  <a:outerShdw blurRad="38100" dist="38100" dir="2700000" algn="tl">
                    <a:srgbClr val="000000">
                      <a:alpha val="43137"/>
                    </a:srgbClr>
                  </a:outerShdw>
                </a:effectLst>
                <a:latin typeface="+mj-lt"/>
              </a:rPr>
              <a:t>金融時報股價指數</a:t>
            </a:r>
            <a:r>
              <a:rPr lang="zh-TW" altLang="en-US" sz="2400" dirty="0" smtClean="0">
                <a:latin typeface="+mj-lt"/>
              </a:rPr>
              <a:t>（</a:t>
            </a:r>
            <a:r>
              <a:rPr lang="en-US" altLang="zh-TW" sz="2400" dirty="0" smtClean="0">
                <a:latin typeface="+mj-lt"/>
              </a:rPr>
              <a:t>Financial Times Industrial Ordinary Share Index</a:t>
            </a:r>
            <a:r>
              <a:rPr lang="zh-TW" altLang="en-US" sz="2400" dirty="0" smtClean="0">
                <a:latin typeface="+mj-lt"/>
              </a:rPr>
              <a:t>）</a:t>
            </a:r>
          </a:p>
          <a:p>
            <a:pPr lvl="1" eaLnBrk="1" hangingPunct="1">
              <a:defRPr/>
            </a:pPr>
            <a:r>
              <a:rPr lang="zh-TW" altLang="en-US" sz="2000" dirty="0" smtClean="0">
                <a:latin typeface="+mj-lt"/>
              </a:rPr>
              <a:t>英國金融時報</a:t>
            </a:r>
            <a:r>
              <a:rPr lang="en-US" altLang="zh-TW" sz="2000" dirty="0" smtClean="0">
                <a:latin typeface="+mj-lt"/>
              </a:rPr>
              <a:t>(Financial Times)</a:t>
            </a:r>
            <a:r>
              <a:rPr lang="zh-TW" altLang="en-US" sz="2000" dirty="0" smtClean="0">
                <a:latin typeface="+mj-lt"/>
              </a:rPr>
              <a:t>根據最具有代表性的</a:t>
            </a:r>
            <a:r>
              <a:rPr lang="en-US" altLang="zh-TW" sz="2000" dirty="0" smtClean="0">
                <a:latin typeface="+mj-lt"/>
              </a:rPr>
              <a:t>30</a:t>
            </a:r>
            <a:r>
              <a:rPr lang="zh-TW" altLang="en-US" sz="2000" dirty="0" smtClean="0">
                <a:latin typeface="+mj-lt"/>
              </a:rPr>
              <a:t>家公司股價編製而成的等權股價指數。</a:t>
            </a:r>
            <a:r>
              <a:rPr lang="zh-TW" altLang="en-US" sz="2400" dirty="0" smtClean="0">
                <a:latin typeface="+mj-lt"/>
              </a:rPr>
              <a:t> </a:t>
            </a:r>
          </a:p>
          <a:p>
            <a:pPr lvl="1" eaLnBrk="1" hangingPunct="1">
              <a:defRPr/>
            </a:pPr>
            <a:endParaRPr lang="zh-TW" altLang="en-US" sz="1000" dirty="0" smtClean="0">
              <a:latin typeface="+mj-lt"/>
            </a:endParaRPr>
          </a:p>
          <a:p>
            <a:pPr eaLnBrk="1" hangingPunct="1">
              <a:defRPr/>
            </a:pPr>
            <a:r>
              <a:rPr lang="zh-TW" altLang="en-US" sz="2400" dirty="0" smtClean="0">
                <a:solidFill>
                  <a:srgbClr val="006600"/>
                </a:solidFill>
                <a:effectLst>
                  <a:outerShdw blurRad="38100" dist="38100" dir="2700000" algn="tl">
                    <a:srgbClr val="000000">
                      <a:alpha val="43137"/>
                    </a:srgbClr>
                  </a:outerShdw>
                </a:effectLst>
                <a:latin typeface="+mj-lt"/>
              </a:rPr>
              <a:t>上海證券交易所綜合股價指數</a:t>
            </a:r>
          </a:p>
          <a:p>
            <a:pPr lvl="1" eaLnBrk="1" hangingPunct="1">
              <a:defRPr/>
            </a:pPr>
            <a:r>
              <a:rPr lang="zh-TW" altLang="en-US" sz="2000" dirty="0" smtClean="0">
                <a:latin typeface="+mj-lt"/>
              </a:rPr>
              <a:t>由上海證券交易所編製的價值加權股價指數，於</a:t>
            </a:r>
            <a:r>
              <a:rPr lang="en-US" altLang="zh-TW" sz="2000" dirty="0" smtClean="0">
                <a:latin typeface="+mj-lt"/>
              </a:rPr>
              <a:t>1990</a:t>
            </a:r>
            <a:r>
              <a:rPr lang="zh-TW" altLang="en-US" sz="2000" dirty="0" smtClean="0">
                <a:latin typeface="+mj-lt"/>
              </a:rPr>
              <a:t>年</a:t>
            </a:r>
            <a:r>
              <a:rPr lang="en-US" altLang="zh-TW" sz="2000" dirty="0" smtClean="0">
                <a:latin typeface="+mj-lt"/>
              </a:rPr>
              <a:t>12</a:t>
            </a:r>
            <a:r>
              <a:rPr lang="zh-TW" altLang="en-US" sz="2000" dirty="0" smtClean="0">
                <a:latin typeface="+mj-lt"/>
              </a:rPr>
              <a:t>月</a:t>
            </a:r>
            <a:r>
              <a:rPr lang="en-US" altLang="zh-TW" sz="2000" dirty="0" smtClean="0">
                <a:latin typeface="+mj-lt"/>
              </a:rPr>
              <a:t>19</a:t>
            </a:r>
            <a:r>
              <a:rPr lang="zh-TW" altLang="en-US" sz="2000" dirty="0" smtClean="0">
                <a:latin typeface="+mj-lt"/>
              </a:rPr>
              <a:t>日開始發布，樣本為所有在上海證券交易所掛牌上市的股票。</a:t>
            </a:r>
            <a:r>
              <a:rPr lang="zh-TW" altLang="en-US" dirty="0" smtClean="0">
                <a:latin typeface="+mj-lt"/>
              </a:rPr>
              <a:t> </a:t>
            </a:r>
          </a:p>
          <a:p>
            <a:pPr lvl="1" eaLnBrk="1" hangingPunct="1">
              <a:defRPr/>
            </a:pPr>
            <a:endParaRPr lang="zh-TW" altLang="en-US" sz="800" dirty="0" smtClean="0">
              <a:latin typeface="+mj-lt"/>
            </a:endParaRPr>
          </a:p>
          <a:p>
            <a:pPr eaLnBrk="1" hangingPunct="1">
              <a:defRPr/>
            </a:pPr>
            <a:r>
              <a:rPr lang="zh-TW" altLang="en-US" sz="2400" dirty="0" smtClean="0">
                <a:solidFill>
                  <a:srgbClr val="006600"/>
                </a:solidFill>
                <a:effectLst>
                  <a:outerShdw blurRad="38100" dist="38100" dir="2700000" algn="tl">
                    <a:srgbClr val="000000">
                      <a:alpha val="43137"/>
                    </a:srgbClr>
                  </a:outerShdw>
                </a:effectLst>
                <a:latin typeface="+mj-lt"/>
              </a:rPr>
              <a:t>深圳證券交易所綜合股價指數</a:t>
            </a:r>
          </a:p>
          <a:p>
            <a:pPr lvl="1" eaLnBrk="1" hangingPunct="1">
              <a:defRPr/>
            </a:pPr>
            <a:r>
              <a:rPr lang="zh-TW" altLang="en-US" sz="2000" dirty="0" smtClean="0">
                <a:latin typeface="+mj-lt"/>
              </a:rPr>
              <a:t>由深圳證券交易所編製的價值加權股價指數，基期為</a:t>
            </a:r>
            <a:r>
              <a:rPr lang="en-US" altLang="zh-TW" sz="2000" dirty="0" smtClean="0">
                <a:latin typeface="+mj-lt"/>
              </a:rPr>
              <a:t>1991</a:t>
            </a:r>
            <a:r>
              <a:rPr lang="zh-TW" altLang="en-US" sz="2000" dirty="0" smtClean="0">
                <a:latin typeface="+mj-lt"/>
              </a:rPr>
              <a:t>年</a:t>
            </a:r>
            <a:r>
              <a:rPr lang="en-US" altLang="zh-TW" sz="2000" dirty="0" smtClean="0">
                <a:latin typeface="+mj-lt"/>
              </a:rPr>
              <a:t>4</a:t>
            </a:r>
            <a:r>
              <a:rPr lang="zh-TW" altLang="en-US" sz="2000" dirty="0" smtClean="0">
                <a:latin typeface="+mj-lt"/>
              </a:rPr>
              <a:t>月</a:t>
            </a:r>
            <a:r>
              <a:rPr lang="en-US" altLang="zh-TW" sz="2000" dirty="0" smtClean="0">
                <a:latin typeface="+mj-lt"/>
              </a:rPr>
              <a:t>3</a:t>
            </a:r>
            <a:r>
              <a:rPr lang="zh-TW" altLang="en-US" sz="2000" dirty="0" smtClean="0">
                <a:latin typeface="+mj-lt"/>
              </a:rPr>
              <a:t>日，樣本為所有在深圳證券交易所掛牌上市的股票。</a:t>
            </a:r>
            <a:r>
              <a:rPr lang="zh-TW" altLang="en-US" dirty="0" smtClean="0">
                <a:latin typeface="+mj-lt"/>
              </a:rPr>
              <a:t>  </a:t>
            </a:r>
            <a:endParaRPr lang="zh-TW" altLang="en-US" sz="2000" dirty="0" smtClean="0">
              <a:latin typeface="+mj-lt"/>
            </a:endParaRPr>
          </a:p>
          <a:p>
            <a:pPr eaLnBrk="1" hangingPunct="1">
              <a:defRPr/>
            </a:pPr>
            <a:endParaRPr lang="en-US" altLang="zh-TW" sz="2400" dirty="0" smtClean="0">
              <a:latin typeface="+mj-lt"/>
            </a:endParaRPr>
          </a:p>
        </p:txBody>
      </p:sp>
      <p:sp>
        <p:nvSpPr>
          <p:cNvPr id="3891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299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299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3" fill="hold" nodeType="clickEffect">
                                  <p:stCondLst>
                                    <p:cond delay="0"/>
                                  </p:stCondLst>
                                  <p:childTnLst>
                                    <p:set>
                                      <p:cBhvr>
                                        <p:cTn id="18" dur="1" fill="hold">
                                          <p:stCondLst>
                                            <p:cond delay="0"/>
                                          </p:stCondLst>
                                        </p:cTn>
                                        <p:tgtEl>
                                          <p:spTgt spid="212995">
                                            <p:txEl>
                                              <p:pRg st="1" end="1"/>
                                            </p:txEl>
                                          </p:spTgt>
                                        </p:tgtEl>
                                        <p:attrNameLst>
                                          <p:attrName>style.visibility</p:attrName>
                                        </p:attrNameLst>
                                      </p:cBhvr>
                                      <p:to>
                                        <p:strVal val="visible"/>
                                      </p:to>
                                    </p:set>
                                    <p:animEffect transition="in" filter="strips(upRight)">
                                      <p:cBhvr>
                                        <p:cTn id="19" dur="500"/>
                                        <p:tgtEl>
                                          <p:spTgt spid="21299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3" fill="hold" nodeType="clickEffect">
                                  <p:stCondLst>
                                    <p:cond delay="0"/>
                                  </p:stCondLst>
                                  <p:childTnLst>
                                    <p:set>
                                      <p:cBhvr>
                                        <p:cTn id="23" dur="1" fill="hold">
                                          <p:stCondLst>
                                            <p:cond delay="0"/>
                                          </p:stCondLst>
                                        </p:cTn>
                                        <p:tgtEl>
                                          <p:spTgt spid="212995">
                                            <p:txEl>
                                              <p:pRg st="4" end="4"/>
                                            </p:txEl>
                                          </p:spTgt>
                                        </p:tgtEl>
                                        <p:attrNameLst>
                                          <p:attrName>style.visibility</p:attrName>
                                        </p:attrNameLst>
                                      </p:cBhvr>
                                      <p:to>
                                        <p:strVal val="visible"/>
                                      </p:to>
                                    </p:set>
                                    <p:animEffect transition="in" filter="strips(upRight)">
                                      <p:cBhvr>
                                        <p:cTn id="24" dur="500"/>
                                        <p:tgtEl>
                                          <p:spTgt spid="212995">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3" fill="hold" nodeType="clickEffect">
                                  <p:stCondLst>
                                    <p:cond delay="0"/>
                                  </p:stCondLst>
                                  <p:childTnLst>
                                    <p:set>
                                      <p:cBhvr>
                                        <p:cTn id="28" dur="1" fill="hold">
                                          <p:stCondLst>
                                            <p:cond delay="0"/>
                                          </p:stCondLst>
                                        </p:cTn>
                                        <p:tgtEl>
                                          <p:spTgt spid="212995">
                                            <p:txEl>
                                              <p:pRg st="7" end="7"/>
                                            </p:txEl>
                                          </p:spTgt>
                                        </p:tgtEl>
                                        <p:attrNameLst>
                                          <p:attrName>style.visibility</p:attrName>
                                        </p:attrNameLst>
                                      </p:cBhvr>
                                      <p:to>
                                        <p:strVal val="visible"/>
                                      </p:to>
                                    </p:set>
                                    <p:animEffect transition="in" filter="strips(upRight)">
                                      <p:cBhvr>
                                        <p:cTn id="29" dur="500"/>
                                        <p:tgtEl>
                                          <p:spTgt spid="212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571C2F69-AA45-41B0-8B1F-E31288F7487D}" type="slidenum">
              <a:rPr kumimoji="0" lang="en-US" altLang="zh-TW" sz="1400">
                <a:ea typeface="新細明體" panose="02020500000000000000" pitchFamily="18" charset="-120"/>
              </a:rPr>
              <a:pPr>
                <a:spcBef>
                  <a:spcPct val="0"/>
                </a:spcBef>
                <a:buClrTx/>
                <a:buSzTx/>
                <a:buFontTx/>
                <a:buNone/>
              </a:pPr>
              <a:t>39</a:t>
            </a:fld>
            <a:endParaRPr kumimoji="0" lang="en-US" altLang="zh-TW" sz="1400">
              <a:ea typeface="新細明體" panose="02020500000000000000" pitchFamily="18" charset="-120"/>
            </a:endParaRPr>
          </a:p>
        </p:txBody>
      </p:sp>
      <p:sp>
        <p:nvSpPr>
          <p:cNvPr id="8197" name="Rectangle 2"/>
          <p:cNvSpPr>
            <a:spLocks noGrp="1" noChangeArrowheads="1"/>
          </p:cNvSpPr>
          <p:nvPr>
            <p:ph type="title"/>
          </p:nvPr>
        </p:nvSpPr>
        <p:spPr>
          <a:xfrm>
            <a:off x="714375" y="428625"/>
            <a:ext cx="7772400" cy="1143000"/>
          </a:xfrm>
        </p:spPr>
        <p:txBody>
          <a:bodyPr/>
          <a:lstStyle/>
          <a:p>
            <a:pPr eaLnBrk="1" hangingPunct="1">
              <a:defRPr/>
            </a:pPr>
            <a:r>
              <a:rPr lang="zh-TW" altLang="en-US" dirty="0" smtClean="0"/>
              <a:t>股票的評價</a:t>
            </a:r>
          </a:p>
        </p:txBody>
      </p:sp>
      <p:sp>
        <p:nvSpPr>
          <p:cNvPr id="142339" name="Rectangle 3"/>
          <p:cNvSpPr>
            <a:spLocks noGrp="1" noChangeArrowheads="1"/>
          </p:cNvSpPr>
          <p:nvPr>
            <p:ph type="body" idx="1"/>
          </p:nvPr>
        </p:nvSpPr>
        <p:spPr>
          <a:xfrm>
            <a:off x="457200" y="1571625"/>
            <a:ext cx="8229600" cy="4786313"/>
          </a:xfrm>
        </p:spPr>
        <p:txBody>
          <a:bodyPr/>
          <a:lstStyle/>
          <a:p>
            <a:pPr eaLnBrk="1" hangingPunct="1">
              <a:lnSpc>
                <a:spcPct val="90000"/>
              </a:lnSpc>
              <a:buFont typeface="Wingdings" panose="05000000000000000000" pitchFamily="2" charset="2"/>
              <a:buNone/>
              <a:defRPr/>
            </a:pPr>
            <a:r>
              <a:rPr lang="zh-TW" altLang="en-US" sz="2400" dirty="0" smtClean="0"/>
              <a:t>評價股票的方法很多，以下介紹「股利折現模型」與「市場</a:t>
            </a:r>
            <a:endParaRPr lang="en-US" altLang="zh-TW" sz="2400" dirty="0" smtClean="0"/>
          </a:p>
          <a:p>
            <a:pPr eaLnBrk="1" hangingPunct="1">
              <a:lnSpc>
                <a:spcPct val="90000"/>
              </a:lnSpc>
              <a:buFont typeface="Wingdings" panose="05000000000000000000" pitchFamily="2" charset="2"/>
              <a:buNone/>
              <a:defRPr/>
            </a:pPr>
            <a:r>
              <a:rPr lang="zh-TW" altLang="en-US" sz="2400" dirty="0" smtClean="0"/>
              <a:t>倍數還原法」兩種最常見的股票評價方法。</a:t>
            </a:r>
          </a:p>
          <a:p>
            <a:pPr eaLnBrk="1" hangingPunct="1">
              <a:lnSpc>
                <a:spcPct val="90000"/>
              </a:lnSpc>
              <a:buFont typeface="Wingdings" panose="05000000000000000000" pitchFamily="2" charset="2"/>
              <a:buNone/>
              <a:defRPr/>
            </a:pPr>
            <a:endParaRPr lang="zh-TW" altLang="en-US" sz="2200" dirty="0" smtClean="0">
              <a:latin typeface="標楷體" pitchFamily="65" charset="-120"/>
            </a:endParaRPr>
          </a:p>
          <a:p>
            <a:pPr eaLnBrk="1" hangingPunct="1">
              <a:lnSpc>
                <a:spcPct val="90000"/>
              </a:lnSpc>
              <a:defRPr/>
            </a:pPr>
            <a:r>
              <a:rPr lang="zh-TW" altLang="en-US" sz="2600" dirty="0" smtClean="0">
                <a:solidFill>
                  <a:srgbClr val="003399"/>
                </a:solidFill>
                <a:latin typeface="標楷體" pitchFamily="65" charset="-120"/>
              </a:rPr>
              <a:t>股利折現模型</a:t>
            </a:r>
            <a:r>
              <a:rPr lang="zh-TW" altLang="en-US" sz="2600" dirty="0" smtClean="0">
                <a:latin typeface="+mj-lt"/>
              </a:rPr>
              <a:t>（</a:t>
            </a:r>
            <a:r>
              <a:rPr lang="en-US" altLang="zh-TW" sz="2600" dirty="0" smtClean="0">
                <a:latin typeface="+mj-lt"/>
              </a:rPr>
              <a:t>Dividend discount model, DDM</a:t>
            </a:r>
            <a:r>
              <a:rPr lang="zh-TW" altLang="en-US" sz="2600" dirty="0" smtClean="0">
                <a:latin typeface="+mj-lt"/>
              </a:rPr>
              <a:t>）</a:t>
            </a:r>
          </a:p>
          <a:p>
            <a:pPr lvl="1" eaLnBrk="1" hangingPunct="1">
              <a:lnSpc>
                <a:spcPct val="90000"/>
              </a:lnSpc>
              <a:defRPr/>
            </a:pPr>
            <a:r>
              <a:rPr lang="zh-TW" altLang="en-US" sz="2200" dirty="0" smtClean="0">
                <a:latin typeface="標楷體" pitchFamily="65" charset="-120"/>
              </a:rPr>
              <a:t>將未來每一年的現金股利，折現為現值並加總，以求得股票現在的價值 </a:t>
            </a:r>
          </a:p>
          <a:p>
            <a:pPr lvl="1" eaLnBrk="1" hangingPunct="1">
              <a:lnSpc>
                <a:spcPct val="90000"/>
              </a:lnSpc>
              <a:defRPr/>
            </a:pPr>
            <a:r>
              <a:rPr lang="zh-TW" altLang="en-US" sz="2200" dirty="0" smtClean="0">
                <a:latin typeface="標楷體" pitchFamily="65" charset="-120"/>
              </a:rPr>
              <a:t>公式：</a:t>
            </a:r>
          </a:p>
          <a:p>
            <a:pPr lvl="1" eaLnBrk="1" hangingPunct="1">
              <a:lnSpc>
                <a:spcPct val="90000"/>
              </a:lnSpc>
              <a:defRPr/>
            </a:pPr>
            <a:endParaRPr lang="zh-TW" altLang="en-US" sz="2200" dirty="0" smtClean="0">
              <a:latin typeface="標楷體" pitchFamily="65" charset="-120"/>
            </a:endParaRPr>
          </a:p>
          <a:p>
            <a:pPr lvl="1" eaLnBrk="1" hangingPunct="1">
              <a:lnSpc>
                <a:spcPct val="90000"/>
              </a:lnSpc>
              <a:buFont typeface="Wingdings" panose="05000000000000000000" pitchFamily="2" charset="2"/>
              <a:buNone/>
              <a:defRPr/>
            </a:pPr>
            <a:r>
              <a:rPr lang="zh-TW" altLang="en-US" sz="2200" i="1" dirty="0" smtClean="0"/>
              <a:t>                         </a:t>
            </a:r>
            <a:r>
              <a:rPr lang="en-US" altLang="zh-TW" sz="2200" i="1" dirty="0" smtClean="0"/>
              <a:t>V</a:t>
            </a:r>
            <a:r>
              <a:rPr lang="en-US" altLang="zh-TW" sz="2200" i="1" baseline="-25000" dirty="0" smtClean="0"/>
              <a:t>0</a:t>
            </a:r>
            <a:r>
              <a:rPr lang="zh-TW" altLang="en-US" sz="2200" dirty="0" smtClean="0"/>
              <a:t>：一股股票現在的價值</a:t>
            </a:r>
          </a:p>
          <a:p>
            <a:pPr lvl="1" eaLnBrk="1" hangingPunct="1">
              <a:lnSpc>
                <a:spcPct val="90000"/>
              </a:lnSpc>
              <a:buFont typeface="Wingdings" panose="05000000000000000000" pitchFamily="2" charset="2"/>
              <a:buNone/>
              <a:defRPr/>
            </a:pPr>
            <a:r>
              <a:rPr lang="zh-TW" altLang="en-US" sz="2200" i="1" dirty="0" smtClean="0"/>
              <a:t>                          </a:t>
            </a:r>
            <a:r>
              <a:rPr lang="en-US" altLang="zh-TW" sz="2200" i="1" dirty="0" err="1" smtClean="0"/>
              <a:t>D</a:t>
            </a:r>
            <a:r>
              <a:rPr lang="en-US" altLang="zh-TW" sz="2200" i="1" baseline="-25000" dirty="0" err="1" smtClean="0"/>
              <a:t>t</a:t>
            </a:r>
            <a:r>
              <a:rPr lang="zh-TW" altLang="en-US" sz="2200" dirty="0" smtClean="0"/>
              <a:t>：</a:t>
            </a:r>
            <a:r>
              <a:rPr lang="zh-TW" altLang="en-US" sz="2200" dirty="0" smtClean="0">
                <a:latin typeface="標楷體" pitchFamily="65" charset="-120"/>
              </a:rPr>
              <a:t>第</a:t>
            </a:r>
            <a:r>
              <a:rPr lang="en-US" altLang="zh-TW" sz="2200" dirty="0" smtClean="0">
                <a:latin typeface="標楷體" pitchFamily="65" charset="-120"/>
              </a:rPr>
              <a:t>t</a:t>
            </a:r>
            <a:r>
              <a:rPr lang="zh-TW" altLang="en-US" sz="2200" dirty="0" smtClean="0">
                <a:latin typeface="標楷體" pitchFamily="65" charset="-120"/>
              </a:rPr>
              <a:t>期的每股現金股利</a:t>
            </a:r>
          </a:p>
          <a:p>
            <a:pPr lvl="1" eaLnBrk="1" hangingPunct="1">
              <a:lnSpc>
                <a:spcPct val="90000"/>
              </a:lnSpc>
              <a:buFont typeface="Wingdings" panose="05000000000000000000" pitchFamily="2" charset="2"/>
              <a:buNone/>
              <a:defRPr/>
            </a:pPr>
            <a:r>
              <a:rPr lang="zh-TW" altLang="en-US" sz="2200" dirty="0" smtClean="0"/>
              <a:t>                      </a:t>
            </a:r>
            <a:r>
              <a:rPr lang="zh-TW" altLang="en-US" sz="2200" i="1" dirty="0" smtClean="0"/>
              <a:t> </a:t>
            </a:r>
            <a:r>
              <a:rPr lang="en-US" altLang="zh-TW" sz="2200" i="1" dirty="0" smtClean="0"/>
              <a:t>k</a:t>
            </a:r>
            <a:r>
              <a:rPr lang="zh-TW" altLang="en-US" sz="2200" dirty="0" smtClean="0"/>
              <a:t>：折現率</a:t>
            </a:r>
          </a:p>
          <a:p>
            <a:pPr lvl="1" eaLnBrk="1" hangingPunct="1">
              <a:lnSpc>
                <a:spcPct val="90000"/>
              </a:lnSpc>
              <a:defRPr/>
            </a:pPr>
            <a:r>
              <a:rPr lang="zh-TW" altLang="en-US" sz="2000" dirty="0" smtClean="0"/>
              <a:t>如果投資人知道公司未來每一年的現金股利，那麼將這些現金股利還原為現值再加總起來，就可以得出該公司的股票價值。</a:t>
            </a:r>
          </a:p>
        </p:txBody>
      </p:sp>
      <p:sp>
        <p:nvSpPr>
          <p:cNvPr id="39941"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sp>
        <p:nvSpPr>
          <p:cNvPr id="39942"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sp>
        <p:nvSpPr>
          <p:cNvPr id="39943"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pSp>
        <p:nvGrpSpPr>
          <p:cNvPr id="2" name="群組 12"/>
          <p:cNvGrpSpPr>
            <a:grpSpLocks/>
          </p:cNvGrpSpPr>
          <p:nvPr/>
        </p:nvGrpSpPr>
        <p:grpSpPr bwMode="auto">
          <a:xfrm>
            <a:off x="2411413" y="3933825"/>
            <a:ext cx="6018212" cy="635000"/>
            <a:chOff x="2411413" y="3933825"/>
            <a:chExt cx="6018239" cy="635000"/>
          </a:xfrm>
        </p:grpSpPr>
        <p:graphicFrame>
          <p:nvGraphicFramePr>
            <p:cNvPr id="39946" name="Object 4"/>
            <p:cNvGraphicFramePr>
              <a:graphicFrameLocks noChangeAspect="1"/>
            </p:cNvGraphicFramePr>
            <p:nvPr/>
          </p:nvGraphicFramePr>
          <p:xfrm>
            <a:off x="2411413" y="3933825"/>
            <a:ext cx="4608512" cy="635000"/>
          </p:xfrm>
          <a:graphic>
            <a:graphicData uri="http://schemas.openxmlformats.org/presentationml/2006/ole">
              <mc:AlternateContent xmlns:mc="http://schemas.openxmlformats.org/markup-compatibility/2006">
                <mc:Choice xmlns:v="urn:schemas-microsoft-com:vml" Requires="v">
                  <p:oleObj spid="_x0000_s39963" r:id="rId3" imgW="3035300" imgH="419100" progId="Equation.DSMT4">
                    <p:embed/>
                  </p:oleObj>
                </mc:Choice>
                <mc:Fallback>
                  <p:oleObj r:id="rId3" imgW="3035300" imgH="4191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3933825"/>
                          <a:ext cx="4608512"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7" name="Text Box 10"/>
            <p:cNvSpPr txBox="1">
              <a:spLocks noChangeArrowheads="1"/>
            </p:cNvSpPr>
            <p:nvPr/>
          </p:nvSpPr>
          <p:spPr bwMode="auto">
            <a:xfrm>
              <a:off x="7358082" y="4000504"/>
              <a:ext cx="1071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50000"/>
                </a:spcBef>
                <a:buClrTx/>
                <a:buSzTx/>
                <a:buFontTx/>
                <a:buNone/>
              </a:pPr>
              <a:r>
                <a:rPr lang="en-US" altLang="zh-TW" sz="2400">
                  <a:ea typeface="新細明體" panose="02020500000000000000" pitchFamily="18" charset="-120"/>
                </a:rPr>
                <a:t>T→ ∞ </a:t>
              </a:r>
            </a:p>
          </p:txBody>
        </p:sp>
      </p:grpSp>
      <p:sp>
        <p:nvSpPr>
          <p:cNvPr id="39945" name="頁尾版面配置區 1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Effect transition="in" filter="fade">
                                      <p:cBhvr>
                                        <p:cTn id="7" dur="1000"/>
                                        <p:tgtEl>
                                          <p:spTgt spid="142339">
                                            <p:txEl>
                                              <p:pRg st="0" end="0"/>
                                            </p:txEl>
                                          </p:spTgt>
                                        </p:tgtEl>
                                      </p:cBhvr>
                                    </p:animEffect>
                                    <p:anim calcmode="lin" valueType="num">
                                      <p:cBhvr>
                                        <p:cTn id="8" dur="10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2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2339">
                                            <p:txEl>
                                              <p:pRg st="1" end="1"/>
                                            </p:txEl>
                                          </p:spTgt>
                                        </p:tgtEl>
                                        <p:attrNameLst>
                                          <p:attrName>style.visibility</p:attrName>
                                        </p:attrNameLst>
                                      </p:cBhvr>
                                      <p:to>
                                        <p:strVal val="visible"/>
                                      </p:to>
                                    </p:set>
                                    <p:animEffect transition="in" filter="fade">
                                      <p:cBhvr>
                                        <p:cTn id="14" dur="1000"/>
                                        <p:tgtEl>
                                          <p:spTgt spid="142339">
                                            <p:txEl>
                                              <p:pRg st="1" end="1"/>
                                            </p:txEl>
                                          </p:spTgt>
                                        </p:tgtEl>
                                      </p:cBhvr>
                                    </p:animEffect>
                                    <p:anim calcmode="lin" valueType="num">
                                      <p:cBhvr>
                                        <p:cTn id="15" dur="10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2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2339">
                                            <p:txEl>
                                              <p:pRg st="3" end="3"/>
                                            </p:txEl>
                                          </p:spTgt>
                                        </p:tgtEl>
                                        <p:attrNameLst>
                                          <p:attrName>style.visibility</p:attrName>
                                        </p:attrNameLst>
                                      </p:cBhvr>
                                      <p:to>
                                        <p:strVal val="visible"/>
                                      </p:to>
                                    </p:set>
                                    <p:animEffect transition="in" filter="fade">
                                      <p:cBhvr>
                                        <p:cTn id="21" dur="1000"/>
                                        <p:tgtEl>
                                          <p:spTgt spid="142339">
                                            <p:txEl>
                                              <p:pRg st="3" end="3"/>
                                            </p:txEl>
                                          </p:spTgt>
                                        </p:tgtEl>
                                      </p:cBhvr>
                                    </p:animEffect>
                                    <p:anim calcmode="lin" valueType="num">
                                      <p:cBhvr>
                                        <p:cTn id="22" dur="1000" fill="hold"/>
                                        <p:tgtEl>
                                          <p:spTgt spid="14233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2339">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2339">
                                            <p:txEl>
                                              <p:pRg st="4" end="4"/>
                                            </p:txEl>
                                          </p:spTgt>
                                        </p:tgtEl>
                                        <p:attrNameLst>
                                          <p:attrName>style.visibility</p:attrName>
                                        </p:attrNameLst>
                                      </p:cBhvr>
                                      <p:to>
                                        <p:strVal val="visible"/>
                                      </p:to>
                                    </p:set>
                                    <p:animEffect transition="in" filter="fade">
                                      <p:cBhvr>
                                        <p:cTn id="26" dur="1000"/>
                                        <p:tgtEl>
                                          <p:spTgt spid="142339">
                                            <p:txEl>
                                              <p:pRg st="4" end="4"/>
                                            </p:txEl>
                                          </p:spTgt>
                                        </p:tgtEl>
                                      </p:cBhvr>
                                    </p:animEffect>
                                    <p:anim calcmode="lin" valueType="num">
                                      <p:cBhvr>
                                        <p:cTn id="27" dur="1000" fill="hold"/>
                                        <p:tgtEl>
                                          <p:spTgt spid="142339">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142339">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2339">
                                            <p:txEl>
                                              <p:pRg st="5" end="5"/>
                                            </p:txEl>
                                          </p:spTgt>
                                        </p:tgtEl>
                                        <p:attrNameLst>
                                          <p:attrName>style.visibility</p:attrName>
                                        </p:attrNameLst>
                                      </p:cBhvr>
                                      <p:to>
                                        <p:strVal val="visible"/>
                                      </p:to>
                                    </p:set>
                                    <p:animEffect transition="in" filter="fade">
                                      <p:cBhvr>
                                        <p:cTn id="31" dur="1000"/>
                                        <p:tgtEl>
                                          <p:spTgt spid="142339">
                                            <p:txEl>
                                              <p:pRg st="5" end="5"/>
                                            </p:txEl>
                                          </p:spTgt>
                                        </p:tgtEl>
                                      </p:cBhvr>
                                    </p:animEffect>
                                    <p:anim calcmode="lin" valueType="num">
                                      <p:cBhvr>
                                        <p:cTn id="32" dur="1000" fill="hold"/>
                                        <p:tgtEl>
                                          <p:spTgt spid="142339">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142339">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42339">
                                            <p:txEl>
                                              <p:pRg st="7" end="7"/>
                                            </p:txEl>
                                          </p:spTgt>
                                        </p:tgtEl>
                                        <p:attrNameLst>
                                          <p:attrName>style.visibility</p:attrName>
                                        </p:attrNameLst>
                                      </p:cBhvr>
                                      <p:to>
                                        <p:strVal val="visible"/>
                                      </p:to>
                                    </p:set>
                                    <p:animEffect transition="in" filter="fade">
                                      <p:cBhvr>
                                        <p:cTn id="36" dur="1000"/>
                                        <p:tgtEl>
                                          <p:spTgt spid="142339">
                                            <p:txEl>
                                              <p:pRg st="7" end="7"/>
                                            </p:txEl>
                                          </p:spTgt>
                                        </p:tgtEl>
                                      </p:cBhvr>
                                    </p:animEffect>
                                    <p:anim calcmode="lin" valueType="num">
                                      <p:cBhvr>
                                        <p:cTn id="37" dur="1000" fill="hold"/>
                                        <p:tgtEl>
                                          <p:spTgt spid="142339">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142339">
                                            <p:txEl>
                                              <p:pRg st="7" end="7"/>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2339">
                                            <p:txEl>
                                              <p:pRg st="8" end="8"/>
                                            </p:txEl>
                                          </p:spTgt>
                                        </p:tgtEl>
                                        <p:attrNameLst>
                                          <p:attrName>style.visibility</p:attrName>
                                        </p:attrNameLst>
                                      </p:cBhvr>
                                      <p:to>
                                        <p:strVal val="visible"/>
                                      </p:to>
                                    </p:set>
                                    <p:animEffect transition="in" filter="fade">
                                      <p:cBhvr>
                                        <p:cTn id="41" dur="1000"/>
                                        <p:tgtEl>
                                          <p:spTgt spid="142339">
                                            <p:txEl>
                                              <p:pRg st="8" end="8"/>
                                            </p:txEl>
                                          </p:spTgt>
                                        </p:tgtEl>
                                      </p:cBhvr>
                                    </p:animEffect>
                                    <p:anim calcmode="lin" valueType="num">
                                      <p:cBhvr>
                                        <p:cTn id="42" dur="1000" fill="hold"/>
                                        <p:tgtEl>
                                          <p:spTgt spid="142339">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142339">
                                            <p:txEl>
                                              <p:pRg st="8" end="8"/>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2339">
                                            <p:txEl>
                                              <p:pRg st="9" end="9"/>
                                            </p:txEl>
                                          </p:spTgt>
                                        </p:tgtEl>
                                        <p:attrNameLst>
                                          <p:attrName>style.visibility</p:attrName>
                                        </p:attrNameLst>
                                      </p:cBhvr>
                                      <p:to>
                                        <p:strVal val="visible"/>
                                      </p:to>
                                    </p:set>
                                    <p:animEffect transition="in" filter="fade">
                                      <p:cBhvr>
                                        <p:cTn id="46" dur="1000"/>
                                        <p:tgtEl>
                                          <p:spTgt spid="142339">
                                            <p:txEl>
                                              <p:pRg st="9" end="9"/>
                                            </p:txEl>
                                          </p:spTgt>
                                        </p:tgtEl>
                                      </p:cBhvr>
                                    </p:animEffect>
                                    <p:anim calcmode="lin" valueType="num">
                                      <p:cBhvr>
                                        <p:cTn id="47" dur="1000" fill="hold"/>
                                        <p:tgtEl>
                                          <p:spTgt spid="142339">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142339">
                                            <p:txEl>
                                              <p:pRg st="9" end="9"/>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2339">
                                            <p:txEl>
                                              <p:pRg st="10" end="10"/>
                                            </p:txEl>
                                          </p:spTgt>
                                        </p:tgtEl>
                                        <p:attrNameLst>
                                          <p:attrName>style.visibility</p:attrName>
                                        </p:attrNameLst>
                                      </p:cBhvr>
                                      <p:to>
                                        <p:strVal val="visible"/>
                                      </p:to>
                                    </p:set>
                                    <p:animEffect transition="in" filter="fade">
                                      <p:cBhvr>
                                        <p:cTn id="51" dur="1000"/>
                                        <p:tgtEl>
                                          <p:spTgt spid="142339">
                                            <p:txEl>
                                              <p:pRg st="10" end="10"/>
                                            </p:txEl>
                                          </p:spTgt>
                                        </p:tgtEl>
                                      </p:cBhvr>
                                    </p:animEffect>
                                    <p:anim calcmode="lin" valueType="num">
                                      <p:cBhvr>
                                        <p:cTn id="52" dur="1000" fill="hold"/>
                                        <p:tgtEl>
                                          <p:spTgt spid="142339">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142339">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5" presetClass="entr" presetSubtype="0"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2000"/>
                                        <p:tgtEl>
                                          <p:spTgt spid="2"/>
                                        </p:tgtEl>
                                      </p:cBhvr>
                                    </p:animEffect>
                                    <p:anim calcmode="lin" valueType="num">
                                      <p:cBhvr>
                                        <p:cTn id="59" dur="2000" fill="hold"/>
                                        <p:tgtEl>
                                          <p:spTgt spid="2"/>
                                        </p:tgtEl>
                                        <p:attrNameLst>
                                          <p:attrName>ppt_w</p:attrName>
                                        </p:attrNameLst>
                                      </p:cBhvr>
                                      <p:tavLst>
                                        <p:tav tm="0" fmla="#ppt_w*sin(2.5*pi*$)">
                                          <p:val>
                                            <p:fltVal val="0"/>
                                          </p:val>
                                        </p:tav>
                                        <p:tav tm="100000">
                                          <p:val>
                                            <p:fltVal val="1"/>
                                          </p:val>
                                        </p:tav>
                                      </p:tavLst>
                                    </p:anim>
                                    <p:anim calcmode="lin" valueType="num">
                                      <p:cBhvr>
                                        <p:cTn id="60"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705F601-5588-421F-9456-899B071EE516}" type="slidenum">
              <a:rPr kumimoji="0" lang="en-US" altLang="zh-TW" sz="1400">
                <a:ea typeface="新細明體" panose="02020500000000000000" pitchFamily="18" charset="-120"/>
              </a:rPr>
              <a:pPr>
                <a:spcBef>
                  <a:spcPct val="0"/>
                </a:spcBef>
                <a:buClrTx/>
                <a:buSzTx/>
                <a:buFontTx/>
                <a:buNone/>
              </a:pPr>
              <a:t>40</a:t>
            </a:fld>
            <a:endParaRPr kumimoji="0" lang="en-US" altLang="zh-TW" sz="1400">
              <a:ea typeface="新細明體" panose="02020500000000000000" pitchFamily="18" charset="-120"/>
            </a:endParaRPr>
          </a:p>
        </p:txBody>
      </p:sp>
      <p:sp>
        <p:nvSpPr>
          <p:cNvPr id="9221" name="Rectangle 2"/>
          <p:cNvSpPr>
            <a:spLocks noGrp="1" noChangeArrowheads="1"/>
          </p:cNvSpPr>
          <p:nvPr>
            <p:ph type="title"/>
          </p:nvPr>
        </p:nvSpPr>
        <p:spPr>
          <a:xfrm>
            <a:off x="685800" y="414338"/>
            <a:ext cx="7772400" cy="1143000"/>
          </a:xfrm>
        </p:spPr>
        <p:txBody>
          <a:bodyPr/>
          <a:lstStyle/>
          <a:p>
            <a:pPr eaLnBrk="1" hangingPunct="1">
              <a:defRPr/>
            </a:pPr>
            <a:r>
              <a:rPr lang="zh-TW" altLang="en-US" dirty="0" smtClean="0">
                <a:latin typeface="標楷體" pitchFamily="65" charset="-120"/>
              </a:rPr>
              <a:t>股利折現模型</a:t>
            </a:r>
            <a:r>
              <a:rPr lang="en-US" altLang="zh-TW" dirty="0" smtClean="0">
                <a:latin typeface="標楷體" pitchFamily="65" charset="-120"/>
              </a:rPr>
              <a:t>-1</a:t>
            </a:r>
          </a:p>
        </p:txBody>
      </p:sp>
      <p:sp>
        <p:nvSpPr>
          <p:cNvPr id="159747" name="Rectangle 3"/>
          <p:cNvSpPr>
            <a:spLocks noGrp="1" noChangeArrowheads="1"/>
          </p:cNvSpPr>
          <p:nvPr>
            <p:ph type="body" sz="half" idx="1"/>
          </p:nvPr>
        </p:nvSpPr>
        <p:spPr>
          <a:xfrm>
            <a:off x="457200" y="1719263"/>
            <a:ext cx="8291513" cy="4411662"/>
          </a:xfrm>
        </p:spPr>
        <p:txBody>
          <a:bodyPr/>
          <a:lstStyle/>
          <a:p>
            <a:pPr eaLnBrk="1" hangingPunct="1">
              <a:buFont typeface="Wingdings" panose="05000000000000000000" pitchFamily="2" charset="2"/>
              <a:buNone/>
            </a:pPr>
            <a:r>
              <a:rPr lang="zh-TW" altLang="en-US" sz="2400" dirty="0" smtClean="0">
                <a:latin typeface="標楷體" panose="03000509000000000000" pitchFamily="65" charset="-120"/>
              </a:rPr>
              <a:t>如果現金股利有規則存在，我們可以推論出更為具體的股利</a:t>
            </a:r>
            <a:endParaRPr lang="en-US" altLang="zh-TW" sz="2400" dirty="0" smtClean="0">
              <a:latin typeface="標楷體" panose="03000509000000000000" pitchFamily="65" charset="-120"/>
            </a:endParaRPr>
          </a:p>
          <a:p>
            <a:pPr eaLnBrk="1" hangingPunct="1">
              <a:buFont typeface="Wingdings" panose="05000000000000000000" pitchFamily="2" charset="2"/>
              <a:buNone/>
            </a:pPr>
            <a:r>
              <a:rPr lang="zh-TW" altLang="en-US" sz="2400" dirty="0" smtClean="0">
                <a:latin typeface="標楷體" panose="03000509000000000000" pitchFamily="65" charset="-120"/>
              </a:rPr>
              <a:t>折現模型，以下說明幾種特殊型式的股利折現模型。</a:t>
            </a:r>
          </a:p>
          <a:p>
            <a:pPr eaLnBrk="1" hangingPunct="1">
              <a:buFont typeface="Wingdings" panose="05000000000000000000" pitchFamily="2" charset="2"/>
              <a:buNone/>
            </a:pPr>
            <a:endParaRPr lang="zh-TW" altLang="en-US" sz="2200" dirty="0" smtClean="0">
              <a:latin typeface="標楷體" panose="03000509000000000000" pitchFamily="65" charset="-120"/>
            </a:endParaRPr>
          </a:p>
          <a:p>
            <a:pPr eaLnBrk="1" hangingPunct="1"/>
            <a:r>
              <a:rPr lang="zh-TW" altLang="en-US" sz="2600" dirty="0" smtClean="0">
                <a:solidFill>
                  <a:srgbClr val="003399"/>
                </a:solidFill>
                <a:latin typeface="標楷體" panose="03000509000000000000" pitchFamily="65" charset="-120"/>
              </a:rPr>
              <a:t>股利固定成長模式</a:t>
            </a:r>
          </a:p>
          <a:p>
            <a:pPr lvl="1" eaLnBrk="1" hangingPunct="1"/>
            <a:r>
              <a:rPr lang="zh-TW" altLang="en-US" sz="2400" dirty="0" smtClean="0">
                <a:latin typeface="標楷體" panose="03000509000000000000" pitchFamily="65" charset="-120"/>
              </a:rPr>
              <a:t>現金股利每年以固定的成長率</a:t>
            </a:r>
            <a:r>
              <a:rPr lang="en-US" altLang="zh-TW" sz="2400" dirty="0" smtClean="0">
                <a:latin typeface="標楷體" panose="03000509000000000000" pitchFamily="65" charset="-120"/>
              </a:rPr>
              <a:t>g</a:t>
            </a:r>
            <a:r>
              <a:rPr lang="zh-TW" altLang="en-US" sz="2400" dirty="0" smtClean="0">
                <a:latin typeface="標楷體" panose="03000509000000000000" pitchFamily="65" charset="-120"/>
              </a:rPr>
              <a:t>成長，而且</a:t>
            </a:r>
            <a:r>
              <a:rPr lang="en-US" altLang="zh-TW" sz="2400" dirty="0" smtClean="0">
                <a:latin typeface="標楷體" panose="03000509000000000000" pitchFamily="65" charset="-120"/>
              </a:rPr>
              <a:t>g</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k</a:t>
            </a:r>
            <a:r>
              <a:rPr lang="en-US" altLang="zh-TW" sz="2400" dirty="0" smtClean="0"/>
              <a:t> </a:t>
            </a:r>
          </a:p>
          <a:p>
            <a:pPr lvl="1" eaLnBrk="1" hangingPunct="1"/>
            <a:endParaRPr lang="en-US" altLang="zh-TW" sz="2200" dirty="0" smtClean="0"/>
          </a:p>
        </p:txBody>
      </p:sp>
      <p:graphicFrame>
        <p:nvGraphicFramePr>
          <p:cNvPr id="159748" name="Object 4"/>
          <p:cNvGraphicFramePr>
            <a:graphicFrameLocks noGrp="1" noChangeAspect="1"/>
          </p:cNvGraphicFramePr>
          <p:nvPr>
            <p:ph sz="quarter" idx="2"/>
          </p:nvPr>
        </p:nvGraphicFramePr>
        <p:xfrm>
          <a:off x="1763713" y="3929063"/>
          <a:ext cx="5400675" cy="1446212"/>
        </p:xfrm>
        <a:graphic>
          <a:graphicData uri="http://schemas.openxmlformats.org/presentationml/2006/ole">
            <mc:AlternateContent xmlns:mc="http://schemas.openxmlformats.org/markup-compatibility/2006">
              <mc:Choice xmlns:v="urn:schemas-microsoft-com:vml" Requires="v">
                <p:oleObj spid="_x0000_s40999" name="方程式" r:id="rId3" imgW="3746500" imgH="1003300" progId="Equation.3">
                  <p:embed/>
                </p:oleObj>
              </mc:Choice>
              <mc:Fallback>
                <p:oleObj name="方程式" r:id="rId3" imgW="3746500" imgH="10033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3929063"/>
                        <a:ext cx="5400675" cy="144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9750" name="Object 6"/>
          <p:cNvGraphicFramePr>
            <a:graphicFrameLocks noGrp="1" noChangeAspect="1"/>
          </p:cNvGraphicFramePr>
          <p:nvPr>
            <p:ph sz="quarter" idx="3"/>
          </p:nvPr>
        </p:nvGraphicFramePr>
        <p:xfrm>
          <a:off x="1979613" y="5357813"/>
          <a:ext cx="1296987" cy="820737"/>
        </p:xfrm>
        <a:graphic>
          <a:graphicData uri="http://schemas.openxmlformats.org/presentationml/2006/ole">
            <mc:AlternateContent xmlns:mc="http://schemas.openxmlformats.org/markup-compatibility/2006">
              <mc:Choice xmlns:v="urn:schemas-microsoft-com:vml" Requires="v">
                <p:oleObj spid="_x0000_s41000" name="方程式" r:id="rId5" imgW="761669" imgH="482391" progId="Equation.3">
                  <p:embed/>
                </p:oleObj>
              </mc:Choice>
              <mc:Fallback>
                <p:oleObj name="方程式" r:id="rId5" imgW="761669" imgH="482391"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5357813"/>
                        <a:ext cx="1296987" cy="820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9752" name="Text Box 8"/>
          <p:cNvSpPr txBox="1">
            <a:spLocks noChangeArrowheads="1"/>
          </p:cNvSpPr>
          <p:nvPr/>
        </p:nvSpPr>
        <p:spPr bwMode="auto">
          <a:xfrm>
            <a:off x="1403350" y="5480050"/>
            <a:ext cx="935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50000"/>
              </a:spcBef>
              <a:buClrTx/>
              <a:buSzTx/>
              <a:buFontTx/>
              <a:buNone/>
            </a:pPr>
            <a:r>
              <a:rPr lang="zh-TW" altLang="en-US" sz="2000"/>
              <a:t>即</a:t>
            </a:r>
          </a:p>
        </p:txBody>
      </p:sp>
      <p:sp>
        <p:nvSpPr>
          <p:cNvPr id="40968" name="頁尾版面配置區 7"/>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barn(inVertical)">
                                      <p:cBhvr>
                                        <p:cTn id="7" dur="500"/>
                                        <p:tgtEl>
                                          <p:spTgt spid="92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9747">
                                            <p:txEl>
                                              <p:pRg st="0" end="0"/>
                                            </p:txEl>
                                          </p:spTgt>
                                        </p:tgtEl>
                                        <p:attrNameLst>
                                          <p:attrName>style.visibility</p:attrName>
                                        </p:attrNameLst>
                                      </p:cBhvr>
                                      <p:to>
                                        <p:strVal val="visible"/>
                                      </p:to>
                                    </p:set>
                                    <p:animEffect transition="in" filter="fade">
                                      <p:cBhvr>
                                        <p:cTn id="12" dur="1000"/>
                                        <p:tgtEl>
                                          <p:spTgt spid="159747">
                                            <p:txEl>
                                              <p:pRg st="0" end="0"/>
                                            </p:txEl>
                                          </p:spTgt>
                                        </p:tgtEl>
                                      </p:cBhvr>
                                    </p:animEffect>
                                    <p:anim calcmode="lin" valueType="num">
                                      <p:cBhvr>
                                        <p:cTn id="13" dur="1000" fill="hold"/>
                                        <p:tgtEl>
                                          <p:spTgt spid="15974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597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9747">
                                            <p:txEl>
                                              <p:pRg st="1" end="1"/>
                                            </p:txEl>
                                          </p:spTgt>
                                        </p:tgtEl>
                                        <p:attrNameLst>
                                          <p:attrName>style.visibility</p:attrName>
                                        </p:attrNameLst>
                                      </p:cBhvr>
                                      <p:to>
                                        <p:strVal val="visible"/>
                                      </p:to>
                                    </p:set>
                                    <p:animEffect transition="in" filter="fade">
                                      <p:cBhvr>
                                        <p:cTn id="19" dur="1000"/>
                                        <p:tgtEl>
                                          <p:spTgt spid="159747">
                                            <p:txEl>
                                              <p:pRg st="1" end="1"/>
                                            </p:txEl>
                                          </p:spTgt>
                                        </p:tgtEl>
                                      </p:cBhvr>
                                    </p:animEffect>
                                    <p:anim calcmode="lin" valueType="num">
                                      <p:cBhvr>
                                        <p:cTn id="20" dur="1000" fill="hold"/>
                                        <p:tgtEl>
                                          <p:spTgt spid="15974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597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9747">
                                            <p:txEl>
                                              <p:pRg st="3" end="3"/>
                                            </p:txEl>
                                          </p:spTgt>
                                        </p:tgtEl>
                                        <p:attrNameLst>
                                          <p:attrName>style.visibility</p:attrName>
                                        </p:attrNameLst>
                                      </p:cBhvr>
                                      <p:to>
                                        <p:strVal val="visible"/>
                                      </p:to>
                                    </p:set>
                                    <p:animEffect transition="in" filter="fade">
                                      <p:cBhvr>
                                        <p:cTn id="26" dur="1000"/>
                                        <p:tgtEl>
                                          <p:spTgt spid="159747">
                                            <p:txEl>
                                              <p:pRg st="3" end="3"/>
                                            </p:txEl>
                                          </p:spTgt>
                                        </p:tgtEl>
                                      </p:cBhvr>
                                    </p:animEffect>
                                    <p:anim calcmode="lin" valueType="num">
                                      <p:cBhvr>
                                        <p:cTn id="27" dur="1000" fill="hold"/>
                                        <p:tgtEl>
                                          <p:spTgt spid="15974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59747">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59747">
                                            <p:txEl>
                                              <p:pRg st="4" end="4"/>
                                            </p:txEl>
                                          </p:spTgt>
                                        </p:tgtEl>
                                        <p:attrNameLst>
                                          <p:attrName>style.visibility</p:attrName>
                                        </p:attrNameLst>
                                      </p:cBhvr>
                                      <p:to>
                                        <p:strVal val="visible"/>
                                      </p:to>
                                    </p:set>
                                    <p:animEffect transition="in" filter="fade">
                                      <p:cBhvr>
                                        <p:cTn id="31" dur="1000"/>
                                        <p:tgtEl>
                                          <p:spTgt spid="159747">
                                            <p:txEl>
                                              <p:pRg st="4" end="4"/>
                                            </p:txEl>
                                          </p:spTgt>
                                        </p:tgtEl>
                                      </p:cBhvr>
                                    </p:animEffect>
                                    <p:anim calcmode="lin" valueType="num">
                                      <p:cBhvr>
                                        <p:cTn id="32" dur="1000" fill="hold"/>
                                        <p:tgtEl>
                                          <p:spTgt spid="15974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5974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nodeType="afterGroup">
                            <p:stCondLst>
                              <p:cond delay="0"/>
                            </p:stCondLst>
                            <p:childTnLst>
                              <p:par>
                                <p:cTn id="36" presetID="53" presetClass="entr" presetSubtype="16" fill="hold" nodeType="clickEffect">
                                  <p:stCondLst>
                                    <p:cond delay="0"/>
                                  </p:stCondLst>
                                  <p:childTnLst>
                                    <p:set>
                                      <p:cBhvr>
                                        <p:cTn id="37" dur="1" fill="hold">
                                          <p:stCondLst>
                                            <p:cond delay="0"/>
                                          </p:stCondLst>
                                        </p:cTn>
                                        <p:tgtEl>
                                          <p:spTgt spid="159748"/>
                                        </p:tgtEl>
                                        <p:attrNameLst>
                                          <p:attrName>style.visibility</p:attrName>
                                        </p:attrNameLst>
                                      </p:cBhvr>
                                      <p:to>
                                        <p:strVal val="visible"/>
                                      </p:to>
                                    </p:set>
                                    <p:anim calcmode="lin" valueType="num">
                                      <p:cBhvr>
                                        <p:cTn id="38" dur="500" fill="hold"/>
                                        <p:tgtEl>
                                          <p:spTgt spid="159748"/>
                                        </p:tgtEl>
                                        <p:attrNameLst>
                                          <p:attrName>ppt_w</p:attrName>
                                        </p:attrNameLst>
                                      </p:cBhvr>
                                      <p:tavLst>
                                        <p:tav tm="0">
                                          <p:val>
                                            <p:fltVal val="0"/>
                                          </p:val>
                                        </p:tav>
                                        <p:tav tm="100000">
                                          <p:val>
                                            <p:strVal val="#ppt_w"/>
                                          </p:val>
                                        </p:tav>
                                      </p:tavLst>
                                    </p:anim>
                                    <p:anim calcmode="lin" valueType="num">
                                      <p:cBhvr>
                                        <p:cTn id="39" dur="500" fill="hold"/>
                                        <p:tgtEl>
                                          <p:spTgt spid="159748"/>
                                        </p:tgtEl>
                                        <p:attrNameLst>
                                          <p:attrName>ppt_h</p:attrName>
                                        </p:attrNameLst>
                                      </p:cBhvr>
                                      <p:tavLst>
                                        <p:tav tm="0">
                                          <p:val>
                                            <p:fltVal val="0"/>
                                          </p:val>
                                        </p:tav>
                                        <p:tav tm="100000">
                                          <p:val>
                                            <p:strVal val="#ppt_h"/>
                                          </p:val>
                                        </p:tav>
                                      </p:tavLst>
                                    </p:anim>
                                    <p:animEffect transition="in" filter="fade">
                                      <p:cBhvr>
                                        <p:cTn id="40" dur="500"/>
                                        <p:tgtEl>
                                          <p:spTgt spid="159748"/>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59752"/>
                                        </p:tgtEl>
                                        <p:attrNameLst>
                                          <p:attrName>style.visibility</p:attrName>
                                        </p:attrNameLst>
                                      </p:cBhvr>
                                      <p:to>
                                        <p:strVal val="visible"/>
                                      </p:to>
                                    </p:set>
                                  </p:childTnLst>
                                </p:cTn>
                              </p:par>
                              <p:par>
                                <p:cTn id="44" presetID="53" presetClass="entr" presetSubtype="16" fill="hold" nodeType="withEffect">
                                  <p:stCondLst>
                                    <p:cond delay="0"/>
                                  </p:stCondLst>
                                  <p:childTnLst>
                                    <p:set>
                                      <p:cBhvr>
                                        <p:cTn id="45" dur="1" fill="hold">
                                          <p:stCondLst>
                                            <p:cond delay="0"/>
                                          </p:stCondLst>
                                        </p:cTn>
                                        <p:tgtEl>
                                          <p:spTgt spid="159750"/>
                                        </p:tgtEl>
                                        <p:attrNameLst>
                                          <p:attrName>style.visibility</p:attrName>
                                        </p:attrNameLst>
                                      </p:cBhvr>
                                      <p:to>
                                        <p:strVal val="visible"/>
                                      </p:to>
                                    </p:set>
                                    <p:anim calcmode="lin" valueType="num">
                                      <p:cBhvr>
                                        <p:cTn id="46" dur="500" fill="hold"/>
                                        <p:tgtEl>
                                          <p:spTgt spid="159750"/>
                                        </p:tgtEl>
                                        <p:attrNameLst>
                                          <p:attrName>ppt_w</p:attrName>
                                        </p:attrNameLst>
                                      </p:cBhvr>
                                      <p:tavLst>
                                        <p:tav tm="0">
                                          <p:val>
                                            <p:fltVal val="0"/>
                                          </p:val>
                                        </p:tav>
                                        <p:tav tm="100000">
                                          <p:val>
                                            <p:strVal val="#ppt_w"/>
                                          </p:val>
                                        </p:tav>
                                      </p:tavLst>
                                    </p:anim>
                                    <p:anim calcmode="lin" valueType="num">
                                      <p:cBhvr>
                                        <p:cTn id="47" dur="500" fill="hold"/>
                                        <p:tgtEl>
                                          <p:spTgt spid="159750"/>
                                        </p:tgtEl>
                                        <p:attrNameLst>
                                          <p:attrName>ppt_h</p:attrName>
                                        </p:attrNameLst>
                                      </p:cBhvr>
                                      <p:tavLst>
                                        <p:tav tm="0">
                                          <p:val>
                                            <p:fltVal val="0"/>
                                          </p:val>
                                        </p:tav>
                                        <p:tav tm="100000">
                                          <p:val>
                                            <p:strVal val="#ppt_h"/>
                                          </p:val>
                                        </p:tav>
                                      </p:tavLst>
                                    </p:anim>
                                    <p:animEffect transition="in" filter="fade">
                                      <p:cBhvr>
                                        <p:cTn id="48" dur="500"/>
                                        <p:tgtEl>
                                          <p:spTgt spid="159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P spid="159747" grpId="0" build="p"/>
      <p:bldP spid="15975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4DDF8401-13A4-4B87-BA17-B4333ECA042F}" type="slidenum">
              <a:rPr kumimoji="0" lang="en-US" altLang="zh-TW" sz="1400">
                <a:ea typeface="新細明體" panose="02020500000000000000" pitchFamily="18" charset="-120"/>
              </a:rPr>
              <a:pPr>
                <a:spcBef>
                  <a:spcPct val="0"/>
                </a:spcBef>
                <a:buClrTx/>
                <a:buSzTx/>
                <a:buFontTx/>
                <a:buNone/>
              </a:pPr>
              <a:t>41</a:t>
            </a:fld>
            <a:endParaRPr kumimoji="0" lang="en-US" altLang="zh-TW" sz="1400">
              <a:ea typeface="新細明體" panose="02020500000000000000" pitchFamily="18" charset="-120"/>
            </a:endParaRPr>
          </a:p>
        </p:txBody>
      </p:sp>
      <p:sp>
        <p:nvSpPr>
          <p:cNvPr id="10244" name="Rectangle 2"/>
          <p:cNvSpPr>
            <a:spLocks noGrp="1" noChangeArrowheads="1"/>
          </p:cNvSpPr>
          <p:nvPr>
            <p:ph type="title"/>
          </p:nvPr>
        </p:nvSpPr>
        <p:spPr/>
        <p:txBody>
          <a:bodyPr/>
          <a:lstStyle/>
          <a:p>
            <a:pPr eaLnBrk="1" hangingPunct="1">
              <a:defRPr/>
            </a:pPr>
            <a:r>
              <a:rPr lang="zh-TW" altLang="en-US" dirty="0" smtClean="0">
                <a:latin typeface="標楷體" pitchFamily="65" charset="-120"/>
                <a:ea typeface="標楷體" panose="03000509000000000000" pitchFamily="65" charset="-120"/>
              </a:rPr>
              <a:t>股利固定成長模式</a:t>
            </a:r>
            <a:r>
              <a:rPr lang="zh-CN" altLang="en-US" dirty="0" smtClean="0">
                <a:latin typeface="標楷體" pitchFamily="65" charset="-120"/>
                <a:ea typeface="標楷體" panose="03000509000000000000" pitchFamily="65" charset="-120"/>
              </a:rPr>
              <a:t>（續</a:t>
            </a:r>
            <a:r>
              <a:rPr lang="en-US" altLang="zh-CN" dirty="0" smtClean="0">
                <a:latin typeface="標楷體" pitchFamily="65" charset="-120"/>
                <a:ea typeface="標楷體" panose="03000509000000000000" pitchFamily="65" charset="-120"/>
              </a:rPr>
              <a:t>)</a:t>
            </a:r>
            <a:endParaRPr lang="zh-TW" altLang="en-US" dirty="0" smtClean="0">
              <a:latin typeface="標楷體" pitchFamily="65" charset="-120"/>
              <a:ea typeface="標楷體" panose="03000509000000000000" pitchFamily="65" charset="-120"/>
            </a:endParaRPr>
          </a:p>
        </p:txBody>
      </p:sp>
      <p:sp>
        <p:nvSpPr>
          <p:cNvPr id="41988" name="Rectangle 3"/>
          <p:cNvSpPr>
            <a:spLocks noGrp="1" noChangeArrowheads="1"/>
          </p:cNvSpPr>
          <p:nvPr>
            <p:ph type="body" idx="1"/>
          </p:nvPr>
        </p:nvSpPr>
        <p:spPr>
          <a:xfrm>
            <a:off x="857250" y="1935287"/>
            <a:ext cx="7600950" cy="2560514"/>
          </a:xfrm>
        </p:spPr>
        <p:txBody>
          <a:bodyPr/>
          <a:lstStyle/>
          <a:p>
            <a:pPr eaLnBrk="1" hangingPunct="1"/>
            <a:r>
              <a:rPr lang="zh-TW" altLang="en-US" dirty="0" smtClean="0">
                <a:latin typeface="標楷體" panose="03000509000000000000" pitchFamily="65" charset="-120"/>
              </a:rPr>
              <a:t>假設</a:t>
            </a:r>
            <a:r>
              <a:rPr lang="en-US" altLang="zh-TW" dirty="0" smtClean="0">
                <a:latin typeface="標楷體" panose="03000509000000000000" pitchFamily="65" charset="-120"/>
              </a:rPr>
              <a:t>A</a:t>
            </a:r>
            <a:r>
              <a:rPr lang="zh-TW" altLang="en-US" dirty="0" smtClean="0">
                <a:latin typeface="標楷體" panose="03000509000000000000" pitchFamily="65" charset="-120"/>
              </a:rPr>
              <a:t>股票明年的現金股利</a:t>
            </a:r>
            <a:r>
              <a:rPr lang="en-US" altLang="zh-TW" dirty="0" smtClean="0">
                <a:latin typeface="標楷體" panose="03000509000000000000" pitchFamily="65" charset="-120"/>
              </a:rPr>
              <a:t>D1</a:t>
            </a:r>
            <a:r>
              <a:rPr lang="zh-TW" altLang="en-US" dirty="0" smtClean="0">
                <a:latin typeface="標楷體" panose="03000509000000000000" pitchFamily="65" charset="-120"/>
              </a:rPr>
              <a:t>為</a:t>
            </a:r>
            <a:r>
              <a:rPr lang="en-US" altLang="zh-TW" dirty="0" smtClean="0">
                <a:latin typeface="標楷體" panose="03000509000000000000" pitchFamily="65" charset="-120"/>
              </a:rPr>
              <a:t>$1</a:t>
            </a:r>
            <a:r>
              <a:rPr lang="zh-TW" altLang="en-US" dirty="0" smtClean="0">
                <a:latin typeface="標楷體" panose="03000509000000000000" pitchFamily="65" charset="-120"/>
              </a:rPr>
              <a:t>，折現率</a:t>
            </a:r>
            <a:r>
              <a:rPr lang="en-US" altLang="zh-TW" dirty="0" smtClean="0">
                <a:latin typeface="標楷體" panose="03000509000000000000" pitchFamily="65" charset="-120"/>
              </a:rPr>
              <a:t>k</a:t>
            </a:r>
            <a:r>
              <a:rPr lang="zh-TW" altLang="en-US" dirty="0" smtClean="0">
                <a:latin typeface="標楷體" panose="03000509000000000000" pitchFamily="65" charset="-120"/>
              </a:rPr>
              <a:t>為</a:t>
            </a:r>
            <a:r>
              <a:rPr lang="en-US" altLang="zh-TW" dirty="0" smtClean="0">
                <a:latin typeface="標楷體" panose="03000509000000000000" pitchFamily="65" charset="-120"/>
              </a:rPr>
              <a:t>10%</a:t>
            </a:r>
            <a:r>
              <a:rPr lang="zh-TW" altLang="en-US" dirty="0" smtClean="0">
                <a:latin typeface="標楷體" panose="03000509000000000000" pitchFamily="65" charset="-120"/>
              </a:rPr>
              <a:t>，現金股利每年的成長率</a:t>
            </a:r>
            <a:r>
              <a:rPr lang="en-US" altLang="zh-TW" dirty="0" smtClean="0">
                <a:latin typeface="標楷體" panose="03000509000000000000" pitchFamily="65" charset="-120"/>
              </a:rPr>
              <a:t>g</a:t>
            </a:r>
            <a:r>
              <a:rPr lang="zh-TW" altLang="en-US" dirty="0" smtClean="0">
                <a:latin typeface="標楷體" panose="03000509000000000000" pitchFamily="65" charset="-120"/>
              </a:rPr>
              <a:t>為</a:t>
            </a:r>
            <a:r>
              <a:rPr lang="en-US" altLang="zh-TW" dirty="0" smtClean="0">
                <a:latin typeface="標楷體" panose="03000509000000000000" pitchFamily="65" charset="-120"/>
              </a:rPr>
              <a:t>8%</a:t>
            </a:r>
            <a:r>
              <a:rPr lang="zh-TW" altLang="en-US" dirty="0" smtClean="0">
                <a:latin typeface="標楷體" panose="03000509000000000000" pitchFamily="65" charset="-120"/>
              </a:rPr>
              <a:t>，則</a:t>
            </a:r>
            <a:r>
              <a:rPr lang="en-US" altLang="zh-TW" dirty="0" smtClean="0">
                <a:latin typeface="標楷體" panose="03000509000000000000" pitchFamily="65" charset="-120"/>
              </a:rPr>
              <a:t>A</a:t>
            </a:r>
            <a:r>
              <a:rPr lang="zh-TW" altLang="en-US" dirty="0" smtClean="0">
                <a:latin typeface="標楷體" panose="03000509000000000000" pitchFamily="65" charset="-120"/>
              </a:rPr>
              <a:t>股票現在的每股價值</a:t>
            </a:r>
            <a:r>
              <a:rPr lang="en-US" altLang="zh-TW" dirty="0" smtClean="0">
                <a:latin typeface="標楷體" panose="03000509000000000000" pitchFamily="65" charset="-120"/>
              </a:rPr>
              <a:t>V</a:t>
            </a:r>
            <a:r>
              <a:rPr lang="en-US" altLang="zh-TW" sz="2400" dirty="0" smtClean="0">
                <a:latin typeface="標楷體" panose="03000509000000000000" pitchFamily="65" charset="-120"/>
              </a:rPr>
              <a:t>0</a:t>
            </a:r>
            <a:r>
              <a:rPr lang="zh-TW" altLang="en-US" dirty="0" smtClean="0">
                <a:latin typeface="標楷體" panose="03000509000000000000" pitchFamily="65" charset="-120"/>
              </a:rPr>
              <a:t>將為</a:t>
            </a:r>
            <a:r>
              <a:rPr lang="en-US" altLang="zh-TW" dirty="0" smtClean="0">
                <a:latin typeface="標楷體" panose="03000509000000000000" pitchFamily="65" charset="-120"/>
              </a:rPr>
              <a:t>$50</a:t>
            </a:r>
            <a:r>
              <a:rPr lang="zh-TW" altLang="en-US" sz="4000" dirty="0" smtClean="0">
                <a:latin typeface="標楷體" panose="03000509000000000000" pitchFamily="65" charset="-120"/>
              </a:rPr>
              <a:t>（　　　　　）。</a:t>
            </a:r>
          </a:p>
        </p:txBody>
      </p:sp>
      <p:sp>
        <p:nvSpPr>
          <p:cNvPr id="41989"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aphicFrame>
        <p:nvGraphicFramePr>
          <p:cNvPr id="41990" name="Object 4"/>
          <p:cNvGraphicFramePr>
            <a:graphicFrameLocks noChangeAspect="1"/>
          </p:cNvGraphicFramePr>
          <p:nvPr>
            <p:extLst>
              <p:ext uri="{D42A27DB-BD31-4B8C-83A1-F6EECF244321}">
                <p14:modId xmlns:p14="http://schemas.microsoft.com/office/powerpoint/2010/main" val="4066543467"/>
              </p:ext>
            </p:extLst>
          </p:nvPr>
        </p:nvGraphicFramePr>
        <p:xfrm>
          <a:off x="2516882" y="3356992"/>
          <a:ext cx="2343150" cy="857250"/>
        </p:xfrm>
        <a:graphic>
          <a:graphicData uri="http://schemas.openxmlformats.org/presentationml/2006/ole">
            <mc:AlternateContent xmlns:mc="http://schemas.openxmlformats.org/markup-compatibility/2006">
              <mc:Choice xmlns:v="urn:schemas-microsoft-com:vml" Requires="v">
                <p:oleObj spid="_x0000_s42007" name="方程式" r:id="rId3" imgW="1066337" imgH="393529" progId="Equation.3">
                  <p:embed/>
                </p:oleObj>
              </mc:Choice>
              <mc:Fallback>
                <p:oleObj name="方程式" r:id="rId3" imgW="1066337" imgH="393529"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6882" y="3356992"/>
                        <a:ext cx="23431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91" name="頁尾版面配置區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wipe(down)">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1988">
                                            <p:txEl>
                                              <p:pRg st="0" end="0"/>
                                            </p:txEl>
                                          </p:spTgt>
                                        </p:tgtEl>
                                        <p:attrNameLst>
                                          <p:attrName>style.visibility</p:attrName>
                                        </p:attrNameLst>
                                      </p:cBhvr>
                                      <p:to>
                                        <p:strVal val="visible"/>
                                      </p:to>
                                    </p:set>
                                    <p:animEffect transition="in" filter="barn(inVertical)">
                                      <p:cBhvr>
                                        <p:cTn id="12" dur="500"/>
                                        <p:tgtEl>
                                          <p:spTgt spid="419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1990"/>
                                        </p:tgtEl>
                                        <p:attrNameLst>
                                          <p:attrName>style.visibility</p:attrName>
                                        </p:attrNameLst>
                                      </p:cBhvr>
                                      <p:to>
                                        <p:strVal val="visible"/>
                                      </p:to>
                                    </p:set>
                                    <p:anim calcmode="lin" valueType="num">
                                      <p:cBhvr additive="base">
                                        <p:cTn id="17" dur="500" fill="hold"/>
                                        <p:tgtEl>
                                          <p:spTgt spid="41990"/>
                                        </p:tgtEl>
                                        <p:attrNameLst>
                                          <p:attrName>ppt_x</p:attrName>
                                        </p:attrNameLst>
                                      </p:cBhvr>
                                      <p:tavLst>
                                        <p:tav tm="0">
                                          <p:val>
                                            <p:strVal val="#ppt_x"/>
                                          </p:val>
                                        </p:tav>
                                        <p:tav tm="100000">
                                          <p:val>
                                            <p:strVal val="#ppt_x"/>
                                          </p:val>
                                        </p:tav>
                                      </p:tavLst>
                                    </p:anim>
                                    <p:anim calcmode="lin" valueType="num">
                                      <p:cBhvr additive="base">
                                        <p:cTn id="18" dur="500" fill="hold"/>
                                        <p:tgtEl>
                                          <p:spTgt spid="41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41988"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BD21E58-C3FF-4DFC-963D-B884F5F8680C}" type="slidenum">
              <a:rPr kumimoji="0" lang="en-US" altLang="zh-TW" sz="1400">
                <a:ea typeface="新細明體" panose="02020500000000000000" pitchFamily="18" charset="-120"/>
              </a:rPr>
              <a:pPr>
                <a:spcBef>
                  <a:spcPct val="0"/>
                </a:spcBef>
                <a:buClrTx/>
                <a:buSzTx/>
                <a:buFontTx/>
                <a:buNone/>
              </a:pPr>
              <a:t>42</a:t>
            </a:fld>
            <a:endParaRPr kumimoji="0" lang="en-US" altLang="zh-TW" sz="1400">
              <a:ea typeface="新細明體" panose="02020500000000000000" pitchFamily="18" charset="-120"/>
            </a:endParaRPr>
          </a:p>
        </p:txBody>
      </p:sp>
      <p:sp>
        <p:nvSpPr>
          <p:cNvPr id="11268"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股利折現模型</a:t>
            </a:r>
            <a:r>
              <a:rPr lang="en-US" altLang="zh-TW" dirty="0" smtClean="0">
                <a:latin typeface="標楷體" pitchFamily="65" charset="-120"/>
              </a:rPr>
              <a:t>-2</a:t>
            </a:r>
          </a:p>
        </p:txBody>
      </p:sp>
      <p:sp>
        <p:nvSpPr>
          <p:cNvPr id="153603" name="Rectangle 3"/>
          <p:cNvSpPr>
            <a:spLocks noGrp="1" noChangeArrowheads="1"/>
          </p:cNvSpPr>
          <p:nvPr>
            <p:ph type="body" sz="half" idx="1"/>
          </p:nvPr>
        </p:nvSpPr>
        <p:spPr>
          <a:xfrm>
            <a:off x="457200" y="1719263"/>
            <a:ext cx="8362950" cy="4411662"/>
          </a:xfrm>
        </p:spPr>
        <p:txBody>
          <a:bodyPr/>
          <a:lstStyle/>
          <a:p>
            <a:pPr eaLnBrk="1" hangingPunct="1">
              <a:lnSpc>
                <a:spcPct val="90000"/>
              </a:lnSpc>
            </a:pPr>
            <a:r>
              <a:rPr lang="zh-TW" altLang="en-US" dirty="0" smtClean="0">
                <a:solidFill>
                  <a:srgbClr val="003399"/>
                </a:solidFill>
                <a:latin typeface="標楷體" panose="03000509000000000000" pitchFamily="65" charset="-120"/>
              </a:rPr>
              <a:t>固定股利模式</a:t>
            </a:r>
          </a:p>
          <a:p>
            <a:pPr lvl="1" eaLnBrk="1" hangingPunct="1">
              <a:lnSpc>
                <a:spcPct val="90000"/>
              </a:lnSpc>
            </a:pPr>
            <a:r>
              <a:rPr lang="zh-TW" altLang="en-US" dirty="0" smtClean="0">
                <a:latin typeface="標楷體" panose="03000509000000000000" pitchFamily="65" charset="-120"/>
              </a:rPr>
              <a:t>每年的現金股利都是固定的，即</a:t>
            </a:r>
            <a:r>
              <a:rPr lang="en-US" altLang="zh-TW" dirty="0" smtClean="0">
                <a:latin typeface="標楷體" panose="03000509000000000000" pitchFamily="65" charset="-120"/>
              </a:rPr>
              <a:t>g=0</a:t>
            </a:r>
          </a:p>
          <a:p>
            <a:pPr lvl="1" eaLnBrk="1" hangingPunct="1">
              <a:lnSpc>
                <a:spcPct val="90000"/>
              </a:lnSpc>
            </a:pPr>
            <a:endParaRPr lang="en-US" altLang="zh-TW" dirty="0" smtClean="0">
              <a:latin typeface="標楷體" panose="03000509000000000000" pitchFamily="65" charset="-120"/>
            </a:endParaRPr>
          </a:p>
          <a:p>
            <a:pPr lvl="1" eaLnBrk="1" hangingPunct="1">
              <a:lnSpc>
                <a:spcPct val="90000"/>
              </a:lnSpc>
            </a:pPr>
            <a:endParaRPr lang="en-US" altLang="zh-TW" dirty="0" smtClean="0">
              <a:latin typeface="標楷體" panose="03000509000000000000" pitchFamily="65" charset="-120"/>
            </a:endParaRPr>
          </a:p>
          <a:p>
            <a:pPr lvl="1" eaLnBrk="1" hangingPunct="1">
              <a:lnSpc>
                <a:spcPct val="90000"/>
              </a:lnSpc>
            </a:pPr>
            <a:endParaRPr lang="en-US" altLang="zh-TW" dirty="0" smtClean="0">
              <a:latin typeface="標楷體" panose="03000509000000000000" pitchFamily="65" charset="-120"/>
            </a:endParaRPr>
          </a:p>
          <a:p>
            <a:pPr lvl="1" eaLnBrk="1" hangingPunct="1">
              <a:lnSpc>
                <a:spcPct val="90000"/>
              </a:lnSpc>
            </a:pPr>
            <a:r>
              <a:rPr lang="zh-TW" altLang="en-US" dirty="0" smtClean="0">
                <a:latin typeface="標楷體" panose="03000509000000000000" pitchFamily="65" charset="-120"/>
              </a:rPr>
              <a:t>例子：如果</a:t>
            </a:r>
            <a:r>
              <a:rPr lang="en-US" altLang="zh-TW" dirty="0" smtClean="0">
                <a:latin typeface="標楷體" panose="03000509000000000000" pitchFamily="65" charset="-120"/>
              </a:rPr>
              <a:t>A</a:t>
            </a:r>
            <a:r>
              <a:rPr lang="zh-TW" altLang="en-US" dirty="0" smtClean="0">
                <a:latin typeface="標楷體" panose="03000509000000000000" pitchFamily="65" charset="-120"/>
              </a:rPr>
              <a:t>股票每年的股利都是</a:t>
            </a:r>
            <a:r>
              <a:rPr lang="en-US" altLang="zh-TW" dirty="0" smtClean="0">
                <a:latin typeface="標楷體" panose="03000509000000000000" pitchFamily="65" charset="-120"/>
              </a:rPr>
              <a:t>$1</a:t>
            </a:r>
            <a:r>
              <a:rPr lang="zh-TW" altLang="en-US" dirty="0" smtClean="0">
                <a:latin typeface="標楷體" panose="03000509000000000000" pitchFamily="65" charset="-120"/>
              </a:rPr>
              <a:t>，折現率為</a:t>
            </a:r>
            <a:r>
              <a:rPr lang="en-US" altLang="zh-TW" dirty="0" smtClean="0">
                <a:latin typeface="標楷體" panose="03000509000000000000" pitchFamily="65" charset="-120"/>
              </a:rPr>
              <a:t>10%</a:t>
            </a:r>
            <a:r>
              <a:rPr lang="zh-TW" altLang="en-US" dirty="0" smtClean="0">
                <a:latin typeface="標楷體" panose="03000509000000000000" pitchFamily="65" charset="-120"/>
              </a:rPr>
              <a:t>，則</a:t>
            </a:r>
            <a:r>
              <a:rPr lang="en-US" altLang="zh-TW" dirty="0" smtClean="0">
                <a:latin typeface="標楷體" panose="03000509000000000000" pitchFamily="65" charset="-120"/>
              </a:rPr>
              <a:t>A</a:t>
            </a:r>
            <a:r>
              <a:rPr lang="zh-TW" altLang="en-US" dirty="0" smtClean="0">
                <a:latin typeface="標楷體" panose="03000509000000000000" pitchFamily="65" charset="-120"/>
              </a:rPr>
              <a:t>股票現在的價值為</a:t>
            </a:r>
            <a:r>
              <a:rPr lang="en-US" altLang="zh-TW" dirty="0" smtClean="0">
                <a:latin typeface="標楷體" panose="03000509000000000000" pitchFamily="65" charset="-120"/>
              </a:rPr>
              <a:t>$10 </a:t>
            </a:r>
            <a:r>
              <a:rPr lang="zh-TW" altLang="en-US" dirty="0" smtClean="0">
                <a:latin typeface="標楷體" panose="03000509000000000000" pitchFamily="65" charset="-120"/>
              </a:rPr>
              <a:t>（</a:t>
            </a:r>
            <a:r>
              <a:rPr lang="en-US" altLang="zh-TW" dirty="0" smtClean="0">
                <a:latin typeface="標楷體" panose="03000509000000000000" pitchFamily="65" charset="-120"/>
              </a:rPr>
              <a:t>1/10%</a:t>
            </a:r>
            <a:r>
              <a:rPr lang="zh-TW" altLang="en-US" dirty="0" smtClean="0">
                <a:latin typeface="標楷體" panose="03000509000000000000" pitchFamily="65" charset="-120"/>
              </a:rPr>
              <a:t>）。</a:t>
            </a:r>
          </a:p>
          <a:p>
            <a:pPr lvl="1" eaLnBrk="1" hangingPunct="1">
              <a:lnSpc>
                <a:spcPct val="90000"/>
              </a:lnSpc>
            </a:pPr>
            <a:endParaRPr lang="zh-TW" altLang="en-US" sz="2200" dirty="0" smtClean="0">
              <a:latin typeface="標楷體" panose="03000509000000000000" pitchFamily="65" charset="-120"/>
            </a:endParaRPr>
          </a:p>
          <a:p>
            <a:pPr lvl="1" eaLnBrk="1" hangingPunct="1">
              <a:lnSpc>
                <a:spcPct val="90000"/>
              </a:lnSpc>
              <a:buFont typeface="Wingdings" panose="05000000000000000000" pitchFamily="2" charset="2"/>
              <a:buNone/>
            </a:pPr>
            <a:endParaRPr lang="zh-TW" altLang="en-US" sz="2200" dirty="0" smtClean="0"/>
          </a:p>
        </p:txBody>
      </p:sp>
      <p:graphicFrame>
        <p:nvGraphicFramePr>
          <p:cNvPr id="153604" name="Object 4"/>
          <p:cNvGraphicFramePr>
            <a:graphicFrameLocks noGrp="1" noChangeAspect="1"/>
          </p:cNvGraphicFramePr>
          <p:nvPr>
            <p:ph sz="quarter" idx="2"/>
          </p:nvPr>
        </p:nvGraphicFramePr>
        <p:xfrm>
          <a:off x="1928813" y="2928938"/>
          <a:ext cx="1079500" cy="865187"/>
        </p:xfrm>
        <a:graphic>
          <a:graphicData uri="http://schemas.openxmlformats.org/presentationml/2006/ole">
            <mc:AlternateContent xmlns:mc="http://schemas.openxmlformats.org/markup-compatibility/2006">
              <mc:Choice xmlns:v="urn:schemas-microsoft-com:vml" Requires="v">
                <p:oleObj spid="_x0000_s43030" name="方程式" r:id="rId3" imgW="571500" imgH="457200" progId="Equation.3">
                  <p:embed/>
                </p:oleObj>
              </mc:Choice>
              <mc:Fallback>
                <p:oleObj name="方程式" r:id="rId3" imgW="571500" imgH="457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813" y="2928938"/>
                        <a:ext cx="1079500" cy="86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4"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Effect transition="in" filter="randombar(horizontal)">
                                      <p:cBhvr>
                                        <p:cTn id="7" dur="500"/>
                                        <p:tgtEl>
                                          <p:spTgt spid="15360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3603">
                                            <p:txEl>
                                              <p:pRg st="1" end="1"/>
                                            </p:txEl>
                                          </p:spTgt>
                                        </p:tgtEl>
                                        <p:attrNameLst>
                                          <p:attrName>style.visibility</p:attrName>
                                        </p:attrNameLst>
                                      </p:cBhvr>
                                      <p:to>
                                        <p:strVal val="visible"/>
                                      </p:to>
                                    </p:set>
                                    <p:animEffect transition="in" filter="randombar(horizontal)">
                                      <p:cBhvr>
                                        <p:cTn id="10" dur="500"/>
                                        <p:tgtEl>
                                          <p:spTgt spid="15360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3603">
                                            <p:txEl>
                                              <p:pRg st="5" end="5"/>
                                            </p:txEl>
                                          </p:spTgt>
                                        </p:tgtEl>
                                        <p:attrNameLst>
                                          <p:attrName>style.visibility</p:attrName>
                                        </p:attrNameLst>
                                      </p:cBhvr>
                                      <p:to>
                                        <p:strVal val="visible"/>
                                      </p:to>
                                    </p:set>
                                    <p:animEffect transition="in" filter="randombar(horizontal)">
                                      <p:cBhvr>
                                        <p:cTn id="13" dur="500"/>
                                        <p:tgtEl>
                                          <p:spTgt spid="15360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53604"/>
                                        </p:tgtEl>
                                        <p:attrNameLst>
                                          <p:attrName>style.visibility</p:attrName>
                                        </p:attrNameLst>
                                      </p:cBhvr>
                                      <p:to>
                                        <p:strVal val="visible"/>
                                      </p:to>
                                    </p:set>
                                    <p:anim calcmode="lin" valueType="num">
                                      <p:cBhvr>
                                        <p:cTn id="18" dur="500" fill="hold"/>
                                        <p:tgtEl>
                                          <p:spTgt spid="153604"/>
                                        </p:tgtEl>
                                        <p:attrNameLst>
                                          <p:attrName>ppt_w</p:attrName>
                                        </p:attrNameLst>
                                      </p:cBhvr>
                                      <p:tavLst>
                                        <p:tav tm="0">
                                          <p:val>
                                            <p:fltVal val="0"/>
                                          </p:val>
                                        </p:tav>
                                        <p:tav tm="100000">
                                          <p:val>
                                            <p:strVal val="#ppt_w"/>
                                          </p:val>
                                        </p:tav>
                                      </p:tavLst>
                                    </p:anim>
                                    <p:anim calcmode="lin" valueType="num">
                                      <p:cBhvr>
                                        <p:cTn id="19" dur="500" fill="hold"/>
                                        <p:tgtEl>
                                          <p:spTgt spid="153604"/>
                                        </p:tgtEl>
                                        <p:attrNameLst>
                                          <p:attrName>ppt_h</p:attrName>
                                        </p:attrNameLst>
                                      </p:cBhvr>
                                      <p:tavLst>
                                        <p:tav tm="0">
                                          <p:val>
                                            <p:fltVal val="0"/>
                                          </p:val>
                                        </p:tav>
                                        <p:tav tm="100000">
                                          <p:val>
                                            <p:strVal val="#ppt_h"/>
                                          </p:val>
                                        </p:tav>
                                      </p:tavLst>
                                    </p:anim>
                                    <p:animEffect transition="in" filter="fade">
                                      <p:cBhvr>
                                        <p:cTn id="20" dur="500"/>
                                        <p:tgtEl>
                                          <p:spTgt spid="153604"/>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1268"/>
                                        </p:tgtEl>
                                        <p:attrNameLst>
                                          <p:attrName>style.visibility</p:attrName>
                                        </p:attrNameLst>
                                      </p:cBhvr>
                                      <p:to>
                                        <p:strVal val="visible"/>
                                      </p:to>
                                    </p:set>
                                    <p:animEffect transition="in" filter="fade">
                                      <p:cBhvr>
                                        <p:cTn id="25" dur="1000"/>
                                        <p:tgtEl>
                                          <p:spTgt spid="11268"/>
                                        </p:tgtEl>
                                      </p:cBhvr>
                                    </p:animEffect>
                                    <p:anim calcmode="lin" valueType="num">
                                      <p:cBhvr>
                                        <p:cTn id="26" dur="1000" fill="hold"/>
                                        <p:tgtEl>
                                          <p:spTgt spid="11268"/>
                                        </p:tgtEl>
                                        <p:attrNameLst>
                                          <p:attrName>ppt_x</p:attrName>
                                        </p:attrNameLst>
                                      </p:cBhvr>
                                      <p:tavLst>
                                        <p:tav tm="0">
                                          <p:val>
                                            <p:strVal val="#ppt_x"/>
                                          </p:val>
                                        </p:tav>
                                        <p:tav tm="100000">
                                          <p:val>
                                            <p:strVal val="#ppt_x"/>
                                          </p:val>
                                        </p:tav>
                                      </p:tavLst>
                                    </p:anim>
                                    <p:anim calcmode="lin" valueType="num">
                                      <p:cBhvr>
                                        <p:cTn id="27"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5360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FE517C1-B2D4-4E98-B685-92277893BB92}" type="slidenum">
              <a:rPr kumimoji="0" lang="en-US" altLang="zh-TW" sz="1400">
                <a:ea typeface="新細明體" panose="02020500000000000000" pitchFamily="18" charset="-120"/>
              </a:rPr>
              <a:pPr>
                <a:spcBef>
                  <a:spcPct val="0"/>
                </a:spcBef>
                <a:buClrTx/>
                <a:buSzTx/>
                <a:buFontTx/>
                <a:buNone/>
              </a:pPr>
              <a:t>43</a:t>
            </a:fld>
            <a:endParaRPr kumimoji="0" lang="en-US" altLang="zh-TW" sz="1400">
              <a:ea typeface="新細明體" panose="02020500000000000000" pitchFamily="18" charset="-120"/>
            </a:endParaRPr>
          </a:p>
        </p:txBody>
      </p:sp>
      <p:sp>
        <p:nvSpPr>
          <p:cNvPr id="43011"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市場倍數還原法</a:t>
            </a:r>
          </a:p>
        </p:txBody>
      </p:sp>
      <p:sp>
        <p:nvSpPr>
          <p:cNvPr id="189443" name="Rectangle 3"/>
          <p:cNvSpPr>
            <a:spLocks noGrp="1" noChangeArrowheads="1"/>
          </p:cNvSpPr>
          <p:nvPr>
            <p:ph type="body" idx="1"/>
          </p:nvPr>
        </p:nvSpPr>
        <p:spPr/>
        <p:txBody>
          <a:bodyPr/>
          <a:lstStyle/>
          <a:p>
            <a:pPr eaLnBrk="1" hangingPunct="1"/>
            <a:r>
              <a:rPr lang="zh-TW" altLang="en-US" sz="2800" smtClean="0">
                <a:solidFill>
                  <a:srgbClr val="003399"/>
                </a:solidFill>
                <a:latin typeface="標楷體" panose="03000509000000000000" pitchFamily="65" charset="-120"/>
              </a:rPr>
              <a:t>市場倍數還原法</a:t>
            </a:r>
          </a:p>
          <a:p>
            <a:pPr lvl="1" eaLnBrk="1" hangingPunct="1"/>
            <a:r>
              <a:rPr lang="zh-TW" altLang="en-US" sz="2400" smtClean="0">
                <a:latin typeface="標楷體" panose="03000509000000000000" pitchFamily="65" charset="-120"/>
              </a:rPr>
              <a:t>先假設股票具有一合理的市場倍數</a:t>
            </a:r>
            <a:r>
              <a:rPr lang="en-US" altLang="zh-TW" sz="2400" smtClean="0">
                <a:latin typeface="標楷體" panose="03000509000000000000" pitchFamily="65" charset="-120"/>
              </a:rPr>
              <a:t>(Market multiple)</a:t>
            </a:r>
            <a:r>
              <a:rPr lang="zh-TW" altLang="en-US" sz="2400" smtClean="0">
                <a:latin typeface="標楷體" panose="03000509000000000000" pitchFamily="65" charset="-120"/>
              </a:rPr>
              <a:t>，再利用這個合理的市場倍數與股票的每股盈餘、每股淨值、每股現金流量、每股營收等資料還原出股票現在的價值。</a:t>
            </a:r>
          </a:p>
          <a:p>
            <a:pPr lvl="1" eaLnBrk="1" hangingPunct="1"/>
            <a:endParaRPr lang="zh-TW" altLang="en-US" sz="1400" smtClean="0">
              <a:latin typeface="標楷體" panose="03000509000000000000" pitchFamily="65" charset="-120"/>
            </a:endParaRPr>
          </a:p>
          <a:p>
            <a:pPr eaLnBrk="1" hangingPunct="1"/>
            <a:r>
              <a:rPr lang="zh-TW" altLang="en-US" sz="2800" smtClean="0">
                <a:latin typeface="標楷體" panose="03000509000000000000" pitchFamily="65" charset="-120"/>
              </a:rPr>
              <a:t>常用的市場倍數還原法有</a:t>
            </a:r>
          </a:p>
          <a:p>
            <a:pPr lvl="1" eaLnBrk="1" hangingPunct="1"/>
            <a:r>
              <a:rPr lang="zh-TW" altLang="en-US" sz="2400" smtClean="0">
                <a:latin typeface="標楷體" panose="03000509000000000000" pitchFamily="65" charset="-120"/>
              </a:rPr>
              <a:t>本益比倍數還原法</a:t>
            </a:r>
          </a:p>
          <a:p>
            <a:pPr lvl="1" eaLnBrk="1" hangingPunct="1"/>
            <a:r>
              <a:rPr lang="zh-TW" altLang="en-US" sz="2400" smtClean="0">
                <a:latin typeface="標楷體" panose="03000509000000000000" pitchFamily="65" charset="-120"/>
              </a:rPr>
              <a:t>市價淨值比還原法</a:t>
            </a:r>
          </a:p>
          <a:p>
            <a:pPr lvl="1" eaLnBrk="1" hangingPunct="1"/>
            <a:r>
              <a:rPr lang="zh-TW" altLang="en-US" sz="2400" smtClean="0">
                <a:latin typeface="標楷體" panose="03000509000000000000" pitchFamily="65" charset="-120"/>
              </a:rPr>
              <a:t>市價現金流量比還原法</a:t>
            </a:r>
          </a:p>
        </p:txBody>
      </p:sp>
      <p:sp>
        <p:nvSpPr>
          <p:cNvPr id="4403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Effect transition="in" filter="fade">
                                      <p:cBhvr>
                                        <p:cTn id="7" dur="1000"/>
                                        <p:tgtEl>
                                          <p:spTgt spid="189443">
                                            <p:txEl>
                                              <p:pRg st="0" end="0"/>
                                            </p:txEl>
                                          </p:spTgt>
                                        </p:tgtEl>
                                      </p:cBhvr>
                                    </p:animEffect>
                                    <p:anim calcmode="lin" valueType="num">
                                      <p:cBhvr>
                                        <p:cTn id="8" dur="1000" fill="hold"/>
                                        <p:tgtEl>
                                          <p:spTgt spid="1894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944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9443">
                                            <p:txEl>
                                              <p:pRg st="1" end="1"/>
                                            </p:txEl>
                                          </p:spTgt>
                                        </p:tgtEl>
                                        <p:attrNameLst>
                                          <p:attrName>style.visibility</p:attrName>
                                        </p:attrNameLst>
                                      </p:cBhvr>
                                      <p:to>
                                        <p:strVal val="visible"/>
                                      </p:to>
                                    </p:set>
                                    <p:animEffect transition="in" filter="fade">
                                      <p:cBhvr>
                                        <p:cTn id="12" dur="1000"/>
                                        <p:tgtEl>
                                          <p:spTgt spid="189443">
                                            <p:txEl>
                                              <p:pRg st="1" end="1"/>
                                            </p:txEl>
                                          </p:spTgt>
                                        </p:tgtEl>
                                      </p:cBhvr>
                                    </p:animEffect>
                                    <p:anim calcmode="lin" valueType="num">
                                      <p:cBhvr>
                                        <p:cTn id="13" dur="1000" fill="hold"/>
                                        <p:tgtEl>
                                          <p:spTgt spid="18944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894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9443">
                                            <p:txEl>
                                              <p:pRg st="3" end="3"/>
                                            </p:txEl>
                                          </p:spTgt>
                                        </p:tgtEl>
                                        <p:attrNameLst>
                                          <p:attrName>style.visibility</p:attrName>
                                        </p:attrNameLst>
                                      </p:cBhvr>
                                      <p:to>
                                        <p:strVal val="visible"/>
                                      </p:to>
                                    </p:set>
                                    <p:animEffect transition="in" filter="fade">
                                      <p:cBhvr>
                                        <p:cTn id="19" dur="1000"/>
                                        <p:tgtEl>
                                          <p:spTgt spid="189443">
                                            <p:txEl>
                                              <p:pRg st="3" end="3"/>
                                            </p:txEl>
                                          </p:spTgt>
                                        </p:tgtEl>
                                      </p:cBhvr>
                                    </p:animEffect>
                                    <p:anim calcmode="lin" valueType="num">
                                      <p:cBhvr>
                                        <p:cTn id="20" dur="1000" fill="hold"/>
                                        <p:tgtEl>
                                          <p:spTgt spid="18944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8944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9443">
                                            <p:txEl>
                                              <p:pRg st="4" end="4"/>
                                            </p:txEl>
                                          </p:spTgt>
                                        </p:tgtEl>
                                        <p:attrNameLst>
                                          <p:attrName>style.visibility</p:attrName>
                                        </p:attrNameLst>
                                      </p:cBhvr>
                                      <p:to>
                                        <p:strVal val="visible"/>
                                      </p:to>
                                    </p:set>
                                    <p:animEffect transition="in" filter="fade">
                                      <p:cBhvr>
                                        <p:cTn id="24" dur="1000"/>
                                        <p:tgtEl>
                                          <p:spTgt spid="189443">
                                            <p:txEl>
                                              <p:pRg st="4" end="4"/>
                                            </p:txEl>
                                          </p:spTgt>
                                        </p:tgtEl>
                                      </p:cBhvr>
                                    </p:animEffect>
                                    <p:anim calcmode="lin" valueType="num">
                                      <p:cBhvr>
                                        <p:cTn id="25" dur="1000" fill="hold"/>
                                        <p:tgtEl>
                                          <p:spTgt spid="18944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18944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9443">
                                            <p:txEl>
                                              <p:pRg st="5" end="5"/>
                                            </p:txEl>
                                          </p:spTgt>
                                        </p:tgtEl>
                                        <p:attrNameLst>
                                          <p:attrName>style.visibility</p:attrName>
                                        </p:attrNameLst>
                                      </p:cBhvr>
                                      <p:to>
                                        <p:strVal val="visible"/>
                                      </p:to>
                                    </p:set>
                                    <p:animEffect transition="in" filter="fade">
                                      <p:cBhvr>
                                        <p:cTn id="29" dur="1000"/>
                                        <p:tgtEl>
                                          <p:spTgt spid="189443">
                                            <p:txEl>
                                              <p:pRg st="5" end="5"/>
                                            </p:txEl>
                                          </p:spTgt>
                                        </p:tgtEl>
                                      </p:cBhvr>
                                    </p:animEffect>
                                    <p:anim calcmode="lin" valueType="num">
                                      <p:cBhvr>
                                        <p:cTn id="30" dur="1000" fill="hold"/>
                                        <p:tgtEl>
                                          <p:spTgt spid="18944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18944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9443">
                                            <p:txEl>
                                              <p:pRg st="6" end="6"/>
                                            </p:txEl>
                                          </p:spTgt>
                                        </p:tgtEl>
                                        <p:attrNameLst>
                                          <p:attrName>style.visibility</p:attrName>
                                        </p:attrNameLst>
                                      </p:cBhvr>
                                      <p:to>
                                        <p:strVal val="visible"/>
                                      </p:to>
                                    </p:set>
                                    <p:animEffect transition="in" filter="fade">
                                      <p:cBhvr>
                                        <p:cTn id="34" dur="1000"/>
                                        <p:tgtEl>
                                          <p:spTgt spid="189443">
                                            <p:txEl>
                                              <p:pRg st="6" end="6"/>
                                            </p:txEl>
                                          </p:spTgt>
                                        </p:tgtEl>
                                      </p:cBhvr>
                                    </p:animEffect>
                                    <p:anim calcmode="lin" valueType="num">
                                      <p:cBhvr>
                                        <p:cTn id="35" dur="1000" fill="hold"/>
                                        <p:tgtEl>
                                          <p:spTgt spid="18944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18944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43011"/>
                                        </p:tgtEl>
                                        <p:attrNameLst>
                                          <p:attrName>style.visibility</p:attrName>
                                        </p:attrNameLst>
                                      </p:cBhvr>
                                      <p:to>
                                        <p:strVal val="visible"/>
                                      </p:to>
                                    </p:set>
                                    <p:animEffect transition="in" filter="wipe(down)">
                                      <p:cBhvr>
                                        <p:cTn id="41" dur="500"/>
                                        <p:tgtEl>
                                          <p:spTgt spid="43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p:bldP spid="18944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07FC9CAC-3A79-4B89-A110-6A0D98CDA3A4}" type="slidenum">
              <a:rPr kumimoji="0" lang="en-US" altLang="zh-TW" sz="1400">
                <a:ea typeface="新細明體" panose="02020500000000000000" pitchFamily="18" charset="-120"/>
              </a:rPr>
              <a:pPr>
                <a:spcBef>
                  <a:spcPct val="0"/>
                </a:spcBef>
                <a:buClrTx/>
                <a:buSzTx/>
                <a:buFontTx/>
                <a:buNone/>
              </a:pPr>
              <a:t>44</a:t>
            </a:fld>
            <a:endParaRPr kumimoji="0" lang="en-US" altLang="zh-TW" sz="1400">
              <a:ea typeface="新細明體" panose="02020500000000000000" pitchFamily="18" charset="-120"/>
            </a:endParaRPr>
          </a:p>
        </p:txBody>
      </p:sp>
      <p:sp>
        <p:nvSpPr>
          <p:cNvPr id="12292" name="Rectangle 2"/>
          <p:cNvSpPr>
            <a:spLocks noGrp="1" noChangeArrowheads="1"/>
          </p:cNvSpPr>
          <p:nvPr>
            <p:ph type="title"/>
          </p:nvPr>
        </p:nvSpPr>
        <p:spPr>
          <a:xfrm>
            <a:off x="642938" y="428625"/>
            <a:ext cx="7772400" cy="1143000"/>
          </a:xfrm>
        </p:spPr>
        <p:txBody>
          <a:bodyPr/>
          <a:lstStyle/>
          <a:p>
            <a:pPr eaLnBrk="1" hangingPunct="1">
              <a:defRPr/>
            </a:pPr>
            <a:r>
              <a:rPr lang="zh-TW" altLang="en-US" dirty="0" smtClean="0">
                <a:latin typeface="標楷體" pitchFamily="65" charset="-120"/>
              </a:rPr>
              <a:t>本益比倍數還原法</a:t>
            </a:r>
            <a:endParaRPr lang="en-US" altLang="zh-TW" dirty="0" smtClean="0">
              <a:latin typeface="標楷體" pitchFamily="65" charset="-120"/>
            </a:endParaRPr>
          </a:p>
        </p:txBody>
      </p:sp>
      <p:sp>
        <p:nvSpPr>
          <p:cNvPr id="146435" name="Rectangle 3"/>
          <p:cNvSpPr>
            <a:spLocks noGrp="1" noChangeArrowheads="1"/>
          </p:cNvSpPr>
          <p:nvPr>
            <p:ph type="body" sz="half" idx="1"/>
          </p:nvPr>
        </p:nvSpPr>
        <p:spPr>
          <a:xfrm>
            <a:off x="457200" y="1500188"/>
            <a:ext cx="8362950" cy="5024437"/>
          </a:xfrm>
        </p:spPr>
        <p:txBody>
          <a:bodyPr/>
          <a:lstStyle/>
          <a:p>
            <a:pPr eaLnBrk="1" hangingPunct="1"/>
            <a:r>
              <a:rPr lang="zh-TW" altLang="en-US" sz="2800" dirty="0" smtClean="0">
                <a:solidFill>
                  <a:srgbClr val="003399"/>
                </a:solidFill>
              </a:rPr>
              <a:t>本益比倍數還原法</a:t>
            </a:r>
          </a:p>
          <a:p>
            <a:pPr lvl="1" eaLnBrk="1" hangingPunct="1"/>
            <a:r>
              <a:rPr lang="zh-TW" altLang="en-US" sz="2400" dirty="0" smtClean="0">
                <a:latin typeface="標楷體" panose="03000509000000000000" pitchFamily="65" charset="-120"/>
              </a:rPr>
              <a:t>假設股票有一合理的本益比倍數，再根據這個倍數與特定股票的每股盈餘將該股票現在的價值還原出來 </a:t>
            </a:r>
          </a:p>
          <a:p>
            <a:pPr lvl="1" eaLnBrk="1" hangingPunct="1"/>
            <a:r>
              <a:rPr lang="zh-TW" altLang="en-US" sz="2400" dirty="0" smtClean="0">
                <a:latin typeface="標楷體" panose="03000509000000000000" pitchFamily="65" charset="-120"/>
              </a:rPr>
              <a:t>公式：</a:t>
            </a:r>
          </a:p>
          <a:p>
            <a:pPr lvl="1"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V</a:t>
            </a:r>
            <a:r>
              <a:rPr lang="en-US" altLang="zh-TW" sz="2400" baseline="-25000" dirty="0" smtClean="0">
                <a:latin typeface="標楷體" panose="03000509000000000000" pitchFamily="65" charset="-120"/>
              </a:rPr>
              <a:t>0</a:t>
            </a:r>
            <a:r>
              <a:rPr lang="zh-TW" altLang="en-US" sz="2400" dirty="0" smtClean="0">
                <a:latin typeface="標楷體" panose="03000509000000000000" pitchFamily="65" charset="-120"/>
              </a:rPr>
              <a:t>：一股股票現在的價值</a:t>
            </a:r>
          </a:p>
          <a:p>
            <a:pPr lvl="1"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PE</a:t>
            </a:r>
            <a:r>
              <a:rPr lang="zh-TW" altLang="en-US" sz="2400" dirty="0" smtClean="0">
                <a:latin typeface="標楷體" panose="03000509000000000000" pitchFamily="65" charset="-120"/>
              </a:rPr>
              <a:t>：合理的本益比</a:t>
            </a:r>
          </a:p>
          <a:p>
            <a:pPr lvl="1" eaLnBrk="1" hangingPunct="1">
              <a:buFont typeface="Wingdings" panose="05000000000000000000" pitchFamily="2" charset="2"/>
              <a:buNone/>
            </a:pPr>
            <a:r>
              <a:rPr lang="zh-TW" altLang="en-US" sz="2400" dirty="0" smtClean="0"/>
              <a:t>                      </a:t>
            </a:r>
            <a:r>
              <a:rPr lang="en-US" altLang="zh-TW" sz="2400" dirty="0" smtClean="0">
                <a:latin typeface="標楷體" panose="03000509000000000000" pitchFamily="65" charset="-120"/>
              </a:rPr>
              <a:t>EPS</a:t>
            </a:r>
            <a:r>
              <a:rPr lang="zh-TW" altLang="en-US" sz="2400" dirty="0" smtClean="0">
                <a:latin typeface="標楷體" panose="03000509000000000000" pitchFamily="65" charset="-120"/>
              </a:rPr>
              <a:t>：股票的每股盈餘</a:t>
            </a:r>
          </a:p>
          <a:p>
            <a:pPr lvl="1" eaLnBrk="1" hangingPunct="1"/>
            <a:r>
              <a:rPr lang="zh-TW" altLang="en-US" sz="2400" dirty="0" smtClean="0">
                <a:latin typeface="標楷體" panose="03000509000000000000" pitchFamily="65" charset="-120"/>
              </a:rPr>
              <a:t>如果還原出來的股票價值高於股票市價，則表示股價被低估了，反之，則表示股價被高估了 </a:t>
            </a:r>
            <a:endParaRPr lang="en-US" altLang="zh-TW" sz="2400" dirty="0" smtClean="0">
              <a:latin typeface="標楷體" panose="03000509000000000000" pitchFamily="65" charset="-120"/>
            </a:endParaRPr>
          </a:p>
          <a:p>
            <a:pPr lvl="1" eaLnBrk="1" hangingPunct="1"/>
            <a:r>
              <a:rPr lang="zh-TW" altLang="en-US" sz="2400" dirty="0" smtClean="0">
                <a:latin typeface="標楷體" panose="03000509000000000000" pitchFamily="65" charset="-120"/>
              </a:rPr>
              <a:t>例子：假設合理的本益比倍數為</a:t>
            </a:r>
            <a:r>
              <a:rPr lang="en-US" altLang="zh-TW" sz="2400" dirty="0" smtClean="0">
                <a:latin typeface="標楷體" panose="03000509000000000000" pitchFamily="65" charset="-120"/>
              </a:rPr>
              <a:t>20</a:t>
            </a:r>
            <a:r>
              <a:rPr lang="zh-TW" altLang="en-US" sz="2400" dirty="0" smtClean="0">
                <a:latin typeface="標楷體" panose="03000509000000000000" pitchFamily="65" charset="-120"/>
              </a:rPr>
              <a:t>，而某公司的每股盈餘為</a:t>
            </a:r>
            <a:r>
              <a:rPr lang="en-US" altLang="zh-TW" sz="2400" dirty="0" smtClean="0">
                <a:latin typeface="標楷體" panose="03000509000000000000" pitchFamily="65" charset="-120"/>
              </a:rPr>
              <a:t>$3</a:t>
            </a:r>
            <a:r>
              <a:rPr lang="zh-TW" altLang="en-US" sz="2400" dirty="0" smtClean="0">
                <a:latin typeface="標楷體" panose="03000509000000000000" pitchFamily="65" charset="-120"/>
              </a:rPr>
              <a:t>，則該公司股票的每股價值即為</a:t>
            </a:r>
            <a:r>
              <a:rPr lang="en-US" altLang="zh-TW" sz="2400" dirty="0" smtClean="0">
                <a:latin typeface="標楷體" panose="03000509000000000000" pitchFamily="65" charset="-120"/>
              </a:rPr>
              <a:t>$60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20×$3</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$60</a:t>
            </a:r>
            <a:r>
              <a:rPr lang="zh-TW" altLang="en-US" sz="2400" dirty="0" smtClean="0">
                <a:latin typeface="標楷體" panose="03000509000000000000" pitchFamily="65" charset="-120"/>
              </a:rPr>
              <a:t>）。</a:t>
            </a:r>
            <a:endParaRPr lang="zh-TW" altLang="en-US" dirty="0" smtClean="0">
              <a:latin typeface="標楷體" panose="03000509000000000000" pitchFamily="65" charset="-120"/>
            </a:endParaRPr>
          </a:p>
          <a:p>
            <a:pPr lvl="1" eaLnBrk="1" hangingPunct="1"/>
            <a:endParaRPr lang="en-US" altLang="zh-TW" sz="2000" dirty="0" smtClean="0">
              <a:latin typeface="標楷體" panose="03000509000000000000" pitchFamily="65" charset="-120"/>
            </a:endParaRPr>
          </a:p>
        </p:txBody>
      </p:sp>
      <p:graphicFrame>
        <p:nvGraphicFramePr>
          <p:cNvPr id="146436" name="Object 4"/>
          <p:cNvGraphicFramePr>
            <a:graphicFrameLocks noGrp="1" noChangeAspect="1"/>
          </p:cNvGraphicFramePr>
          <p:nvPr>
            <p:ph sz="quarter" idx="2"/>
          </p:nvPr>
        </p:nvGraphicFramePr>
        <p:xfrm>
          <a:off x="2357438" y="2857500"/>
          <a:ext cx="1928812" cy="430213"/>
        </p:xfrm>
        <a:graphic>
          <a:graphicData uri="http://schemas.openxmlformats.org/presentationml/2006/ole">
            <mc:AlternateContent xmlns:mc="http://schemas.openxmlformats.org/markup-compatibility/2006">
              <mc:Choice xmlns:v="urn:schemas-microsoft-com:vml" Requires="v">
                <p:oleObj spid="_x0000_s45078" name="方程式" r:id="rId3" imgW="1079032" imgH="241195" progId="Equation.3">
                  <p:embed/>
                </p:oleObj>
              </mc:Choice>
              <mc:Fallback>
                <p:oleObj name="方程式" r:id="rId3" imgW="1079032" imgH="24119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7438" y="2857500"/>
                        <a:ext cx="1928812"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62"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wheel(1)">
                                      <p:cBhvr>
                                        <p:cTn id="7" dur="2000"/>
                                        <p:tgtEl>
                                          <p:spTgt spid="146435">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46435">
                                            <p:txEl>
                                              <p:pRg st="1" end="1"/>
                                            </p:txEl>
                                          </p:spTgt>
                                        </p:tgtEl>
                                        <p:attrNameLst>
                                          <p:attrName>style.visibility</p:attrName>
                                        </p:attrNameLst>
                                      </p:cBhvr>
                                      <p:to>
                                        <p:strVal val="visible"/>
                                      </p:to>
                                    </p:set>
                                    <p:animEffect transition="in" filter="wheel(1)">
                                      <p:cBhvr>
                                        <p:cTn id="10" dur="2000"/>
                                        <p:tgtEl>
                                          <p:spTgt spid="146435">
                                            <p:txEl>
                                              <p:pRg st="1" end="1"/>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46435">
                                            <p:txEl>
                                              <p:pRg st="2" end="2"/>
                                            </p:txEl>
                                          </p:spTgt>
                                        </p:tgtEl>
                                        <p:attrNameLst>
                                          <p:attrName>style.visibility</p:attrName>
                                        </p:attrNameLst>
                                      </p:cBhvr>
                                      <p:to>
                                        <p:strVal val="visible"/>
                                      </p:to>
                                    </p:set>
                                    <p:animEffect transition="in" filter="wheel(1)">
                                      <p:cBhvr>
                                        <p:cTn id="13" dur="2000"/>
                                        <p:tgtEl>
                                          <p:spTgt spid="146435">
                                            <p:txEl>
                                              <p:pRg st="2" end="2"/>
                                            </p:txEl>
                                          </p:spTgt>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46435">
                                            <p:txEl>
                                              <p:pRg st="3" end="3"/>
                                            </p:txEl>
                                          </p:spTgt>
                                        </p:tgtEl>
                                        <p:attrNameLst>
                                          <p:attrName>style.visibility</p:attrName>
                                        </p:attrNameLst>
                                      </p:cBhvr>
                                      <p:to>
                                        <p:strVal val="visible"/>
                                      </p:to>
                                    </p:set>
                                    <p:animEffect transition="in" filter="wheel(1)">
                                      <p:cBhvr>
                                        <p:cTn id="16" dur="2000"/>
                                        <p:tgtEl>
                                          <p:spTgt spid="146435">
                                            <p:txEl>
                                              <p:pRg st="3" end="3"/>
                                            </p:txEl>
                                          </p:spTgt>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46435">
                                            <p:txEl>
                                              <p:pRg st="4" end="4"/>
                                            </p:txEl>
                                          </p:spTgt>
                                        </p:tgtEl>
                                        <p:attrNameLst>
                                          <p:attrName>style.visibility</p:attrName>
                                        </p:attrNameLst>
                                      </p:cBhvr>
                                      <p:to>
                                        <p:strVal val="visible"/>
                                      </p:to>
                                    </p:set>
                                    <p:animEffect transition="in" filter="wheel(1)">
                                      <p:cBhvr>
                                        <p:cTn id="19" dur="2000"/>
                                        <p:tgtEl>
                                          <p:spTgt spid="146435">
                                            <p:txEl>
                                              <p:pRg st="4" end="4"/>
                                            </p:txEl>
                                          </p:spTgt>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46435">
                                            <p:txEl>
                                              <p:pRg st="5" end="5"/>
                                            </p:txEl>
                                          </p:spTgt>
                                        </p:tgtEl>
                                        <p:attrNameLst>
                                          <p:attrName>style.visibility</p:attrName>
                                        </p:attrNameLst>
                                      </p:cBhvr>
                                      <p:to>
                                        <p:strVal val="visible"/>
                                      </p:to>
                                    </p:set>
                                    <p:animEffect transition="in" filter="wheel(1)">
                                      <p:cBhvr>
                                        <p:cTn id="22" dur="2000"/>
                                        <p:tgtEl>
                                          <p:spTgt spid="146435">
                                            <p:txEl>
                                              <p:pRg st="5" end="5"/>
                                            </p:txEl>
                                          </p:spTgt>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46435">
                                            <p:txEl>
                                              <p:pRg st="6" end="6"/>
                                            </p:txEl>
                                          </p:spTgt>
                                        </p:tgtEl>
                                        <p:attrNameLst>
                                          <p:attrName>style.visibility</p:attrName>
                                        </p:attrNameLst>
                                      </p:cBhvr>
                                      <p:to>
                                        <p:strVal val="visible"/>
                                      </p:to>
                                    </p:set>
                                    <p:animEffect transition="in" filter="wheel(1)">
                                      <p:cBhvr>
                                        <p:cTn id="25" dur="2000"/>
                                        <p:tgtEl>
                                          <p:spTgt spid="146435">
                                            <p:txEl>
                                              <p:pRg st="6" end="6"/>
                                            </p:txEl>
                                          </p:spTgt>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46435">
                                            <p:txEl>
                                              <p:pRg st="7" end="7"/>
                                            </p:txEl>
                                          </p:spTgt>
                                        </p:tgtEl>
                                        <p:attrNameLst>
                                          <p:attrName>style.visibility</p:attrName>
                                        </p:attrNameLst>
                                      </p:cBhvr>
                                      <p:to>
                                        <p:strVal val="visible"/>
                                      </p:to>
                                    </p:set>
                                    <p:animEffect transition="in" filter="wheel(1)">
                                      <p:cBhvr>
                                        <p:cTn id="28" dur="2000"/>
                                        <p:tgtEl>
                                          <p:spTgt spid="146435">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46436"/>
                                        </p:tgtEl>
                                        <p:attrNameLst>
                                          <p:attrName>style.visibility</p:attrName>
                                        </p:attrNameLst>
                                      </p:cBhvr>
                                      <p:to>
                                        <p:strVal val="visible"/>
                                      </p:to>
                                    </p:set>
                                    <p:anim calcmode="lin" valueType="num">
                                      <p:cBhvr>
                                        <p:cTn id="33" dur="500" fill="hold"/>
                                        <p:tgtEl>
                                          <p:spTgt spid="146436"/>
                                        </p:tgtEl>
                                        <p:attrNameLst>
                                          <p:attrName>ppt_w</p:attrName>
                                        </p:attrNameLst>
                                      </p:cBhvr>
                                      <p:tavLst>
                                        <p:tav tm="0">
                                          <p:val>
                                            <p:fltVal val="0"/>
                                          </p:val>
                                        </p:tav>
                                        <p:tav tm="100000">
                                          <p:val>
                                            <p:strVal val="#ppt_w"/>
                                          </p:val>
                                        </p:tav>
                                      </p:tavLst>
                                    </p:anim>
                                    <p:anim calcmode="lin" valueType="num">
                                      <p:cBhvr>
                                        <p:cTn id="34" dur="500" fill="hold"/>
                                        <p:tgtEl>
                                          <p:spTgt spid="146436"/>
                                        </p:tgtEl>
                                        <p:attrNameLst>
                                          <p:attrName>ppt_h</p:attrName>
                                        </p:attrNameLst>
                                      </p:cBhvr>
                                      <p:tavLst>
                                        <p:tav tm="0">
                                          <p:val>
                                            <p:fltVal val="0"/>
                                          </p:val>
                                        </p:tav>
                                        <p:tav tm="100000">
                                          <p:val>
                                            <p:strVal val="#ppt_h"/>
                                          </p:val>
                                        </p:tav>
                                      </p:tavLst>
                                    </p:anim>
                                    <p:animEffect transition="in" filter="fade">
                                      <p:cBhvr>
                                        <p:cTn id="35" dur="500"/>
                                        <p:tgtEl>
                                          <p:spTgt spid="1464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292"/>
                                        </p:tgtEl>
                                        <p:attrNameLst>
                                          <p:attrName>style.visibility</p:attrName>
                                        </p:attrNameLst>
                                      </p:cBhvr>
                                      <p:to>
                                        <p:strVal val="visible"/>
                                      </p:to>
                                    </p:set>
                                    <p:animEffect transition="in" filter="wipe(down)">
                                      <p:cBhvr>
                                        <p:cTn id="40"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4643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D5608C3-EB94-4C41-ABD7-D044A2C71773}" type="slidenum">
              <a:rPr kumimoji="0" lang="en-US" altLang="zh-TW" sz="1400">
                <a:ea typeface="新細明體" panose="02020500000000000000" pitchFamily="18" charset="-120"/>
              </a:rPr>
              <a:pPr>
                <a:spcBef>
                  <a:spcPct val="0"/>
                </a:spcBef>
                <a:buClrTx/>
                <a:buSzTx/>
                <a:buFontTx/>
                <a:buNone/>
              </a:pPr>
              <a:t>45</a:t>
            </a:fld>
            <a:endParaRPr kumimoji="0" lang="en-US" altLang="zh-TW" sz="1400">
              <a:ea typeface="新細明體" panose="02020500000000000000" pitchFamily="18" charset="-120"/>
            </a:endParaRPr>
          </a:p>
        </p:txBody>
      </p:sp>
      <p:sp>
        <p:nvSpPr>
          <p:cNvPr id="44035"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本益比倍數還原法</a:t>
            </a:r>
            <a:r>
              <a:rPr lang="en-US" altLang="zh-TW" dirty="0" smtClean="0">
                <a:latin typeface="標楷體" pitchFamily="65" charset="-120"/>
              </a:rPr>
              <a:t> (</a:t>
            </a:r>
            <a:r>
              <a:rPr lang="zh-TW" altLang="en-US" dirty="0" smtClean="0">
                <a:latin typeface="標楷體" pitchFamily="65" charset="-120"/>
              </a:rPr>
              <a:t>續</a:t>
            </a:r>
            <a:r>
              <a:rPr lang="en-US" altLang="zh-TW" dirty="0" smtClean="0">
                <a:latin typeface="標楷體" pitchFamily="65" charset="-120"/>
              </a:rPr>
              <a:t>)</a:t>
            </a:r>
          </a:p>
        </p:txBody>
      </p:sp>
      <p:sp>
        <p:nvSpPr>
          <p:cNvPr id="240643" name="Rectangle 3"/>
          <p:cNvSpPr>
            <a:spLocks noGrp="1" noChangeArrowheads="1"/>
          </p:cNvSpPr>
          <p:nvPr>
            <p:ph type="body" idx="1"/>
          </p:nvPr>
        </p:nvSpPr>
        <p:spPr/>
        <p:txBody>
          <a:bodyPr/>
          <a:lstStyle/>
          <a:p>
            <a:pPr eaLnBrk="1" hangingPunct="1"/>
            <a:r>
              <a:rPr lang="zh-TW" altLang="en-US" sz="2800" dirty="0" smtClean="0">
                <a:latin typeface="標楷體" panose="03000509000000000000" pitchFamily="65" charset="-120"/>
              </a:rPr>
              <a:t>合理的本益比倍數是多少？</a:t>
            </a:r>
          </a:p>
          <a:p>
            <a:pPr lvl="1" eaLnBrk="1" hangingPunct="1"/>
            <a:r>
              <a:rPr lang="zh-TW" altLang="en-US" dirty="0" smtClean="0">
                <a:latin typeface="標楷體" panose="03000509000000000000" pitchFamily="65" charset="-120"/>
              </a:rPr>
              <a:t>一般用股票市場、公司所屬產業、公司股票過去的本益比平均數，或是股票市場、公司所屬產業目前的本益比，做為合理本益比倍數。</a:t>
            </a:r>
          </a:p>
          <a:p>
            <a:pPr lvl="1" eaLnBrk="1" hangingPunct="1"/>
            <a:r>
              <a:rPr kumimoji="0" lang="zh-TW" altLang="en-US" dirty="0" smtClean="0">
                <a:latin typeface="標楷體" panose="03000509000000000000" pitchFamily="65" charset="-120"/>
              </a:rPr>
              <a:t>另外，</a:t>
            </a:r>
            <a:r>
              <a:rPr lang="zh-TW" altLang="en-US" dirty="0" smtClean="0"/>
              <a:t>可以利用股利固定成長模式求算合理本益比倍數。</a:t>
            </a:r>
            <a:r>
              <a:rPr lang="zh-TW" altLang="en-US" sz="3200" dirty="0" smtClean="0"/>
              <a:t> </a:t>
            </a:r>
            <a:r>
              <a:rPr lang="zh-TW" altLang="en-US" dirty="0" smtClean="0">
                <a:latin typeface="標楷體" panose="03000509000000000000" pitchFamily="65" charset="-120"/>
              </a:rPr>
              <a:t> </a:t>
            </a:r>
          </a:p>
          <a:p>
            <a:pPr lvl="1" eaLnBrk="1" hangingPunct="1"/>
            <a:endParaRPr lang="zh-TW" altLang="en-US" sz="2400" dirty="0" smtClean="0">
              <a:latin typeface="標楷體" panose="03000509000000000000" pitchFamily="65" charset="-120"/>
            </a:endParaRPr>
          </a:p>
          <a:p>
            <a:pPr lvl="1" eaLnBrk="1" hangingPunct="1"/>
            <a:endParaRPr lang="zh-TW" altLang="en-US" sz="2400" dirty="0" smtClean="0">
              <a:latin typeface="標楷體" panose="03000509000000000000" pitchFamily="65" charset="-120"/>
            </a:endParaRPr>
          </a:p>
          <a:p>
            <a:pPr eaLnBrk="1" hangingPunct="1"/>
            <a:endParaRPr lang="en-US" altLang="zh-TW" dirty="0" smtClean="0"/>
          </a:p>
        </p:txBody>
      </p:sp>
      <p:sp>
        <p:nvSpPr>
          <p:cNvPr id="46085"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wipe(down)">
                                      <p:cBhvr>
                                        <p:cTn id="7" dur="580">
                                          <p:stCondLst>
                                            <p:cond delay="0"/>
                                          </p:stCondLst>
                                        </p:cTn>
                                        <p:tgtEl>
                                          <p:spTgt spid="240643">
                                            <p:txEl>
                                              <p:pRg st="0" end="0"/>
                                            </p:txEl>
                                          </p:spTgt>
                                        </p:tgtEl>
                                      </p:cBhvr>
                                    </p:animEffect>
                                    <p:anim calcmode="lin" valueType="num">
                                      <p:cBhvr>
                                        <p:cTn id="8" dur="1822" tmFilter="0,0; 0.14,0.36; 0.43,0.73; 0.71,0.91; 1.0,1.0">
                                          <p:stCondLst>
                                            <p:cond delay="0"/>
                                          </p:stCondLst>
                                        </p:cTn>
                                        <p:tgtEl>
                                          <p:spTgt spid="24064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064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064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064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064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40643">
                                            <p:txEl>
                                              <p:pRg st="0" end="0"/>
                                            </p:txEl>
                                          </p:spTgt>
                                        </p:tgtEl>
                                      </p:cBhvr>
                                      <p:to x="100000" y="60000"/>
                                    </p:animScale>
                                    <p:animScale>
                                      <p:cBhvr>
                                        <p:cTn id="14" dur="166" decel="50000">
                                          <p:stCondLst>
                                            <p:cond delay="676"/>
                                          </p:stCondLst>
                                        </p:cTn>
                                        <p:tgtEl>
                                          <p:spTgt spid="240643">
                                            <p:txEl>
                                              <p:pRg st="0" end="0"/>
                                            </p:txEl>
                                          </p:spTgt>
                                        </p:tgtEl>
                                      </p:cBhvr>
                                      <p:to x="100000" y="100000"/>
                                    </p:animScale>
                                    <p:animScale>
                                      <p:cBhvr>
                                        <p:cTn id="15" dur="26">
                                          <p:stCondLst>
                                            <p:cond delay="1312"/>
                                          </p:stCondLst>
                                        </p:cTn>
                                        <p:tgtEl>
                                          <p:spTgt spid="240643">
                                            <p:txEl>
                                              <p:pRg st="0" end="0"/>
                                            </p:txEl>
                                          </p:spTgt>
                                        </p:tgtEl>
                                      </p:cBhvr>
                                      <p:to x="100000" y="80000"/>
                                    </p:animScale>
                                    <p:animScale>
                                      <p:cBhvr>
                                        <p:cTn id="16" dur="166" decel="50000">
                                          <p:stCondLst>
                                            <p:cond delay="1338"/>
                                          </p:stCondLst>
                                        </p:cTn>
                                        <p:tgtEl>
                                          <p:spTgt spid="240643">
                                            <p:txEl>
                                              <p:pRg st="0" end="0"/>
                                            </p:txEl>
                                          </p:spTgt>
                                        </p:tgtEl>
                                      </p:cBhvr>
                                      <p:to x="100000" y="100000"/>
                                    </p:animScale>
                                    <p:animScale>
                                      <p:cBhvr>
                                        <p:cTn id="17" dur="26">
                                          <p:stCondLst>
                                            <p:cond delay="1642"/>
                                          </p:stCondLst>
                                        </p:cTn>
                                        <p:tgtEl>
                                          <p:spTgt spid="240643">
                                            <p:txEl>
                                              <p:pRg st="0" end="0"/>
                                            </p:txEl>
                                          </p:spTgt>
                                        </p:tgtEl>
                                      </p:cBhvr>
                                      <p:to x="100000" y="90000"/>
                                    </p:animScale>
                                    <p:animScale>
                                      <p:cBhvr>
                                        <p:cTn id="18" dur="166" decel="50000">
                                          <p:stCondLst>
                                            <p:cond delay="1668"/>
                                          </p:stCondLst>
                                        </p:cTn>
                                        <p:tgtEl>
                                          <p:spTgt spid="240643">
                                            <p:txEl>
                                              <p:pRg st="0" end="0"/>
                                            </p:txEl>
                                          </p:spTgt>
                                        </p:tgtEl>
                                      </p:cBhvr>
                                      <p:to x="100000" y="100000"/>
                                    </p:animScale>
                                    <p:animScale>
                                      <p:cBhvr>
                                        <p:cTn id="19" dur="26">
                                          <p:stCondLst>
                                            <p:cond delay="1808"/>
                                          </p:stCondLst>
                                        </p:cTn>
                                        <p:tgtEl>
                                          <p:spTgt spid="240643">
                                            <p:txEl>
                                              <p:pRg st="0" end="0"/>
                                            </p:txEl>
                                          </p:spTgt>
                                        </p:tgtEl>
                                      </p:cBhvr>
                                      <p:to x="100000" y="95000"/>
                                    </p:animScale>
                                    <p:animScale>
                                      <p:cBhvr>
                                        <p:cTn id="20" dur="166" decel="50000">
                                          <p:stCondLst>
                                            <p:cond delay="1834"/>
                                          </p:stCondLst>
                                        </p:cTn>
                                        <p:tgtEl>
                                          <p:spTgt spid="24064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40643">
                                            <p:txEl>
                                              <p:pRg st="1" end="1"/>
                                            </p:txEl>
                                          </p:spTgt>
                                        </p:tgtEl>
                                        <p:attrNameLst>
                                          <p:attrName>style.visibility</p:attrName>
                                        </p:attrNameLst>
                                      </p:cBhvr>
                                      <p:to>
                                        <p:strVal val="visible"/>
                                      </p:to>
                                    </p:set>
                                    <p:animEffect transition="in" filter="wipe(down)">
                                      <p:cBhvr>
                                        <p:cTn id="23" dur="580">
                                          <p:stCondLst>
                                            <p:cond delay="0"/>
                                          </p:stCondLst>
                                        </p:cTn>
                                        <p:tgtEl>
                                          <p:spTgt spid="240643">
                                            <p:txEl>
                                              <p:pRg st="1" end="1"/>
                                            </p:txEl>
                                          </p:spTgt>
                                        </p:tgtEl>
                                      </p:cBhvr>
                                    </p:animEffect>
                                    <p:anim calcmode="lin" valueType="num">
                                      <p:cBhvr>
                                        <p:cTn id="24" dur="1822" tmFilter="0,0; 0.14,0.36; 0.43,0.73; 0.71,0.91; 1.0,1.0">
                                          <p:stCondLst>
                                            <p:cond delay="0"/>
                                          </p:stCondLst>
                                        </p:cTn>
                                        <p:tgtEl>
                                          <p:spTgt spid="24064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4064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4064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4064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4064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240643">
                                            <p:txEl>
                                              <p:pRg st="1" end="1"/>
                                            </p:txEl>
                                          </p:spTgt>
                                        </p:tgtEl>
                                      </p:cBhvr>
                                      <p:to x="100000" y="60000"/>
                                    </p:animScale>
                                    <p:animScale>
                                      <p:cBhvr>
                                        <p:cTn id="30" dur="166" decel="50000">
                                          <p:stCondLst>
                                            <p:cond delay="676"/>
                                          </p:stCondLst>
                                        </p:cTn>
                                        <p:tgtEl>
                                          <p:spTgt spid="240643">
                                            <p:txEl>
                                              <p:pRg st="1" end="1"/>
                                            </p:txEl>
                                          </p:spTgt>
                                        </p:tgtEl>
                                      </p:cBhvr>
                                      <p:to x="100000" y="100000"/>
                                    </p:animScale>
                                    <p:animScale>
                                      <p:cBhvr>
                                        <p:cTn id="31" dur="26">
                                          <p:stCondLst>
                                            <p:cond delay="1312"/>
                                          </p:stCondLst>
                                        </p:cTn>
                                        <p:tgtEl>
                                          <p:spTgt spid="240643">
                                            <p:txEl>
                                              <p:pRg st="1" end="1"/>
                                            </p:txEl>
                                          </p:spTgt>
                                        </p:tgtEl>
                                      </p:cBhvr>
                                      <p:to x="100000" y="80000"/>
                                    </p:animScale>
                                    <p:animScale>
                                      <p:cBhvr>
                                        <p:cTn id="32" dur="166" decel="50000">
                                          <p:stCondLst>
                                            <p:cond delay="1338"/>
                                          </p:stCondLst>
                                        </p:cTn>
                                        <p:tgtEl>
                                          <p:spTgt spid="240643">
                                            <p:txEl>
                                              <p:pRg st="1" end="1"/>
                                            </p:txEl>
                                          </p:spTgt>
                                        </p:tgtEl>
                                      </p:cBhvr>
                                      <p:to x="100000" y="100000"/>
                                    </p:animScale>
                                    <p:animScale>
                                      <p:cBhvr>
                                        <p:cTn id="33" dur="26">
                                          <p:stCondLst>
                                            <p:cond delay="1642"/>
                                          </p:stCondLst>
                                        </p:cTn>
                                        <p:tgtEl>
                                          <p:spTgt spid="240643">
                                            <p:txEl>
                                              <p:pRg st="1" end="1"/>
                                            </p:txEl>
                                          </p:spTgt>
                                        </p:tgtEl>
                                      </p:cBhvr>
                                      <p:to x="100000" y="90000"/>
                                    </p:animScale>
                                    <p:animScale>
                                      <p:cBhvr>
                                        <p:cTn id="34" dur="166" decel="50000">
                                          <p:stCondLst>
                                            <p:cond delay="1668"/>
                                          </p:stCondLst>
                                        </p:cTn>
                                        <p:tgtEl>
                                          <p:spTgt spid="240643">
                                            <p:txEl>
                                              <p:pRg st="1" end="1"/>
                                            </p:txEl>
                                          </p:spTgt>
                                        </p:tgtEl>
                                      </p:cBhvr>
                                      <p:to x="100000" y="100000"/>
                                    </p:animScale>
                                    <p:animScale>
                                      <p:cBhvr>
                                        <p:cTn id="35" dur="26">
                                          <p:stCondLst>
                                            <p:cond delay="1808"/>
                                          </p:stCondLst>
                                        </p:cTn>
                                        <p:tgtEl>
                                          <p:spTgt spid="240643">
                                            <p:txEl>
                                              <p:pRg st="1" end="1"/>
                                            </p:txEl>
                                          </p:spTgt>
                                        </p:tgtEl>
                                      </p:cBhvr>
                                      <p:to x="100000" y="95000"/>
                                    </p:animScale>
                                    <p:animScale>
                                      <p:cBhvr>
                                        <p:cTn id="36" dur="166" decel="50000">
                                          <p:stCondLst>
                                            <p:cond delay="1834"/>
                                          </p:stCondLst>
                                        </p:cTn>
                                        <p:tgtEl>
                                          <p:spTgt spid="24064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40643">
                                            <p:txEl>
                                              <p:pRg st="2" end="2"/>
                                            </p:txEl>
                                          </p:spTgt>
                                        </p:tgtEl>
                                        <p:attrNameLst>
                                          <p:attrName>style.visibility</p:attrName>
                                        </p:attrNameLst>
                                      </p:cBhvr>
                                      <p:to>
                                        <p:strVal val="visible"/>
                                      </p:to>
                                    </p:set>
                                    <p:animEffect transition="in" filter="wipe(down)">
                                      <p:cBhvr>
                                        <p:cTn id="39" dur="580">
                                          <p:stCondLst>
                                            <p:cond delay="0"/>
                                          </p:stCondLst>
                                        </p:cTn>
                                        <p:tgtEl>
                                          <p:spTgt spid="240643">
                                            <p:txEl>
                                              <p:pRg st="2" end="2"/>
                                            </p:txEl>
                                          </p:spTgt>
                                        </p:tgtEl>
                                      </p:cBhvr>
                                    </p:animEffect>
                                    <p:anim calcmode="lin" valueType="num">
                                      <p:cBhvr>
                                        <p:cTn id="40" dur="1822" tmFilter="0,0; 0.14,0.36; 0.43,0.73; 0.71,0.91; 1.0,1.0">
                                          <p:stCondLst>
                                            <p:cond delay="0"/>
                                          </p:stCondLst>
                                        </p:cTn>
                                        <p:tgtEl>
                                          <p:spTgt spid="24064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4064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4064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4064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4064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240643">
                                            <p:txEl>
                                              <p:pRg st="2" end="2"/>
                                            </p:txEl>
                                          </p:spTgt>
                                        </p:tgtEl>
                                      </p:cBhvr>
                                      <p:to x="100000" y="60000"/>
                                    </p:animScale>
                                    <p:animScale>
                                      <p:cBhvr>
                                        <p:cTn id="46" dur="166" decel="50000">
                                          <p:stCondLst>
                                            <p:cond delay="676"/>
                                          </p:stCondLst>
                                        </p:cTn>
                                        <p:tgtEl>
                                          <p:spTgt spid="240643">
                                            <p:txEl>
                                              <p:pRg st="2" end="2"/>
                                            </p:txEl>
                                          </p:spTgt>
                                        </p:tgtEl>
                                      </p:cBhvr>
                                      <p:to x="100000" y="100000"/>
                                    </p:animScale>
                                    <p:animScale>
                                      <p:cBhvr>
                                        <p:cTn id="47" dur="26">
                                          <p:stCondLst>
                                            <p:cond delay="1312"/>
                                          </p:stCondLst>
                                        </p:cTn>
                                        <p:tgtEl>
                                          <p:spTgt spid="240643">
                                            <p:txEl>
                                              <p:pRg st="2" end="2"/>
                                            </p:txEl>
                                          </p:spTgt>
                                        </p:tgtEl>
                                      </p:cBhvr>
                                      <p:to x="100000" y="80000"/>
                                    </p:animScale>
                                    <p:animScale>
                                      <p:cBhvr>
                                        <p:cTn id="48" dur="166" decel="50000">
                                          <p:stCondLst>
                                            <p:cond delay="1338"/>
                                          </p:stCondLst>
                                        </p:cTn>
                                        <p:tgtEl>
                                          <p:spTgt spid="240643">
                                            <p:txEl>
                                              <p:pRg st="2" end="2"/>
                                            </p:txEl>
                                          </p:spTgt>
                                        </p:tgtEl>
                                      </p:cBhvr>
                                      <p:to x="100000" y="100000"/>
                                    </p:animScale>
                                    <p:animScale>
                                      <p:cBhvr>
                                        <p:cTn id="49" dur="26">
                                          <p:stCondLst>
                                            <p:cond delay="1642"/>
                                          </p:stCondLst>
                                        </p:cTn>
                                        <p:tgtEl>
                                          <p:spTgt spid="240643">
                                            <p:txEl>
                                              <p:pRg st="2" end="2"/>
                                            </p:txEl>
                                          </p:spTgt>
                                        </p:tgtEl>
                                      </p:cBhvr>
                                      <p:to x="100000" y="90000"/>
                                    </p:animScale>
                                    <p:animScale>
                                      <p:cBhvr>
                                        <p:cTn id="50" dur="166" decel="50000">
                                          <p:stCondLst>
                                            <p:cond delay="1668"/>
                                          </p:stCondLst>
                                        </p:cTn>
                                        <p:tgtEl>
                                          <p:spTgt spid="240643">
                                            <p:txEl>
                                              <p:pRg st="2" end="2"/>
                                            </p:txEl>
                                          </p:spTgt>
                                        </p:tgtEl>
                                      </p:cBhvr>
                                      <p:to x="100000" y="100000"/>
                                    </p:animScale>
                                    <p:animScale>
                                      <p:cBhvr>
                                        <p:cTn id="51" dur="26">
                                          <p:stCondLst>
                                            <p:cond delay="1808"/>
                                          </p:stCondLst>
                                        </p:cTn>
                                        <p:tgtEl>
                                          <p:spTgt spid="240643">
                                            <p:txEl>
                                              <p:pRg st="2" end="2"/>
                                            </p:txEl>
                                          </p:spTgt>
                                        </p:tgtEl>
                                      </p:cBhvr>
                                      <p:to x="100000" y="95000"/>
                                    </p:animScale>
                                    <p:animScale>
                                      <p:cBhvr>
                                        <p:cTn id="52" dur="166" decel="50000">
                                          <p:stCondLst>
                                            <p:cond delay="1834"/>
                                          </p:stCondLst>
                                        </p:cTn>
                                        <p:tgtEl>
                                          <p:spTgt spid="24064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4035"/>
                                        </p:tgtEl>
                                        <p:attrNameLst>
                                          <p:attrName>style.visibility</p:attrName>
                                        </p:attrNameLst>
                                      </p:cBhvr>
                                      <p:to>
                                        <p:strVal val="visible"/>
                                      </p:to>
                                    </p:set>
                                    <p:animEffect transition="in" filter="fade">
                                      <p:cBhvr>
                                        <p:cTn id="57" dur="1000"/>
                                        <p:tgtEl>
                                          <p:spTgt spid="44035"/>
                                        </p:tgtEl>
                                      </p:cBhvr>
                                    </p:animEffect>
                                    <p:anim calcmode="lin" valueType="num">
                                      <p:cBhvr>
                                        <p:cTn id="58" dur="1000" fill="hold"/>
                                        <p:tgtEl>
                                          <p:spTgt spid="44035"/>
                                        </p:tgtEl>
                                        <p:attrNameLst>
                                          <p:attrName>ppt_x</p:attrName>
                                        </p:attrNameLst>
                                      </p:cBhvr>
                                      <p:tavLst>
                                        <p:tav tm="0">
                                          <p:val>
                                            <p:strVal val="#ppt_x"/>
                                          </p:val>
                                        </p:tav>
                                        <p:tav tm="100000">
                                          <p:val>
                                            <p:strVal val="#ppt_x"/>
                                          </p:val>
                                        </p:tav>
                                      </p:tavLst>
                                    </p:anim>
                                    <p:anim calcmode="lin" valueType="num">
                                      <p:cBhvr>
                                        <p:cTn id="59" dur="1000" fill="hold"/>
                                        <p:tgtEl>
                                          <p:spTgt spid="440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P spid="24064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8AFC9032-5C42-48C8-BA7E-867E1FCBC9F9}" type="slidenum">
              <a:rPr kumimoji="0" lang="en-US" altLang="zh-TW" sz="1400">
                <a:ea typeface="新細明體" panose="02020500000000000000" pitchFamily="18" charset="-120"/>
              </a:rPr>
              <a:pPr>
                <a:spcBef>
                  <a:spcPct val="0"/>
                </a:spcBef>
                <a:buClrTx/>
                <a:buSzTx/>
                <a:buFontTx/>
                <a:buNone/>
              </a:pPr>
              <a:t>46</a:t>
            </a:fld>
            <a:endParaRPr kumimoji="0" lang="en-US" altLang="zh-TW" sz="1400">
              <a:ea typeface="新細明體" panose="02020500000000000000" pitchFamily="18" charset="-120"/>
            </a:endParaRPr>
          </a:p>
        </p:txBody>
      </p:sp>
      <p:sp>
        <p:nvSpPr>
          <p:cNvPr id="13318"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本益比倍數還原法</a:t>
            </a:r>
            <a:r>
              <a:rPr lang="en-US" altLang="zh-TW" dirty="0" smtClean="0">
                <a:latin typeface="標楷體" pitchFamily="65" charset="-120"/>
              </a:rPr>
              <a:t> (</a:t>
            </a:r>
            <a:r>
              <a:rPr lang="zh-TW" altLang="en-US" dirty="0" smtClean="0">
                <a:latin typeface="標楷體" pitchFamily="65" charset="-120"/>
              </a:rPr>
              <a:t>續</a:t>
            </a:r>
            <a:r>
              <a:rPr lang="en-US" altLang="zh-TW" dirty="0" smtClean="0">
                <a:latin typeface="標楷體" pitchFamily="65" charset="-120"/>
              </a:rPr>
              <a:t>)</a:t>
            </a:r>
          </a:p>
        </p:txBody>
      </p:sp>
      <p:sp>
        <p:nvSpPr>
          <p:cNvPr id="244739" name="Rectangle 3"/>
          <p:cNvSpPr>
            <a:spLocks noGrp="1" noChangeArrowheads="1"/>
          </p:cNvSpPr>
          <p:nvPr>
            <p:ph type="body" sz="half" idx="1"/>
          </p:nvPr>
        </p:nvSpPr>
        <p:spPr>
          <a:xfrm>
            <a:off x="457200" y="1719263"/>
            <a:ext cx="8218488" cy="4411662"/>
          </a:xfrm>
        </p:spPr>
        <p:txBody>
          <a:bodyPr/>
          <a:lstStyle/>
          <a:p>
            <a:pPr eaLnBrk="1" hangingPunct="1">
              <a:lnSpc>
                <a:spcPct val="90000"/>
              </a:lnSpc>
            </a:pPr>
            <a:r>
              <a:rPr lang="zh-TW" altLang="en-US" sz="2800" dirty="0" smtClean="0">
                <a:latin typeface="標楷體" panose="03000509000000000000" pitchFamily="65" charset="-120"/>
              </a:rPr>
              <a:t>一家公司的現金股利等於其盈餘乘以盈餘分配比例，假設盈餘分配比例為</a:t>
            </a:r>
            <a:r>
              <a:rPr lang="en-US" altLang="zh-TW" sz="2800" dirty="0" smtClean="0">
                <a:latin typeface="標楷體" panose="03000509000000000000" pitchFamily="65" charset="-120"/>
              </a:rPr>
              <a:t>Q</a:t>
            </a:r>
            <a:r>
              <a:rPr lang="zh-TW" altLang="en-US" sz="2800" dirty="0" smtClean="0">
                <a:latin typeface="標楷體" panose="03000509000000000000" pitchFamily="65" charset="-120"/>
              </a:rPr>
              <a:t>，亦即</a:t>
            </a:r>
            <a:r>
              <a:rPr lang="en-US" altLang="zh-TW" sz="2800" dirty="0" smtClean="0">
                <a:latin typeface="標楷體" panose="03000509000000000000" pitchFamily="65" charset="-120"/>
              </a:rPr>
              <a:t>D</a:t>
            </a:r>
            <a:r>
              <a:rPr lang="en-US" altLang="zh-TW" sz="2800" baseline="-25000" dirty="0" smtClean="0">
                <a:latin typeface="標楷體" panose="03000509000000000000" pitchFamily="65" charset="-120"/>
              </a:rPr>
              <a:t>1</a:t>
            </a:r>
            <a:r>
              <a:rPr lang="en-US" altLang="zh-TW" sz="2800" dirty="0" smtClean="0">
                <a:latin typeface="標楷體" panose="03000509000000000000" pitchFamily="65" charset="-120"/>
              </a:rPr>
              <a:t>=E</a:t>
            </a:r>
            <a:r>
              <a:rPr lang="en-US" altLang="zh-TW" sz="2800" baseline="-25000" dirty="0" smtClean="0">
                <a:latin typeface="標楷體" panose="03000509000000000000" pitchFamily="65" charset="-120"/>
              </a:rPr>
              <a:t>1</a:t>
            </a:r>
            <a:r>
              <a:rPr lang="en-US" altLang="zh-TW" sz="2800" dirty="0" smtClean="0">
                <a:latin typeface="標楷體" panose="03000509000000000000" pitchFamily="65" charset="-120"/>
              </a:rPr>
              <a:t>×Q </a:t>
            </a:r>
          </a:p>
          <a:p>
            <a:pPr lvl="1" eaLnBrk="1" hangingPunct="1">
              <a:lnSpc>
                <a:spcPct val="90000"/>
              </a:lnSpc>
            </a:pPr>
            <a:endParaRPr lang="en-US" altLang="zh-TW" dirty="0" smtClean="0">
              <a:latin typeface="標楷體" panose="03000509000000000000" pitchFamily="65" charset="-120"/>
            </a:endParaRPr>
          </a:p>
          <a:p>
            <a:pPr lvl="1" eaLnBrk="1" hangingPunct="1">
              <a:lnSpc>
                <a:spcPct val="90000"/>
              </a:lnSpc>
            </a:pPr>
            <a:endParaRPr lang="en-US" altLang="zh-TW" dirty="0" smtClean="0">
              <a:latin typeface="標楷體" panose="03000509000000000000" pitchFamily="65" charset="-120"/>
            </a:endParaRPr>
          </a:p>
          <a:p>
            <a:pPr eaLnBrk="1" hangingPunct="1">
              <a:lnSpc>
                <a:spcPct val="90000"/>
              </a:lnSpc>
            </a:pPr>
            <a:endParaRPr lang="en-US" altLang="zh-TW" sz="2800" dirty="0" smtClean="0">
              <a:latin typeface="標楷體" panose="03000509000000000000" pitchFamily="65" charset="-120"/>
            </a:endParaRPr>
          </a:p>
          <a:p>
            <a:pPr lvl="1" eaLnBrk="1" hangingPunct="1">
              <a:lnSpc>
                <a:spcPct val="90000"/>
              </a:lnSpc>
            </a:pPr>
            <a:r>
              <a:rPr lang="en-US" altLang="zh-TW" sz="2400" dirty="0" smtClean="0">
                <a:latin typeface="標楷體" panose="03000509000000000000" pitchFamily="65" charset="-120"/>
              </a:rPr>
              <a:t>V</a:t>
            </a:r>
            <a:r>
              <a:rPr lang="en-US" altLang="zh-TW" sz="2400" baseline="-25000" dirty="0" smtClean="0">
                <a:latin typeface="標楷體" panose="03000509000000000000" pitchFamily="65" charset="-120"/>
              </a:rPr>
              <a:t>0</a:t>
            </a:r>
            <a:r>
              <a:rPr lang="zh-TW" altLang="en-US" sz="2400" dirty="0" smtClean="0">
                <a:latin typeface="標楷體" panose="03000509000000000000" pitchFamily="65" charset="-120"/>
              </a:rPr>
              <a:t>是股票現在的價值，也是股票現在的合理價格，   即是股票現在的合理本益比倍數。 </a:t>
            </a:r>
          </a:p>
          <a:p>
            <a:pPr lvl="1" eaLnBrk="1" hangingPunct="1">
              <a:lnSpc>
                <a:spcPct val="90000"/>
              </a:lnSpc>
            </a:pPr>
            <a:r>
              <a:rPr lang="zh-TW" altLang="en-US" sz="2400" dirty="0" smtClean="0">
                <a:latin typeface="標楷體" panose="03000509000000000000" pitchFamily="65" charset="-120"/>
              </a:rPr>
              <a:t>合理的本益比倍數受到</a:t>
            </a:r>
            <a:r>
              <a:rPr lang="en-US" altLang="zh-TW" sz="2400" dirty="0" smtClean="0">
                <a:latin typeface="標楷體" panose="03000509000000000000" pitchFamily="65" charset="-120"/>
              </a:rPr>
              <a:t>Q</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k</a:t>
            </a:r>
            <a:r>
              <a:rPr lang="zh-TW" altLang="en-US" sz="2400" dirty="0" smtClean="0">
                <a:latin typeface="標楷體" panose="03000509000000000000" pitchFamily="65" charset="-120"/>
              </a:rPr>
              <a:t>與</a:t>
            </a:r>
            <a:r>
              <a:rPr lang="en-US" altLang="zh-TW" sz="2400" dirty="0" smtClean="0">
                <a:latin typeface="標楷體" panose="03000509000000000000" pitchFamily="65" charset="-120"/>
              </a:rPr>
              <a:t>g</a:t>
            </a:r>
            <a:r>
              <a:rPr lang="zh-TW" altLang="en-US" sz="2400" dirty="0" smtClean="0">
                <a:latin typeface="標楷體" panose="03000509000000000000" pitchFamily="65" charset="-120"/>
              </a:rPr>
              <a:t>三個變數影響，盈餘成長率</a:t>
            </a:r>
            <a:r>
              <a:rPr lang="en-US" altLang="zh-TW" sz="2400" dirty="0" smtClean="0">
                <a:latin typeface="標楷體" panose="03000509000000000000" pitchFamily="65" charset="-120"/>
              </a:rPr>
              <a:t>g</a:t>
            </a:r>
            <a:r>
              <a:rPr lang="zh-TW" altLang="en-US" sz="2400" dirty="0" smtClean="0">
                <a:latin typeface="標楷體" panose="03000509000000000000" pitchFamily="65" charset="-120"/>
              </a:rPr>
              <a:t>越大，合理的本益比倍數越大，這可以解釋為什麼盈餘成長率比較高的股票，其本益比通常比較高。 </a:t>
            </a:r>
          </a:p>
        </p:txBody>
      </p:sp>
      <p:graphicFrame>
        <p:nvGraphicFramePr>
          <p:cNvPr id="244740" name="Object 4"/>
          <p:cNvGraphicFramePr>
            <a:graphicFrameLocks noChangeAspect="1"/>
          </p:cNvGraphicFramePr>
          <p:nvPr/>
        </p:nvGraphicFramePr>
        <p:xfrm>
          <a:off x="900113" y="2643188"/>
          <a:ext cx="2089150" cy="720725"/>
        </p:xfrm>
        <a:graphic>
          <a:graphicData uri="http://schemas.openxmlformats.org/presentationml/2006/ole">
            <mc:AlternateContent xmlns:mc="http://schemas.openxmlformats.org/markup-compatibility/2006">
              <mc:Choice xmlns:v="urn:schemas-microsoft-com:vml" Requires="v">
                <p:oleObj spid="_x0000_s47159" name="方程式" r:id="rId3" imgW="1397000" imgH="482600" progId="Equation.3">
                  <p:embed/>
                </p:oleObj>
              </mc:Choice>
              <mc:Fallback>
                <p:oleObj name="方程式" r:id="rId3" imgW="1397000" imgH="482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643188"/>
                        <a:ext cx="20891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1" name="Object 5"/>
          <p:cNvGraphicFramePr>
            <a:graphicFrameLocks noChangeAspect="1"/>
          </p:cNvGraphicFramePr>
          <p:nvPr/>
        </p:nvGraphicFramePr>
        <p:xfrm>
          <a:off x="3500438" y="2643188"/>
          <a:ext cx="1439862" cy="779462"/>
        </p:xfrm>
        <a:graphic>
          <a:graphicData uri="http://schemas.openxmlformats.org/presentationml/2006/ole">
            <mc:AlternateContent xmlns:mc="http://schemas.openxmlformats.org/markup-compatibility/2006">
              <mc:Choice xmlns:v="urn:schemas-microsoft-com:vml" Requires="v">
                <p:oleObj spid="_x0000_s47160" name="方程式" r:id="rId5" imgW="799753" imgH="495085" progId="Equation.3">
                  <p:embed/>
                </p:oleObj>
              </mc:Choice>
              <mc:Fallback>
                <p:oleObj name="方程式" r:id="rId5" imgW="799753" imgH="495085"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0438" y="2643188"/>
                        <a:ext cx="1439862"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1" name="Text Box 6"/>
          <p:cNvSpPr txBox="1">
            <a:spLocks noChangeArrowheads="1"/>
          </p:cNvSpPr>
          <p:nvPr/>
        </p:nvSpPr>
        <p:spPr bwMode="auto">
          <a:xfrm>
            <a:off x="2916238" y="2757488"/>
            <a:ext cx="576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50000"/>
              </a:spcBef>
              <a:buClrTx/>
              <a:buSzTx/>
              <a:buFontTx/>
              <a:buNone/>
            </a:pPr>
            <a:r>
              <a:rPr lang="zh-TW" altLang="en-US" sz="2400"/>
              <a:t>即</a:t>
            </a:r>
          </a:p>
        </p:txBody>
      </p:sp>
      <p:graphicFrame>
        <p:nvGraphicFramePr>
          <p:cNvPr id="244743" name="Object 7"/>
          <p:cNvGraphicFramePr>
            <a:graphicFrameLocks noGrp="1" noChangeAspect="1"/>
          </p:cNvGraphicFramePr>
          <p:nvPr>
            <p:ph sz="half" idx="2"/>
          </p:nvPr>
        </p:nvGraphicFramePr>
        <p:xfrm>
          <a:off x="8001000" y="3714750"/>
          <a:ext cx="428625" cy="928688"/>
        </p:xfrm>
        <a:graphic>
          <a:graphicData uri="http://schemas.openxmlformats.org/presentationml/2006/ole">
            <mc:AlternateContent xmlns:mc="http://schemas.openxmlformats.org/markup-compatibility/2006">
              <mc:Choice xmlns:v="urn:schemas-microsoft-com:vml" Requires="v">
                <p:oleObj spid="_x0000_s47161" name="方程式" r:id="rId7" imgW="228501" imgH="495085" progId="Equation.3">
                  <p:embed/>
                </p:oleObj>
              </mc:Choice>
              <mc:Fallback>
                <p:oleObj name="方程式" r:id="rId7" imgW="228501" imgH="495085"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3714750"/>
                        <a:ext cx="428625" cy="928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3" name="頁尾版面配置區 8"/>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44740"/>
                                        </p:tgtEl>
                                        <p:attrNameLst>
                                          <p:attrName>style.visibility</p:attrName>
                                        </p:attrNameLst>
                                      </p:cBhvr>
                                      <p:to>
                                        <p:strVal val="visible"/>
                                      </p:to>
                                    </p:set>
                                    <p:animEffect transition="in" filter="randombar(horizontal)">
                                      <p:cBhvr>
                                        <p:cTn id="7" dur="500"/>
                                        <p:tgtEl>
                                          <p:spTgt spid="244740"/>
                                        </p:tgtEl>
                                      </p:cBhvr>
                                    </p:animEffect>
                                  </p:childTnLst>
                                </p:cTn>
                              </p:par>
                              <p:par>
                                <p:cTn id="8" presetID="14" presetClass="entr" presetSubtype="10" fill="hold" nodeType="withEffect">
                                  <p:stCondLst>
                                    <p:cond delay="0"/>
                                  </p:stCondLst>
                                  <p:childTnLst>
                                    <p:set>
                                      <p:cBhvr>
                                        <p:cTn id="9" dur="1" fill="hold">
                                          <p:stCondLst>
                                            <p:cond delay="0"/>
                                          </p:stCondLst>
                                        </p:cTn>
                                        <p:tgtEl>
                                          <p:spTgt spid="244741"/>
                                        </p:tgtEl>
                                        <p:attrNameLst>
                                          <p:attrName>style.visibility</p:attrName>
                                        </p:attrNameLst>
                                      </p:cBhvr>
                                      <p:to>
                                        <p:strVal val="visible"/>
                                      </p:to>
                                    </p:set>
                                    <p:animEffect transition="in" filter="randombar(horizontal)">
                                      <p:cBhvr>
                                        <p:cTn id="10" dur="500"/>
                                        <p:tgtEl>
                                          <p:spTgt spid="24474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44743"/>
                                        </p:tgtEl>
                                        <p:attrNameLst>
                                          <p:attrName>style.visibility</p:attrName>
                                        </p:attrNameLst>
                                      </p:cBhvr>
                                      <p:to>
                                        <p:strVal val="visible"/>
                                      </p:to>
                                    </p:set>
                                    <p:animEffect transition="in" filter="dissolve">
                                      <p:cBhvr>
                                        <p:cTn id="15" dur="500"/>
                                        <p:tgtEl>
                                          <p:spTgt spid="24474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44739">
                                            <p:txEl>
                                              <p:pRg st="0" end="0"/>
                                            </p:txEl>
                                          </p:spTgt>
                                        </p:tgtEl>
                                        <p:attrNameLst>
                                          <p:attrName>style.visibility</p:attrName>
                                        </p:attrNameLst>
                                      </p:cBhvr>
                                      <p:to>
                                        <p:strVal val="visible"/>
                                      </p:to>
                                    </p:set>
                                    <p:animEffect transition="in" filter="randombar(horizontal)">
                                      <p:cBhvr>
                                        <p:cTn id="20" dur="500"/>
                                        <p:tgtEl>
                                          <p:spTgt spid="244739">
                                            <p:txEl>
                                              <p:pRg st="0" end="0"/>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44739">
                                            <p:txEl>
                                              <p:pRg st="4" end="4"/>
                                            </p:txEl>
                                          </p:spTgt>
                                        </p:tgtEl>
                                        <p:attrNameLst>
                                          <p:attrName>style.visibility</p:attrName>
                                        </p:attrNameLst>
                                      </p:cBhvr>
                                      <p:to>
                                        <p:strVal val="visible"/>
                                      </p:to>
                                    </p:set>
                                    <p:animEffect transition="in" filter="randombar(horizontal)">
                                      <p:cBhvr>
                                        <p:cTn id="23" dur="500"/>
                                        <p:tgtEl>
                                          <p:spTgt spid="244739">
                                            <p:txEl>
                                              <p:pRg st="4" end="4"/>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44739">
                                            <p:txEl>
                                              <p:pRg st="5" end="5"/>
                                            </p:txEl>
                                          </p:spTgt>
                                        </p:tgtEl>
                                        <p:attrNameLst>
                                          <p:attrName>style.visibility</p:attrName>
                                        </p:attrNameLst>
                                      </p:cBhvr>
                                      <p:to>
                                        <p:strVal val="visible"/>
                                      </p:to>
                                    </p:set>
                                    <p:animEffect transition="in" filter="randombar(horizontal)">
                                      <p:cBhvr>
                                        <p:cTn id="26" dur="500"/>
                                        <p:tgtEl>
                                          <p:spTgt spid="24473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318"/>
                                        </p:tgtEl>
                                        <p:attrNameLst>
                                          <p:attrName>style.visibility</p:attrName>
                                        </p:attrNameLst>
                                      </p:cBhvr>
                                      <p:to>
                                        <p:strVal val="visible"/>
                                      </p:to>
                                    </p:set>
                                    <p:animEffect transition="in" filter="fade">
                                      <p:cBhvr>
                                        <p:cTn id="31" dur="1000"/>
                                        <p:tgtEl>
                                          <p:spTgt spid="13318"/>
                                        </p:tgtEl>
                                      </p:cBhvr>
                                    </p:animEffect>
                                    <p:anim calcmode="lin" valueType="num">
                                      <p:cBhvr>
                                        <p:cTn id="32" dur="1000" fill="hold"/>
                                        <p:tgtEl>
                                          <p:spTgt spid="13318"/>
                                        </p:tgtEl>
                                        <p:attrNameLst>
                                          <p:attrName>ppt_x</p:attrName>
                                        </p:attrNameLst>
                                      </p:cBhvr>
                                      <p:tavLst>
                                        <p:tav tm="0">
                                          <p:val>
                                            <p:strVal val="#ppt_x"/>
                                          </p:val>
                                        </p:tav>
                                        <p:tav tm="100000">
                                          <p:val>
                                            <p:strVal val="#ppt_x"/>
                                          </p:val>
                                        </p:tav>
                                      </p:tavLst>
                                    </p:anim>
                                    <p:anim calcmode="lin" valueType="num">
                                      <p:cBhvr>
                                        <p:cTn id="33" dur="1000" fill="hold"/>
                                        <p:tgtEl>
                                          <p:spTgt spid="133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p:bldP spid="24473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3D6A949F-AA42-410E-89A5-42F145C3E757}" type="slidenum">
              <a:rPr kumimoji="0" lang="en-US" altLang="zh-TW" sz="1400">
                <a:ea typeface="新細明體" panose="02020500000000000000" pitchFamily="18" charset="-120"/>
              </a:rPr>
              <a:pPr>
                <a:spcBef>
                  <a:spcPct val="0"/>
                </a:spcBef>
                <a:buClrTx/>
                <a:buSzTx/>
                <a:buFontTx/>
                <a:buNone/>
              </a:pPr>
              <a:t>47</a:t>
            </a:fld>
            <a:endParaRPr kumimoji="0" lang="en-US" altLang="zh-TW" sz="1400">
              <a:ea typeface="新細明體" panose="02020500000000000000" pitchFamily="18" charset="-120"/>
            </a:endParaRPr>
          </a:p>
        </p:txBody>
      </p:sp>
      <p:sp>
        <p:nvSpPr>
          <p:cNvPr id="14341" name="Rectangle 2"/>
          <p:cNvSpPr>
            <a:spLocks noGrp="1" noChangeArrowheads="1"/>
          </p:cNvSpPr>
          <p:nvPr>
            <p:ph type="title"/>
          </p:nvPr>
        </p:nvSpPr>
        <p:spPr>
          <a:xfrm>
            <a:off x="750888" y="190500"/>
            <a:ext cx="7772400" cy="1143000"/>
          </a:xfrm>
        </p:spPr>
        <p:txBody>
          <a:bodyPr/>
          <a:lstStyle/>
          <a:p>
            <a:pPr eaLnBrk="1" hangingPunct="1">
              <a:defRPr/>
            </a:pPr>
            <a:r>
              <a:rPr lang="zh-TW" altLang="en-US" dirty="0" smtClean="0">
                <a:latin typeface="標楷體" pitchFamily="65" charset="-120"/>
              </a:rPr>
              <a:t>本益比倍數還原法</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endParaRPr lang="zh-TW" altLang="en-US" dirty="0" smtClean="0">
              <a:latin typeface="標楷體" pitchFamily="65" charset="-120"/>
            </a:endParaRPr>
          </a:p>
        </p:txBody>
      </p:sp>
      <p:sp>
        <p:nvSpPr>
          <p:cNvPr id="236547" name="Rectangle 3"/>
          <p:cNvSpPr>
            <a:spLocks noGrp="1" noChangeArrowheads="1"/>
          </p:cNvSpPr>
          <p:nvPr>
            <p:ph type="body" sz="half" idx="1"/>
          </p:nvPr>
        </p:nvSpPr>
        <p:spPr>
          <a:xfrm>
            <a:off x="463550" y="1230313"/>
            <a:ext cx="8212138" cy="4411662"/>
          </a:xfrm>
        </p:spPr>
        <p:txBody>
          <a:bodyPr/>
          <a:lstStyle/>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範例</a:t>
            </a:r>
            <a:r>
              <a:rPr lang="en-US" altLang="zh-TW" sz="2400" dirty="0">
                <a:latin typeface="標楷體" panose="03000509000000000000" pitchFamily="65" charset="-120"/>
              </a:rPr>
              <a:t>7&gt;</a:t>
            </a:r>
            <a:endParaRPr lang="zh-TW" altLang="zh-TW" sz="2400" dirty="0">
              <a:latin typeface="標楷體" panose="03000509000000000000" pitchFamily="65" charset="-120"/>
            </a:endParaRPr>
          </a:p>
          <a:p>
            <a:pPr>
              <a:defRPr/>
            </a:pPr>
            <a:r>
              <a:rPr lang="zh-TW" altLang="zh-TW" sz="2400" dirty="0">
                <a:latin typeface="標楷體" panose="03000509000000000000" pitchFamily="65" charset="-120"/>
              </a:rPr>
              <a:t>假設</a:t>
            </a:r>
            <a:r>
              <a:rPr lang="en-US" altLang="zh-TW" sz="2400" dirty="0">
                <a:latin typeface="標楷體" panose="03000509000000000000" pitchFamily="65" charset="-120"/>
              </a:rPr>
              <a:t>A</a:t>
            </a:r>
            <a:r>
              <a:rPr lang="zh-TW" altLang="zh-TW" sz="2400" dirty="0">
                <a:latin typeface="標楷體" panose="03000509000000000000" pitchFamily="65" charset="-120"/>
              </a:rPr>
              <a:t>公司的盈餘分配比例（</a:t>
            </a:r>
            <a:r>
              <a:rPr lang="en-US" altLang="zh-TW" sz="2400" dirty="0">
                <a:latin typeface="標楷體" panose="03000509000000000000" pitchFamily="65" charset="-120"/>
              </a:rPr>
              <a:t>Q</a:t>
            </a:r>
            <a:r>
              <a:rPr lang="zh-TW" altLang="zh-TW" sz="2400" dirty="0">
                <a:latin typeface="標楷體" panose="03000509000000000000" pitchFamily="65" charset="-120"/>
              </a:rPr>
              <a:t>）為</a:t>
            </a:r>
            <a:r>
              <a:rPr lang="en-US" altLang="zh-TW" sz="2400" dirty="0">
                <a:latin typeface="標楷體" panose="03000509000000000000" pitchFamily="65" charset="-120"/>
              </a:rPr>
              <a:t>40%</a:t>
            </a:r>
            <a:r>
              <a:rPr lang="zh-TW" altLang="zh-TW" sz="2400" dirty="0">
                <a:latin typeface="標楷體" panose="03000509000000000000" pitchFamily="65" charset="-120"/>
              </a:rPr>
              <a:t>，盈餘成長率（</a:t>
            </a:r>
            <a:r>
              <a:rPr lang="en-US" altLang="zh-TW" sz="2400" dirty="0">
                <a:latin typeface="標楷體" panose="03000509000000000000" pitchFamily="65" charset="-120"/>
              </a:rPr>
              <a:t>g</a:t>
            </a:r>
            <a:r>
              <a:rPr lang="zh-TW" altLang="zh-TW" sz="2400" dirty="0">
                <a:latin typeface="標楷體" panose="03000509000000000000" pitchFamily="65" charset="-120"/>
              </a:rPr>
              <a:t>）為</a:t>
            </a:r>
            <a:r>
              <a:rPr lang="en-US" altLang="zh-TW" sz="2400" dirty="0">
                <a:latin typeface="標楷體" panose="03000509000000000000" pitchFamily="65" charset="-120"/>
              </a:rPr>
              <a:t>6%</a:t>
            </a:r>
            <a:r>
              <a:rPr lang="zh-TW" altLang="zh-TW" sz="2400" dirty="0">
                <a:latin typeface="標楷體" panose="03000509000000000000" pitchFamily="65" charset="-120"/>
              </a:rPr>
              <a:t>，折現率為</a:t>
            </a:r>
            <a:r>
              <a:rPr lang="en-US" altLang="zh-TW" sz="2400" dirty="0">
                <a:latin typeface="標楷體" panose="03000509000000000000" pitchFamily="65" charset="-120"/>
              </a:rPr>
              <a:t>10%</a:t>
            </a:r>
            <a:r>
              <a:rPr lang="zh-TW" altLang="zh-TW" sz="2400" dirty="0">
                <a:latin typeface="標楷體" panose="03000509000000000000" pitchFamily="65" charset="-120"/>
              </a:rPr>
              <a:t>，則</a:t>
            </a:r>
            <a:r>
              <a:rPr lang="en-US" altLang="zh-TW" sz="2400" dirty="0">
                <a:latin typeface="標楷體" panose="03000509000000000000" pitchFamily="65" charset="-120"/>
              </a:rPr>
              <a:t>A</a:t>
            </a:r>
            <a:r>
              <a:rPr lang="zh-TW" altLang="zh-TW" sz="2400" dirty="0">
                <a:latin typeface="標楷體" panose="03000509000000000000" pitchFamily="65" charset="-120"/>
              </a:rPr>
              <a:t>公司股票的合理本益比為多少？如果</a:t>
            </a:r>
            <a:r>
              <a:rPr lang="en-US" altLang="zh-TW" sz="2400" dirty="0">
                <a:latin typeface="標楷體" panose="03000509000000000000" pitchFamily="65" charset="-120"/>
              </a:rPr>
              <a:t>A</a:t>
            </a:r>
            <a:r>
              <a:rPr lang="zh-TW" altLang="zh-TW" sz="2400" dirty="0">
                <a:latin typeface="標楷體" panose="03000509000000000000" pitchFamily="65" charset="-120"/>
              </a:rPr>
              <a:t>公司的盈餘成長率提高為</a:t>
            </a:r>
            <a:r>
              <a:rPr lang="en-US" altLang="zh-TW" sz="2400" dirty="0">
                <a:latin typeface="標楷體" panose="03000509000000000000" pitchFamily="65" charset="-120"/>
              </a:rPr>
              <a:t>8%</a:t>
            </a:r>
            <a:r>
              <a:rPr lang="zh-TW" altLang="zh-TW" sz="2400" dirty="0">
                <a:latin typeface="標楷體" panose="03000509000000000000" pitchFamily="65" charset="-120"/>
              </a:rPr>
              <a:t>，則</a:t>
            </a:r>
            <a:r>
              <a:rPr lang="en-US" altLang="zh-TW" sz="2400" dirty="0">
                <a:latin typeface="標楷體" panose="03000509000000000000" pitchFamily="65" charset="-120"/>
              </a:rPr>
              <a:t>A</a:t>
            </a:r>
            <a:r>
              <a:rPr lang="zh-TW" altLang="zh-TW" sz="2400" dirty="0">
                <a:latin typeface="標楷體" panose="03000509000000000000" pitchFamily="65" charset="-120"/>
              </a:rPr>
              <a:t>公司股票的合理本益比為多少？ </a:t>
            </a:r>
          </a:p>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說明</a:t>
            </a:r>
            <a:r>
              <a:rPr lang="en-US" altLang="zh-TW" sz="2400" dirty="0">
                <a:latin typeface="標楷體" panose="03000509000000000000" pitchFamily="65" charset="-120"/>
              </a:rPr>
              <a:t>&gt;</a:t>
            </a:r>
            <a:endParaRPr lang="zh-TW" altLang="zh-TW" sz="2400" dirty="0">
              <a:latin typeface="標楷體" panose="03000509000000000000" pitchFamily="65" charset="-120"/>
            </a:endParaRPr>
          </a:p>
          <a:p>
            <a:pPr marL="514350" indent="-514350">
              <a:buFont typeface="+mj-lt"/>
              <a:buAutoNum type="arabicPeriod"/>
              <a:defRPr/>
            </a:pPr>
            <a:r>
              <a:rPr lang="zh-TW" altLang="zh-TW" sz="2400" dirty="0" smtClean="0">
                <a:latin typeface="標楷體" panose="03000509000000000000" pitchFamily="65" charset="-120"/>
              </a:rPr>
              <a:t>合理</a:t>
            </a:r>
            <a:r>
              <a:rPr lang="zh-TW" altLang="zh-TW" sz="2400" dirty="0">
                <a:latin typeface="標楷體" panose="03000509000000000000" pitchFamily="65" charset="-120"/>
              </a:rPr>
              <a:t>的本益比為</a:t>
            </a:r>
            <a:r>
              <a:rPr lang="en-US" altLang="zh-TW" sz="2400" dirty="0">
                <a:latin typeface="標楷體" panose="03000509000000000000" pitchFamily="65" charset="-120"/>
              </a:rPr>
              <a:t>10</a:t>
            </a:r>
            <a:r>
              <a:rPr lang="zh-TW" altLang="zh-TW" sz="2400" dirty="0">
                <a:latin typeface="標楷體" panose="03000509000000000000" pitchFamily="65" charset="-120"/>
              </a:rPr>
              <a:t>倍</a:t>
            </a:r>
            <a:r>
              <a:rPr lang="en-US" altLang="zh-TW" sz="2400" dirty="0" smtClean="0">
                <a:latin typeface="標楷體" panose="03000509000000000000" pitchFamily="65" charset="-120"/>
              </a:rPr>
              <a:t>:</a:t>
            </a:r>
          </a:p>
          <a:p>
            <a:pPr marL="0" indent="0">
              <a:buFont typeface="Wingdings" panose="05000000000000000000" pitchFamily="2" charset="2"/>
              <a:buNone/>
              <a:defRPr/>
            </a:pPr>
            <a:endParaRPr lang="en-US" altLang="zh-TW" sz="2400" dirty="0" smtClean="0">
              <a:latin typeface="標楷體" panose="03000509000000000000" pitchFamily="65" charset="-120"/>
            </a:endParaRPr>
          </a:p>
          <a:p>
            <a:pPr marL="514350" indent="-514350">
              <a:buFont typeface="+mj-lt"/>
              <a:buAutoNum type="arabicPeriod" startAt="2"/>
              <a:defRPr/>
            </a:pPr>
            <a:r>
              <a:rPr lang="zh-TW" altLang="zh-TW" sz="2400" dirty="0" smtClean="0">
                <a:latin typeface="標楷體" panose="03000509000000000000" pitchFamily="65" charset="-120"/>
              </a:rPr>
              <a:t>如果</a:t>
            </a:r>
            <a:r>
              <a:rPr lang="en-US" altLang="zh-TW" sz="2400" dirty="0">
                <a:latin typeface="標楷體" panose="03000509000000000000" pitchFamily="65" charset="-120"/>
              </a:rPr>
              <a:t>A</a:t>
            </a:r>
            <a:r>
              <a:rPr lang="zh-TW" altLang="zh-TW" sz="2400" dirty="0">
                <a:latin typeface="標楷體" panose="03000509000000000000" pitchFamily="65" charset="-120"/>
              </a:rPr>
              <a:t>公司的盈餘成長率提高為</a:t>
            </a:r>
            <a:r>
              <a:rPr lang="en-US" altLang="zh-TW" sz="2400" dirty="0">
                <a:latin typeface="標楷體" panose="03000509000000000000" pitchFamily="65" charset="-120"/>
              </a:rPr>
              <a:t>8%</a:t>
            </a:r>
            <a:r>
              <a:rPr lang="zh-TW" altLang="zh-TW" sz="2400" dirty="0">
                <a:latin typeface="標楷體" panose="03000509000000000000" pitchFamily="65" charset="-120"/>
              </a:rPr>
              <a:t>，則合理本益比將為</a:t>
            </a:r>
            <a:r>
              <a:rPr lang="en-US" altLang="zh-TW" sz="2400" dirty="0">
                <a:latin typeface="標楷體" panose="03000509000000000000" pitchFamily="65" charset="-120"/>
              </a:rPr>
              <a:t>20</a:t>
            </a:r>
            <a:r>
              <a:rPr lang="zh-TW" altLang="zh-TW" sz="2400" dirty="0">
                <a:latin typeface="標楷體" panose="03000509000000000000" pitchFamily="65" charset="-120"/>
              </a:rPr>
              <a:t>倍</a:t>
            </a:r>
            <a:r>
              <a:rPr lang="en-US" altLang="zh-TW" sz="2400" dirty="0">
                <a:latin typeface="標楷體" panose="03000509000000000000" pitchFamily="65" charset="-120"/>
              </a:rPr>
              <a:t>:</a:t>
            </a:r>
            <a:endParaRPr lang="zh-TW" altLang="zh-TW" sz="2400" dirty="0">
              <a:latin typeface="標楷體" panose="03000509000000000000" pitchFamily="65" charset="-120"/>
            </a:endParaRPr>
          </a:p>
          <a:p>
            <a:pPr marL="514350" indent="-514350">
              <a:buFont typeface="+mj-lt"/>
              <a:buAutoNum type="arabicPeriod" startAt="2"/>
              <a:defRPr/>
            </a:pPr>
            <a:endParaRPr lang="zh-TW" altLang="zh-TW" sz="2400" dirty="0">
              <a:latin typeface="標楷體" panose="03000509000000000000" pitchFamily="65" charset="-120"/>
            </a:endParaRPr>
          </a:p>
        </p:txBody>
      </p:sp>
      <p:graphicFrame>
        <p:nvGraphicFramePr>
          <p:cNvPr id="236548" name="Object 4"/>
          <p:cNvGraphicFramePr>
            <a:graphicFrameLocks noGrp="1" noChangeAspect="1"/>
          </p:cNvGraphicFramePr>
          <p:nvPr>
            <p:ph sz="quarter" idx="2"/>
            <p:extLst>
              <p:ext uri="{D42A27DB-BD31-4B8C-83A1-F6EECF244321}">
                <p14:modId xmlns:p14="http://schemas.microsoft.com/office/powerpoint/2010/main" val="1116707511"/>
              </p:ext>
            </p:extLst>
          </p:nvPr>
        </p:nvGraphicFramePr>
        <p:xfrm>
          <a:off x="4067175" y="3573463"/>
          <a:ext cx="1755775" cy="723900"/>
        </p:xfrm>
        <a:graphic>
          <a:graphicData uri="http://schemas.openxmlformats.org/presentationml/2006/ole">
            <mc:AlternateContent xmlns:mc="http://schemas.openxmlformats.org/markup-compatibility/2006">
              <mc:Choice xmlns:v="urn:schemas-microsoft-com:vml" Requires="v">
                <p:oleObj spid="_x0000_s48166" name="Equation" r:id="rId3" imgW="1016000" imgH="419100" progId="Equation.DSMT4">
                  <p:embed/>
                </p:oleObj>
              </mc:Choice>
              <mc:Fallback>
                <p:oleObj name="Equation" r:id="rId3" imgW="1016000" imgH="4191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3573463"/>
                        <a:ext cx="17557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6550" name="Object 6"/>
          <p:cNvGraphicFramePr>
            <a:graphicFrameLocks noGrp="1" noChangeAspect="1"/>
          </p:cNvGraphicFramePr>
          <p:nvPr>
            <p:ph sz="quarter" idx="3"/>
          </p:nvPr>
        </p:nvGraphicFramePr>
        <p:xfrm>
          <a:off x="3619500" y="5265738"/>
          <a:ext cx="1816100" cy="752475"/>
        </p:xfrm>
        <a:graphic>
          <a:graphicData uri="http://schemas.openxmlformats.org/presentationml/2006/ole">
            <mc:AlternateContent xmlns:mc="http://schemas.openxmlformats.org/markup-compatibility/2006">
              <mc:Choice xmlns:v="urn:schemas-microsoft-com:vml" Requires="v">
                <p:oleObj spid="_x0000_s48167" name="Equation" r:id="rId5" imgW="1016000" imgH="419100" progId="Equation.DSMT4">
                  <p:embed/>
                </p:oleObj>
              </mc:Choice>
              <mc:Fallback>
                <p:oleObj name="Equation" r:id="rId5" imgW="1016000" imgH="419100"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9500" y="5265738"/>
                        <a:ext cx="18161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5" name="頁尾版面配置區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236548"/>
                                        </p:tgtEl>
                                        <p:attrNameLst>
                                          <p:attrName>style.visibility</p:attrName>
                                        </p:attrNameLst>
                                      </p:cBhvr>
                                      <p:to>
                                        <p:strVal val="visible"/>
                                      </p:to>
                                    </p:set>
                                    <p:animEffect transition="in" filter="fade">
                                      <p:cBhvr>
                                        <p:cTn id="7" dur="2000"/>
                                        <p:tgtEl>
                                          <p:spTgt spid="236548"/>
                                        </p:tgtEl>
                                      </p:cBhvr>
                                    </p:animEffect>
                                    <p:anim calcmode="lin" valueType="num">
                                      <p:cBhvr>
                                        <p:cTn id="8" dur="2000" fill="hold"/>
                                        <p:tgtEl>
                                          <p:spTgt spid="236548"/>
                                        </p:tgtEl>
                                        <p:attrNameLst>
                                          <p:attrName>ppt_w</p:attrName>
                                        </p:attrNameLst>
                                      </p:cBhvr>
                                      <p:tavLst>
                                        <p:tav tm="0" fmla="#ppt_w*sin(2.5*pi*$)">
                                          <p:val>
                                            <p:fltVal val="0"/>
                                          </p:val>
                                        </p:tav>
                                        <p:tav tm="100000">
                                          <p:val>
                                            <p:fltVal val="1"/>
                                          </p:val>
                                        </p:tav>
                                      </p:tavLst>
                                    </p:anim>
                                    <p:anim calcmode="lin" valueType="num">
                                      <p:cBhvr>
                                        <p:cTn id="9" dur="2000" fill="hold"/>
                                        <p:tgtEl>
                                          <p:spTgt spid="236548"/>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36550"/>
                                        </p:tgtEl>
                                        <p:attrNameLst>
                                          <p:attrName>style.visibility</p:attrName>
                                        </p:attrNameLst>
                                      </p:cBhvr>
                                      <p:to>
                                        <p:strVal val="visible"/>
                                      </p:to>
                                    </p:set>
                                    <p:animEffect transition="in" filter="fade">
                                      <p:cBhvr>
                                        <p:cTn id="12" dur="2000"/>
                                        <p:tgtEl>
                                          <p:spTgt spid="236550"/>
                                        </p:tgtEl>
                                      </p:cBhvr>
                                    </p:animEffect>
                                    <p:anim calcmode="lin" valueType="num">
                                      <p:cBhvr>
                                        <p:cTn id="13" dur="2000" fill="hold"/>
                                        <p:tgtEl>
                                          <p:spTgt spid="236550"/>
                                        </p:tgtEl>
                                        <p:attrNameLst>
                                          <p:attrName>ppt_w</p:attrName>
                                        </p:attrNameLst>
                                      </p:cBhvr>
                                      <p:tavLst>
                                        <p:tav tm="0" fmla="#ppt_w*sin(2.5*pi*$)">
                                          <p:val>
                                            <p:fltVal val="0"/>
                                          </p:val>
                                        </p:tav>
                                        <p:tav tm="100000">
                                          <p:val>
                                            <p:fltVal val="1"/>
                                          </p:val>
                                        </p:tav>
                                      </p:tavLst>
                                    </p:anim>
                                    <p:anim calcmode="lin" valueType="num">
                                      <p:cBhvr>
                                        <p:cTn id="14" dur="2000" fill="hold"/>
                                        <p:tgtEl>
                                          <p:spTgt spid="23655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341"/>
                                        </p:tgtEl>
                                        <p:attrNameLst>
                                          <p:attrName>style.visibility</p:attrName>
                                        </p:attrNameLst>
                                      </p:cBhvr>
                                      <p:to>
                                        <p:strVal val="visible"/>
                                      </p:to>
                                    </p:set>
                                    <p:animEffect transition="in" filter="circle(in)">
                                      <p:cBhvr>
                                        <p:cTn id="19" dur="2000"/>
                                        <p:tgtEl>
                                          <p:spTgt spid="1434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6547">
                                            <p:txEl>
                                              <p:pRg st="0" end="0"/>
                                            </p:txEl>
                                          </p:spTgt>
                                        </p:tgtEl>
                                        <p:attrNameLst>
                                          <p:attrName>style.visibility</p:attrName>
                                        </p:attrNameLst>
                                      </p:cBhvr>
                                      <p:to>
                                        <p:strVal val="visible"/>
                                      </p:to>
                                    </p:set>
                                    <p:animEffect transition="in" filter="fade">
                                      <p:cBhvr>
                                        <p:cTn id="24" dur="500"/>
                                        <p:tgtEl>
                                          <p:spTgt spid="23654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6547">
                                            <p:txEl>
                                              <p:pRg st="1" end="1"/>
                                            </p:txEl>
                                          </p:spTgt>
                                        </p:tgtEl>
                                        <p:attrNameLst>
                                          <p:attrName>style.visibility</p:attrName>
                                        </p:attrNameLst>
                                      </p:cBhvr>
                                      <p:to>
                                        <p:strVal val="visible"/>
                                      </p:to>
                                    </p:set>
                                    <p:animEffect transition="in" filter="fade">
                                      <p:cBhvr>
                                        <p:cTn id="29" dur="500"/>
                                        <p:tgtEl>
                                          <p:spTgt spid="23654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6547">
                                            <p:txEl>
                                              <p:pRg st="2" end="2"/>
                                            </p:txEl>
                                          </p:spTgt>
                                        </p:tgtEl>
                                        <p:attrNameLst>
                                          <p:attrName>style.visibility</p:attrName>
                                        </p:attrNameLst>
                                      </p:cBhvr>
                                      <p:to>
                                        <p:strVal val="visible"/>
                                      </p:to>
                                    </p:set>
                                    <p:animEffect transition="in" filter="fade">
                                      <p:cBhvr>
                                        <p:cTn id="34" dur="500"/>
                                        <p:tgtEl>
                                          <p:spTgt spid="23654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6547">
                                            <p:txEl>
                                              <p:pRg st="3" end="3"/>
                                            </p:txEl>
                                          </p:spTgt>
                                        </p:tgtEl>
                                        <p:attrNameLst>
                                          <p:attrName>style.visibility</p:attrName>
                                        </p:attrNameLst>
                                      </p:cBhvr>
                                      <p:to>
                                        <p:strVal val="visible"/>
                                      </p:to>
                                    </p:set>
                                    <p:animEffect transition="in" filter="fade">
                                      <p:cBhvr>
                                        <p:cTn id="39" dur="500"/>
                                        <p:tgtEl>
                                          <p:spTgt spid="236547">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6547">
                                            <p:txEl>
                                              <p:pRg st="5" end="5"/>
                                            </p:txEl>
                                          </p:spTgt>
                                        </p:tgtEl>
                                        <p:attrNameLst>
                                          <p:attrName>style.visibility</p:attrName>
                                        </p:attrNameLst>
                                      </p:cBhvr>
                                      <p:to>
                                        <p:strVal val="visible"/>
                                      </p:to>
                                    </p:set>
                                    <p:animEffect transition="in" filter="fade">
                                      <p:cBhvr>
                                        <p:cTn id="44" dur="500"/>
                                        <p:tgtEl>
                                          <p:spTgt spid="2365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23654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DF986F9-8ED4-4CCC-9ACA-3822B8C52312}" type="slidenum">
              <a:rPr kumimoji="0" lang="en-US" altLang="zh-TW" sz="1400">
                <a:ea typeface="新細明體" panose="02020500000000000000" pitchFamily="18" charset="-120"/>
              </a:rPr>
              <a:pPr>
                <a:spcBef>
                  <a:spcPct val="0"/>
                </a:spcBef>
                <a:buClrTx/>
                <a:buSzTx/>
                <a:buFontTx/>
                <a:buNone/>
              </a:pPr>
              <a:t>48</a:t>
            </a:fld>
            <a:endParaRPr kumimoji="0" lang="en-US" altLang="zh-TW" sz="1400">
              <a:ea typeface="新細明體" panose="02020500000000000000" pitchFamily="18" charset="-120"/>
            </a:endParaRPr>
          </a:p>
        </p:txBody>
      </p:sp>
      <p:sp>
        <p:nvSpPr>
          <p:cNvPr id="15364" name="Rectangle 2"/>
          <p:cNvSpPr>
            <a:spLocks noGrp="1" noChangeArrowheads="1"/>
          </p:cNvSpPr>
          <p:nvPr>
            <p:ph type="title"/>
          </p:nvPr>
        </p:nvSpPr>
        <p:spPr>
          <a:xfrm>
            <a:off x="685800" y="458788"/>
            <a:ext cx="7772400" cy="1143000"/>
          </a:xfrm>
        </p:spPr>
        <p:txBody>
          <a:bodyPr/>
          <a:lstStyle/>
          <a:p>
            <a:pPr eaLnBrk="1" hangingPunct="1">
              <a:defRPr/>
            </a:pPr>
            <a:r>
              <a:rPr lang="zh-TW" altLang="en-US" dirty="0" smtClean="0">
                <a:latin typeface="標楷體" pitchFamily="65" charset="-120"/>
              </a:rPr>
              <a:t>市價淨值比倍數還原法</a:t>
            </a:r>
            <a:endParaRPr lang="en-US" altLang="zh-TW" dirty="0" smtClean="0">
              <a:latin typeface="標楷體" pitchFamily="65" charset="-120"/>
            </a:endParaRPr>
          </a:p>
        </p:txBody>
      </p:sp>
      <p:sp>
        <p:nvSpPr>
          <p:cNvPr id="149507" name="Rectangle 3"/>
          <p:cNvSpPr>
            <a:spLocks noGrp="1" noChangeArrowheads="1"/>
          </p:cNvSpPr>
          <p:nvPr>
            <p:ph type="body" sz="half" idx="1"/>
          </p:nvPr>
        </p:nvSpPr>
        <p:spPr>
          <a:xfrm>
            <a:off x="457200" y="1719263"/>
            <a:ext cx="8362950" cy="4411662"/>
          </a:xfrm>
        </p:spPr>
        <p:txBody>
          <a:bodyPr/>
          <a:lstStyle/>
          <a:p>
            <a:pPr eaLnBrk="1" hangingPunct="1">
              <a:lnSpc>
                <a:spcPct val="90000"/>
              </a:lnSpc>
              <a:defRPr/>
            </a:pPr>
            <a:r>
              <a:rPr lang="zh-TW" altLang="en-US" sz="2800" dirty="0" smtClean="0">
                <a:solidFill>
                  <a:srgbClr val="003399"/>
                </a:solidFill>
                <a:latin typeface="標楷體" pitchFamily="65" charset="-120"/>
              </a:rPr>
              <a:t>市價淨值比倍數還原法</a:t>
            </a:r>
          </a:p>
          <a:p>
            <a:pPr lvl="1" eaLnBrk="1" hangingPunct="1">
              <a:lnSpc>
                <a:spcPct val="90000"/>
              </a:lnSpc>
              <a:defRPr/>
            </a:pPr>
            <a:r>
              <a:rPr lang="zh-TW" altLang="en-US" sz="2400" dirty="0" smtClean="0">
                <a:latin typeface="標楷體" pitchFamily="65" charset="-120"/>
              </a:rPr>
              <a:t>假設股票有一合理的市價淨值比倍數，再根據這個倍數與特定股票的每股淨值將該股票現在的價值還原出來。 </a:t>
            </a:r>
          </a:p>
          <a:p>
            <a:pPr lvl="1" eaLnBrk="1" hangingPunct="1">
              <a:lnSpc>
                <a:spcPct val="90000"/>
              </a:lnSpc>
              <a:defRPr/>
            </a:pPr>
            <a:r>
              <a:rPr lang="zh-TW" altLang="en-US" sz="2400" dirty="0" smtClean="0">
                <a:latin typeface="標楷體" pitchFamily="65" charset="-120"/>
              </a:rPr>
              <a:t>公式：</a:t>
            </a:r>
          </a:p>
          <a:p>
            <a:pPr lvl="1" eaLnBrk="1" hangingPunct="1">
              <a:lnSpc>
                <a:spcPct val="90000"/>
              </a:lnSpc>
              <a:buFont typeface="Wingdings" panose="05000000000000000000" pitchFamily="2" charset="2"/>
              <a:buNone/>
              <a:defRPr/>
            </a:pPr>
            <a:r>
              <a:rPr lang="zh-TW" altLang="en-US" sz="2400" dirty="0" smtClean="0"/>
              <a:t>                      </a:t>
            </a:r>
            <a:r>
              <a:rPr lang="en-US" altLang="zh-TW" sz="2400" dirty="0" smtClean="0">
                <a:latin typeface="標楷體" pitchFamily="65" charset="-120"/>
              </a:rPr>
              <a:t>V</a:t>
            </a:r>
            <a:r>
              <a:rPr lang="en-US" altLang="zh-TW" sz="2400" baseline="-25000" dirty="0" smtClean="0">
                <a:latin typeface="標楷體" pitchFamily="65" charset="-120"/>
              </a:rPr>
              <a:t>0</a:t>
            </a:r>
            <a:r>
              <a:rPr lang="zh-TW" altLang="en-US" sz="2400" dirty="0" smtClean="0">
                <a:latin typeface="標楷體" pitchFamily="65" charset="-120"/>
              </a:rPr>
              <a:t>：一股股票現在的價值</a:t>
            </a:r>
          </a:p>
          <a:p>
            <a:pPr lvl="1" eaLnBrk="1" hangingPunct="1">
              <a:lnSpc>
                <a:spcPct val="90000"/>
              </a:lnSpc>
              <a:buFont typeface="Wingdings" panose="05000000000000000000" pitchFamily="2" charset="2"/>
              <a:buNone/>
              <a:defRPr/>
            </a:pPr>
            <a:r>
              <a:rPr lang="zh-TW" altLang="en-US" sz="2400" dirty="0" smtClean="0"/>
              <a:t>                      </a:t>
            </a:r>
            <a:r>
              <a:rPr lang="en-US" altLang="zh-TW" sz="2400" dirty="0" smtClean="0">
                <a:latin typeface="標楷體" pitchFamily="65" charset="-120"/>
              </a:rPr>
              <a:t>PB</a:t>
            </a:r>
            <a:r>
              <a:rPr lang="zh-TW" altLang="en-US" sz="2400" dirty="0" smtClean="0">
                <a:latin typeface="標楷體" pitchFamily="65" charset="-120"/>
              </a:rPr>
              <a:t>：合理的市價淨值比倍數</a:t>
            </a:r>
          </a:p>
          <a:p>
            <a:pPr lvl="1" eaLnBrk="1" hangingPunct="1">
              <a:lnSpc>
                <a:spcPct val="90000"/>
              </a:lnSpc>
              <a:buFont typeface="Wingdings" panose="05000000000000000000" pitchFamily="2" charset="2"/>
              <a:buNone/>
              <a:defRPr/>
            </a:pPr>
            <a:r>
              <a:rPr lang="zh-TW" altLang="en-US" sz="2400" dirty="0" smtClean="0"/>
              <a:t>                      </a:t>
            </a:r>
            <a:r>
              <a:rPr lang="en-US" altLang="zh-TW" sz="2400" dirty="0" smtClean="0">
                <a:latin typeface="標楷體" pitchFamily="65" charset="-120"/>
              </a:rPr>
              <a:t>B </a:t>
            </a:r>
            <a:r>
              <a:rPr lang="zh-TW" altLang="en-US" sz="2400" dirty="0" smtClean="0">
                <a:latin typeface="標楷體" pitchFamily="65" charset="-120"/>
              </a:rPr>
              <a:t>：每股淨值</a:t>
            </a:r>
            <a:endParaRPr lang="en-US" altLang="zh-TW" sz="2400" dirty="0" smtClean="0">
              <a:latin typeface="標楷體" pitchFamily="65" charset="-120"/>
            </a:endParaRPr>
          </a:p>
          <a:p>
            <a:pPr lvl="1" eaLnBrk="1" hangingPunct="1">
              <a:lnSpc>
                <a:spcPct val="90000"/>
              </a:lnSpc>
              <a:buFont typeface="Wingdings" panose="05000000000000000000" pitchFamily="2" charset="2"/>
              <a:buNone/>
              <a:defRPr/>
            </a:pPr>
            <a:endParaRPr lang="zh-TW" altLang="en-US" sz="2400" dirty="0" smtClean="0">
              <a:latin typeface="標楷體" pitchFamily="65" charset="-120"/>
            </a:endParaRPr>
          </a:p>
          <a:p>
            <a:pPr lvl="1" eaLnBrk="1" hangingPunct="1">
              <a:lnSpc>
                <a:spcPct val="90000"/>
              </a:lnSpc>
              <a:defRPr/>
            </a:pPr>
            <a:r>
              <a:rPr lang="zh-TW" altLang="en-US" sz="2400" dirty="0" smtClean="0">
                <a:latin typeface="標楷體" pitchFamily="65" charset="-120"/>
              </a:rPr>
              <a:t>例子：假設</a:t>
            </a:r>
            <a:r>
              <a:rPr lang="en-US" altLang="zh-TW" sz="2400" dirty="0" smtClean="0">
                <a:latin typeface="標楷體" pitchFamily="65" charset="-120"/>
              </a:rPr>
              <a:t>A</a:t>
            </a:r>
            <a:r>
              <a:rPr lang="zh-TW" altLang="en-US" sz="2400" dirty="0" smtClean="0">
                <a:latin typeface="標楷體" pitchFamily="65" charset="-120"/>
              </a:rPr>
              <a:t>銀行的每股淨值（</a:t>
            </a:r>
            <a:r>
              <a:rPr lang="en-US" altLang="zh-TW" sz="2400" dirty="0" smtClean="0">
                <a:latin typeface="標楷體" pitchFamily="65" charset="-120"/>
              </a:rPr>
              <a:t>B</a:t>
            </a:r>
            <a:r>
              <a:rPr lang="zh-TW" altLang="en-US" sz="2400" dirty="0" smtClean="0">
                <a:latin typeface="標楷體" pitchFamily="65" charset="-120"/>
              </a:rPr>
              <a:t>）為</a:t>
            </a:r>
            <a:r>
              <a:rPr lang="en-US" altLang="zh-TW" sz="2400" dirty="0" smtClean="0">
                <a:latin typeface="標楷體" pitchFamily="65" charset="-120"/>
              </a:rPr>
              <a:t>16</a:t>
            </a:r>
            <a:r>
              <a:rPr lang="zh-TW" altLang="en-US" sz="2400" dirty="0" smtClean="0">
                <a:latin typeface="標楷體" pitchFamily="65" charset="-120"/>
              </a:rPr>
              <a:t>元，而銀行股的合理市價淨值比（</a:t>
            </a:r>
            <a:r>
              <a:rPr lang="en-US" altLang="zh-TW" sz="2400" dirty="0" smtClean="0">
                <a:latin typeface="標楷體" pitchFamily="65" charset="-120"/>
              </a:rPr>
              <a:t>PB</a:t>
            </a:r>
            <a:r>
              <a:rPr lang="zh-TW" altLang="en-US" sz="2400" dirty="0" smtClean="0">
                <a:latin typeface="標楷體" pitchFamily="65" charset="-120"/>
              </a:rPr>
              <a:t>）為</a:t>
            </a:r>
            <a:r>
              <a:rPr lang="en-US" altLang="zh-TW" sz="2400" dirty="0" smtClean="0">
                <a:latin typeface="標楷體" pitchFamily="65" charset="-120"/>
              </a:rPr>
              <a:t>2</a:t>
            </a:r>
            <a:r>
              <a:rPr lang="zh-TW" altLang="en-US" sz="2400" dirty="0" smtClean="0">
                <a:latin typeface="標楷體" pitchFamily="65" charset="-120"/>
              </a:rPr>
              <a:t>倍，則</a:t>
            </a:r>
            <a:r>
              <a:rPr lang="en-US" altLang="zh-TW" sz="2400" dirty="0" smtClean="0">
                <a:latin typeface="標楷體" pitchFamily="65" charset="-120"/>
              </a:rPr>
              <a:t>A</a:t>
            </a:r>
            <a:r>
              <a:rPr lang="zh-TW" altLang="en-US" sz="2400" dirty="0" smtClean="0">
                <a:latin typeface="標楷體" pitchFamily="65" charset="-120"/>
              </a:rPr>
              <a:t>銀行股票的合理價值（</a:t>
            </a:r>
            <a:r>
              <a:rPr lang="en-US" altLang="zh-TW" sz="2400" dirty="0" smtClean="0">
                <a:latin typeface="標楷體" pitchFamily="65" charset="-120"/>
              </a:rPr>
              <a:t>V0</a:t>
            </a:r>
            <a:r>
              <a:rPr lang="zh-TW" altLang="en-US" sz="2400" dirty="0" smtClean="0">
                <a:latin typeface="標楷體" pitchFamily="65" charset="-120"/>
              </a:rPr>
              <a:t>）為每股</a:t>
            </a:r>
            <a:r>
              <a:rPr lang="en-US" altLang="zh-TW" sz="2400" dirty="0" smtClean="0">
                <a:latin typeface="標楷體" pitchFamily="65" charset="-120"/>
              </a:rPr>
              <a:t>32</a:t>
            </a:r>
            <a:r>
              <a:rPr lang="zh-TW" altLang="en-US" sz="2400" dirty="0" smtClean="0">
                <a:latin typeface="標楷體" pitchFamily="65" charset="-120"/>
              </a:rPr>
              <a:t>元（</a:t>
            </a:r>
            <a:r>
              <a:rPr lang="en-US" altLang="zh-TW" sz="2400" dirty="0" smtClean="0">
                <a:latin typeface="標楷體" pitchFamily="65" charset="-120"/>
              </a:rPr>
              <a:t>2×16</a:t>
            </a:r>
            <a:r>
              <a:rPr lang="zh-TW" altLang="en-US" sz="2400" dirty="0" smtClean="0">
                <a:latin typeface="標楷體" pitchFamily="65" charset="-120"/>
              </a:rPr>
              <a:t>元＝</a:t>
            </a:r>
            <a:r>
              <a:rPr lang="en-US" altLang="zh-TW" sz="2400" dirty="0" smtClean="0">
                <a:latin typeface="標楷體" pitchFamily="65" charset="-120"/>
              </a:rPr>
              <a:t>32</a:t>
            </a:r>
            <a:r>
              <a:rPr lang="zh-TW" altLang="en-US" sz="2400" dirty="0" smtClean="0">
                <a:latin typeface="標楷體" pitchFamily="65" charset="-120"/>
              </a:rPr>
              <a:t>元）。</a:t>
            </a:r>
          </a:p>
          <a:p>
            <a:pPr lvl="3" eaLnBrk="1" hangingPunct="1">
              <a:lnSpc>
                <a:spcPct val="90000"/>
              </a:lnSpc>
              <a:buFont typeface="Wingdings" pitchFamily="2" charset="2"/>
              <a:buChar char="Ø"/>
              <a:defRPr/>
            </a:pPr>
            <a:endParaRPr lang="en-US" altLang="zh-TW" sz="2100" dirty="0" smtClean="0">
              <a:latin typeface="標楷體" pitchFamily="65" charset="-120"/>
            </a:endParaRPr>
          </a:p>
        </p:txBody>
      </p:sp>
      <p:graphicFrame>
        <p:nvGraphicFramePr>
          <p:cNvPr id="149508" name="Object 4"/>
          <p:cNvGraphicFramePr>
            <a:graphicFrameLocks noGrp="1" noChangeAspect="1"/>
          </p:cNvGraphicFramePr>
          <p:nvPr>
            <p:ph sz="quarter" idx="2"/>
          </p:nvPr>
        </p:nvGraphicFramePr>
        <p:xfrm>
          <a:off x="2124075" y="2924175"/>
          <a:ext cx="1289050" cy="360363"/>
        </p:xfrm>
        <a:graphic>
          <a:graphicData uri="http://schemas.openxmlformats.org/presentationml/2006/ole">
            <mc:AlternateContent xmlns:mc="http://schemas.openxmlformats.org/markup-compatibility/2006">
              <mc:Choice xmlns:v="urn:schemas-microsoft-com:vml" Requires="v">
                <p:oleObj spid="_x0000_s49175" name="方程式" r:id="rId3" imgW="863225" imgH="241195" progId="Equation.3">
                  <p:embed/>
                </p:oleObj>
              </mc:Choice>
              <mc:Fallback>
                <p:oleObj name="方程式" r:id="rId3" imgW="863225" imgH="241195"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2924175"/>
                        <a:ext cx="128905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58"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 calcmode="lin" valueType="num">
                                      <p:cBhvr additive="base">
                                        <p:cTn id="7" dur="500" fill="hold"/>
                                        <p:tgtEl>
                                          <p:spTgt spid="149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9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9507">
                                            <p:txEl>
                                              <p:pRg st="1" end="1"/>
                                            </p:txEl>
                                          </p:spTgt>
                                        </p:tgtEl>
                                        <p:attrNameLst>
                                          <p:attrName>style.visibility</p:attrName>
                                        </p:attrNameLst>
                                      </p:cBhvr>
                                      <p:to>
                                        <p:strVal val="visible"/>
                                      </p:to>
                                    </p:set>
                                    <p:anim calcmode="lin" valueType="num">
                                      <p:cBhvr additive="base">
                                        <p:cTn id="11" dur="500" fill="hold"/>
                                        <p:tgtEl>
                                          <p:spTgt spid="149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9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9507">
                                            <p:txEl>
                                              <p:pRg st="2" end="2"/>
                                            </p:txEl>
                                          </p:spTgt>
                                        </p:tgtEl>
                                        <p:attrNameLst>
                                          <p:attrName>style.visibility</p:attrName>
                                        </p:attrNameLst>
                                      </p:cBhvr>
                                      <p:to>
                                        <p:strVal val="visible"/>
                                      </p:to>
                                    </p:set>
                                    <p:anim calcmode="lin" valueType="num">
                                      <p:cBhvr additive="base">
                                        <p:cTn id="15" dur="500" fill="hold"/>
                                        <p:tgtEl>
                                          <p:spTgt spid="149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950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9507">
                                            <p:txEl>
                                              <p:pRg st="3" end="3"/>
                                            </p:txEl>
                                          </p:spTgt>
                                        </p:tgtEl>
                                        <p:attrNameLst>
                                          <p:attrName>style.visibility</p:attrName>
                                        </p:attrNameLst>
                                      </p:cBhvr>
                                      <p:to>
                                        <p:strVal val="visible"/>
                                      </p:to>
                                    </p:set>
                                    <p:anim calcmode="lin" valueType="num">
                                      <p:cBhvr additive="base">
                                        <p:cTn id="19" dur="500" fill="hold"/>
                                        <p:tgtEl>
                                          <p:spTgt spid="1495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950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9507">
                                            <p:txEl>
                                              <p:pRg st="4" end="4"/>
                                            </p:txEl>
                                          </p:spTgt>
                                        </p:tgtEl>
                                        <p:attrNameLst>
                                          <p:attrName>style.visibility</p:attrName>
                                        </p:attrNameLst>
                                      </p:cBhvr>
                                      <p:to>
                                        <p:strVal val="visible"/>
                                      </p:to>
                                    </p:set>
                                    <p:anim calcmode="lin" valueType="num">
                                      <p:cBhvr additive="base">
                                        <p:cTn id="23" dur="500" fill="hold"/>
                                        <p:tgtEl>
                                          <p:spTgt spid="14950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950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9507">
                                            <p:txEl>
                                              <p:pRg st="5" end="5"/>
                                            </p:txEl>
                                          </p:spTgt>
                                        </p:tgtEl>
                                        <p:attrNameLst>
                                          <p:attrName>style.visibility</p:attrName>
                                        </p:attrNameLst>
                                      </p:cBhvr>
                                      <p:to>
                                        <p:strVal val="visible"/>
                                      </p:to>
                                    </p:set>
                                    <p:anim calcmode="lin" valueType="num">
                                      <p:cBhvr additive="base">
                                        <p:cTn id="27" dur="500" fill="hold"/>
                                        <p:tgtEl>
                                          <p:spTgt spid="14950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950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9507">
                                            <p:txEl>
                                              <p:pRg st="7" end="7"/>
                                            </p:txEl>
                                          </p:spTgt>
                                        </p:tgtEl>
                                        <p:attrNameLst>
                                          <p:attrName>style.visibility</p:attrName>
                                        </p:attrNameLst>
                                      </p:cBhvr>
                                      <p:to>
                                        <p:strVal val="visible"/>
                                      </p:to>
                                    </p:set>
                                    <p:anim calcmode="lin" valueType="num">
                                      <p:cBhvr additive="base">
                                        <p:cTn id="31" dur="500" fill="hold"/>
                                        <p:tgtEl>
                                          <p:spTgt spid="14950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95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9508"/>
                                        </p:tgtEl>
                                        <p:attrNameLst>
                                          <p:attrName>style.visibility</p:attrName>
                                        </p:attrNameLst>
                                      </p:cBhvr>
                                      <p:to>
                                        <p:strVal val="visible"/>
                                      </p:to>
                                    </p:set>
                                    <p:animEffect transition="in" filter="randombar(horizontal)">
                                      <p:cBhvr>
                                        <p:cTn id="37" dur="500"/>
                                        <p:tgtEl>
                                          <p:spTgt spid="14950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364"/>
                                        </p:tgtEl>
                                        <p:attrNameLst>
                                          <p:attrName>style.visibility</p:attrName>
                                        </p:attrNameLst>
                                      </p:cBhvr>
                                      <p:to>
                                        <p:strVal val="visible"/>
                                      </p:to>
                                    </p:set>
                                    <p:animEffect transition="in" filter="fade">
                                      <p:cBhvr>
                                        <p:cTn id="42" dur="1000"/>
                                        <p:tgtEl>
                                          <p:spTgt spid="15364"/>
                                        </p:tgtEl>
                                      </p:cBhvr>
                                    </p:animEffect>
                                    <p:anim calcmode="lin" valueType="num">
                                      <p:cBhvr>
                                        <p:cTn id="43" dur="1000" fill="hold"/>
                                        <p:tgtEl>
                                          <p:spTgt spid="15364"/>
                                        </p:tgtEl>
                                        <p:attrNameLst>
                                          <p:attrName>ppt_x</p:attrName>
                                        </p:attrNameLst>
                                      </p:cBhvr>
                                      <p:tavLst>
                                        <p:tav tm="0">
                                          <p:val>
                                            <p:strVal val="#ppt_x"/>
                                          </p:val>
                                        </p:tav>
                                        <p:tav tm="100000">
                                          <p:val>
                                            <p:strVal val="#ppt_x"/>
                                          </p:val>
                                        </p:tav>
                                      </p:tavLst>
                                    </p:anim>
                                    <p:anim calcmode="lin" valueType="num">
                                      <p:cBhvr>
                                        <p:cTn id="44"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14950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36EB7FB0-6F17-4346-80B3-FA5E6DB9588F}" type="slidenum">
              <a:rPr kumimoji="0" lang="en-US" altLang="zh-TW" sz="1400">
                <a:ea typeface="新細明體" panose="02020500000000000000" pitchFamily="18" charset="-120"/>
              </a:rPr>
              <a:pPr>
                <a:spcBef>
                  <a:spcPct val="0"/>
                </a:spcBef>
                <a:buClrTx/>
                <a:buSzTx/>
                <a:buFontTx/>
                <a:buNone/>
              </a:pPr>
              <a:t>49</a:t>
            </a:fld>
            <a:endParaRPr kumimoji="0" lang="en-US" altLang="zh-TW" sz="1400">
              <a:ea typeface="新細明體" panose="02020500000000000000" pitchFamily="18" charset="-120"/>
            </a:endParaRPr>
          </a:p>
        </p:txBody>
      </p:sp>
      <p:sp>
        <p:nvSpPr>
          <p:cNvPr id="16388" name="Rectangle 2"/>
          <p:cNvSpPr>
            <a:spLocks noGrp="1" noChangeArrowheads="1"/>
          </p:cNvSpPr>
          <p:nvPr>
            <p:ph type="title"/>
          </p:nvPr>
        </p:nvSpPr>
        <p:spPr/>
        <p:txBody>
          <a:bodyPr/>
          <a:lstStyle/>
          <a:p>
            <a:pPr eaLnBrk="1" hangingPunct="1">
              <a:defRPr/>
            </a:pPr>
            <a:r>
              <a:rPr lang="zh-TW" altLang="en-US" smtClean="0">
                <a:latin typeface="標楷體" pitchFamily="65" charset="-120"/>
              </a:rPr>
              <a:t>市價現金流量比倍數還原法</a:t>
            </a:r>
            <a:endParaRPr lang="en-US" altLang="zh-TW" smtClean="0">
              <a:latin typeface="標楷體" pitchFamily="65" charset="-120"/>
            </a:endParaRPr>
          </a:p>
        </p:txBody>
      </p:sp>
      <p:sp>
        <p:nvSpPr>
          <p:cNvPr id="235523" name="Rectangle 3"/>
          <p:cNvSpPr>
            <a:spLocks noGrp="1" noChangeArrowheads="1"/>
          </p:cNvSpPr>
          <p:nvPr>
            <p:ph type="body" sz="half" idx="1"/>
          </p:nvPr>
        </p:nvSpPr>
        <p:spPr>
          <a:xfrm>
            <a:off x="457200" y="1719263"/>
            <a:ext cx="8218488" cy="4805362"/>
          </a:xfrm>
        </p:spPr>
        <p:txBody>
          <a:bodyPr/>
          <a:lstStyle/>
          <a:p>
            <a:pPr eaLnBrk="1" hangingPunct="1">
              <a:defRPr/>
            </a:pPr>
            <a:r>
              <a:rPr lang="zh-TW" altLang="en-US" sz="2800" dirty="0" smtClean="0">
                <a:solidFill>
                  <a:srgbClr val="003399"/>
                </a:solidFill>
                <a:latin typeface="標楷體" pitchFamily="65" charset="-120"/>
              </a:rPr>
              <a:t>市價現金流量比倍數還原法</a:t>
            </a:r>
          </a:p>
          <a:p>
            <a:pPr lvl="1" eaLnBrk="1" hangingPunct="1">
              <a:defRPr/>
            </a:pPr>
            <a:r>
              <a:rPr lang="zh-TW" altLang="en-US" sz="2200" dirty="0" smtClean="0">
                <a:latin typeface="標楷體" pitchFamily="65" charset="-120"/>
              </a:rPr>
              <a:t>假設股票有一合理的市價現金流量比倍數，再根據這個倍數與特定股票的每股現金流量將該股票的價值還原出來。</a:t>
            </a:r>
          </a:p>
          <a:p>
            <a:pPr lvl="1" eaLnBrk="1" hangingPunct="1">
              <a:defRPr/>
            </a:pPr>
            <a:r>
              <a:rPr lang="zh-TW" altLang="en-US" sz="2200" dirty="0" smtClean="0">
                <a:latin typeface="標楷體" pitchFamily="65" charset="-120"/>
              </a:rPr>
              <a:t>公式： </a:t>
            </a:r>
          </a:p>
          <a:p>
            <a:pPr lvl="1" eaLnBrk="1" hangingPunct="1">
              <a:buFont typeface="Wingdings" panose="05000000000000000000" pitchFamily="2" charset="2"/>
              <a:buNone/>
              <a:defRPr/>
            </a:pPr>
            <a:r>
              <a:rPr lang="zh-TW" altLang="en-US" sz="2200" dirty="0" smtClean="0">
                <a:latin typeface="標楷體" pitchFamily="65" charset="-120"/>
              </a:rPr>
              <a:t>                      </a:t>
            </a:r>
            <a:r>
              <a:rPr lang="en-US" altLang="zh-TW" sz="2200" dirty="0" smtClean="0">
                <a:latin typeface="標楷體" pitchFamily="65" charset="-120"/>
              </a:rPr>
              <a:t>V</a:t>
            </a:r>
            <a:r>
              <a:rPr lang="en-US" altLang="zh-TW" sz="2200" baseline="-25000" dirty="0" smtClean="0">
                <a:latin typeface="標楷體" pitchFamily="65" charset="-120"/>
              </a:rPr>
              <a:t>0</a:t>
            </a:r>
            <a:r>
              <a:rPr lang="zh-TW" altLang="en-US" sz="2200" dirty="0" smtClean="0">
                <a:latin typeface="標楷體" pitchFamily="65" charset="-120"/>
              </a:rPr>
              <a:t>：一股股票現在的價值</a:t>
            </a:r>
          </a:p>
          <a:p>
            <a:pPr lvl="1" eaLnBrk="1" hangingPunct="1">
              <a:buFont typeface="Wingdings" panose="05000000000000000000" pitchFamily="2" charset="2"/>
              <a:buNone/>
              <a:defRPr/>
            </a:pPr>
            <a:r>
              <a:rPr lang="zh-TW" altLang="en-US" sz="2200" dirty="0" smtClean="0">
                <a:latin typeface="標楷體" pitchFamily="65" charset="-120"/>
              </a:rPr>
              <a:t>                      </a:t>
            </a:r>
            <a:r>
              <a:rPr lang="en-US" altLang="zh-TW" sz="2200" dirty="0" smtClean="0">
                <a:latin typeface="標楷體" pitchFamily="65" charset="-120"/>
              </a:rPr>
              <a:t>PC</a:t>
            </a:r>
            <a:r>
              <a:rPr lang="zh-TW" altLang="en-US" sz="2200" dirty="0" smtClean="0">
                <a:latin typeface="標楷體" pitchFamily="65" charset="-120"/>
              </a:rPr>
              <a:t>：合理的市價現金流量比倍數</a:t>
            </a:r>
          </a:p>
          <a:p>
            <a:pPr lvl="1" eaLnBrk="1" hangingPunct="1">
              <a:buFont typeface="Wingdings" panose="05000000000000000000" pitchFamily="2" charset="2"/>
              <a:buNone/>
              <a:defRPr/>
            </a:pPr>
            <a:r>
              <a:rPr lang="zh-TW" altLang="en-US" sz="2200" dirty="0" smtClean="0">
                <a:latin typeface="標楷體" pitchFamily="65" charset="-120"/>
              </a:rPr>
              <a:t>                      </a:t>
            </a:r>
            <a:r>
              <a:rPr lang="en-US" altLang="zh-TW" sz="2200" dirty="0" smtClean="0">
                <a:latin typeface="標楷體" pitchFamily="65" charset="-120"/>
              </a:rPr>
              <a:t>C </a:t>
            </a:r>
            <a:r>
              <a:rPr lang="zh-TW" altLang="en-US" sz="2200" dirty="0" smtClean="0">
                <a:latin typeface="標楷體" pitchFamily="65" charset="-120"/>
              </a:rPr>
              <a:t>：每股現金流量</a:t>
            </a:r>
          </a:p>
          <a:p>
            <a:pPr lvl="1" eaLnBrk="1" hangingPunct="1">
              <a:buFont typeface="Wingdings" panose="05000000000000000000" pitchFamily="2" charset="2"/>
              <a:buNone/>
              <a:defRPr/>
            </a:pPr>
            <a:endParaRPr lang="zh-TW" altLang="en-US" sz="2200" dirty="0" smtClean="0">
              <a:latin typeface="標楷體" pitchFamily="65" charset="-120"/>
            </a:endParaRPr>
          </a:p>
          <a:p>
            <a:pPr lvl="1" eaLnBrk="1" hangingPunct="1">
              <a:defRPr/>
            </a:pPr>
            <a:r>
              <a:rPr lang="zh-TW" altLang="en-US" sz="2200" dirty="0" smtClean="0">
                <a:latin typeface="標楷體" pitchFamily="65" charset="-120"/>
              </a:rPr>
              <a:t>例子：假設</a:t>
            </a:r>
            <a:r>
              <a:rPr lang="en-US" altLang="zh-TW" sz="2200" dirty="0" smtClean="0">
                <a:latin typeface="標楷體" pitchFamily="65" charset="-120"/>
              </a:rPr>
              <a:t>A</a:t>
            </a:r>
            <a:r>
              <a:rPr lang="zh-TW" altLang="en-US" sz="2200" dirty="0" smtClean="0">
                <a:latin typeface="標楷體" pitchFamily="65" charset="-120"/>
              </a:rPr>
              <a:t>公司的每股現金流量（</a:t>
            </a:r>
            <a:r>
              <a:rPr lang="en-US" altLang="zh-TW" sz="2200" dirty="0" smtClean="0">
                <a:latin typeface="標楷體" pitchFamily="65" charset="-120"/>
              </a:rPr>
              <a:t>C</a:t>
            </a:r>
            <a:r>
              <a:rPr lang="zh-TW" altLang="en-US" sz="2200" dirty="0" smtClean="0">
                <a:latin typeface="標楷體" pitchFamily="65" charset="-120"/>
              </a:rPr>
              <a:t>）為</a:t>
            </a:r>
            <a:r>
              <a:rPr lang="en-US" altLang="zh-TW" sz="2200" dirty="0" smtClean="0">
                <a:latin typeface="標楷體" pitchFamily="65" charset="-120"/>
              </a:rPr>
              <a:t>4</a:t>
            </a:r>
            <a:r>
              <a:rPr lang="zh-TW" altLang="en-US" sz="2200" dirty="0" smtClean="0">
                <a:latin typeface="標楷體" pitchFamily="65" charset="-120"/>
              </a:rPr>
              <a:t>元，而合理的市價現金量比（</a:t>
            </a:r>
            <a:r>
              <a:rPr lang="en-US" altLang="zh-TW" sz="2200" dirty="0" smtClean="0">
                <a:latin typeface="標楷體" pitchFamily="65" charset="-120"/>
              </a:rPr>
              <a:t>PC</a:t>
            </a:r>
            <a:r>
              <a:rPr lang="zh-TW" altLang="en-US" sz="2200" dirty="0" smtClean="0">
                <a:latin typeface="標楷體" pitchFamily="65" charset="-120"/>
              </a:rPr>
              <a:t>）為</a:t>
            </a:r>
            <a:r>
              <a:rPr lang="en-US" altLang="zh-TW" sz="2200" dirty="0" smtClean="0">
                <a:latin typeface="標楷體" pitchFamily="65" charset="-120"/>
              </a:rPr>
              <a:t>10</a:t>
            </a:r>
            <a:r>
              <a:rPr lang="zh-TW" altLang="en-US" sz="2200" dirty="0" smtClean="0">
                <a:latin typeface="標楷體" pitchFamily="65" charset="-120"/>
              </a:rPr>
              <a:t>倍，則</a:t>
            </a:r>
            <a:r>
              <a:rPr lang="en-US" altLang="zh-TW" sz="2200" dirty="0" smtClean="0">
                <a:latin typeface="標楷體" pitchFamily="65" charset="-120"/>
              </a:rPr>
              <a:t>A</a:t>
            </a:r>
            <a:r>
              <a:rPr lang="zh-TW" altLang="en-US" sz="2200" dirty="0" smtClean="0">
                <a:latin typeface="標楷體" pitchFamily="65" charset="-120"/>
              </a:rPr>
              <a:t>公司股票的合理價值（</a:t>
            </a:r>
            <a:r>
              <a:rPr lang="en-US" altLang="zh-TW" sz="2200" dirty="0" smtClean="0">
                <a:latin typeface="標楷體" pitchFamily="65" charset="-120"/>
              </a:rPr>
              <a:t>V0</a:t>
            </a:r>
            <a:r>
              <a:rPr lang="zh-TW" altLang="en-US" sz="2200" dirty="0" smtClean="0">
                <a:latin typeface="標楷體" pitchFamily="65" charset="-120"/>
              </a:rPr>
              <a:t>）為每股</a:t>
            </a:r>
            <a:r>
              <a:rPr lang="en-US" altLang="zh-TW" sz="2200" dirty="0" smtClean="0">
                <a:latin typeface="標楷體" pitchFamily="65" charset="-120"/>
              </a:rPr>
              <a:t>40</a:t>
            </a:r>
            <a:r>
              <a:rPr lang="zh-TW" altLang="en-US" sz="2200" dirty="0" smtClean="0">
                <a:latin typeface="標楷體" pitchFamily="65" charset="-120"/>
              </a:rPr>
              <a:t>元（</a:t>
            </a:r>
            <a:r>
              <a:rPr lang="en-US" altLang="zh-TW" sz="2200" dirty="0" smtClean="0">
                <a:latin typeface="標楷體" pitchFamily="65" charset="-120"/>
              </a:rPr>
              <a:t>10×4</a:t>
            </a:r>
            <a:r>
              <a:rPr lang="zh-TW" altLang="en-US" sz="2200" dirty="0" smtClean="0">
                <a:latin typeface="標楷體" pitchFamily="65" charset="-120"/>
              </a:rPr>
              <a:t>元＝</a:t>
            </a:r>
            <a:r>
              <a:rPr lang="en-US" altLang="zh-TW" sz="2200" dirty="0" smtClean="0">
                <a:latin typeface="標楷體" pitchFamily="65" charset="-120"/>
              </a:rPr>
              <a:t>40</a:t>
            </a:r>
            <a:r>
              <a:rPr lang="zh-TW" altLang="en-US" sz="2200" dirty="0" smtClean="0">
                <a:latin typeface="標楷體" pitchFamily="65" charset="-120"/>
              </a:rPr>
              <a:t>元）。</a:t>
            </a:r>
          </a:p>
          <a:p>
            <a:pPr eaLnBrk="1" hangingPunct="1">
              <a:defRPr/>
            </a:pPr>
            <a:endParaRPr lang="en-US" altLang="zh-TW" sz="2200" dirty="0" smtClean="0">
              <a:latin typeface="標楷體" pitchFamily="65" charset="-120"/>
            </a:endParaRPr>
          </a:p>
        </p:txBody>
      </p:sp>
      <p:graphicFrame>
        <p:nvGraphicFramePr>
          <p:cNvPr id="235524" name="Object 4"/>
          <p:cNvGraphicFramePr>
            <a:graphicFrameLocks noGrp="1" noChangeAspect="1"/>
          </p:cNvGraphicFramePr>
          <p:nvPr>
            <p:ph sz="half" idx="2"/>
            <p:extLst>
              <p:ext uri="{D42A27DB-BD31-4B8C-83A1-F6EECF244321}">
                <p14:modId xmlns:p14="http://schemas.microsoft.com/office/powerpoint/2010/main" val="2511388783"/>
              </p:ext>
            </p:extLst>
          </p:nvPr>
        </p:nvGraphicFramePr>
        <p:xfrm>
          <a:off x="2339752" y="2996952"/>
          <a:ext cx="1258888" cy="371475"/>
        </p:xfrm>
        <a:graphic>
          <a:graphicData uri="http://schemas.openxmlformats.org/presentationml/2006/ole">
            <mc:AlternateContent xmlns:mc="http://schemas.openxmlformats.org/markup-compatibility/2006">
              <mc:Choice xmlns:v="urn:schemas-microsoft-com:vml" Requires="v">
                <p:oleObj spid="_x0000_s50199" name="Equation" r:id="rId3" imgW="774360" imgH="228600" progId="Equation.DSMT4">
                  <p:embed/>
                </p:oleObj>
              </mc:Choice>
              <mc:Fallback>
                <p:oleObj name="Equation" r:id="rId3" imgW="774360" imgH="228600" progId="Equation.DSMT4">
                  <p:embed/>
                  <p:pic>
                    <p:nvPicPr>
                      <p:cNvPr id="0" name="Object 4"/>
                      <p:cNvPicPr>
                        <a:picLocks noChangeAspect="1" noChangeArrowheads="1"/>
                      </p:cNvPicPr>
                      <p:nvPr/>
                    </p:nvPicPr>
                    <p:blipFill>
                      <a:blip r:embed="rId4"/>
                      <a:srcRect/>
                      <a:stretch>
                        <a:fillRect/>
                      </a:stretch>
                    </p:blipFill>
                    <p:spPr bwMode="auto">
                      <a:xfrm>
                        <a:off x="2339752" y="2996952"/>
                        <a:ext cx="1258888"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2"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23">
                                            <p:txEl>
                                              <p:pRg st="0" end="0"/>
                                            </p:txEl>
                                          </p:spTgt>
                                        </p:tgtEl>
                                        <p:attrNameLst>
                                          <p:attrName>style.visibility</p:attrName>
                                        </p:attrNameLst>
                                      </p:cBhvr>
                                      <p:to>
                                        <p:strVal val="visible"/>
                                      </p:to>
                                    </p:set>
                                    <p:animEffect transition="in" filter="fade">
                                      <p:cBhvr>
                                        <p:cTn id="7" dur="500"/>
                                        <p:tgtEl>
                                          <p:spTgt spid="23552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523">
                                            <p:txEl>
                                              <p:pRg st="1" end="1"/>
                                            </p:txEl>
                                          </p:spTgt>
                                        </p:tgtEl>
                                        <p:attrNameLst>
                                          <p:attrName>style.visibility</p:attrName>
                                        </p:attrNameLst>
                                      </p:cBhvr>
                                      <p:to>
                                        <p:strVal val="visible"/>
                                      </p:to>
                                    </p:set>
                                    <p:animEffect transition="in" filter="fade">
                                      <p:cBhvr>
                                        <p:cTn id="10" dur="500"/>
                                        <p:tgtEl>
                                          <p:spTgt spid="23552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5523">
                                            <p:txEl>
                                              <p:pRg st="2" end="2"/>
                                            </p:txEl>
                                          </p:spTgt>
                                        </p:tgtEl>
                                        <p:attrNameLst>
                                          <p:attrName>style.visibility</p:attrName>
                                        </p:attrNameLst>
                                      </p:cBhvr>
                                      <p:to>
                                        <p:strVal val="visible"/>
                                      </p:to>
                                    </p:set>
                                    <p:animEffect transition="in" filter="fade">
                                      <p:cBhvr>
                                        <p:cTn id="13" dur="500"/>
                                        <p:tgtEl>
                                          <p:spTgt spid="23552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5523">
                                            <p:txEl>
                                              <p:pRg st="3" end="3"/>
                                            </p:txEl>
                                          </p:spTgt>
                                        </p:tgtEl>
                                        <p:attrNameLst>
                                          <p:attrName>style.visibility</p:attrName>
                                        </p:attrNameLst>
                                      </p:cBhvr>
                                      <p:to>
                                        <p:strVal val="visible"/>
                                      </p:to>
                                    </p:set>
                                    <p:animEffect transition="in" filter="fade">
                                      <p:cBhvr>
                                        <p:cTn id="16" dur="500"/>
                                        <p:tgtEl>
                                          <p:spTgt spid="23552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5523">
                                            <p:txEl>
                                              <p:pRg st="4" end="4"/>
                                            </p:txEl>
                                          </p:spTgt>
                                        </p:tgtEl>
                                        <p:attrNameLst>
                                          <p:attrName>style.visibility</p:attrName>
                                        </p:attrNameLst>
                                      </p:cBhvr>
                                      <p:to>
                                        <p:strVal val="visible"/>
                                      </p:to>
                                    </p:set>
                                    <p:animEffect transition="in" filter="fade">
                                      <p:cBhvr>
                                        <p:cTn id="19" dur="500"/>
                                        <p:tgtEl>
                                          <p:spTgt spid="23552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5523">
                                            <p:txEl>
                                              <p:pRg st="5" end="5"/>
                                            </p:txEl>
                                          </p:spTgt>
                                        </p:tgtEl>
                                        <p:attrNameLst>
                                          <p:attrName>style.visibility</p:attrName>
                                        </p:attrNameLst>
                                      </p:cBhvr>
                                      <p:to>
                                        <p:strVal val="visible"/>
                                      </p:to>
                                    </p:set>
                                    <p:animEffect transition="in" filter="fade">
                                      <p:cBhvr>
                                        <p:cTn id="22" dur="500"/>
                                        <p:tgtEl>
                                          <p:spTgt spid="23552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5523">
                                            <p:txEl>
                                              <p:pRg st="7" end="7"/>
                                            </p:txEl>
                                          </p:spTgt>
                                        </p:tgtEl>
                                        <p:attrNameLst>
                                          <p:attrName>style.visibility</p:attrName>
                                        </p:attrNameLst>
                                      </p:cBhvr>
                                      <p:to>
                                        <p:strVal val="visible"/>
                                      </p:to>
                                    </p:set>
                                    <p:animEffect transition="in" filter="fade">
                                      <p:cBhvr>
                                        <p:cTn id="25" dur="500"/>
                                        <p:tgtEl>
                                          <p:spTgt spid="23552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235524"/>
                                        </p:tgtEl>
                                        <p:attrNameLst>
                                          <p:attrName>style.visibility</p:attrName>
                                        </p:attrNameLst>
                                      </p:cBhvr>
                                      <p:to>
                                        <p:strVal val="visible"/>
                                      </p:to>
                                    </p:set>
                                    <p:animEffect transition="in" filter="randombar(horizontal)">
                                      <p:cBhvr>
                                        <p:cTn id="30" dur="500"/>
                                        <p:tgtEl>
                                          <p:spTgt spid="23552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6388"/>
                                        </p:tgtEl>
                                        <p:attrNameLst>
                                          <p:attrName>style.visibility</p:attrName>
                                        </p:attrNameLst>
                                      </p:cBhvr>
                                      <p:to>
                                        <p:strVal val="visible"/>
                                      </p:to>
                                    </p:set>
                                    <p:anim calcmode="lin" valueType="num">
                                      <p:cBhvr additive="base">
                                        <p:cTn id="35" dur="500" fill="hold"/>
                                        <p:tgtEl>
                                          <p:spTgt spid="16388"/>
                                        </p:tgtEl>
                                        <p:attrNameLst>
                                          <p:attrName>ppt_x</p:attrName>
                                        </p:attrNameLst>
                                      </p:cBhvr>
                                      <p:tavLst>
                                        <p:tav tm="0">
                                          <p:val>
                                            <p:strVal val="#ppt_x"/>
                                          </p:val>
                                        </p:tav>
                                        <p:tav tm="100000">
                                          <p:val>
                                            <p:strVal val="#ppt_x"/>
                                          </p:val>
                                        </p:tav>
                                      </p:tavLst>
                                    </p:anim>
                                    <p:anim calcmode="lin" valueType="num">
                                      <p:cBhvr additive="base">
                                        <p:cTn id="36" dur="500" fill="hold"/>
                                        <p:tgtEl>
                                          <p:spTgt spid="16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23552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BCCFF04A-5F0C-4716-8E08-E38457105554}" type="slidenum">
              <a:rPr kumimoji="0" lang="en-US" altLang="zh-TW" sz="1400">
                <a:ea typeface="新細明體" panose="02020500000000000000" pitchFamily="18" charset="-120"/>
              </a:rPr>
              <a:pPr>
                <a:spcBef>
                  <a:spcPct val="0"/>
                </a:spcBef>
                <a:buClrTx/>
                <a:buSzTx/>
                <a:buFontTx/>
                <a:buNone/>
              </a:pPr>
              <a:t>50</a:t>
            </a:fld>
            <a:endParaRPr kumimoji="0" lang="en-US" altLang="zh-TW" sz="1400">
              <a:ea typeface="新細明體" panose="02020500000000000000" pitchFamily="18" charset="-120"/>
            </a:endParaRPr>
          </a:p>
        </p:txBody>
      </p:sp>
      <p:sp>
        <p:nvSpPr>
          <p:cNvPr id="45059" name="Rectangle 2"/>
          <p:cNvSpPr>
            <a:spLocks noGrp="1" noChangeArrowheads="1"/>
          </p:cNvSpPr>
          <p:nvPr>
            <p:ph type="title"/>
          </p:nvPr>
        </p:nvSpPr>
        <p:spPr/>
        <p:txBody>
          <a:bodyPr/>
          <a:lstStyle/>
          <a:p>
            <a:pPr eaLnBrk="1" hangingPunct="1">
              <a:defRPr/>
            </a:pPr>
            <a:r>
              <a:rPr lang="zh-TW" altLang="en-US" dirty="0" smtClean="0"/>
              <a:t>股票的發行實務</a:t>
            </a:r>
          </a:p>
        </p:txBody>
      </p:sp>
      <p:sp>
        <p:nvSpPr>
          <p:cNvPr id="51204" name="Rectangle 3"/>
          <p:cNvSpPr>
            <a:spLocks noGrp="1" noChangeArrowheads="1"/>
          </p:cNvSpPr>
          <p:nvPr>
            <p:ph type="body" idx="1"/>
          </p:nvPr>
        </p:nvSpPr>
        <p:spPr/>
        <p:txBody>
          <a:bodyPr/>
          <a:lstStyle/>
          <a:p>
            <a:pPr eaLnBrk="1" hangingPunct="1">
              <a:buFont typeface="Wingdings" panose="05000000000000000000" pitchFamily="2" charset="2"/>
              <a:buNone/>
            </a:pPr>
            <a:endParaRPr lang="en-US" altLang="zh-TW" smtClean="0"/>
          </a:p>
          <a:p>
            <a:pPr eaLnBrk="1" hangingPunct="1"/>
            <a:endParaRPr lang="en-US" altLang="zh-TW" smtClean="0"/>
          </a:p>
        </p:txBody>
      </p:sp>
      <p:sp>
        <p:nvSpPr>
          <p:cNvPr id="51205" name="AutoShape 60"/>
          <p:cNvSpPr>
            <a:spLocks noChangeAspect="1" noChangeArrowheads="1"/>
          </p:cNvSpPr>
          <p:nvPr/>
        </p:nvSpPr>
        <p:spPr bwMode="auto">
          <a:xfrm>
            <a:off x="684213" y="1916113"/>
            <a:ext cx="78486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pSp>
        <p:nvGrpSpPr>
          <p:cNvPr id="2" name="Group 79"/>
          <p:cNvGrpSpPr>
            <a:grpSpLocks/>
          </p:cNvGrpSpPr>
          <p:nvPr/>
        </p:nvGrpSpPr>
        <p:grpSpPr bwMode="auto">
          <a:xfrm>
            <a:off x="611186" y="2636838"/>
            <a:ext cx="8209285" cy="3465512"/>
            <a:chOff x="316" y="1525"/>
            <a:chExt cx="5175" cy="2183"/>
          </a:xfrm>
        </p:grpSpPr>
        <p:sp>
          <p:nvSpPr>
            <p:cNvPr id="51209" name="AutoShape 62"/>
            <p:cNvSpPr>
              <a:spLocks noChangeArrowheads="1"/>
            </p:cNvSpPr>
            <p:nvPr/>
          </p:nvSpPr>
          <p:spPr bwMode="auto">
            <a:xfrm>
              <a:off x="316" y="2472"/>
              <a:ext cx="1350" cy="285"/>
            </a:xfrm>
            <a:prstGeom prst="flowChartProcess">
              <a:avLst/>
            </a:prstGeom>
            <a:solidFill>
              <a:srgbClr val="FFFFFF"/>
            </a:solidFill>
            <a:ln w="952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股票發行公司</a:t>
              </a:r>
            </a:p>
          </p:txBody>
        </p:sp>
        <p:cxnSp>
          <p:nvCxnSpPr>
            <p:cNvPr id="51210" name="AutoShape 63"/>
            <p:cNvCxnSpPr>
              <a:cxnSpLocks noChangeShapeType="1"/>
              <a:stCxn id="51209" idx="0"/>
            </p:cNvCxnSpPr>
            <p:nvPr/>
          </p:nvCxnSpPr>
          <p:spPr bwMode="auto">
            <a:xfrm rot="5400000" flipH="1" flipV="1">
              <a:off x="722" y="2170"/>
              <a:ext cx="571" cy="3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1211" name="AutoShape 64"/>
            <p:cNvCxnSpPr>
              <a:cxnSpLocks noChangeShapeType="1"/>
              <a:stCxn id="51209" idx="2"/>
            </p:cNvCxnSpPr>
            <p:nvPr/>
          </p:nvCxnSpPr>
          <p:spPr bwMode="auto">
            <a:xfrm rot="16200000" flipH="1">
              <a:off x="722" y="3026"/>
              <a:ext cx="571" cy="3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51212" name="Line 65"/>
            <p:cNvSpPr>
              <a:spLocks noChangeShapeType="1"/>
            </p:cNvSpPr>
            <p:nvPr/>
          </p:nvSpPr>
          <p:spPr bwMode="auto">
            <a:xfrm>
              <a:off x="1042" y="3328"/>
              <a:ext cx="1046"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1213" name="AutoShape 66"/>
            <p:cNvSpPr>
              <a:spLocks noChangeArrowheads="1"/>
            </p:cNvSpPr>
            <p:nvPr/>
          </p:nvSpPr>
          <p:spPr bwMode="auto">
            <a:xfrm>
              <a:off x="1137" y="1616"/>
              <a:ext cx="761" cy="285"/>
            </a:xfrm>
            <a:prstGeom prst="flowChartProcess">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公開發行</a:t>
              </a:r>
            </a:p>
          </p:txBody>
        </p:sp>
        <p:sp>
          <p:nvSpPr>
            <p:cNvPr id="51214" name="AutoShape 67"/>
            <p:cNvSpPr>
              <a:spLocks noChangeArrowheads="1"/>
            </p:cNvSpPr>
            <p:nvPr/>
          </p:nvSpPr>
          <p:spPr bwMode="auto">
            <a:xfrm>
              <a:off x="2109" y="3249"/>
              <a:ext cx="997" cy="285"/>
            </a:xfrm>
            <a:prstGeom prst="flowChartProcess">
              <a:avLst/>
            </a:prstGeom>
            <a:solidFill>
              <a:srgbClr val="FFFFFF"/>
            </a:solidFill>
            <a:ln w="952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特定投資人</a:t>
              </a:r>
            </a:p>
          </p:txBody>
        </p:sp>
        <p:sp>
          <p:nvSpPr>
            <p:cNvPr id="51215" name="Line 68"/>
            <p:cNvSpPr>
              <a:spLocks noChangeShapeType="1"/>
            </p:cNvSpPr>
            <p:nvPr/>
          </p:nvSpPr>
          <p:spPr bwMode="auto">
            <a:xfrm>
              <a:off x="1042" y="1901"/>
              <a:ext cx="951"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1216" name="AutoShape 69"/>
            <p:cNvSpPr>
              <a:spLocks noChangeArrowheads="1"/>
            </p:cNvSpPr>
            <p:nvPr/>
          </p:nvSpPr>
          <p:spPr bwMode="auto">
            <a:xfrm>
              <a:off x="1993" y="1806"/>
              <a:ext cx="705" cy="285"/>
            </a:xfrm>
            <a:prstGeom prst="flowChartProcess">
              <a:avLst/>
            </a:prstGeom>
            <a:solidFill>
              <a:srgbClr val="FFFFFF"/>
            </a:solidFill>
            <a:ln w="952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承銷商</a:t>
              </a:r>
            </a:p>
          </p:txBody>
        </p:sp>
        <p:sp>
          <p:nvSpPr>
            <p:cNvPr id="51217" name="Line 70"/>
            <p:cNvSpPr>
              <a:spLocks noChangeShapeType="1"/>
            </p:cNvSpPr>
            <p:nvPr/>
          </p:nvSpPr>
          <p:spPr bwMode="auto">
            <a:xfrm>
              <a:off x="2564" y="1901"/>
              <a:ext cx="57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1218" name="Line 71"/>
            <p:cNvSpPr>
              <a:spLocks noChangeShapeType="1"/>
            </p:cNvSpPr>
            <p:nvPr/>
          </p:nvSpPr>
          <p:spPr bwMode="auto">
            <a:xfrm>
              <a:off x="2564" y="1996"/>
              <a:ext cx="57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1219" name="AutoShape 72"/>
            <p:cNvSpPr>
              <a:spLocks noChangeArrowheads="1"/>
            </p:cNvSpPr>
            <p:nvPr/>
          </p:nvSpPr>
          <p:spPr bwMode="auto">
            <a:xfrm>
              <a:off x="2653" y="1525"/>
              <a:ext cx="539" cy="285"/>
            </a:xfrm>
            <a:prstGeom prst="flowChartProcess">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t>包銷</a:t>
              </a:r>
            </a:p>
          </p:txBody>
        </p:sp>
        <p:sp>
          <p:nvSpPr>
            <p:cNvPr id="51220" name="AutoShape 73"/>
            <p:cNvSpPr>
              <a:spLocks noChangeArrowheads="1"/>
            </p:cNvSpPr>
            <p:nvPr/>
          </p:nvSpPr>
          <p:spPr bwMode="auto">
            <a:xfrm>
              <a:off x="2653" y="2101"/>
              <a:ext cx="539" cy="286"/>
            </a:xfrm>
            <a:prstGeom prst="flowChartProcess">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t>代銷</a:t>
              </a:r>
            </a:p>
          </p:txBody>
        </p:sp>
        <p:sp>
          <p:nvSpPr>
            <p:cNvPr id="51221" name="AutoShape 74"/>
            <p:cNvSpPr>
              <a:spLocks noChangeArrowheads="1"/>
            </p:cNvSpPr>
            <p:nvPr/>
          </p:nvSpPr>
          <p:spPr bwMode="auto">
            <a:xfrm>
              <a:off x="3134" y="1616"/>
              <a:ext cx="761" cy="666"/>
            </a:xfrm>
            <a:prstGeom prst="flowChartProcess">
              <a:avLst/>
            </a:prstGeom>
            <a:solidFill>
              <a:srgbClr val="FFFFFF"/>
            </a:solidFill>
            <a:ln w="952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競價拍賣</a:t>
              </a:r>
            </a:p>
            <a:p>
              <a:pPr eaLnBrk="1" hangingPunct="1">
                <a:spcBef>
                  <a:spcPct val="0"/>
                </a:spcBef>
                <a:buClrTx/>
                <a:buSzTx/>
                <a:buFontTx/>
                <a:buNone/>
              </a:pPr>
              <a:r>
                <a:rPr lang="zh-TW" altLang="en-US" sz="2000"/>
                <a:t>詢價圈購</a:t>
              </a:r>
            </a:p>
            <a:p>
              <a:pPr eaLnBrk="1" hangingPunct="1">
                <a:spcBef>
                  <a:spcPct val="0"/>
                </a:spcBef>
                <a:buClrTx/>
                <a:buSzTx/>
                <a:buFontTx/>
                <a:buNone/>
              </a:pPr>
              <a:r>
                <a:rPr lang="zh-TW" altLang="en-US" sz="2000"/>
                <a:t>公開申購</a:t>
              </a:r>
            </a:p>
          </p:txBody>
        </p:sp>
        <p:sp>
          <p:nvSpPr>
            <p:cNvPr id="51222" name="Line 75"/>
            <p:cNvSpPr>
              <a:spLocks noChangeShapeType="1"/>
            </p:cNvSpPr>
            <p:nvPr/>
          </p:nvSpPr>
          <p:spPr bwMode="auto">
            <a:xfrm>
              <a:off x="3895" y="1996"/>
              <a:ext cx="47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1223" name="AutoShape 76"/>
            <p:cNvSpPr>
              <a:spLocks noChangeArrowheads="1"/>
            </p:cNvSpPr>
            <p:nvPr/>
          </p:nvSpPr>
          <p:spPr bwMode="auto">
            <a:xfrm>
              <a:off x="4370" y="1901"/>
              <a:ext cx="1121" cy="286"/>
            </a:xfrm>
            <a:prstGeom prst="flowChartProcess">
              <a:avLst/>
            </a:prstGeom>
            <a:solidFill>
              <a:srgbClr val="FFFFFF"/>
            </a:solidFill>
            <a:ln w="952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不特定投資人</a:t>
              </a:r>
            </a:p>
          </p:txBody>
        </p:sp>
        <p:sp>
          <p:nvSpPr>
            <p:cNvPr id="51224" name="AutoShape 77"/>
            <p:cNvSpPr>
              <a:spLocks noChangeArrowheads="1"/>
            </p:cNvSpPr>
            <p:nvPr/>
          </p:nvSpPr>
          <p:spPr bwMode="auto">
            <a:xfrm>
              <a:off x="1137" y="3423"/>
              <a:ext cx="761" cy="285"/>
            </a:xfrm>
            <a:prstGeom prst="flowChartProcess">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000"/>
                <a:t>私下募集</a:t>
              </a:r>
            </a:p>
          </p:txBody>
        </p:sp>
      </p:grpSp>
      <p:sp>
        <p:nvSpPr>
          <p:cNvPr id="51207" name="Text Box 78"/>
          <p:cNvSpPr txBox="1">
            <a:spLocks noChangeArrowheads="1"/>
          </p:cNvSpPr>
          <p:nvPr/>
        </p:nvSpPr>
        <p:spPr bwMode="auto">
          <a:xfrm>
            <a:off x="2120900" y="1751013"/>
            <a:ext cx="4897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50000"/>
              </a:spcBef>
              <a:buClrTx/>
              <a:buSzTx/>
              <a:buFontTx/>
              <a:buNone/>
            </a:pPr>
            <a:r>
              <a:rPr lang="zh-TW" altLang="en-US" sz="2800" dirty="0">
                <a:latin typeface="標楷體" panose="03000509000000000000" pitchFamily="65" charset="-120"/>
              </a:rPr>
              <a:t>股票的發行方式及銷售方式： </a:t>
            </a:r>
          </a:p>
        </p:txBody>
      </p:sp>
      <p:sp>
        <p:nvSpPr>
          <p:cNvPr id="51208" name="頁尾版面配置區 2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5059"/>
                                        </p:tgtEl>
                                        <p:attrNameLst>
                                          <p:attrName>style.visibility</p:attrName>
                                        </p:attrNameLst>
                                      </p:cBhvr>
                                      <p:to>
                                        <p:strVal val="visible"/>
                                      </p:to>
                                    </p:set>
                                    <p:animEffect transition="in" filter="fade">
                                      <p:cBhvr>
                                        <p:cTn id="14" dur="1000"/>
                                        <p:tgtEl>
                                          <p:spTgt spid="45059"/>
                                        </p:tgtEl>
                                      </p:cBhvr>
                                    </p:animEffect>
                                    <p:anim calcmode="lin" valueType="num">
                                      <p:cBhvr>
                                        <p:cTn id="15" dur="1000" fill="hold"/>
                                        <p:tgtEl>
                                          <p:spTgt spid="45059"/>
                                        </p:tgtEl>
                                        <p:attrNameLst>
                                          <p:attrName>ppt_x</p:attrName>
                                        </p:attrNameLst>
                                      </p:cBhvr>
                                      <p:tavLst>
                                        <p:tav tm="0">
                                          <p:val>
                                            <p:strVal val="#ppt_x"/>
                                          </p:val>
                                        </p:tav>
                                        <p:tav tm="100000">
                                          <p:val>
                                            <p:strVal val="#ppt_x"/>
                                          </p:val>
                                        </p:tav>
                                      </p:tavLst>
                                    </p:anim>
                                    <p:anim calcmode="lin" valueType="num">
                                      <p:cBhvr>
                                        <p:cTn id="16" dur="1000" fill="hold"/>
                                        <p:tgtEl>
                                          <p:spTgt spid="4505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1207"/>
                                        </p:tgtEl>
                                        <p:attrNameLst>
                                          <p:attrName>style.visibility</p:attrName>
                                        </p:attrNameLst>
                                      </p:cBhvr>
                                      <p:to>
                                        <p:strVal val="visible"/>
                                      </p:to>
                                    </p:set>
                                    <p:animEffect transition="in" filter="barn(inVertical)">
                                      <p:cBhvr>
                                        <p:cTn id="21" dur="500"/>
                                        <p:tgtEl>
                                          <p:spTgt spid="5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5120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5FA3B7B5-2EBB-4D17-8B0B-30B6040151ED}" type="slidenum">
              <a:rPr kumimoji="0" lang="en-US" altLang="zh-TW" sz="1400">
                <a:ea typeface="新細明體" panose="02020500000000000000" pitchFamily="18" charset="-120"/>
              </a:rPr>
              <a:pPr>
                <a:spcBef>
                  <a:spcPct val="0"/>
                </a:spcBef>
                <a:buClrTx/>
                <a:buSzTx/>
                <a:buFontTx/>
                <a:buNone/>
              </a:pPr>
              <a:t>51</a:t>
            </a:fld>
            <a:endParaRPr kumimoji="0" lang="en-US" altLang="zh-TW" sz="1400">
              <a:ea typeface="新細明體" panose="02020500000000000000" pitchFamily="18" charset="-120"/>
            </a:endParaRPr>
          </a:p>
        </p:txBody>
      </p:sp>
      <p:sp>
        <p:nvSpPr>
          <p:cNvPr id="46083" name="Rectangle 2"/>
          <p:cNvSpPr>
            <a:spLocks noGrp="1" noChangeArrowheads="1"/>
          </p:cNvSpPr>
          <p:nvPr>
            <p:ph type="title"/>
          </p:nvPr>
        </p:nvSpPr>
        <p:spPr>
          <a:xfrm>
            <a:off x="685800" y="332656"/>
            <a:ext cx="7772400" cy="1143000"/>
          </a:xfrm>
        </p:spPr>
        <p:txBody>
          <a:bodyPr/>
          <a:lstStyle/>
          <a:p>
            <a:pPr eaLnBrk="1" hangingPunct="1">
              <a:defRPr/>
            </a:pPr>
            <a:r>
              <a:rPr lang="zh-TW" altLang="en-US" dirty="0" smtClean="0"/>
              <a:t>股票的發行方式</a:t>
            </a:r>
          </a:p>
        </p:txBody>
      </p:sp>
      <p:sp>
        <p:nvSpPr>
          <p:cNvPr id="163843" name="Rectangle 3"/>
          <p:cNvSpPr>
            <a:spLocks noGrp="1" noChangeArrowheads="1"/>
          </p:cNvSpPr>
          <p:nvPr>
            <p:ph type="body" idx="1"/>
          </p:nvPr>
        </p:nvSpPr>
        <p:spPr>
          <a:xfrm>
            <a:off x="457200" y="1719263"/>
            <a:ext cx="8507413" cy="4411662"/>
          </a:xfrm>
        </p:spPr>
        <p:txBody>
          <a:bodyPr/>
          <a:lstStyle/>
          <a:p>
            <a:pPr eaLnBrk="1" hangingPunct="1">
              <a:lnSpc>
                <a:spcPct val="90000"/>
              </a:lnSpc>
              <a:buFont typeface="Wingdings" panose="05000000000000000000" pitchFamily="2" charset="2"/>
              <a:buNone/>
              <a:defRPr/>
            </a:pPr>
            <a:r>
              <a:rPr lang="zh-TW" altLang="en-US" sz="2200" dirty="0" smtClean="0">
                <a:latin typeface="標楷體" pitchFamily="65" charset="-120"/>
              </a:rPr>
              <a:t>依募集的對象區分，股票發行分為公開發行（</a:t>
            </a:r>
            <a:r>
              <a:rPr lang="en-US" altLang="zh-TW" sz="2200" dirty="0" smtClean="0">
                <a:latin typeface="標楷體" pitchFamily="65" charset="-120"/>
              </a:rPr>
              <a:t>Public offering</a:t>
            </a:r>
            <a:r>
              <a:rPr lang="zh-TW" altLang="en-US" sz="2200" dirty="0" smtClean="0">
                <a:latin typeface="標楷體" pitchFamily="65" charset="-120"/>
              </a:rPr>
              <a:t>）</a:t>
            </a:r>
          </a:p>
          <a:p>
            <a:pPr eaLnBrk="1" hangingPunct="1">
              <a:lnSpc>
                <a:spcPct val="90000"/>
              </a:lnSpc>
              <a:buFont typeface="Wingdings" panose="05000000000000000000" pitchFamily="2" charset="2"/>
              <a:buNone/>
              <a:defRPr/>
            </a:pPr>
            <a:r>
              <a:rPr lang="zh-TW" altLang="en-US" sz="2200" dirty="0" smtClean="0">
                <a:latin typeface="標楷體" pitchFamily="65" charset="-120"/>
              </a:rPr>
              <a:t>與私下募集（</a:t>
            </a:r>
            <a:r>
              <a:rPr lang="en-US" altLang="zh-TW" sz="2200" dirty="0" smtClean="0">
                <a:latin typeface="標楷體" pitchFamily="65" charset="-120"/>
              </a:rPr>
              <a:t>Private placement</a:t>
            </a:r>
            <a:r>
              <a:rPr lang="zh-TW" altLang="en-US" sz="2200" dirty="0" smtClean="0">
                <a:latin typeface="標楷體" pitchFamily="65" charset="-120"/>
              </a:rPr>
              <a:t>），公開發行的對象為一般投資</a:t>
            </a:r>
          </a:p>
          <a:p>
            <a:pPr eaLnBrk="1" hangingPunct="1">
              <a:lnSpc>
                <a:spcPct val="90000"/>
              </a:lnSpc>
              <a:buFont typeface="Wingdings" panose="05000000000000000000" pitchFamily="2" charset="2"/>
              <a:buNone/>
              <a:defRPr/>
            </a:pPr>
            <a:r>
              <a:rPr lang="zh-TW" altLang="en-US" sz="2200" dirty="0" smtClean="0">
                <a:latin typeface="標楷體" pitchFamily="65" charset="-120"/>
              </a:rPr>
              <a:t>人，而私下募集的對象則為特定人士或機構法人。</a:t>
            </a:r>
          </a:p>
          <a:p>
            <a:pPr eaLnBrk="1" hangingPunct="1">
              <a:lnSpc>
                <a:spcPct val="90000"/>
              </a:lnSpc>
              <a:buFont typeface="Wingdings" panose="05000000000000000000" pitchFamily="2" charset="2"/>
              <a:buNone/>
              <a:defRPr/>
            </a:pPr>
            <a:endParaRPr lang="zh-TW" altLang="en-US" sz="2200" dirty="0" smtClean="0">
              <a:latin typeface="標楷體" pitchFamily="65" charset="-120"/>
            </a:endParaRPr>
          </a:p>
          <a:p>
            <a:pPr eaLnBrk="1" hangingPunct="1">
              <a:lnSpc>
                <a:spcPct val="90000"/>
              </a:lnSpc>
              <a:defRPr/>
            </a:pPr>
            <a:r>
              <a:rPr lang="zh-TW" altLang="en-US" sz="2600" dirty="0" smtClean="0">
                <a:effectLst>
                  <a:outerShdw blurRad="38100" dist="38100" dir="2700000" algn="tl">
                    <a:srgbClr val="000000">
                      <a:alpha val="43137"/>
                    </a:srgbClr>
                  </a:outerShdw>
                </a:effectLst>
                <a:latin typeface="標楷體" pitchFamily="65" charset="-120"/>
              </a:rPr>
              <a:t>公開發行</a:t>
            </a:r>
          </a:p>
          <a:p>
            <a:pPr lvl="1" eaLnBrk="1" hangingPunct="1">
              <a:lnSpc>
                <a:spcPct val="90000"/>
              </a:lnSpc>
              <a:defRPr/>
            </a:pPr>
            <a:r>
              <a:rPr lang="zh-TW" altLang="en-US" sz="2200" dirty="0" smtClean="0">
                <a:latin typeface="標楷體" pitchFamily="65" charset="-120"/>
              </a:rPr>
              <a:t>發行公司公開向一般投資人銷售股票以募集資金，達到分散公司股權的目的。 </a:t>
            </a:r>
          </a:p>
          <a:p>
            <a:pPr eaLnBrk="1" hangingPunct="1">
              <a:lnSpc>
                <a:spcPct val="90000"/>
              </a:lnSpc>
              <a:defRPr/>
            </a:pPr>
            <a:r>
              <a:rPr lang="zh-TW" altLang="en-US" sz="2600" dirty="0" smtClean="0">
                <a:effectLst>
                  <a:outerShdw blurRad="38100" dist="38100" dir="2700000" algn="tl">
                    <a:srgbClr val="000000">
                      <a:alpha val="43137"/>
                    </a:srgbClr>
                  </a:outerShdw>
                </a:effectLst>
                <a:latin typeface="標楷體" pitchFamily="65" charset="-120"/>
              </a:rPr>
              <a:t>私下募集</a:t>
            </a:r>
          </a:p>
          <a:p>
            <a:pPr lvl="1" eaLnBrk="1" hangingPunct="1">
              <a:lnSpc>
                <a:spcPct val="90000"/>
              </a:lnSpc>
              <a:defRPr/>
            </a:pPr>
            <a:r>
              <a:rPr lang="zh-TW" altLang="en-US" sz="2200" dirty="0" smtClean="0">
                <a:latin typeface="標楷體" pitchFamily="65" charset="-120"/>
              </a:rPr>
              <a:t>發行公司直接向特定人士或法人機構銷售股票以募集資金的行為。</a:t>
            </a:r>
          </a:p>
          <a:p>
            <a:pPr lvl="1" eaLnBrk="1" hangingPunct="1">
              <a:lnSpc>
                <a:spcPct val="90000"/>
              </a:lnSpc>
              <a:defRPr/>
            </a:pPr>
            <a:r>
              <a:rPr lang="zh-TW" altLang="en-US" sz="2200" dirty="0" smtClean="0">
                <a:latin typeface="標楷體" pitchFamily="65" charset="-120"/>
              </a:rPr>
              <a:t>目前台灣的法令規定，公開發行公司如果有已發行股份過半數出席，出席股份</a:t>
            </a:r>
            <a:r>
              <a:rPr lang="en-US" altLang="zh-TW" sz="2200" dirty="0" smtClean="0">
                <a:latin typeface="標楷體" pitchFamily="65" charset="-120"/>
              </a:rPr>
              <a:t>2/3</a:t>
            </a:r>
            <a:r>
              <a:rPr lang="zh-TW" altLang="en-US" sz="2200" dirty="0" smtClean="0">
                <a:latin typeface="標楷體" pitchFamily="65" charset="-120"/>
              </a:rPr>
              <a:t>以上同意，可以申請進行私下募集。</a:t>
            </a:r>
          </a:p>
        </p:txBody>
      </p:sp>
      <p:sp>
        <p:nvSpPr>
          <p:cNvPr id="5222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 calcmode="lin" valueType="num">
                                      <p:cBhvr additive="base">
                                        <p:cTn id="7" dur="500" fill="hold"/>
                                        <p:tgtEl>
                                          <p:spTgt spid="163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43">
                                            <p:txEl>
                                              <p:pRg st="1" end="1"/>
                                            </p:txEl>
                                          </p:spTgt>
                                        </p:tgtEl>
                                        <p:attrNameLst>
                                          <p:attrName>style.visibility</p:attrName>
                                        </p:attrNameLst>
                                      </p:cBhvr>
                                      <p:to>
                                        <p:strVal val="visible"/>
                                      </p:to>
                                    </p:set>
                                    <p:anim calcmode="lin" valueType="num">
                                      <p:cBhvr additive="base">
                                        <p:cTn id="13" dur="500" fill="hold"/>
                                        <p:tgtEl>
                                          <p:spTgt spid="163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43">
                                            <p:txEl>
                                              <p:pRg st="2" end="2"/>
                                            </p:txEl>
                                          </p:spTgt>
                                        </p:tgtEl>
                                        <p:attrNameLst>
                                          <p:attrName>style.visibility</p:attrName>
                                        </p:attrNameLst>
                                      </p:cBhvr>
                                      <p:to>
                                        <p:strVal val="visible"/>
                                      </p:to>
                                    </p:set>
                                    <p:anim calcmode="lin" valueType="num">
                                      <p:cBhvr additive="base">
                                        <p:cTn id="19" dur="500" fill="hold"/>
                                        <p:tgtEl>
                                          <p:spTgt spid="163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43">
                                            <p:txEl>
                                              <p:pRg st="4" end="4"/>
                                            </p:txEl>
                                          </p:spTgt>
                                        </p:tgtEl>
                                        <p:attrNameLst>
                                          <p:attrName>style.visibility</p:attrName>
                                        </p:attrNameLst>
                                      </p:cBhvr>
                                      <p:to>
                                        <p:strVal val="visible"/>
                                      </p:to>
                                    </p:set>
                                    <p:anim calcmode="lin" valueType="num">
                                      <p:cBhvr additive="base">
                                        <p:cTn id="25" dur="500" fill="hold"/>
                                        <p:tgtEl>
                                          <p:spTgt spid="1638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4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3843">
                                            <p:txEl>
                                              <p:pRg st="5" end="5"/>
                                            </p:txEl>
                                          </p:spTgt>
                                        </p:tgtEl>
                                        <p:attrNameLst>
                                          <p:attrName>style.visibility</p:attrName>
                                        </p:attrNameLst>
                                      </p:cBhvr>
                                      <p:to>
                                        <p:strVal val="visible"/>
                                      </p:to>
                                    </p:set>
                                    <p:anim calcmode="lin" valueType="num">
                                      <p:cBhvr additive="base">
                                        <p:cTn id="29" dur="500" fill="hold"/>
                                        <p:tgtEl>
                                          <p:spTgt spid="16384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3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63843">
                                            <p:txEl>
                                              <p:pRg st="6" end="6"/>
                                            </p:txEl>
                                          </p:spTgt>
                                        </p:tgtEl>
                                        <p:attrNameLst>
                                          <p:attrName>style.visibility</p:attrName>
                                        </p:attrNameLst>
                                      </p:cBhvr>
                                      <p:to>
                                        <p:strVal val="visible"/>
                                      </p:to>
                                    </p:set>
                                    <p:anim calcmode="lin" valueType="num">
                                      <p:cBhvr additive="base">
                                        <p:cTn id="35" dur="500" fill="hold"/>
                                        <p:tgtEl>
                                          <p:spTgt spid="16384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6384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3843">
                                            <p:txEl>
                                              <p:pRg st="7" end="7"/>
                                            </p:txEl>
                                          </p:spTgt>
                                        </p:tgtEl>
                                        <p:attrNameLst>
                                          <p:attrName>style.visibility</p:attrName>
                                        </p:attrNameLst>
                                      </p:cBhvr>
                                      <p:to>
                                        <p:strVal val="visible"/>
                                      </p:to>
                                    </p:set>
                                    <p:anim calcmode="lin" valueType="num">
                                      <p:cBhvr additive="base">
                                        <p:cTn id="39" dur="500" fill="hold"/>
                                        <p:tgtEl>
                                          <p:spTgt spid="16384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6384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3843">
                                            <p:txEl>
                                              <p:pRg st="8" end="8"/>
                                            </p:txEl>
                                          </p:spTgt>
                                        </p:tgtEl>
                                        <p:attrNameLst>
                                          <p:attrName>style.visibility</p:attrName>
                                        </p:attrNameLst>
                                      </p:cBhvr>
                                      <p:to>
                                        <p:strVal val="visible"/>
                                      </p:to>
                                    </p:set>
                                    <p:anim calcmode="lin" valueType="num">
                                      <p:cBhvr additive="base">
                                        <p:cTn id="43" dur="500" fill="hold"/>
                                        <p:tgtEl>
                                          <p:spTgt spid="16384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4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6083"/>
                                        </p:tgtEl>
                                        <p:attrNameLst>
                                          <p:attrName>style.visibility</p:attrName>
                                        </p:attrNameLst>
                                      </p:cBhvr>
                                      <p:to>
                                        <p:strVal val="visible"/>
                                      </p:to>
                                    </p:set>
                                    <p:anim calcmode="lin" valueType="num">
                                      <p:cBhvr additive="base">
                                        <p:cTn id="49" dur="500" fill="hold"/>
                                        <p:tgtEl>
                                          <p:spTgt spid="46083"/>
                                        </p:tgtEl>
                                        <p:attrNameLst>
                                          <p:attrName>ppt_x</p:attrName>
                                        </p:attrNameLst>
                                      </p:cBhvr>
                                      <p:tavLst>
                                        <p:tav tm="0">
                                          <p:val>
                                            <p:strVal val="#ppt_x"/>
                                          </p:val>
                                        </p:tav>
                                        <p:tav tm="100000">
                                          <p:val>
                                            <p:strVal val="#ppt_x"/>
                                          </p:val>
                                        </p:tav>
                                      </p:tavLst>
                                    </p:anim>
                                    <p:anim calcmode="lin" valueType="num">
                                      <p:cBhvr additive="base">
                                        <p:cTn id="50" dur="500" fill="hold"/>
                                        <p:tgtEl>
                                          <p:spTgt spid="460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16384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D7B6643-58D5-4213-9DD4-6BF43C56215C}" type="slidenum">
              <a:rPr kumimoji="0" lang="en-US" altLang="zh-TW" sz="1400">
                <a:ea typeface="新細明體" panose="02020500000000000000" pitchFamily="18" charset="-120"/>
              </a:rPr>
              <a:pPr>
                <a:spcBef>
                  <a:spcPct val="0"/>
                </a:spcBef>
                <a:buClrTx/>
                <a:buSzTx/>
                <a:buFontTx/>
                <a:buNone/>
              </a:pPr>
              <a:t>52</a:t>
            </a:fld>
            <a:endParaRPr kumimoji="0" lang="en-US" altLang="zh-TW" sz="1400">
              <a:ea typeface="新細明體" panose="02020500000000000000" pitchFamily="18" charset="-120"/>
            </a:endParaRPr>
          </a:p>
        </p:txBody>
      </p:sp>
      <p:sp>
        <p:nvSpPr>
          <p:cNvPr id="47107"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股票的承銷方式</a:t>
            </a:r>
            <a:endParaRPr lang="en-US" altLang="zh-TW" dirty="0" smtClean="0">
              <a:latin typeface="標楷體" pitchFamily="65" charset="-120"/>
            </a:endParaRPr>
          </a:p>
        </p:txBody>
      </p:sp>
      <p:sp>
        <p:nvSpPr>
          <p:cNvPr id="53252" name="Rectangle 3"/>
          <p:cNvSpPr>
            <a:spLocks noGrp="1" noChangeArrowheads="1"/>
          </p:cNvSpPr>
          <p:nvPr>
            <p:ph type="body" idx="1"/>
          </p:nvPr>
        </p:nvSpPr>
        <p:spPr/>
        <p:txBody>
          <a:bodyPr/>
          <a:lstStyle/>
          <a:p>
            <a:pPr algn="just" eaLnBrk="1" hangingPunct="1"/>
            <a:r>
              <a:rPr lang="zh-TW" altLang="en-US" sz="2800" dirty="0" smtClean="0">
                <a:latin typeface="標楷體" panose="03000509000000000000" pitchFamily="65" charset="-120"/>
              </a:rPr>
              <a:t>在股票公開發行過程中，發行公司大多需要透過承銷商</a:t>
            </a:r>
            <a:r>
              <a:rPr lang="en-US" altLang="zh-TW" sz="2800" dirty="0" smtClean="0">
                <a:latin typeface="標楷體" panose="03000509000000000000" pitchFamily="65" charset="-120"/>
              </a:rPr>
              <a:t>(Underwriter)</a:t>
            </a:r>
            <a:r>
              <a:rPr lang="zh-TW" altLang="en-US" sz="2800" dirty="0" smtClean="0">
                <a:latin typeface="標楷體" panose="03000509000000000000" pitchFamily="65" charset="-120"/>
              </a:rPr>
              <a:t>將發行的股票出售給一般投資大眾，這就是所謂的「承銷」，承銷方式有「包銷」與「代銷」兩種 </a:t>
            </a:r>
          </a:p>
        </p:txBody>
      </p:sp>
      <p:sp>
        <p:nvSpPr>
          <p:cNvPr id="5325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wipe(down)">
                                      <p:cBhvr>
                                        <p:cTn id="7" dur="500"/>
                                        <p:tgtEl>
                                          <p:spTgt spid="4710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3252">
                                            <p:txEl>
                                              <p:pRg st="0" end="0"/>
                                            </p:txEl>
                                          </p:spTgt>
                                        </p:tgtEl>
                                        <p:attrNameLst>
                                          <p:attrName>style.visibility</p:attrName>
                                        </p:attrNameLst>
                                      </p:cBhvr>
                                      <p:to>
                                        <p:strVal val="visible"/>
                                      </p:to>
                                    </p:set>
                                    <p:animEffect transition="in" filter="barn(inVertical)">
                                      <p:cBhvr>
                                        <p:cTn id="12" dur="500"/>
                                        <p:tgtEl>
                                          <p:spTgt spid="532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p:bldP spid="5325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31BA83AD-4B62-45E7-9795-01366F53653F}" type="slidenum">
              <a:rPr kumimoji="0" lang="en-US" altLang="zh-TW" sz="1400">
                <a:ea typeface="新細明體" panose="02020500000000000000" pitchFamily="18" charset="-120"/>
              </a:rPr>
              <a:pPr>
                <a:spcBef>
                  <a:spcPct val="0"/>
                </a:spcBef>
                <a:buClrTx/>
                <a:buSzTx/>
                <a:buFontTx/>
                <a:buNone/>
              </a:pPr>
              <a:t>53</a:t>
            </a:fld>
            <a:endParaRPr kumimoji="0" lang="en-US" altLang="zh-TW" sz="1400">
              <a:ea typeface="新細明體" panose="02020500000000000000" pitchFamily="18" charset="-120"/>
            </a:endParaRPr>
          </a:p>
        </p:txBody>
      </p:sp>
      <p:sp>
        <p:nvSpPr>
          <p:cNvPr id="48131" name="Rectangle 2"/>
          <p:cNvSpPr>
            <a:spLocks noGrp="1" noChangeArrowheads="1"/>
          </p:cNvSpPr>
          <p:nvPr>
            <p:ph type="title"/>
          </p:nvPr>
        </p:nvSpPr>
        <p:spPr>
          <a:xfrm>
            <a:off x="690488" y="620688"/>
            <a:ext cx="7772400" cy="1143000"/>
          </a:xfrm>
        </p:spPr>
        <p:txBody>
          <a:bodyPr/>
          <a:lstStyle/>
          <a:p>
            <a:pPr eaLnBrk="1" hangingPunct="1">
              <a:defRPr/>
            </a:pPr>
            <a:r>
              <a:rPr lang="zh-TW" altLang="en-US" dirty="0" smtClean="0">
                <a:latin typeface="標楷體" pitchFamily="65" charset="-120"/>
              </a:rPr>
              <a:t>股票的承銷方式</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p>
        </p:txBody>
      </p:sp>
      <p:sp>
        <p:nvSpPr>
          <p:cNvPr id="165891" name="Rectangle 3"/>
          <p:cNvSpPr>
            <a:spLocks noGrp="1" noChangeArrowheads="1"/>
          </p:cNvSpPr>
          <p:nvPr>
            <p:ph type="body" idx="1"/>
          </p:nvPr>
        </p:nvSpPr>
        <p:spPr/>
        <p:txBody>
          <a:bodyPr/>
          <a:lstStyle/>
          <a:p>
            <a:pPr eaLnBrk="1" hangingPunct="1">
              <a:lnSpc>
                <a:spcPct val="80000"/>
              </a:lnSpc>
            </a:pPr>
            <a:r>
              <a:rPr lang="zh-TW" altLang="en-US" sz="2600" dirty="0" smtClean="0">
                <a:latin typeface="標楷體" panose="03000509000000000000" pitchFamily="65" charset="-120"/>
              </a:rPr>
              <a:t>包銷</a:t>
            </a:r>
          </a:p>
          <a:p>
            <a:pPr lvl="1" eaLnBrk="1" hangingPunct="1">
              <a:lnSpc>
                <a:spcPct val="80000"/>
              </a:lnSpc>
            </a:pPr>
            <a:r>
              <a:rPr lang="zh-TW" altLang="en-US" sz="2200" dirty="0" smtClean="0">
                <a:latin typeface="標楷體" panose="03000509000000000000" pitchFamily="65" charset="-120"/>
              </a:rPr>
              <a:t>確定包銷</a:t>
            </a:r>
          </a:p>
          <a:p>
            <a:pPr lvl="2" eaLnBrk="1" hangingPunct="1">
              <a:lnSpc>
                <a:spcPct val="80000"/>
              </a:lnSpc>
              <a:buFont typeface="Wingdings" panose="05000000000000000000" pitchFamily="2" charset="2"/>
              <a:buChar char="ð"/>
            </a:pPr>
            <a:r>
              <a:rPr lang="zh-TW" altLang="en-US" sz="2100" dirty="0" smtClean="0">
                <a:latin typeface="標楷體" panose="03000509000000000000" pitchFamily="65" charset="-120"/>
              </a:rPr>
              <a:t>發行公司將股票直接賣給承銷商，再由承銷商供一般投資人認購 </a:t>
            </a:r>
          </a:p>
          <a:p>
            <a:pPr lvl="1" eaLnBrk="1" hangingPunct="1">
              <a:lnSpc>
                <a:spcPct val="80000"/>
              </a:lnSpc>
            </a:pPr>
            <a:r>
              <a:rPr lang="zh-TW" altLang="en-US" sz="2200" dirty="0" smtClean="0">
                <a:latin typeface="標楷體" panose="03000509000000000000" pitchFamily="65" charset="-120"/>
              </a:rPr>
              <a:t>餘額包銷</a:t>
            </a:r>
          </a:p>
          <a:p>
            <a:pPr lvl="2" eaLnBrk="1" hangingPunct="1">
              <a:lnSpc>
                <a:spcPct val="80000"/>
              </a:lnSpc>
              <a:buFont typeface="Wingdings" panose="05000000000000000000" pitchFamily="2" charset="2"/>
              <a:buChar char="ð"/>
            </a:pPr>
            <a:r>
              <a:rPr lang="zh-TW" altLang="en-US" sz="2100" dirty="0" smtClean="0">
                <a:latin typeface="標楷體" panose="03000509000000000000" pitchFamily="65" charset="-120"/>
              </a:rPr>
              <a:t>承銷商與發行公司約定，在承銷期屆滿後，發行的股票如果沒有全數銷售出去，剩餘的股票由承銷商自行買下 </a:t>
            </a:r>
          </a:p>
          <a:p>
            <a:pPr eaLnBrk="1" hangingPunct="1">
              <a:lnSpc>
                <a:spcPct val="80000"/>
              </a:lnSpc>
            </a:pPr>
            <a:r>
              <a:rPr lang="zh-TW" altLang="en-US" sz="2600" dirty="0" smtClean="0">
                <a:latin typeface="標楷體" panose="03000509000000000000" pitchFamily="65" charset="-120"/>
              </a:rPr>
              <a:t>代銷</a:t>
            </a:r>
          </a:p>
          <a:p>
            <a:pPr lvl="1" eaLnBrk="1" hangingPunct="1">
              <a:lnSpc>
                <a:spcPct val="80000"/>
              </a:lnSpc>
            </a:pPr>
            <a:r>
              <a:rPr lang="zh-TW" altLang="en-US" sz="2200" dirty="0" smtClean="0">
                <a:latin typeface="標楷體" panose="03000509000000000000" pitchFamily="65" charset="-120"/>
              </a:rPr>
              <a:t>代銷又稱盡力承銷，意指承銷商在承銷期屆滿後，對於約定銷售的股票，如果沒有全部賣出，得將剩餘股票退還給發行公司 </a:t>
            </a:r>
          </a:p>
          <a:p>
            <a:pPr lvl="1" eaLnBrk="1" hangingPunct="1">
              <a:lnSpc>
                <a:spcPct val="80000"/>
              </a:lnSpc>
            </a:pPr>
            <a:r>
              <a:rPr lang="zh-TW" altLang="en-US" sz="2200" dirty="0" smtClean="0">
                <a:latin typeface="標楷體" panose="03000509000000000000" pitchFamily="65" charset="-120"/>
              </a:rPr>
              <a:t>由於承銷商在代銷過程中所負的責任較輕，所以代銷手續費通常比包銷為低</a:t>
            </a:r>
          </a:p>
        </p:txBody>
      </p:sp>
      <p:sp>
        <p:nvSpPr>
          <p:cNvPr id="5427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anim calcmode="lin" valueType="num">
                                      <p:cBhvr additive="base">
                                        <p:cTn id="11" dur="500" fill="hold"/>
                                        <p:tgtEl>
                                          <p:spTgt spid="1658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589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anim calcmode="lin" valueType="num">
                                      <p:cBhvr additive="base">
                                        <p:cTn id="15" dur="500" fill="hold"/>
                                        <p:tgtEl>
                                          <p:spTgt spid="16589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589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5891">
                                            <p:txEl>
                                              <p:pRg st="3" end="3"/>
                                            </p:txEl>
                                          </p:spTgt>
                                        </p:tgtEl>
                                        <p:attrNameLst>
                                          <p:attrName>style.visibility</p:attrName>
                                        </p:attrNameLst>
                                      </p:cBhvr>
                                      <p:to>
                                        <p:strVal val="visible"/>
                                      </p:to>
                                    </p:set>
                                    <p:anim calcmode="lin" valueType="num">
                                      <p:cBhvr additive="base">
                                        <p:cTn id="19" dur="500" fill="hold"/>
                                        <p:tgtEl>
                                          <p:spTgt spid="16589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589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5891">
                                            <p:txEl>
                                              <p:pRg st="4" end="4"/>
                                            </p:txEl>
                                          </p:spTgt>
                                        </p:tgtEl>
                                        <p:attrNameLst>
                                          <p:attrName>style.visibility</p:attrName>
                                        </p:attrNameLst>
                                      </p:cBhvr>
                                      <p:to>
                                        <p:strVal val="visible"/>
                                      </p:to>
                                    </p:set>
                                    <p:anim calcmode="lin" valueType="num">
                                      <p:cBhvr additive="base">
                                        <p:cTn id="23" dur="500" fill="hold"/>
                                        <p:tgtEl>
                                          <p:spTgt spid="16589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658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65891">
                                            <p:txEl>
                                              <p:pRg st="5" end="5"/>
                                            </p:txEl>
                                          </p:spTgt>
                                        </p:tgtEl>
                                        <p:attrNameLst>
                                          <p:attrName>style.visibility</p:attrName>
                                        </p:attrNameLst>
                                      </p:cBhvr>
                                      <p:to>
                                        <p:strVal val="visible"/>
                                      </p:to>
                                    </p:set>
                                    <p:anim calcmode="lin" valueType="num">
                                      <p:cBhvr additive="base">
                                        <p:cTn id="29" dur="500" fill="hold"/>
                                        <p:tgtEl>
                                          <p:spTgt spid="16589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5891">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5891">
                                            <p:txEl>
                                              <p:pRg st="6" end="6"/>
                                            </p:txEl>
                                          </p:spTgt>
                                        </p:tgtEl>
                                        <p:attrNameLst>
                                          <p:attrName>style.visibility</p:attrName>
                                        </p:attrNameLst>
                                      </p:cBhvr>
                                      <p:to>
                                        <p:strVal val="visible"/>
                                      </p:to>
                                    </p:set>
                                    <p:anim calcmode="lin" valueType="num">
                                      <p:cBhvr additive="base">
                                        <p:cTn id="33" dur="500" fill="hold"/>
                                        <p:tgtEl>
                                          <p:spTgt spid="165891">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5891">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5891">
                                            <p:txEl>
                                              <p:pRg st="7" end="7"/>
                                            </p:txEl>
                                          </p:spTgt>
                                        </p:tgtEl>
                                        <p:attrNameLst>
                                          <p:attrName>style.visibility</p:attrName>
                                        </p:attrNameLst>
                                      </p:cBhvr>
                                      <p:to>
                                        <p:strVal val="visible"/>
                                      </p:to>
                                    </p:set>
                                    <p:anim calcmode="lin" valueType="num">
                                      <p:cBhvr additive="base">
                                        <p:cTn id="37" dur="500" fill="hold"/>
                                        <p:tgtEl>
                                          <p:spTgt spid="16589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589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48131"/>
                                        </p:tgtEl>
                                        <p:attrNameLst>
                                          <p:attrName>style.visibility</p:attrName>
                                        </p:attrNameLst>
                                      </p:cBhvr>
                                      <p:to>
                                        <p:strVal val="visible"/>
                                      </p:to>
                                    </p:set>
                                    <p:animEffect transition="in" filter="barn(inVertical)">
                                      <p:cBhvr>
                                        <p:cTn id="43" dur="5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P spid="16589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8A76135F-F304-4B4E-B9A1-E20E2DB5355B}" type="slidenum">
              <a:rPr kumimoji="0" lang="en-US" altLang="zh-TW" sz="1400">
                <a:ea typeface="新細明體" panose="02020500000000000000" pitchFamily="18" charset="-120"/>
              </a:rPr>
              <a:pPr>
                <a:spcBef>
                  <a:spcPct val="0"/>
                </a:spcBef>
                <a:buClrTx/>
                <a:buSzTx/>
                <a:buFontTx/>
                <a:buNone/>
              </a:pPr>
              <a:t>54</a:t>
            </a:fld>
            <a:endParaRPr kumimoji="0" lang="en-US" altLang="zh-TW" sz="1400">
              <a:ea typeface="新細明體" panose="02020500000000000000" pitchFamily="18" charset="-120"/>
            </a:endParaRPr>
          </a:p>
        </p:txBody>
      </p:sp>
      <p:sp>
        <p:nvSpPr>
          <p:cNvPr id="49155" name="Rectangle 2"/>
          <p:cNvSpPr>
            <a:spLocks noGrp="1" noChangeArrowheads="1"/>
          </p:cNvSpPr>
          <p:nvPr>
            <p:ph type="title"/>
          </p:nvPr>
        </p:nvSpPr>
        <p:spPr>
          <a:xfrm>
            <a:off x="827087" y="467519"/>
            <a:ext cx="7489825" cy="719138"/>
          </a:xfrm>
        </p:spPr>
        <p:txBody>
          <a:bodyPr/>
          <a:lstStyle/>
          <a:p>
            <a:pPr eaLnBrk="1" hangingPunct="1">
              <a:defRPr/>
            </a:pPr>
            <a:r>
              <a:rPr lang="zh-TW" altLang="en-US" dirty="0" smtClean="0">
                <a:latin typeface="標楷體" pitchFamily="65" charset="-120"/>
              </a:rPr>
              <a:t>股票的銷售方式</a:t>
            </a:r>
            <a:r>
              <a:rPr lang="en-US" altLang="zh-TW" dirty="0" smtClean="0">
                <a:latin typeface="標楷體" pitchFamily="65" charset="-120"/>
              </a:rPr>
              <a:t>-</a:t>
            </a:r>
            <a:r>
              <a:rPr lang="zh-TW" altLang="en-US" dirty="0" smtClean="0">
                <a:latin typeface="標楷體" pitchFamily="65" charset="-120"/>
              </a:rPr>
              <a:t>競價拍賣</a:t>
            </a:r>
          </a:p>
        </p:txBody>
      </p:sp>
      <p:sp>
        <p:nvSpPr>
          <p:cNvPr id="167939" name="Rectangle 3"/>
          <p:cNvSpPr>
            <a:spLocks noGrp="1" noChangeArrowheads="1"/>
          </p:cNvSpPr>
          <p:nvPr>
            <p:ph type="body" idx="1"/>
          </p:nvPr>
        </p:nvSpPr>
        <p:spPr>
          <a:xfrm>
            <a:off x="457200" y="1511697"/>
            <a:ext cx="8229600" cy="4411662"/>
          </a:xfrm>
        </p:spPr>
        <p:txBody>
          <a:bodyPr/>
          <a:lstStyle/>
          <a:p>
            <a:pPr algn="just" eaLnBrk="1" hangingPunct="1"/>
            <a:endParaRPr lang="en-US" altLang="zh-TW" sz="2800" dirty="0" smtClean="0">
              <a:latin typeface="標楷體" panose="03000509000000000000" pitchFamily="65" charset="-120"/>
            </a:endParaRPr>
          </a:p>
          <a:p>
            <a:pPr algn="just" eaLnBrk="1" hangingPunct="1"/>
            <a:r>
              <a:rPr lang="zh-TW" altLang="en-US" sz="2800" dirty="0" smtClean="0">
                <a:latin typeface="標楷體" panose="03000509000000000000" pitchFamily="65" charset="-120"/>
              </a:rPr>
              <a:t>由投資人投標，價格高者優先得標的銷售方式。</a:t>
            </a:r>
            <a:endParaRPr lang="en-US" altLang="zh-TW" sz="2800" dirty="0" smtClean="0">
              <a:latin typeface="標楷體" panose="03000509000000000000" pitchFamily="65" charset="-120"/>
            </a:endParaRPr>
          </a:p>
          <a:p>
            <a:pPr algn="just" eaLnBrk="1" hangingPunct="1"/>
            <a:endParaRPr lang="zh-TW" altLang="en-US" sz="2800" dirty="0" smtClean="0">
              <a:latin typeface="標楷體" panose="03000509000000000000" pitchFamily="65" charset="-120"/>
            </a:endParaRPr>
          </a:p>
          <a:p>
            <a:pPr algn="just" eaLnBrk="1" hangingPunct="1"/>
            <a:r>
              <a:rPr lang="zh-TW" altLang="en-US" sz="2800" dirty="0" smtClean="0">
                <a:latin typeface="標楷體" panose="03000509000000000000" pitchFamily="65" charset="-120"/>
              </a:rPr>
              <a:t>承銷商以競價拍賣方式銷售股票時，應提出公開銷售股票總數的</a:t>
            </a:r>
            <a:r>
              <a:rPr lang="en-US" altLang="zh-TW" sz="2800" dirty="0" smtClean="0">
                <a:latin typeface="標楷體" panose="03000509000000000000" pitchFamily="65" charset="-120"/>
              </a:rPr>
              <a:t>50%</a:t>
            </a:r>
            <a:r>
              <a:rPr lang="zh-TW" altLang="en-US" sz="2800" dirty="0" smtClean="0">
                <a:latin typeface="標楷體" panose="03000509000000000000" pitchFamily="65" charset="-120"/>
              </a:rPr>
              <a:t>辦理，其餘股票由承銷商辦理公開申購。</a:t>
            </a:r>
          </a:p>
        </p:txBody>
      </p:sp>
      <p:sp>
        <p:nvSpPr>
          <p:cNvPr id="5530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7939">
                                            <p:txEl>
                                              <p:pRg st="1" end="1"/>
                                            </p:txEl>
                                          </p:spTgt>
                                        </p:tgtEl>
                                        <p:attrNameLst>
                                          <p:attrName>style.visibility</p:attrName>
                                        </p:attrNameLst>
                                      </p:cBhvr>
                                      <p:to>
                                        <p:strVal val="visible"/>
                                      </p:to>
                                    </p:set>
                                    <p:anim calcmode="lin" valueType="num">
                                      <p:cBhvr additive="base">
                                        <p:cTn id="7" dur="500" fill="hold"/>
                                        <p:tgtEl>
                                          <p:spTgt spid="1679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79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7939">
                                            <p:txEl>
                                              <p:pRg st="3" end="3"/>
                                            </p:txEl>
                                          </p:spTgt>
                                        </p:tgtEl>
                                        <p:attrNameLst>
                                          <p:attrName>style.visibility</p:attrName>
                                        </p:attrNameLst>
                                      </p:cBhvr>
                                      <p:to>
                                        <p:strVal val="visible"/>
                                      </p:to>
                                    </p:set>
                                    <p:anim calcmode="lin" valueType="num">
                                      <p:cBhvr additive="base">
                                        <p:cTn id="13" dur="500" fill="hold"/>
                                        <p:tgtEl>
                                          <p:spTgt spid="16793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79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9155"/>
                                        </p:tgtEl>
                                        <p:attrNameLst>
                                          <p:attrName>style.visibility</p:attrName>
                                        </p:attrNameLst>
                                      </p:cBhvr>
                                      <p:to>
                                        <p:strVal val="visible"/>
                                      </p:to>
                                    </p:set>
                                    <p:animEffect transition="in" filter="barn(inVertical)">
                                      <p:cBhvr>
                                        <p:cTn id="19" dur="5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p:bldP spid="16793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06E1DED-538D-4945-BBB6-63D2826692AD}" type="slidenum">
              <a:rPr kumimoji="0" lang="en-US" altLang="zh-TW" sz="1400">
                <a:ea typeface="新細明體" panose="02020500000000000000" pitchFamily="18" charset="-120"/>
              </a:rPr>
              <a:pPr>
                <a:spcBef>
                  <a:spcPct val="0"/>
                </a:spcBef>
                <a:buClrTx/>
                <a:buSzTx/>
                <a:buFontTx/>
                <a:buNone/>
              </a:pPr>
              <a:t>55</a:t>
            </a:fld>
            <a:endParaRPr kumimoji="0" lang="en-US" altLang="zh-TW" sz="1400">
              <a:ea typeface="新細明體" panose="02020500000000000000" pitchFamily="18" charset="-120"/>
            </a:endParaRPr>
          </a:p>
        </p:txBody>
      </p:sp>
      <p:sp>
        <p:nvSpPr>
          <p:cNvPr id="50179" name="Rectangle 2"/>
          <p:cNvSpPr>
            <a:spLocks noGrp="1" noChangeArrowheads="1"/>
          </p:cNvSpPr>
          <p:nvPr>
            <p:ph type="title"/>
          </p:nvPr>
        </p:nvSpPr>
        <p:spPr/>
        <p:txBody>
          <a:bodyPr/>
          <a:lstStyle/>
          <a:p>
            <a:pPr eaLnBrk="1" hangingPunct="1">
              <a:defRPr/>
            </a:pPr>
            <a:r>
              <a:rPr lang="zh-TW" altLang="en-US" smtClean="0">
                <a:latin typeface="標楷體" pitchFamily="65" charset="-120"/>
              </a:rPr>
              <a:t>股票的銷售方式</a:t>
            </a:r>
            <a:r>
              <a:rPr lang="en-US" altLang="zh-TW" smtClean="0">
                <a:latin typeface="標楷體" pitchFamily="65" charset="-120"/>
              </a:rPr>
              <a:t>-</a:t>
            </a:r>
            <a:r>
              <a:rPr lang="zh-TW" altLang="en-US" smtClean="0">
                <a:latin typeface="標楷體" pitchFamily="65" charset="-120"/>
              </a:rPr>
              <a:t>詢價圈購</a:t>
            </a:r>
          </a:p>
        </p:txBody>
      </p:sp>
      <p:sp>
        <p:nvSpPr>
          <p:cNvPr id="168963" name="Rectangle 3"/>
          <p:cNvSpPr>
            <a:spLocks noGrp="1" noChangeArrowheads="1"/>
          </p:cNvSpPr>
          <p:nvPr>
            <p:ph type="body" idx="1"/>
          </p:nvPr>
        </p:nvSpPr>
        <p:spPr/>
        <p:txBody>
          <a:bodyPr/>
          <a:lstStyle/>
          <a:p>
            <a:pPr algn="just" eaLnBrk="1" hangingPunct="1"/>
            <a:r>
              <a:rPr lang="zh-TW" altLang="en-US" sz="2800" smtClean="0"/>
              <a:t>承銷商藉由投資人圈購，探求巿場需求情形，以訂定承銷價格</a:t>
            </a:r>
            <a:r>
              <a:rPr lang="zh-TW" altLang="en-US" sz="2800" smtClean="0">
                <a:latin typeface="標楷體" panose="03000509000000000000" pitchFamily="65" charset="-120"/>
              </a:rPr>
              <a:t> </a:t>
            </a:r>
            <a:endParaRPr lang="en-US" altLang="zh-TW" sz="2800" smtClean="0">
              <a:latin typeface="標楷體" panose="03000509000000000000" pitchFamily="65" charset="-120"/>
            </a:endParaRPr>
          </a:p>
          <a:p>
            <a:pPr algn="just" eaLnBrk="1" hangingPunct="1"/>
            <a:endParaRPr lang="zh-TW" altLang="en-US" sz="2800" smtClean="0">
              <a:latin typeface="標楷體" panose="03000509000000000000" pitchFamily="65" charset="-120"/>
            </a:endParaRPr>
          </a:p>
          <a:p>
            <a:pPr algn="just" eaLnBrk="1" hangingPunct="1"/>
            <a:r>
              <a:rPr lang="zh-TW" altLang="en-US" sz="2800" smtClean="0"/>
              <a:t>參加圈購的投資人只是向承銷商表達認購意願，承銷商與投資人都不受圈購條件拘束。承銷商彙總圈購情況後，再與發行公司議定實際承銷價格，並進行銷售 </a:t>
            </a:r>
            <a:r>
              <a:rPr lang="zh-TW" altLang="en-US" sz="2800" smtClean="0">
                <a:latin typeface="標楷體" panose="03000509000000000000" pitchFamily="65" charset="-120"/>
              </a:rPr>
              <a:t>。</a:t>
            </a:r>
          </a:p>
        </p:txBody>
      </p:sp>
      <p:sp>
        <p:nvSpPr>
          <p:cNvPr id="56325"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Effect transition="in" filter="barn(inVertical)">
                                      <p:cBhvr>
                                        <p:cTn id="7" dur="500"/>
                                        <p:tgtEl>
                                          <p:spTgt spid="168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8963">
                                            <p:txEl>
                                              <p:pRg st="2" end="2"/>
                                            </p:txEl>
                                          </p:spTgt>
                                        </p:tgtEl>
                                        <p:attrNameLst>
                                          <p:attrName>style.visibility</p:attrName>
                                        </p:attrNameLst>
                                      </p:cBhvr>
                                      <p:to>
                                        <p:strVal val="visible"/>
                                      </p:to>
                                    </p:set>
                                    <p:animEffect transition="in" filter="barn(inVertical)">
                                      <p:cBhvr>
                                        <p:cTn id="12" dur="500"/>
                                        <p:tgtEl>
                                          <p:spTgt spid="1689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0179"/>
                                        </p:tgtEl>
                                        <p:attrNameLst>
                                          <p:attrName>style.visibility</p:attrName>
                                        </p:attrNameLst>
                                      </p:cBhvr>
                                      <p:to>
                                        <p:strVal val="visible"/>
                                      </p:to>
                                    </p:set>
                                    <p:animEffect transition="in" filter="barn(inVertical)">
                                      <p:cBhvr>
                                        <p:cTn id="17" dur="5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16896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DEB0C037-FEA2-48FF-BEB7-67B57C7F6AFB}" type="slidenum">
              <a:rPr kumimoji="0" lang="en-US" altLang="zh-TW" sz="1400">
                <a:ea typeface="新細明體" panose="02020500000000000000" pitchFamily="18" charset="-120"/>
              </a:rPr>
              <a:pPr>
                <a:spcBef>
                  <a:spcPct val="0"/>
                </a:spcBef>
                <a:buClrTx/>
                <a:buSzTx/>
                <a:buFontTx/>
                <a:buNone/>
              </a:pPr>
              <a:t>56</a:t>
            </a:fld>
            <a:endParaRPr kumimoji="0" lang="en-US" altLang="zh-TW" sz="1400">
              <a:ea typeface="新細明體" panose="02020500000000000000" pitchFamily="18" charset="-120"/>
            </a:endParaRPr>
          </a:p>
        </p:txBody>
      </p:sp>
      <p:sp>
        <p:nvSpPr>
          <p:cNvPr id="51203"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股票的銷售方式</a:t>
            </a:r>
            <a:r>
              <a:rPr lang="en-US" altLang="zh-TW" dirty="0" smtClean="0">
                <a:latin typeface="標楷體" pitchFamily="65" charset="-120"/>
              </a:rPr>
              <a:t>-</a:t>
            </a:r>
            <a:r>
              <a:rPr lang="zh-TW" altLang="en-US" dirty="0" smtClean="0">
                <a:latin typeface="標楷體" pitchFamily="65" charset="-120"/>
              </a:rPr>
              <a:t>公開申購</a:t>
            </a:r>
          </a:p>
        </p:txBody>
      </p:sp>
      <p:sp>
        <p:nvSpPr>
          <p:cNvPr id="169987" name="Rectangle 3"/>
          <p:cNvSpPr>
            <a:spLocks noGrp="1" noChangeArrowheads="1"/>
          </p:cNvSpPr>
          <p:nvPr>
            <p:ph type="body" idx="1"/>
          </p:nvPr>
        </p:nvSpPr>
        <p:spPr>
          <a:xfrm>
            <a:off x="685800" y="1916832"/>
            <a:ext cx="7772400" cy="4452937"/>
          </a:xfrm>
        </p:spPr>
        <p:txBody>
          <a:bodyPr/>
          <a:lstStyle/>
          <a:p>
            <a:pPr algn="just" eaLnBrk="1" hangingPunct="1"/>
            <a:r>
              <a:rPr lang="zh-TW" altLang="en-US" sz="2800" dirty="0" smtClean="0">
                <a:latin typeface="標楷體" panose="03000509000000000000" pitchFamily="65" charset="-120"/>
              </a:rPr>
              <a:t>最傳統的股票銷售方式，由承銷商公告辦理公開申購後，投資人再以電話、傳真或當面委託等方式申請認購。</a:t>
            </a:r>
          </a:p>
          <a:p>
            <a:pPr algn="just" eaLnBrk="1" hangingPunct="1"/>
            <a:r>
              <a:rPr lang="zh-TW" altLang="en-US" sz="2800" dirty="0" smtClean="0">
                <a:latin typeface="標楷體" panose="03000509000000000000" pitchFamily="65" charset="-120"/>
              </a:rPr>
              <a:t>如果認購數量超過發行數量，則以公開抽籤方式決定認購者，如果申購數量未超過發行數量或中籤者未全數認購，得由承銷商洽特定人認購或自行認購剩餘部份。</a:t>
            </a:r>
            <a:endParaRPr lang="en-US" altLang="zh-TW" sz="2800" dirty="0" smtClean="0">
              <a:latin typeface="標楷體" panose="03000509000000000000" pitchFamily="65" charset="-120"/>
            </a:endParaRPr>
          </a:p>
        </p:txBody>
      </p:sp>
      <p:sp>
        <p:nvSpPr>
          <p:cNvPr id="5734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 calcmode="lin" valueType="num">
                                      <p:cBhvr additive="base">
                                        <p:cTn id="7" dur="500" fill="hold"/>
                                        <p:tgtEl>
                                          <p:spTgt spid="1699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99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9987">
                                            <p:txEl>
                                              <p:pRg st="1" end="1"/>
                                            </p:txEl>
                                          </p:spTgt>
                                        </p:tgtEl>
                                        <p:attrNameLst>
                                          <p:attrName>style.visibility</p:attrName>
                                        </p:attrNameLst>
                                      </p:cBhvr>
                                      <p:to>
                                        <p:strVal val="visible"/>
                                      </p:to>
                                    </p:set>
                                    <p:anim calcmode="lin" valueType="num">
                                      <p:cBhvr additive="base">
                                        <p:cTn id="13" dur="500" fill="hold"/>
                                        <p:tgtEl>
                                          <p:spTgt spid="1699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99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03"/>
                                        </p:tgtEl>
                                        <p:attrNameLst>
                                          <p:attrName>style.visibility</p:attrName>
                                        </p:attrNameLst>
                                      </p:cBhvr>
                                      <p:to>
                                        <p:strVal val="visible"/>
                                      </p:to>
                                    </p:set>
                                    <p:anim calcmode="lin" valueType="num">
                                      <p:cBhvr additive="base">
                                        <p:cTn id="19" dur="500" fill="hold"/>
                                        <p:tgtEl>
                                          <p:spTgt spid="51203"/>
                                        </p:tgtEl>
                                        <p:attrNameLst>
                                          <p:attrName>ppt_x</p:attrName>
                                        </p:attrNameLst>
                                      </p:cBhvr>
                                      <p:tavLst>
                                        <p:tav tm="0">
                                          <p:val>
                                            <p:strVal val="#ppt_x"/>
                                          </p:val>
                                        </p:tav>
                                        <p:tav tm="100000">
                                          <p:val>
                                            <p:strVal val="#ppt_x"/>
                                          </p:val>
                                        </p:tav>
                                      </p:tavLst>
                                    </p:anim>
                                    <p:anim calcmode="lin" valueType="num">
                                      <p:cBhvr additive="base">
                                        <p:cTn id="20" dur="500" fill="hold"/>
                                        <p:tgtEl>
                                          <p:spTgt spid="512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P spid="169987"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76AA5E71-8A82-40AB-B20C-47DF5F2A6F6B}" type="slidenum">
              <a:rPr kumimoji="0" lang="en-US" altLang="zh-TW" sz="1400">
                <a:ea typeface="新細明體" panose="02020500000000000000" pitchFamily="18" charset="-120"/>
              </a:rPr>
              <a:pPr>
                <a:spcBef>
                  <a:spcPct val="0"/>
                </a:spcBef>
                <a:buClrTx/>
                <a:buSzTx/>
                <a:buFontTx/>
                <a:buNone/>
              </a:pPr>
              <a:t>57</a:t>
            </a:fld>
            <a:endParaRPr kumimoji="0" lang="en-US" altLang="zh-TW" sz="1400">
              <a:ea typeface="新細明體" panose="02020500000000000000" pitchFamily="18" charset="-120"/>
            </a:endParaRPr>
          </a:p>
        </p:txBody>
      </p:sp>
      <p:sp>
        <p:nvSpPr>
          <p:cNvPr id="52227" name="Rectangle 2"/>
          <p:cNvSpPr>
            <a:spLocks noGrp="1" noChangeArrowheads="1"/>
          </p:cNvSpPr>
          <p:nvPr>
            <p:ph type="title"/>
          </p:nvPr>
        </p:nvSpPr>
        <p:spPr/>
        <p:txBody>
          <a:bodyPr/>
          <a:lstStyle/>
          <a:p>
            <a:pPr eaLnBrk="1" hangingPunct="1">
              <a:defRPr/>
            </a:pPr>
            <a:r>
              <a:rPr lang="zh-TW" altLang="en-US" smtClean="0"/>
              <a:t>股票市場的交易實務</a:t>
            </a:r>
          </a:p>
        </p:txBody>
      </p:sp>
      <p:sp>
        <p:nvSpPr>
          <p:cNvPr id="171011" name="Rectangle 3"/>
          <p:cNvSpPr>
            <a:spLocks noGrp="1" noChangeArrowheads="1"/>
          </p:cNvSpPr>
          <p:nvPr>
            <p:ph type="body" idx="1"/>
          </p:nvPr>
        </p:nvSpPr>
        <p:spPr>
          <a:xfrm>
            <a:off x="685800" y="1752600"/>
            <a:ext cx="7772400" cy="4114800"/>
          </a:xfrm>
        </p:spPr>
        <p:txBody>
          <a:bodyPr/>
          <a:lstStyle/>
          <a:p>
            <a:pPr eaLnBrk="1" hangingPunct="1">
              <a:lnSpc>
                <a:spcPct val="80000"/>
              </a:lnSpc>
              <a:defRPr/>
            </a:pPr>
            <a:r>
              <a:rPr lang="zh-TW" altLang="en-US" sz="2800" dirty="0" smtClean="0"/>
              <a:t>以下說明交易市場種類、漲跌幅規定、交割方式、交易費用與稅負等股票交易實務。</a:t>
            </a:r>
          </a:p>
          <a:p>
            <a:pPr eaLnBrk="1" hangingPunct="1">
              <a:lnSpc>
                <a:spcPct val="80000"/>
              </a:lnSpc>
              <a:buFont typeface="Wingdings" panose="05000000000000000000" pitchFamily="2" charset="2"/>
              <a:buNone/>
              <a:defRPr/>
            </a:pPr>
            <a:r>
              <a:rPr lang="zh-TW" altLang="en-US" sz="800" dirty="0" smtClean="0"/>
              <a:t> </a:t>
            </a:r>
            <a:endParaRPr lang="zh-TW" altLang="en-US" sz="800" dirty="0" smtClean="0">
              <a:latin typeface="標楷體" pitchFamily="65" charset="-120"/>
            </a:endParaRPr>
          </a:p>
          <a:p>
            <a:pPr eaLnBrk="1" hangingPunct="1">
              <a:lnSpc>
                <a:spcPct val="80000"/>
              </a:lnSpc>
              <a:defRPr/>
            </a:pPr>
            <a:r>
              <a:rPr lang="zh-TW" altLang="en-US" sz="2800" dirty="0" smtClean="0">
                <a:solidFill>
                  <a:srgbClr val="006600"/>
                </a:solidFill>
                <a:latin typeface="標楷體" pitchFamily="65" charset="-120"/>
              </a:rPr>
              <a:t>交易市場</a:t>
            </a:r>
          </a:p>
          <a:p>
            <a:pPr lvl="1" eaLnBrk="1" hangingPunct="1">
              <a:lnSpc>
                <a:spcPct val="80000"/>
              </a:lnSpc>
              <a:defRPr/>
            </a:pPr>
            <a:r>
              <a:rPr lang="zh-TW" altLang="en-US" sz="2400" dirty="0" smtClean="0">
                <a:latin typeface="標楷體" pitchFamily="65" charset="-120"/>
              </a:rPr>
              <a:t>分為</a:t>
            </a:r>
            <a:r>
              <a:rPr lang="zh-TW" altLang="en-US" sz="2400" dirty="0" smtClean="0">
                <a:solidFill>
                  <a:srgbClr val="003399"/>
                </a:solidFill>
                <a:effectLst>
                  <a:outerShdw blurRad="38100" dist="38100" dir="2700000" algn="tl">
                    <a:srgbClr val="000000">
                      <a:alpha val="43137"/>
                    </a:srgbClr>
                  </a:outerShdw>
                </a:effectLst>
                <a:latin typeface="標楷體" pitchFamily="65" charset="-120"/>
              </a:rPr>
              <a:t>集中市場</a:t>
            </a:r>
            <a:r>
              <a:rPr lang="zh-TW" altLang="en-US" sz="2400" dirty="0" smtClean="0">
                <a:latin typeface="標楷體" pitchFamily="65" charset="-120"/>
              </a:rPr>
              <a:t>與</a:t>
            </a:r>
            <a:r>
              <a:rPr lang="zh-TW" altLang="en-US" sz="2400" dirty="0" smtClean="0">
                <a:solidFill>
                  <a:srgbClr val="003399"/>
                </a:solidFill>
                <a:effectLst>
                  <a:outerShdw blurRad="38100" dist="38100" dir="2700000" algn="tl">
                    <a:srgbClr val="000000">
                      <a:alpha val="43137"/>
                    </a:srgbClr>
                  </a:outerShdw>
                </a:effectLst>
                <a:latin typeface="標楷體" pitchFamily="65" charset="-120"/>
              </a:rPr>
              <a:t>上櫃市場</a:t>
            </a:r>
            <a:r>
              <a:rPr lang="en-US" altLang="zh-TW" sz="2400" dirty="0" smtClean="0">
                <a:latin typeface="標楷體" pitchFamily="65" charset="-120"/>
              </a:rPr>
              <a:t>(</a:t>
            </a:r>
            <a:r>
              <a:rPr lang="zh-TW" altLang="en-US" sz="2400" dirty="0" smtClean="0">
                <a:latin typeface="標楷體" pitchFamily="65" charset="-120"/>
              </a:rPr>
              <a:t>店頭市場</a:t>
            </a:r>
            <a:r>
              <a:rPr lang="en-US" altLang="zh-TW" sz="2400" dirty="0" smtClean="0">
                <a:latin typeface="標楷體" pitchFamily="65" charset="-120"/>
              </a:rPr>
              <a:t>)</a:t>
            </a:r>
          </a:p>
          <a:p>
            <a:pPr lvl="2" eaLnBrk="1" hangingPunct="1">
              <a:lnSpc>
                <a:spcPct val="80000"/>
              </a:lnSpc>
              <a:defRPr/>
            </a:pPr>
            <a:r>
              <a:rPr lang="zh-TW" altLang="en-US" dirty="0" smtClean="0">
                <a:latin typeface="標楷體" pitchFamily="65" charset="-120"/>
              </a:rPr>
              <a:t>集中市場是指由台灣證券交易所提供的上市股票市場。</a:t>
            </a:r>
            <a:endParaRPr lang="en-US" altLang="zh-TW" dirty="0" smtClean="0">
              <a:latin typeface="標楷體" pitchFamily="65" charset="-120"/>
            </a:endParaRPr>
          </a:p>
          <a:p>
            <a:pPr lvl="2" eaLnBrk="1" hangingPunct="1">
              <a:lnSpc>
                <a:spcPct val="80000"/>
              </a:lnSpc>
              <a:defRPr/>
            </a:pPr>
            <a:r>
              <a:rPr lang="zh-TW" altLang="en-US" dirty="0" smtClean="0">
                <a:latin typeface="標楷體" pitchFamily="65" charset="-120"/>
              </a:rPr>
              <a:t>上櫃市場是由中華民國證券櫃檯買賣中心提供的上櫃股票市場及興櫃股票市場，上櫃市場又稱為店頭市場。</a:t>
            </a:r>
            <a:endParaRPr lang="en-US" altLang="zh-TW" dirty="0" smtClean="0">
              <a:latin typeface="標楷體" pitchFamily="65" charset="-120"/>
            </a:endParaRPr>
          </a:p>
          <a:p>
            <a:pPr lvl="1" eaLnBrk="1" hangingPunct="1">
              <a:lnSpc>
                <a:spcPct val="80000"/>
              </a:lnSpc>
              <a:defRPr/>
            </a:pPr>
            <a:r>
              <a:rPr lang="zh-TW" altLang="en-US" sz="2400" dirty="0" smtClean="0">
                <a:latin typeface="標楷體" pitchFamily="65" charset="-120"/>
              </a:rPr>
              <a:t>興櫃股票市場是指已經申報上市或上櫃輔導契約的公開發行公司，在還沒有上市或上櫃掛牌之前，先在證券商營業處所議價買賣的市場。</a:t>
            </a:r>
            <a:r>
              <a:rPr lang="zh-TW" altLang="en-US" sz="2100" dirty="0" smtClean="0">
                <a:latin typeface="標楷體" pitchFamily="65" charset="-120"/>
              </a:rPr>
              <a:t>	</a:t>
            </a:r>
          </a:p>
        </p:txBody>
      </p:sp>
      <p:sp>
        <p:nvSpPr>
          <p:cNvPr id="5837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Effect transition="in" filter="fade">
                                      <p:cBhvr>
                                        <p:cTn id="7" dur="1000"/>
                                        <p:tgtEl>
                                          <p:spTgt spid="171011">
                                            <p:txEl>
                                              <p:pRg st="0" end="0"/>
                                            </p:txEl>
                                          </p:spTgt>
                                        </p:tgtEl>
                                      </p:cBhvr>
                                    </p:animEffect>
                                    <p:anim calcmode="lin" valueType="num">
                                      <p:cBhvr>
                                        <p:cTn id="8" dur="1000" fill="hold"/>
                                        <p:tgtEl>
                                          <p:spTgt spid="1710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10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1011">
                                            <p:txEl>
                                              <p:pRg st="1" end="1"/>
                                            </p:txEl>
                                          </p:spTgt>
                                        </p:tgtEl>
                                        <p:attrNameLst>
                                          <p:attrName>style.visibility</p:attrName>
                                        </p:attrNameLst>
                                      </p:cBhvr>
                                      <p:to>
                                        <p:strVal val="visible"/>
                                      </p:to>
                                    </p:set>
                                    <p:animEffect transition="in" filter="fade">
                                      <p:cBhvr>
                                        <p:cTn id="14" dur="1000"/>
                                        <p:tgtEl>
                                          <p:spTgt spid="171011">
                                            <p:txEl>
                                              <p:pRg st="1" end="1"/>
                                            </p:txEl>
                                          </p:spTgt>
                                        </p:tgtEl>
                                      </p:cBhvr>
                                    </p:animEffect>
                                    <p:anim calcmode="lin" valueType="num">
                                      <p:cBhvr>
                                        <p:cTn id="15" dur="1000" fill="hold"/>
                                        <p:tgtEl>
                                          <p:spTgt spid="1710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10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1011">
                                            <p:txEl>
                                              <p:pRg st="2" end="2"/>
                                            </p:txEl>
                                          </p:spTgt>
                                        </p:tgtEl>
                                        <p:attrNameLst>
                                          <p:attrName>style.visibility</p:attrName>
                                        </p:attrNameLst>
                                      </p:cBhvr>
                                      <p:to>
                                        <p:strVal val="visible"/>
                                      </p:to>
                                    </p:set>
                                    <p:animEffect transition="in" filter="fade">
                                      <p:cBhvr>
                                        <p:cTn id="21" dur="1000"/>
                                        <p:tgtEl>
                                          <p:spTgt spid="171011">
                                            <p:txEl>
                                              <p:pRg st="2" end="2"/>
                                            </p:txEl>
                                          </p:spTgt>
                                        </p:tgtEl>
                                      </p:cBhvr>
                                    </p:animEffect>
                                    <p:anim calcmode="lin" valueType="num">
                                      <p:cBhvr>
                                        <p:cTn id="22" dur="1000" fill="hold"/>
                                        <p:tgtEl>
                                          <p:spTgt spid="1710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1011">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1011">
                                            <p:txEl>
                                              <p:pRg st="3" end="3"/>
                                            </p:txEl>
                                          </p:spTgt>
                                        </p:tgtEl>
                                        <p:attrNameLst>
                                          <p:attrName>style.visibility</p:attrName>
                                        </p:attrNameLst>
                                      </p:cBhvr>
                                      <p:to>
                                        <p:strVal val="visible"/>
                                      </p:to>
                                    </p:set>
                                    <p:animEffect transition="in" filter="fade">
                                      <p:cBhvr>
                                        <p:cTn id="26" dur="1000"/>
                                        <p:tgtEl>
                                          <p:spTgt spid="171011">
                                            <p:txEl>
                                              <p:pRg st="3" end="3"/>
                                            </p:txEl>
                                          </p:spTgt>
                                        </p:tgtEl>
                                      </p:cBhvr>
                                    </p:animEffect>
                                    <p:anim calcmode="lin" valueType="num">
                                      <p:cBhvr>
                                        <p:cTn id="27" dur="1000" fill="hold"/>
                                        <p:tgtEl>
                                          <p:spTgt spid="17101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71011">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1011">
                                            <p:txEl>
                                              <p:pRg st="4" end="4"/>
                                            </p:txEl>
                                          </p:spTgt>
                                        </p:tgtEl>
                                        <p:attrNameLst>
                                          <p:attrName>style.visibility</p:attrName>
                                        </p:attrNameLst>
                                      </p:cBhvr>
                                      <p:to>
                                        <p:strVal val="visible"/>
                                      </p:to>
                                    </p:set>
                                    <p:animEffect transition="in" filter="fade">
                                      <p:cBhvr>
                                        <p:cTn id="31" dur="1000"/>
                                        <p:tgtEl>
                                          <p:spTgt spid="171011">
                                            <p:txEl>
                                              <p:pRg st="4" end="4"/>
                                            </p:txEl>
                                          </p:spTgt>
                                        </p:tgtEl>
                                      </p:cBhvr>
                                    </p:animEffect>
                                    <p:anim calcmode="lin" valueType="num">
                                      <p:cBhvr>
                                        <p:cTn id="32" dur="1000" fill="hold"/>
                                        <p:tgtEl>
                                          <p:spTgt spid="1710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71011">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1011">
                                            <p:txEl>
                                              <p:pRg st="5" end="5"/>
                                            </p:txEl>
                                          </p:spTgt>
                                        </p:tgtEl>
                                        <p:attrNameLst>
                                          <p:attrName>style.visibility</p:attrName>
                                        </p:attrNameLst>
                                      </p:cBhvr>
                                      <p:to>
                                        <p:strVal val="visible"/>
                                      </p:to>
                                    </p:set>
                                    <p:animEffect transition="in" filter="fade">
                                      <p:cBhvr>
                                        <p:cTn id="36" dur="1000"/>
                                        <p:tgtEl>
                                          <p:spTgt spid="171011">
                                            <p:txEl>
                                              <p:pRg st="5" end="5"/>
                                            </p:txEl>
                                          </p:spTgt>
                                        </p:tgtEl>
                                      </p:cBhvr>
                                    </p:animEffect>
                                    <p:anim calcmode="lin" valueType="num">
                                      <p:cBhvr>
                                        <p:cTn id="37" dur="1000" fill="hold"/>
                                        <p:tgtEl>
                                          <p:spTgt spid="171011">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71011">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71011">
                                            <p:txEl>
                                              <p:pRg st="6" end="6"/>
                                            </p:txEl>
                                          </p:spTgt>
                                        </p:tgtEl>
                                        <p:attrNameLst>
                                          <p:attrName>style.visibility</p:attrName>
                                        </p:attrNameLst>
                                      </p:cBhvr>
                                      <p:to>
                                        <p:strVal val="visible"/>
                                      </p:to>
                                    </p:set>
                                    <p:animEffect transition="in" filter="fade">
                                      <p:cBhvr>
                                        <p:cTn id="41" dur="1000"/>
                                        <p:tgtEl>
                                          <p:spTgt spid="171011">
                                            <p:txEl>
                                              <p:pRg st="6" end="6"/>
                                            </p:txEl>
                                          </p:spTgt>
                                        </p:tgtEl>
                                      </p:cBhvr>
                                    </p:animEffect>
                                    <p:anim calcmode="lin" valueType="num">
                                      <p:cBhvr>
                                        <p:cTn id="42" dur="1000" fill="hold"/>
                                        <p:tgtEl>
                                          <p:spTgt spid="171011">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710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2227"/>
                                        </p:tgtEl>
                                        <p:attrNameLst>
                                          <p:attrName>style.visibility</p:attrName>
                                        </p:attrNameLst>
                                      </p:cBhvr>
                                      <p:to>
                                        <p:strVal val="visible"/>
                                      </p:to>
                                    </p:set>
                                    <p:anim calcmode="lin" valueType="num">
                                      <p:cBhvr additive="base">
                                        <p:cTn id="48" dur="500" fill="hold"/>
                                        <p:tgtEl>
                                          <p:spTgt spid="52227"/>
                                        </p:tgtEl>
                                        <p:attrNameLst>
                                          <p:attrName>ppt_x</p:attrName>
                                        </p:attrNameLst>
                                      </p:cBhvr>
                                      <p:tavLst>
                                        <p:tav tm="0">
                                          <p:val>
                                            <p:strVal val="#ppt_x"/>
                                          </p:val>
                                        </p:tav>
                                        <p:tav tm="100000">
                                          <p:val>
                                            <p:strVal val="#ppt_x"/>
                                          </p:val>
                                        </p:tav>
                                      </p:tavLst>
                                    </p:anim>
                                    <p:anim calcmode="lin" valueType="num">
                                      <p:cBhvr additive="base">
                                        <p:cTn id="49" dur="500" fill="hold"/>
                                        <p:tgtEl>
                                          <p:spTgt spid="522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P spid="17101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p:cNvSpPr>
          <p:nvPr>
            <p:ph type="title"/>
          </p:nvPr>
        </p:nvSpPr>
        <p:spPr/>
        <p:txBody>
          <a:bodyPr/>
          <a:lstStyle/>
          <a:p>
            <a:pPr>
              <a:defRPr/>
            </a:pPr>
            <a:r>
              <a:rPr lang="zh-TW" altLang="en-US" dirty="0" smtClean="0">
                <a:latin typeface="標楷體" pitchFamily="65" charset="-120"/>
              </a:rPr>
              <a:t>漲跌幅限制</a:t>
            </a:r>
          </a:p>
        </p:txBody>
      </p:sp>
      <p:sp>
        <p:nvSpPr>
          <p:cNvPr id="59395" name="內容版面配置區 2"/>
          <p:cNvSpPr>
            <a:spLocks noGrp="1"/>
          </p:cNvSpPr>
          <p:nvPr>
            <p:ph idx="1"/>
          </p:nvPr>
        </p:nvSpPr>
        <p:spPr/>
        <p:txBody>
          <a:bodyPr/>
          <a:lstStyle/>
          <a:p>
            <a:pPr marL="0" indent="0" algn="just" eaLnBrk="1" hangingPunct="1">
              <a:buNone/>
            </a:pPr>
            <a:endParaRPr lang="en-US" altLang="zh-TW" sz="2800" dirty="0" smtClean="0">
              <a:latin typeface="標楷體" panose="03000509000000000000" pitchFamily="65" charset="-120"/>
            </a:endParaRPr>
          </a:p>
          <a:p>
            <a:pPr algn="just" eaLnBrk="1" hangingPunct="1"/>
            <a:r>
              <a:rPr lang="zh-TW" altLang="en-US" sz="2800" dirty="0" smtClean="0">
                <a:latin typeface="標楷體" panose="03000509000000000000" pitchFamily="65" charset="-120"/>
              </a:rPr>
              <a:t>上市與上櫃股票的漲跌幅限制為前一營業日收盤價</a:t>
            </a:r>
            <a:r>
              <a:rPr lang="zh-TW" altLang="en-US" sz="2800" dirty="0" smtClean="0">
                <a:latin typeface="標楷體" panose="03000509000000000000" pitchFamily="65" charset="-120"/>
              </a:rPr>
              <a:t>的</a:t>
            </a:r>
            <a:r>
              <a:rPr lang="en-US" altLang="zh-TW" sz="2800" dirty="0" smtClean="0">
                <a:latin typeface="標楷體" panose="03000509000000000000" pitchFamily="65" charset="-120"/>
              </a:rPr>
              <a:t>10</a:t>
            </a:r>
            <a:r>
              <a:rPr lang="en-US" altLang="zh-TW" sz="2800" dirty="0" smtClean="0">
                <a:latin typeface="標楷體" panose="03000509000000000000" pitchFamily="65" charset="-120"/>
              </a:rPr>
              <a:t>% </a:t>
            </a:r>
            <a:r>
              <a:rPr lang="zh-TW" altLang="en-US" sz="2800" dirty="0" smtClean="0">
                <a:latin typeface="標楷體" panose="03000509000000000000" pitchFamily="65" charset="-120"/>
              </a:rPr>
              <a:t>；興櫃股票沒有漲跌幅限制。 </a:t>
            </a:r>
          </a:p>
          <a:p>
            <a:pPr algn="just"/>
            <a:endParaRPr lang="zh-TW" altLang="en-US" sz="2800" dirty="0" smtClean="0"/>
          </a:p>
        </p:txBody>
      </p:sp>
      <p:sp>
        <p:nvSpPr>
          <p:cNvPr id="59396" name="頁尾版面配置區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
        <p:nvSpPr>
          <p:cNvPr id="59397"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D438E4B-4716-430D-82A6-B3965EDA24EB}" type="slidenum">
              <a:rPr kumimoji="0" lang="en-US" altLang="zh-TW" sz="1400">
                <a:ea typeface="新細明體" panose="02020500000000000000" pitchFamily="18" charset="-120"/>
              </a:rPr>
              <a:pPr>
                <a:spcBef>
                  <a:spcPct val="0"/>
                </a:spcBef>
                <a:buClrTx/>
                <a:buSzTx/>
                <a:buFontTx/>
                <a:buNone/>
              </a:pPr>
              <a:t>58</a:t>
            </a:fld>
            <a:endParaRPr kumimoji="0" lang="en-US" altLang="zh-TW" sz="140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barn(inVertical)">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9395">
                                            <p:txEl>
                                              <p:pRg st="1" end="1"/>
                                            </p:txEl>
                                          </p:spTgt>
                                        </p:tgtEl>
                                        <p:attrNameLst>
                                          <p:attrName>style.visibility</p:attrName>
                                        </p:attrNameLst>
                                      </p:cBhvr>
                                      <p:to>
                                        <p:strVal val="visible"/>
                                      </p:to>
                                    </p:set>
                                    <p:animEffect transition="in" filter="wipe(down)">
                                      <p:cBhvr>
                                        <p:cTn id="12" dur="500"/>
                                        <p:tgtEl>
                                          <p:spTgt spid="593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939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1"/>
          <p:cNvSpPr>
            <a:spLocks noGrp="1"/>
          </p:cNvSpPr>
          <p:nvPr>
            <p:ph type="title"/>
          </p:nvPr>
        </p:nvSpPr>
        <p:spPr>
          <a:xfrm>
            <a:off x="685800" y="260350"/>
            <a:ext cx="7772400" cy="1143000"/>
          </a:xfrm>
        </p:spPr>
        <p:txBody>
          <a:bodyPr/>
          <a:lstStyle/>
          <a:p>
            <a:pPr>
              <a:defRPr/>
            </a:pPr>
            <a:r>
              <a:rPr lang="zh-TW" altLang="en-US" dirty="0" smtClean="0">
                <a:latin typeface="標楷體" pitchFamily="65" charset="-120"/>
              </a:rPr>
              <a:t>交割</a:t>
            </a:r>
          </a:p>
        </p:txBody>
      </p:sp>
      <p:sp>
        <p:nvSpPr>
          <p:cNvPr id="54275" name="內容版面配置區 2"/>
          <p:cNvSpPr>
            <a:spLocks noGrp="1"/>
          </p:cNvSpPr>
          <p:nvPr>
            <p:ph idx="1"/>
          </p:nvPr>
        </p:nvSpPr>
        <p:spPr>
          <a:xfrm>
            <a:off x="457200" y="1341438"/>
            <a:ext cx="8229600" cy="4630737"/>
          </a:xfrm>
        </p:spPr>
        <p:txBody>
          <a:bodyPr/>
          <a:lstStyle/>
          <a:p>
            <a:pPr algn="just" eaLnBrk="1" hangingPunct="1">
              <a:buFont typeface="Wingdings" panose="05000000000000000000" pitchFamily="2" charset="2"/>
              <a:buNone/>
              <a:defRPr/>
            </a:pPr>
            <a:r>
              <a:rPr lang="zh-TW" altLang="en-US" sz="2400" dirty="0" smtClean="0"/>
              <a:t>    交割是指投資人委託買賣的股票成交之後，買賣雙方完成付款與股票交付的手續。台灣目前採用的交割制度是「集中保管劃撥交割制度」（簡稱集保制度），交割方式有「普通交割」與「全額交割」兩種。</a:t>
            </a:r>
            <a:endParaRPr lang="zh-TW" altLang="en-US" sz="2400" dirty="0" smtClean="0">
              <a:latin typeface="標楷體" pitchFamily="65" charset="-120"/>
            </a:endParaRPr>
          </a:p>
          <a:p>
            <a:pPr lvl="1" eaLnBrk="1" hangingPunct="1">
              <a:defRPr/>
            </a:pPr>
            <a:r>
              <a:rPr lang="zh-TW" altLang="en-US" sz="2400" dirty="0" smtClean="0">
                <a:solidFill>
                  <a:srgbClr val="C00000"/>
                </a:solidFill>
                <a:effectLst>
                  <a:outerShdw blurRad="38100" dist="38100" dir="2700000" algn="tl">
                    <a:srgbClr val="000000">
                      <a:alpha val="43137"/>
                    </a:srgbClr>
                  </a:outerShdw>
                </a:effectLst>
                <a:latin typeface="標楷體" pitchFamily="65" charset="-120"/>
              </a:rPr>
              <a:t>集保制度</a:t>
            </a:r>
          </a:p>
          <a:p>
            <a:pPr lvl="2" eaLnBrk="1" hangingPunct="1">
              <a:buFont typeface="Wingdings" panose="05000000000000000000" pitchFamily="2" charset="2"/>
              <a:buNone/>
              <a:defRPr/>
            </a:pPr>
            <a:r>
              <a:rPr lang="zh-TW" altLang="en-US" sz="2000" dirty="0" smtClean="0">
                <a:latin typeface="標楷體" pitchFamily="65" charset="-120"/>
              </a:rPr>
              <a:t>委託證券商將本身持有的證券送交集保公司集中保管，並利用電</a:t>
            </a:r>
            <a:endParaRPr lang="en-US" altLang="zh-TW" sz="2000" dirty="0" smtClean="0">
              <a:latin typeface="標楷體" pitchFamily="65" charset="-120"/>
            </a:endParaRPr>
          </a:p>
          <a:p>
            <a:pPr lvl="2" eaLnBrk="1" hangingPunct="1">
              <a:buFont typeface="Wingdings" panose="05000000000000000000" pitchFamily="2" charset="2"/>
              <a:buNone/>
              <a:defRPr/>
            </a:pPr>
            <a:r>
              <a:rPr lang="zh-TW" altLang="en-US" sz="2000" dirty="0" smtClean="0">
                <a:latin typeface="標楷體" pitchFamily="65" charset="-120"/>
              </a:rPr>
              <a:t>腦自動劃撥功能完成證券的移轉。 </a:t>
            </a:r>
          </a:p>
          <a:p>
            <a:pPr lvl="1" eaLnBrk="1" hangingPunct="1">
              <a:defRPr/>
            </a:pPr>
            <a:r>
              <a:rPr lang="zh-TW" altLang="en-US" sz="2400" dirty="0" smtClean="0">
                <a:solidFill>
                  <a:srgbClr val="C00000"/>
                </a:solidFill>
                <a:effectLst>
                  <a:outerShdw blurRad="38100" dist="38100" dir="2700000" algn="tl">
                    <a:srgbClr val="000000">
                      <a:alpha val="43137"/>
                    </a:srgbClr>
                  </a:outerShdw>
                </a:effectLst>
                <a:latin typeface="標楷體" pitchFamily="65" charset="-120"/>
              </a:rPr>
              <a:t>普通交割</a:t>
            </a:r>
          </a:p>
          <a:p>
            <a:pPr lvl="2" eaLnBrk="1" hangingPunct="1">
              <a:buFont typeface="Wingdings" panose="05000000000000000000" pitchFamily="2" charset="2"/>
              <a:buNone/>
              <a:defRPr/>
            </a:pPr>
            <a:r>
              <a:rPr lang="zh-TW" altLang="en-US" sz="2000" dirty="0" smtClean="0">
                <a:latin typeface="標楷體" pitchFamily="65" charset="-120"/>
              </a:rPr>
              <a:t>證券經紀商在成交日的次</a:t>
            </a:r>
            <a:r>
              <a:rPr lang="en-US" altLang="zh-TW" sz="2000" dirty="0" smtClean="0">
                <a:latin typeface="標楷體" pitchFamily="65" charset="-120"/>
              </a:rPr>
              <a:t>1</a:t>
            </a:r>
            <a:r>
              <a:rPr lang="zh-TW" altLang="en-US" sz="2000" dirty="0" smtClean="0">
                <a:latin typeface="標楷體" pitchFamily="65" charset="-120"/>
              </a:rPr>
              <a:t>個營業日（</a:t>
            </a:r>
            <a:r>
              <a:rPr lang="en-US" altLang="zh-TW" sz="2000" dirty="0" smtClean="0">
                <a:latin typeface="標楷體" pitchFamily="65" charset="-120"/>
              </a:rPr>
              <a:t>T + 1</a:t>
            </a:r>
            <a:r>
              <a:rPr lang="zh-TW" altLang="en-US" sz="2000" dirty="0" smtClean="0">
                <a:latin typeface="標楷體" pitchFamily="65" charset="-120"/>
              </a:rPr>
              <a:t>），向投資人收取買</a:t>
            </a:r>
            <a:endParaRPr lang="en-US" altLang="zh-TW" sz="2000" dirty="0" smtClean="0">
              <a:latin typeface="標楷體" pitchFamily="65" charset="-120"/>
            </a:endParaRPr>
          </a:p>
          <a:p>
            <a:pPr lvl="2" eaLnBrk="1" hangingPunct="1">
              <a:buFont typeface="Wingdings" panose="05000000000000000000" pitchFamily="2" charset="2"/>
              <a:buNone/>
              <a:defRPr/>
            </a:pPr>
            <a:r>
              <a:rPr lang="zh-TW" altLang="en-US" sz="2000" dirty="0" smtClean="0">
                <a:latin typeface="標楷體" pitchFamily="65" charset="-120"/>
              </a:rPr>
              <a:t>進股票的價款或賣出的股票，次</a:t>
            </a:r>
            <a:r>
              <a:rPr lang="en-US" altLang="zh-TW" sz="2000" dirty="0" smtClean="0">
                <a:latin typeface="標楷體" pitchFamily="65" charset="-120"/>
              </a:rPr>
              <a:t>2</a:t>
            </a:r>
            <a:r>
              <a:rPr lang="zh-TW" altLang="en-US" sz="2000" dirty="0" smtClean="0">
                <a:latin typeface="標楷體" pitchFamily="65" charset="-120"/>
              </a:rPr>
              <a:t>個營業日（</a:t>
            </a:r>
            <a:r>
              <a:rPr lang="en-US" altLang="zh-TW" sz="2000" dirty="0" smtClean="0">
                <a:latin typeface="標楷體" pitchFamily="65" charset="-120"/>
              </a:rPr>
              <a:t>T + 2</a:t>
            </a:r>
            <a:r>
              <a:rPr lang="zh-TW" altLang="en-US" sz="2000" dirty="0" smtClean="0">
                <a:latin typeface="標楷體" pitchFamily="65" charset="-120"/>
              </a:rPr>
              <a:t>）投資人才可</a:t>
            </a:r>
            <a:endParaRPr lang="en-US" altLang="zh-TW" sz="2000" dirty="0" smtClean="0">
              <a:latin typeface="標楷體" pitchFamily="65" charset="-120"/>
            </a:endParaRPr>
          </a:p>
          <a:p>
            <a:pPr lvl="2" eaLnBrk="1" hangingPunct="1">
              <a:buFont typeface="Wingdings" panose="05000000000000000000" pitchFamily="2" charset="2"/>
              <a:buNone/>
              <a:defRPr/>
            </a:pPr>
            <a:r>
              <a:rPr lang="zh-TW" altLang="en-US" sz="2000" dirty="0" smtClean="0">
                <a:latin typeface="標楷體" pitchFamily="65" charset="-120"/>
              </a:rPr>
              <a:t>以取得買進的股票或賣出的價款。 </a:t>
            </a:r>
          </a:p>
          <a:p>
            <a:pPr lvl="1" eaLnBrk="1" hangingPunct="1">
              <a:defRPr/>
            </a:pPr>
            <a:r>
              <a:rPr lang="zh-TW" altLang="en-US" sz="2400" dirty="0" smtClean="0">
                <a:solidFill>
                  <a:srgbClr val="C00000"/>
                </a:solidFill>
                <a:effectLst>
                  <a:outerShdw blurRad="38100" dist="38100" dir="2700000" algn="tl">
                    <a:srgbClr val="000000">
                      <a:alpha val="43137"/>
                    </a:srgbClr>
                  </a:outerShdw>
                </a:effectLst>
                <a:latin typeface="標楷體" pitchFamily="65" charset="-120"/>
              </a:rPr>
              <a:t>全額交割</a:t>
            </a:r>
          </a:p>
          <a:p>
            <a:pPr lvl="2" eaLnBrk="1" hangingPunct="1">
              <a:buFont typeface="Wingdings" panose="05000000000000000000" pitchFamily="2" charset="2"/>
              <a:buNone/>
              <a:defRPr/>
            </a:pPr>
            <a:r>
              <a:rPr lang="zh-TW" altLang="en-US" sz="2000" dirty="0" smtClean="0">
                <a:latin typeface="標楷體" pitchFamily="65" charset="-120"/>
              </a:rPr>
              <a:t>證券經紀商於接受委託買賣時，應先收足價款或股票。</a:t>
            </a:r>
            <a:r>
              <a:rPr lang="zh-TW" altLang="en-US" sz="2000" dirty="0" smtClean="0"/>
              <a:t> </a:t>
            </a:r>
          </a:p>
          <a:p>
            <a:pPr>
              <a:defRPr/>
            </a:pPr>
            <a:endParaRPr lang="zh-TW" altLang="en-US" dirty="0" smtClean="0"/>
          </a:p>
        </p:txBody>
      </p:sp>
      <p:sp>
        <p:nvSpPr>
          <p:cNvPr id="60420" name="頁尾版面配置區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
        <p:nvSpPr>
          <p:cNvPr id="60421" name="投影片編號版面配置區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8371402-9E45-461C-8BDF-01D9F15A887A}" type="slidenum">
              <a:rPr kumimoji="0" lang="en-US" altLang="zh-TW" sz="1400">
                <a:ea typeface="新細明體" panose="02020500000000000000" pitchFamily="18" charset="-120"/>
              </a:rPr>
              <a:pPr>
                <a:spcBef>
                  <a:spcPct val="0"/>
                </a:spcBef>
                <a:buClrTx/>
                <a:buSzTx/>
                <a:buFontTx/>
                <a:buNone/>
              </a:pPr>
              <a:t>59</a:t>
            </a:fld>
            <a:endParaRPr kumimoji="0" lang="en-US" altLang="zh-TW" sz="140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fade">
                                      <p:cBhvr>
                                        <p:cTn id="7" dur="500"/>
                                        <p:tgtEl>
                                          <p:spTgt spid="542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4275">
                                            <p:txEl>
                                              <p:pRg st="1" end="1"/>
                                            </p:txEl>
                                          </p:spTgt>
                                        </p:tgtEl>
                                        <p:attrNameLst>
                                          <p:attrName>style.visibility</p:attrName>
                                        </p:attrNameLst>
                                      </p:cBhvr>
                                      <p:to>
                                        <p:strVal val="visible"/>
                                      </p:to>
                                    </p:set>
                                    <p:animEffect transition="in" filter="fade">
                                      <p:cBhvr>
                                        <p:cTn id="10" dur="500"/>
                                        <p:tgtEl>
                                          <p:spTgt spid="5427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275">
                                            <p:txEl>
                                              <p:pRg st="2" end="2"/>
                                            </p:txEl>
                                          </p:spTgt>
                                        </p:tgtEl>
                                        <p:attrNameLst>
                                          <p:attrName>style.visibility</p:attrName>
                                        </p:attrNameLst>
                                      </p:cBhvr>
                                      <p:to>
                                        <p:strVal val="visible"/>
                                      </p:to>
                                    </p:set>
                                    <p:animEffect transition="in" filter="fade">
                                      <p:cBhvr>
                                        <p:cTn id="13" dur="500"/>
                                        <p:tgtEl>
                                          <p:spTgt spid="5427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4275">
                                            <p:txEl>
                                              <p:pRg st="3" end="3"/>
                                            </p:txEl>
                                          </p:spTgt>
                                        </p:tgtEl>
                                        <p:attrNameLst>
                                          <p:attrName>style.visibility</p:attrName>
                                        </p:attrNameLst>
                                      </p:cBhvr>
                                      <p:to>
                                        <p:strVal val="visible"/>
                                      </p:to>
                                    </p:set>
                                    <p:animEffect transition="in" filter="fade">
                                      <p:cBhvr>
                                        <p:cTn id="16" dur="500"/>
                                        <p:tgtEl>
                                          <p:spTgt spid="5427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4275">
                                            <p:txEl>
                                              <p:pRg st="4" end="4"/>
                                            </p:txEl>
                                          </p:spTgt>
                                        </p:tgtEl>
                                        <p:attrNameLst>
                                          <p:attrName>style.visibility</p:attrName>
                                        </p:attrNameLst>
                                      </p:cBhvr>
                                      <p:to>
                                        <p:strVal val="visible"/>
                                      </p:to>
                                    </p:set>
                                    <p:animEffect transition="in" filter="fade">
                                      <p:cBhvr>
                                        <p:cTn id="19" dur="500"/>
                                        <p:tgtEl>
                                          <p:spTgt spid="5427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4275">
                                            <p:txEl>
                                              <p:pRg st="5" end="5"/>
                                            </p:txEl>
                                          </p:spTgt>
                                        </p:tgtEl>
                                        <p:attrNameLst>
                                          <p:attrName>style.visibility</p:attrName>
                                        </p:attrNameLst>
                                      </p:cBhvr>
                                      <p:to>
                                        <p:strVal val="visible"/>
                                      </p:to>
                                    </p:set>
                                    <p:animEffect transition="in" filter="fade">
                                      <p:cBhvr>
                                        <p:cTn id="22" dur="500"/>
                                        <p:tgtEl>
                                          <p:spTgt spid="5427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275">
                                            <p:txEl>
                                              <p:pRg st="6" end="6"/>
                                            </p:txEl>
                                          </p:spTgt>
                                        </p:tgtEl>
                                        <p:attrNameLst>
                                          <p:attrName>style.visibility</p:attrName>
                                        </p:attrNameLst>
                                      </p:cBhvr>
                                      <p:to>
                                        <p:strVal val="visible"/>
                                      </p:to>
                                    </p:set>
                                    <p:animEffect transition="in" filter="fade">
                                      <p:cBhvr>
                                        <p:cTn id="25" dur="500"/>
                                        <p:tgtEl>
                                          <p:spTgt spid="5427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4275">
                                            <p:txEl>
                                              <p:pRg st="7" end="7"/>
                                            </p:txEl>
                                          </p:spTgt>
                                        </p:tgtEl>
                                        <p:attrNameLst>
                                          <p:attrName>style.visibility</p:attrName>
                                        </p:attrNameLst>
                                      </p:cBhvr>
                                      <p:to>
                                        <p:strVal val="visible"/>
                                      </p:to>
                                    </p:set>
                                    <p:animEffect transition="in" filter="fade">
                                      <p:cBhvr>
                                        <p:cTn id="28" dur="500"/>
                                        <p:tgtEl>
                                          <p:spTgt spid="5427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4275">
                                            <p:txEl>
                                              <p:pRg st="8" end="8"/>
                                            </p:txEl>
                                          </p:spTgt>
                                        </p:tgtEl>
                                        <p:attrNameLst>
                                          <p:attrName>style.visibility</p:attrName>
                                        </p:attrNameLst>
                                      </p:cBhvr>
                                      <p:to>
                                        <p:strVal val="visible"/>
                                      </p:to>
                                    </p:set>
                                    <p:animEffect transition="in" filter="fade">
                                      <p:cBhvr>
                                        <p:cTn id="31" dur="500"/>
                                        <p:tgtEl>
                                          <p:spTgt spid="54275">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4275">
                                            <p:txEl>
                                              <p:pRg st="9" end="9"/>
                                            </p:txEl>
                                          </p:spTgt>
                                        </p:tgtEl>
                                        <p:attrNameLst>
                                          <p:attrName>style.visibility</p:attrName>
                                        </p:attrNameLst>
                                      </p:cBhvr>
                                      <p:to>
                                        <p:strVal val="visible"/>
                                      </p:to>
                                    </p:set>
                                    <p:animEffect transition="in" filter="fade">
                                      <p:cBhvr>
                                        <p:cTn id="34" dur="500"/>
                                        <p:tgtEl>
                                          <p:spTgt spid="54275">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4274"/>
                                        </p:tgtEl>
                                        <p:attrNameLst>
                                          <p:attrName>style.visibility</p:attrName>
                                        </p:attrNameLst>
                                      </p:cBhvr>
                                      <p:to>
                                        <p:strVal val="visible"/>
                                      </p:to>
                                    </p:set>
                                    <p:animEffect transition="in" filter="wipe(down)">
                                      <p:cBhvr>
                                        <p:cTn id="39" dur="5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BCCDF036-F56E-41D9-B788-3EECAC71E02F}" type="slidenum">
              <a:rPr kumimoji="0" lang="en-US" altLang="zh-TW" sz="1400">
                <a:ea typeface="新細明體" panose="02020500000000000000" pitchFamily="18" charset="-120"/>
              </a:rPr>
              <a:pPr>
                <a:spcBef>
                  <a:spcPct val="0"/>
                </a:spcBef>
                <a:buClrTx/>
                <a:buSzTx/>
                <a:buFontTx/>
                <a:buNone/>
              </a:pPr>
              <a:t>60</a:t>
            </a:fld>
            <a:endParaRPr kumimoji="0" lang="en-US" altLang="zh-TW" sz="1400">
              <a:ea typeface="新細明體" panose="02020500000000000000" pitchFamily="18" charset="-120"/>
            </a:endParaRPr>
          </a:p>
        </p:txBody>
      </p:sp>
      <p:sp>
        <p:nvSpPr>
          <p:cNvPr id="174083" name="Rectangle 3"/>
          <p:cNvSpPr>
            <a:spLocks noGrp="1" noChangeArrowheads="1"/>
          </p:cNvSpPr>
          <p:nvPr>
            <p:ph type="body" sz="half" idx="1"/>
          </p:nvPr>
        </p:nvSpPr>
        <p:spPr>
          <a:xfrm>
            <a:off x="457200" y="1412875"/>
            <a:ext cx="8075613" cy="4718050"/>
          </a:xfrm>
        </p:spPr>
        <p:txBody>
          <a:bodyPr/>
          <a:lstStyle/>
          <a:p>
            <a:pPr lvl="1" eaLnBrk="1" hangingPunct="1">
              <a:buFont typeface="Wingdings" panose="05000000000000000000" pitchFamily="2" charset="2"/>
              <a:buChar char="l"/>
              <a:defRPr/>
            </a:pPr>
            <a:r>
              <a:rPr lang="zh-TW" altLang="en-US" sz="2400" dirty="0" smtClean="0">
                <a:latin typeface="+mj-lt"/>
              </a:rPr>
              <a:t>分現金股利</a:t>
            </a:r>
            <a:r>
              <a:rPr lang="en-US" altLang="zh-TW" sz="2400" dirty="0" smtClean="0">
                <a:latin typeface="+mj-lt"/>
              </a:rPr>
              <a:t>(Cash dividend)</a:t>
            </a:r>
            <a:r>
              <a:rPr lang="zh-TW" altLang="en-US" sz="2400" dirty="0" smtClean="0">
                <a:latin typeface="+mj-lt"/>
              </a:rPr>
              <a:t>與股票股利</a:t>
            </a:r>
            <a:r>
              <a:rPr lang="en-US" altLang="zh-TW" sz="2400" dirty="0" smtClean="0">
                <a:latin typeface="+mj-lt"/>
              </a:rPr>
              <a:t>(Stock dividend) </a:t>
            </a:r>
          </a:p>
          <a:p>
            <a:pPr eaLnBrk="1" hangingPunct="1">
              <a:buFont typeface="Wingdings" panose="05000000000000000000" pitchFamily="2" charset="2"/>
              <a:buNone/>
              <a:defRPr/>
            </a:pPr>
            <a:endParaRPr lang="en-US" altLang="zh-TW" sz="2400" dirty="0" smtClean="0">
              <a:latin typeface="+mj-lt"/>
            </a:endParaRPr>
          </a:p>
          <a:p>
            <a:pPr eaLnBrk="1" hangingPunct="1">
              <a:buFont typeface="Wingdings" panose="05000000000000000000" pitchFamily="2" charset="2"/>
              <a:buNone/>
              <a:defRPr/>
            </a:pPr>
            <a:endParaRPr lang="en-US" altLang="zh-TW" sz="2400" dirty="0" smtClean="0">
              <a:latin typeface="+mj-lt"/>
            </a:endParaRPr>
          </a:p>
          <a:p>
            <a:pPr lvl="1" eaLnBrk="1" hangingPunct="1">
              <a:defRPr/>
            </a:pPr>
            <a:endParaRPr lang="en-US" altLang="zh-TW" sz="2400" dirty="0" smtClean="0">
              <a:latin typeface="+mj-lt"/>
            </a:endParaRPr>
          </a:p>
          <a:p>
            <a:pPr lvl="1" eaLnBrk="1" hangingPunct="1">
              <a:defRPr/>
            </a:pPr>
            <a:endParaRPr lang="en-US" altLang="zh-TW" sz="2400" dirty="0" smtClean="0">
              <a:latin typeface="+mj-lt"/>
            </a:endParaRPr>
          </a:p>
          <a:p>
            <a:pPr lvl="1" eaLnBrk="1" hangingPunct="1">
              <a:defRPr/>
            </a:pPr>
            <a:endParaRPr lang="en-US" altLang="zh-TW" sz="2400" dirty="0" smtClean="0">
              <a:latin typeface="+mj-lt"/>
            </a:endParaRPr>
          </a:p>
          <a:p>
            <a:pPr lvl="1" eaLnBrk="1" hangingPunct="1">
              <a:defRPr/>
            </a:pPr>
            <a:r>
              <a:rPr lang="zh-TW" altLang="en-US" sz="2400" dirty="0" smtClean="0">
                <a:latin typeface="+mj-lt"/>
              </a:rPr>
              <a:t>除息日參考價＝除息前一日收盤價－現金股利 </a:t>
            </a:r>
          </a:p>
          <a:p>
            <a:pPr lvl="1" eaLnBrk="1" hangingPunct="1">
              <a:defRPr/>
            </a:pPr>
            <a:endParaRPr lang="zh-TW" altLang="en-US" sz="2400" dirty="0" smtClean="0">
              <a:latin typeface="+mj-lt"/>
            </a:endParaRPr>
          </a:p>
          <a:p>
            <a:pPr lvl="1" eaLnBrk="1" hangingPunct="1">
              <a:defRPr/>
            </a:pPr>
            <a:r>
              <a:rPr lang="zh-TW" altLang="en-US" sz="2400" dirty="0" smtClean="0">
                <a:latin typeface="+mj-lt"/>
              </a:rPr>
              <a:t> </a:t>
            </a:r>
          </a:p>
          <a:p>
            <a:pPr eaLnBrk="1" hangingPunct="1">
              <a:defRPr/>
            </a:pPr>
            <a:endParaRPr lang="zh-TW" altLang="en-US" sz="2400" dirty="0" smtClean="0">
              <a:latin typeface="+mj-lt"/>
            </a:endParaRPr>
          </a:p>
          <a:p>
            <a:pPr eaLnBrk="1" hangingPunct="1">
              <a:buFont typeface="Wingdings" panose="05000000000000000000" pitchFamily="2" charset="2"/>
              <a:buNone/>
              <a:defRPr/>
            </a:pPr>
            <a:endParaRPr lang="en-US" altLang="zh-TW" sz="2400" dirty="0" smtClean="0">
              <a:latin typeface="+mj-lt"/>
            </a:endParaRPr>
          </a:p>
        </p:txBody>
      </p:sp>
      <p:sp>
        <p:nvSpPr>
          <p:cNvPr id="61444" name="AutoShape 5"/>
          <p:cNvSpPr>
            <a:spLocks noChangeAspect="1" noChangeArrowheads="1"/>
          </p:cNvSpPr>
          <p:nvPr/>
        </p:nvSpPr>
        <p:spPr bwMode="auto">
          <a:xfrm>
            <a:off x="71438" y="2205038"/>
            <a:ext cx="90725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pSp>
        <p:nvGrpSpPr>
          <p:cNvPr id="61445" name="Group 16"/>
          <p:cNvGrpSpPr>
            <a:grpSpLocks/>
          </p:cNvGrpSpPr>
          <p:nvPr/>
        </p:nvGrpSpPr>
        <p:grpSpPr bwMode="auto">
          <a:xfrm>
            <a:off x="684213" y="1989138"/>
            <a:ext cx="8074025" cy="1081087"/>
            <a:chOff x="558" y="983"/>
            <a:chExt cx="5086" cy="681"/>
          </a:xfrm>
        </p:grpSpPr>
        <p:sp>
          <p:nvSpPr>
            <p:cNvPr id="61449" name="Line 7"/>
            <p:cNvSpPr>
              <a:spLocks noChangeShapeType="1"/>
            </p:cNvSpPr>
            <p:nvPr/>
          </p:nvSpPr>
          <p:spPr bwMode="auto">
            <a:xfrm>
              <a:off x="815" y="1097"/>
              <a:ext cx="4572" cy="1"/>
            </a:xfrm>
            <a:prstGeom prst="line">
              <a:avLst/>
            </a:prstGeom>
            <a:noFill/>
            <a:ln w="31750">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1450" name="Line 8"/>
            <p:cNvSpPr>
              <a:spLocks noChangeShapeType="1"/>
            </p:cNvSpPr>
            <p:nvPr/>
          </p:nvSpPr>
          <p:spPr bwMode="auto">
            <a:xfrm>
              <a:off x="958" y="983"/>
              <a:ext cx="0" cy="22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1451" name="Line 9"/>
            <p:cNvSpPr>
              <a:spLocks noChangeShapeType="1"/>
            </p:cNvSpPr>
            <p:nvPr/>
          </p:nvSpPr>
          <p:spPr bwMode="auto">
            <a:xfrm>
              <a:off x="2215" y="983"/>
              <a:ext cx="1" cy="22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1452" name="Text Box 10"/>
            <p:cNvSpPr txBox="1">
              <a:spLocks noChangeArrowheads="1"/>
            </p:cNvSpPr>
            <p:nvPr/>
          </p:nvSpPr>
          <p:spPr bwMode="auto">
            <a:xfrm>
              <a:off x="558" y="1204"/>
              <a:ext cx="1143"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latin typeface="標楷體" panose="03000509000000000000" pitchFamily="65" charset="-120"/>
                </a:rPr>
                <a:t>董事會宣告</a:t>
              </a:r>
              <a:endParaRPr lang="zh-TW" altLang="en-US" sz="2400">
                <a:ea typeface="新細明體" panose="02020500000000000000" pitchFamily="18" charset="-120"/>
              </a:endParaRPr>
            </a:p>
          </p:txBody>
        </p:sp>
        <p:sp>
          <p:nvSpPr>
            <p:cNvPr id="61453" name="Text Box 11"/>
            <p:cNvSpPr txBox="1">
              <a:spLocks noChangeArrowheads="1"/>
            </p:cNvSpPr>
            <p:nvPr/>
          </p:nvSpPr>
          <p:spPr bwMode="auto">
            <a:xfrm>
              <a:off x="1714" y="1204"/>
              <a:ext cx="1257"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latin typeface="標楷體" panose="03000509000000000000" pitchFamily="65" charset="-120"/>
                </a:rPr>
                <a:t>股東大會通過</a:t>
              </a:r>
              <a:endParaRPr lang="zh-TW" altLang="en-US" sz="2400">
                <a:ea typeface="新細明體" panose="02020500000000000000" pitchFamily="18" charset="-120"/>
              </a:endParaRPr>
            </a:p>
          </p:txBody>
        </p:sp>
        <p:sp>
          <p:nvSpPr>
            <p:cNvPr id="61454" name="Line 12"/>
            <p:cNvSpPr>
              <a:spLocks noChangeShapeType="1"/>
            </p:cNvSpPr>
            <p:nvPr/>
          </p:nvSpPr>
          <p:spPr bwMode="auto">
            <a:xfrm>
              <a:off x="3700" y="1002"/>
              <a:ext cx="1" cy="22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1455" name="Line 13"/>
            <p:cNvSpPr>
              <a:spLocks noChangeShapeType="1"/>
            </p:cNvSpPr>
            <p:nvPr/>
          </p:nvSpPr>
          <p:spPr bwMode="auto">
            <a:xfrm>
              <a:off x="5187" y="1002"/>
              <a:ext cx="0" cy="22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1456" name="Text Box 14"/>
            <p:cNvSpPr txBox="1">
              <a:spLocks noChangeArrowheads="1"/>
            </p:cNvSpPr>
            <p:nvPr/>
          </p:nvSpPr>
          <p:spPr bwMode="auto">
            <a:xfrm>
              <a:off x="3198" y="1204"/>
              <a:ext cx="1371"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latin typeface="標楷體" panose="03000509000000000000" pitchFamily="65" charset="-120"/>
                </a:rPr>
                <a:t>除息、除權交易</a:t>
              </a:r>
              <a:endParaRPr lang="zh-TW" altLang="en-US" sz="2400">
                <a:ea typeface="新細明體" panose="02020500000000000000" pitchFamily="18" charset="-120"/>
              </a:endParaRPr>
            </a:p>
          </p:txBody>
        </p:sp>
        <p:sp>
          <p:nvSpPr>
            <p:cNvPr id="61457" name="Text Box 15"/>
            <p:cNvSpPr txBox="1">
              <a:spLocks noChangeArrowheads="1"/>
            </p:cNvSpPr>
            <p:nvPr/>
          </p:nvSpPr>
          <p:spPr bwMode="auto">
            <a:xfrm>
              <a:off x="4730" y="1207"/>
              <a:ext cx="914"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r>
                <a:rPr lang="zh-TW" altLang="en-US" sz="2400">
                  <a:latin typeface="標楷體" panose="03000509000000000000" pitchFamily="65" charset="-120"/>
                </a:rPr>
                <a:t>股利發放</a:t>
              </a:r>
              <a:endParaRPr lang="zh-TW" altLang="en-US" sz="2400">
                <a:ea typeface="新細明體" panose="02020500000000000000" pitchFamily="18" charset="-120"/>
              </a:endParaRPr>
            </a:p>
          </p:txBody>
        </p:sp>
      </p:grpSp>
      <p:graphicFrame>
        <p:nvGraphicFramePr>
          <p:cNvPr id="174110" name="Object 30"/>
          <p:cNvGraphicFramePr>
            <a:graphicFrameLocks noGrp="1" noChangeAspect="1"/>
          </p:cNvGraphicFramePr>
          <p:nvPr>
            <p:ph sz="half" idx="2"/>
          </p:nvPr>
        </p:nvGraphicFramePr>
        <p:xfrm>
          <a:off x="1547813" y="4552950"/>
          <a:ext cx="4265612" cy="747713"/>
        </p:xfrm>
        <a:graphic>
          <a:graphicData uri="http://schemas.openxmlformats.org/presentationml/2006/ole">
            <mc:AlternateContent xmlns:mc="http://schemas.openxmlformats.org/markup-compatibility/2006">
              <mc:Choice xmlns:v="urn:schemas-microsoft-com:vml" Requires="v">
                <p:oleObj spid="_x0000_s61472" name="方程式" r:id="rId3" imgW="2755900" imgH="482600" progId="Equation.3">
                  <p:embed/>
                </p:oleObj>
              </mc:Choice>
              <mc:Fallback>
                <p:oleObj name="方程式" r:id="rId3" imgW="2755900" imgH="482600" progId="Equation.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552950"/>
                        <a:ext cx="4265612" cy="747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7" name="頁尾版面配置區 1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
        <p:nvSpPr>
          <p:cNvPr id="17416" name="標題 1"/>
          <p:cNvSpPr>
            <a:spLocks noGrp="1"/>
          </p:cNvSpPr>
          <p:nvPr>
            <p:ph type="title"/>
          </p:nvPr>
        </p:nvSpPr>
        <p:spPr>
          <a:xfrm>
            <a:off x="700088" y="117475"/>
            <a:ext cx="7543800" cy="1295400"/>
          </a:xfrm>
        </p:spPr>
        <p:txBody>
          <a:bodyPr/>
          <a:lstStyle/>
          <a:p>
            <a:pPr>
              <a:defRPr/>
            </a:pPr>
            <a:r>
              <a:rPr lang="zh-TW" altLang="en-US" dirty="0" smtClean="0">
                <a:latin typeface="標楷體" pitchFamily="65" charset="-120"/>
              </a:rPr>
              <a:t>股利發放</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anim calcmode="lin" valueType="num">
                                      <p:cBhvr additive="base">
                                        <p:cTn id="7" dur="500" fill="hold"/>
                                        <p:tgtEl>
                                          <p:spTgt spid="1740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0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4083">
                                            <p:txEl>
                                              <p:pRg st="6" end="6"/>
                                            </p:txEl>
                                          </p:spTgt>
                                        </p:tgtEl>
                                        <p:attrNameLst>
                                          <p:attrName>style.visibility</p:attrName>
                                        </p:attrNameLst>
                                      </p:cBhvr>
                                      <p:to>
                                        <p:strVal val="visible"/>
                                      </p:to>
                                    </p:set>
                                    <p:anim calcmode="lin" valueType="num">
                                      <p:cBhvr additive="base">
                                        <p:cTn id="11" dur="500" fill="hold"/>
                                        <p:tgtEl>
                                          <p:spTgt spid="17408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408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4083">
                                            <p:txEl>
                                              <p:pRg st="8" end="8"/>
                                            </p:txEl>
                                          </p:spTgt>
                                        </p:tgtEl>
                                        <p:attrNameLst>
                                          <p:attrName>style.visibility</p:attrName>
                                        </p:attrNameLst>
                                      </p:cBhvr>
                                      <p:to>
                                        <p:strVal val="visible"/>
                                      </p:to>
                                    </p:set>
                                    <p:anim calcmode="lin" valueType="num">
                                      <p:cBhvr additive="base">
                                        <p:cTn id="15" dur="500" fill="hold"/>
                                        <p:tgtEl>
                                          <p:spTgt spid="17408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408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74110"/>
                                        </p:tgtEl>
                                        <p:attrNameLst>
                                          <p:attrName>style.visibility</p:attrName>
                                        </p:attrNameLst>
                                      </p:cBhvr>
                                      <p:to>
                                        <p:strVal val="visible"/>
                                      </p:to>
                                    </p:set>
                                    <p:anim calcmode="lin" valueType="num">
                                      <p:cBhvr>
                                        <p:cTn id="21" dur="1000" fill="hold"/>
                                        <p:tgtEl>
                                          <p:spTgt spid="174110"/>
                                        </p:tgtEl>
                                        <p:attrNameLst>
                                          <p:attrName>ppt_w</p:attrName>
                                        </p:attrNameLst>
                                      </p:cBhvr>
                                      <p:tavLst>
                                        <p:tav tm="0">
                                          <p:val>
                                            <p:fltVal val="0"/>
                                          </p:val>
                                        </p:tav>
                                        <p:tav tm="100000">
                                          <p:val>
                                            <p:strVal val="#ppt_w"/>
                                          </p:val>
                                        </p:tav>
                                      </p:tavLst>
                                    </p:anim>
                                    <p:anim calcmode="lin" valueType="num">
                                      <p:cBhvr>
                                        <p:cTn id="22" dur="1000" fill="hold"/>
                                        <p:tgtEl>
                                          <p:spTgt spid="174110"/>
                                        </p:tgtEl>
                                        <p:attrNameLst>
                                          <p:attrName>ppt_h</p:attrName>
                                        </p:attrNameLst>
                                      </p:cBhvr>
                                      <p:tavLst>
                                        <p:tav tm="0">
                                          <p:val>
                                            <p:fltVal val="0"/>
                                          </p:val>
                                        </p:tav>
                                        <p:tav tm="100000">
                                          <p:val>
                                            <p:strVal val="#ppt_h"/>
                                          </p:val>
                                        </p:tav>
                                      </p:tavLst>
                                    </p:anim>
                                    <p:anim calcmode="lin" valueType="num">
                                      <p:cBhvr>
                                        <p:cTn id="23" dur="1000" fill="hold"/>
                                        <p:tgtEl>
                                          <p:spTgt spid="174110"/>
                                        </p:tgtEl>
                                        <p:attrNameLst>
                                          <p:attrName>style.rotation</p:attrName>
                                        </p:attrNameLst>
                                      </p:cBhvr>
                                      <p:tavLst>
                                        <p:tav tm="0">
                                          <p:val>
                                            <p:fltVal val="90"/>
                                          </p:val>
                                        </p:tav>
                                        <p:tav tm="100000">
                                          <p:val>
                                            <p:fltVal val="0"/>
                                          </p:val>
                                        </p:tav>
                                      </p:tavLst>
                                    </p:anim>
                                    <p:animEffect transition="in" filter="fade">
                                      <p:cBhvr>
                                        <p:cTn id="24" dur="1000"/>
                                        <p:tgtEl>
                                          <p:spTgt spid="17411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7416"/>
                                        </p:tgtEl>
                                        <p:attrNameLst>
                                          <p:attrName>style.visibility</p:attrName>
                                        </p:attrNameLst>
                                      </p:cBhvr>
                                      <p:to>
                                        <p:strVal val="visible"/>
                                      </p:to>
                                    </p:set>
                                    <p:animEffect transition="in" filter="barn(inVertical)">
                                      <p:cBhvr>
                                        <p:cTn id="29" dur="500"/>
                                        <p:tgtEl>
                                          <p:spTgt spid="17416"/>
                                        </p:tgtEl>
                                      </p:cBhvr>
                                    </p:animEffect>
                                  </p:childTnLst>
                                </p:cTn>
                              </p:par>
                              <p:par>
                                <p:cTn id="30" presetID="31" presetClass="entr" presetSubtype="0" fill="hold" nodeType="withEffect">
                                  <p:stCondLst>
                                    <p:cond delay="0"/>
                                  </p:stCondLst>
                                  <p:childTnLst>
                                    <p:set>
                                      <p:cBhvr>
                                        <p:cTn id="31" dur="1" fill="hold">
                                          <p:stCondLst>
                                            <p:cond delay="0"/>
                                          </p:stCondLst>
                                        </p:cTn>
                                        <p:tgtEl>
                                          <p:spTgt spid="61445"/>
                                        </p:tgtEl>
                                        <p:attrNameLst>
                                          <p:attrName>style.visibility</p:attrName>
                                        </p:attrNameLst>
                                      </p:cBhvr>
                                      <p:to>
                                        <p:strVal val="visible"/>
                                      </p:to>
                                    </p:set>
                                    <p:anim calcmode="lin" valueType="num">
                                      <p:cBhvr>
                                        <p:cTn id="32" dur="1000" fill="hold"/>
                                        <p:tgtEl>
                                          <p:spTgt spid="61445"/>
                                        </p:tgtEl>
                                        <p:attrNameLst>
                                          <p:attrName>ppt_w</p:attrName>
                                        </p:attrNameLst>
                                      </p:cBhvr>
                                      <p:tavLst>
                                        <p:tav tm="0">
                                          <p:val>
                                            <p:fltVal val="0"/>
                                          </p:val>
                                        </p:tav>
                                        <p:tav tm="100000">
                                          <p:val>
                                            <p:strVal val="#ppt_w"/>
                                          </p:val>
                                        </p:tav>
                                      </p:tavLst>
                                    </p:anim>
                                    <p:anim calcmode="lin" valueType="num">
                                      <p:cBhvr>
                                        <p:cTn id="33" dur="1000" fill="hold"/>
                                        <p:tgtEl>
                                          <p:spTgt spid="61445"/>
                                        </p:tgtEl>
                                        <p:attrNameLst>
                                          <p:attrName>ppt_h</p:attrName>
                                        </p:attrNameLst>
                                      </p:cBhvr>
                                      <p:tavLst>
                                        <p:tav tm="0">
                                          <p:val>
                                            <p:fltVal val="0"/>
                                          </p:val>
                                        </p:tav>
                                        <p:tav tm="100000">
                                          <p:val>
                                            <p:strVal val="#ppt_h"/>
                                          </p:val>
                                        </p:tav>
                                      </p:tavLst>
                                    </p:anim>
                                    <p:anim calcmode="lin" valueType="num">
                                      <p:cBhvr>
                                        <p:cTn id="34" dur="1000" fill="hold"/>
                                        <p:tgtEl>
                                          <p:spTgt spid="61445"/>
                                        </p:tgtEl>
                                        <p:attrNameLst>
                                          <p:attrName>style.rotation</p:attrName>
                                        </p:attrNameLst>
                                      </p:cBhvr>
                                      <p:tavLst>
                                        <p:tav tm="0">
                                          <p:val>
                                            <p:fltVal val="90"/>
                                          </p:val>
                                        </p:tav>
                                        <p:tav tm="100000">
                                          <p:val>
                                            <p:fltVal val="0"/>
                                          </p:val>
                                        </p:tav>
                                      </p:tavLst>
                                    </p:anim>
                                    <p:animEffect transition="in" filter="fade">
                                      <p:cBhvr>
                                        <p:cTn id="35" dur="1000"/>
                                        <p:tgtEl>
                                          <p:spTgt spid="61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build="p"/>
      <p:bldP spid="174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76747622-40F6-4248-963C-B78B32CD505B}" type="slidenum">
              <a:rPr kumimoji="0" lang="en-US" altLang="zh-TW" sz="1400">
                <a:ea typeface="新細明體" panose="02020500000000000000" pitchFamily="18" charset="-120"/>
              </a:rPr>
              <a:pPr>
                <a:spcBef>
                  <a:spcPct val="0"/>
                </a:spcBef>
                <a:buClrTx/>
                <a:buSzTx/>
                <a:buFontTx/>
                <a:buNone/>
              </a:pPr>
              <a:t>61</a:t>
            </a:fld>
            <a:endParaRPr kumimoji="0" lang="en-US" altLang="zh-TW" sz="1400">
              <a:ea typeface="新細明體" panose="02020500000000000000" pitchFamily="18" charset="-120"/>
            </a:endParaRPr>
          </a:p>
        </p:txBody>
      </p:sp>
      <p:sp>
        <p:nvSpPr>
          <p:cNvPr id="55299" name="Rectangle 2"/>
          <p:cNvSpPr>
            <a:spLocks noGrp="1" noChangeArrowheads="1"/>
          </p:cNvSpPr>
          <p:nvPr>
            <p:ph type="title"/>
          </p:nvPr>
        </p:nvSpPr>
        <p:spPr>
          <a:xfrm>
            <a:off x="685800" y="476250"/>
            <a:ext cx="7772400" cy="1143000"/>
          </a:xfrm>
        </p:spPr>
        <p:txBody>
          <a:bodyPr/>
          <a:lstStyle/>
          <a:p>
            <a:pPr eaLnBrk="1" hangingPunct="1">
              <a:defRPr/>
            </a:pPr>
            <a:r>
              <a:rPr lang="zh-TW" altLang="en-US" dirty="0" smtClean="0">
                <a:latin typeface="標楷體" pitchFamily="65" charset="-120"/>
              </a:rPr>
              <a:t>股利發放</a:t>
            </a:r>
            <a:r>
              <a:rPr lang="zh-CN" altLang="en-US" dirty="0" smtClean="0">
                <a:latin typeface="標楷體" pitchFamily="65" charset="-120"/>
              </a:rPr>
              <a:t>（續）</a:t>
            </a:r>
            <a:endParaRPr lang="zh-TW" altLang="en-US" dirty="0" smtClean="0">
              <a:latin typeface="標楷體" pitchFamily="65" charset="-120"/>
            </a:endParaRPr>
          </a:p>
        </p:txBody>
      </p:sp>
      <p:sp>
        <p:nvSpPr>
          <p:cNvPr id="230403" name="Rectangle 3"/>
          <p:cNvSpPr>
            <a:spLocks noGrp="1" noChangeArrowheads="1"/>
          </p:cNvSpPr>
          <p:nvPr>
            <p:ph type="body" idx="1"/>
          </p:nvPr>
        </p:nvSpPr>
        <p:spPr>
          <a:xfrm>
            <a:off x="685800" y="1876425"/>
            <a:ext cx="7772400" cy="4114800"/>
          </a:xfrm>
        </p:spPr>
        <p:txBody>
          <a:bodyPr/>
          <a:lstStyle/>
          <a:p>
            <a:pPr marL="0" indent="0" eaLnBrk="1" hangingPunct="1">
              <a:buFont typeface="Wingdings" panose="05000000000000000000" pitchFamily="2" charset="2"/>
              <a:buNone/>
              <a:defRPr/>
            </a:pPr>
            <a:r>
              <a:rPr lang="en-US" altLang="zh-TW" sz="2800" dirty="0"/>
              <a:t>&lt;</a:t>
            </a:r>
            <a:r>
              <a:rPr lang="zh-TW" altLang="zh-TW" sz="2800" dirty="0"/>
              <a:t>範例</a:t>
            </a:r>
            <a:r>
              <a:rPr lang="en-US" altLang="zh-TW" sz="2800" dirty="0"/>
              <a:t>8</a:t>
            </a:r>
            <a:r>
              <a:rPr lang="en-US" altLang="zh-TW" sz="2800" dirty="0" smtClean="0"/>
              <a:t>&gt;</a:t>
            </a:r>
            <a:endParaRPr lang="en-US" altLang="zh-TW" sz="2800" dirty="0" smtClean="0">
              <a:latin typeface="標楷體" panose="03000509000000000000" pitchFamily="65" charset="-120"/>
            </a:endParaRPr>
          </a:p>
          <a:p>
            <a:pPr eaLnBrk="1" hangingPunct="1">
              <a:defRPr/>
            </a:pPr>
            <a:r>
              <a:rPr lang="en-US" altLang="zh-TW" sz="2800" dirty="0" smtClean="0">
                <a:latin typeface="標楷體" panose="03000509000000000000" pitchFamily="65" charset="-120"/>
              </a:rPr>
              <a:t>A</a:t>
            </a:r>
            <a:r>
              <a:rPr lang="zh-TW" altLang="en-US" sz="2800" dirty="0" smtClean="0">
                <a:latin typeface="標楷體" panose="03000509000000000000" pitchFamily="65" charset="-120"/>
              </a:rPr>
              <a:t>公司決定配發</a:t>
            </a:r>
            <a:r>
              <a:rPr lang="en-US" altLang="zh-TW" sz="2800" dirty="0" smtClean="0">
                <a:latin typeface="標楷體" panose="03000509000000000000" pitchFamily="65" charset="-120"/>
              </a:rPr>
              <a:t>2.5</a:t>
            </a:r>
            <a:r>
              <a:rPr lang="zh-TW" altLang="en-US" sz="2800" dirty="0" smtClean="0">
                <a:latin typeface="標楷體" panose="03000509000000000000" pitchFamily="65" charset="-120"/>
              </a:rPr>
              <a:t>元的股票股利，除權日為</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月</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日，則</a:t>
            </a:r>
            <a:endParaRPr lang="en-US" altLang="zh-TW" sz="2800" dirty="0" smtClean="0">
              <a:latin typeface="標楷體" panose="03000509000000000000" pitchFamily="65" charset="-120"/>
            </a:endParaRPr>
          </a:p>
          <a:p>
            <a:pPr eaLnBrk="1" hangingPunct="1">
              <a:defRPr/>
            </a:pPr>
            <a:endParaRPr lang="zh-TW" altLang="en-US" sz="1400" dirty="0" smtClean="0">
              <a:latin typeface="標楷體" panose="03000509000000000000" pitchFamily="65" charset="-120"/>
            </a:endParaRPr>
          </a:p>
          <a:p>
            <a:pPr marL="971550" lvl="1" indent="-514350" eaLnBrk="1" hangingPunct="1">
              <a:buFont typeface="+mj-lt"/>
              <a:buAutoNum type="arabicPeriod"/>
              <a:defRPr/>
            </a:pPr>
            <a:r>
              <a:rPr lang="zh-TW" altLang="en-US" dirty="0" smtClean="0">
                <a:latin typeface="標楷體" panose="03000509000000000000" pitchFamily="65" charset="-120"/>
              </a:rPr>
              <a:t>投資人要在哪一天之前買進</a:t>
            </a:r>
            <a:r>
              <a:rPr lang="en-US" altLang="zh-TW" dirty="0" smtClean="0">
                <a:latin typeface="標楷體" panose="03000509000000000000" pitchFamily="65" charset="-120"/>
              </a:rPr>
              <a:t>A</a:t>
            </a:r>
            <a:r>
              <a:rPr lang="zh-TW" altLang="en-US" dirty="0" smtClean="0">
                <a:latin typeface="標楷體" panose="03000509000000000000" pitchFamily="65" charset="-120"/>
              </a:rPr>
              <a:t>公司的股票，才能分配到股利？</a:t>
            </a:r>
          </a:p>
          <a:p>
            <a:pPr marL="971550" lvl="1" indent="-514350" eaLnBrk="1" hangingPunct="1">
              <a:buFont typeface="+mj-lt"/>
              <a:buAutoNum type="arabicPeriod"/>
              <a:defRPr/>
            </a:pPr>
            <a:r>
              <a:rPr lang="zh-TW" altLang="en-US" dirty="0" smtClean="0">
                <a:latin typeface="標楷體" panose="03000509000000000000" pitchFamily="65" charset="-120"/>
              </a:rPr>
              <a:t>若</a:t>
            </a:r>
            <a:r>
              <a:rPr lang="en-US" altLang="zh-TW" dirty="0" smtClean="0">
                <a:latin typeface="標楷體" panose="03000509000000000000" pitchFamily="65" charset="-120"/>
              </a:rPr>
              <a:t>A</a:t>
            </a:r>
            <a:r>
              <a:rPr lang="zh-TW" altLang="en-US" dirty="0" smtClean="0">
                <a:latin typeface="標楷體" panose="03000509000000000000" pitchFamily="65" charset="-120"/>
              </a:rPr>
              <a:t>公司在除權日前一營業日的收盤價為</a:t>
            </a:r>
            <a:r>
              <a:rPr lang="en-US" altLang="zh-TW" dirty="0" smtClean="0">
                <a:latin typeface="標楷體" panose="03000509000000000000" pitchFamily="65" charset="-120"/>
              </a:rPr>
              <a:t>20</a:t>
            </a:r>
            <a:r>
              <a:rPr lang="zh-TW" altLang="en-US" dirty="0" smtClean="0">
                <a:latin typeface="標楷體" panose="03000509000000000000" pitchFamily="65" charset="-120"/>
              </a:rPr>
              <a:t>元，除權日當天的  開盤參考價是多少？</a:t>
            </a:r>
          </a:p>
        </p:txBody>
      </p:sp>
      <p:sp>
        <p:nvSpPr>
          <p:cNvPr id="6246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anim calcmode="lin" valueType="num">
                                      <p:cBhvr>
                                        <p:cTn id="7" dur="1000" fill="hold"/>
                                        <p:tgtEl>
                                          <p:spTgt spid="23040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3040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3040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3040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30403">
                                            <p:txEl>
                                              <p:pRg st="1" end="1"/>
                                            </p:txEl>
                                          </p:spTgt>
                                        </p:tgtEl>
                                        <p:attrNameLst>
                                          <p:attrName>style.visibility</p:attrName>
                                        </p:attrNameLst>
                                      </p:cBhvr>
                                      <p:to>
                                        <p:strVal val="visible"/>
                                      </p:to>
                                    </p:set>
                                    <p:anim calcmode="lin" valueType="num">
                                      <p:cBhvr>
                                        <p:cTn id="15" dur="1000" fill="hold"/>
                                        <p:tgtEl>
                                          <p:spTgt spid="23040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3040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3040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230403">
                                            <p:txEl>
                                              <p:pRg st="1" end="1"/>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30403">
                                            <p:txEl>
                                              <p:pRg st="3" end="3"/>
                                            </p:txEl>
                                          </p:spTgt>
                                        </p:tgtEl>
                                        <p:attrNameLst>
                                          <p:attrName>style.visibility</p:attrName>
                                        </p:attrNameLst>
                                      </p:cBhvr>
                                      <p:to>
                                        <p:strVal val="visible"/>
                                      </p:to>
                                    </p:set>
                                    <p:anim calcmode="lin" valueType="num">
                                      <p:cBhvr>
                                        <p:cTn id="21" dur="1000" fill="hold"/>
                                        <p:tgtEl>
                                          <p:spTgt spid="23040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23040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23040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230403">
                                            <p:txEl>
                                              <p:pRg st="3" end="3"/>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30403">
                                            <p:txEl>
                                              <p:pRg st="4" end="4"/>
                                            </p:txEl>
                                          </p:spTgt>
                                        </p:tgtEl>
                                        <p:attrNameLst>
                                          <p:attrName>style.visibility</p:attrName>
                                        </p:attrNameLst>
                                      </p:cBhvr>
                                      <p:to>
                                        <p:strVal val="visible"/>
                                      </p:to>
                                    </p:set>
                                    <p:anim calcmode="lin" valueType="num">
                                      <p:cBhvr>
                                        <p:cTn id="27" dur="1000" fill="hold"/>
                                        <p:tgtEl>
                                          <p:spTgt spid="230403">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230403">
                                            <p:txEl>
                                              <p:pRg st="4" end="4"/>
                                            </p:txEl>
                                          </p:spTgt>
                                        </p:tgtEl>
                                        <p:attrNameLst>
                                          <p:attrName>ppt_h</p:attrName>
                                        </p:attrNameLst>
                                      </p:cBhvr>
                                      <p:tavLst>
                                        <p:tav tm="0">
                                          <p:val>
                                            <p:fltVal val="0"/>
                                          </p:val>
                                        </p:tav>
                                        <p:tav tm="100000">
                                          <p:val>
                                            <p:strVal val="#ppt_h"/>
                                          </p:val>
                                        </p:tav>
                                      </p:tavLst>
                                    </p:anim>
                                    <p:anim calcmode="lin" valueType="num">
                                      <p:cBhvr>
                                        <p:cTn id="29" dur="1000" fill="hold"/>
                                        <p:tgtEl>
                                          <p:spTgt spid="230403">
                                            <p:txEl>
                                              <p:pRg st="4" end="4"/>
                                            </p:txEl>
                                          </p:spTgt>
                                        </p:tgtEl>
                                        <p:attrNameLst>
                                          <p:attrName>style.rotation</p:attrName>
                                        </p:attrNameLst>
                                      </p:cBhvr>
                                      <p:tavLst>
                                        <p:tav tm="0">
                                          <p:val>
                                            <p:fltVal val="90"/>
                                          </p:val>
                                        </p:tav>
                                        <p:tav tm="100000">
                                          <p:val>
                                            <p:fltVal val="0"/>
                                          </p:val>
                                        </p:tav>
                                      </p:tavLst>
                                    </p:anim>
                                    <p:animEffect transition="in" filter="fade">
                                      <p:cBhvr>
                                        <p:cTn id="30" dur="1000"/>
                                        <p:tgtEl>
                                          <p:spTgt spid="23040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5299"/>
                                        </p:tgtEl>
                                        <p:attrNameLst>
                                          <p:attrName>style.visibility</p:attrName>
                                        </p:attrNameLst>
                                      </p:cBhvr>
                                      <p:to>
                                        <p:strVal val="visible"/>
                                      </p:to>
                                    </p:set>
                                    <p:animEffect transition="in" filter="fade">
                                      <p:cBhvr>
                                        <p:cTn id="35" dur="1000"/>
                                        <p:tgtEl>
                                          <p:spTgt spid="55299"/>
                                        </p:tgtEl>
                                      </p:cBhvr>
                                    </p:animEffect>
                                    <p:anim calcmode="lin" valueType="num">
                                      <p:cBhvr>
                                        <p:cTn id="36" dur="1000" fill="hold"/>
                                        <p:tgtEl>
                                          <p:spTgt spid="55299"/>
                                        </p:tgtEl>
                                        <p:attrNameLst>
                                          <p:attrName>ppt_x</p:attrName>
                                        </p:attrNameLst>
                                      </p:cBhvr>
                                      <p:tavLst>
                                        <p:tav tm="0">
                                          <p:val>
                                            <p:strVal val="#ppt_x"/>
                                          </p:val>
                                        </p:tav>
                                        <p:tav tm="100000">
                                          <p:val>
                                            <p:strVal val="#ppt_x"/>
                                          </p:val>
                                        </p:tav>
                                      </p:tavLst>
                                    </p:anim>
                                    <p:anim calcmode="lin" valueType="num">
                                      <p:cBhvr>
                                        <p:cTn id="37" dur="1000" fill="hold"/>
                                        <p:tgtEl>
                                          <p:spTgt spid="552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p:bldP spid="23040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8520A41-D50A-45F1-B476-A5E63EC84E75}" type="slidenum">
              <a:rPr kumimoji="0" lang="en-US" altLang="zh-TW" sz="1400">
                <a:ea typeface="新細明體" panose="02020500000000000000" pitchFamily="18" charset="-120"/>
              </a:rPr>
              <a:pPr>
                <a:spcBef>
                  <a:spcPct val="0"/>
                </a:spcBef>
                <a:buClrTx/>
                <a:buSzTx/>
                <a:buFontTx/>
                <a:buNone/>
              </a:pPr>
              <a:t>62</a:t>
            </a:fld>
            <a:endParaRPr kumimoji="0" lang="en-US" altLang="zh-TW" sz="1400">
              <a:ea typeface="新細明體" panose="02020500000000000000" pitchFamily="18" charset="-120"/>
            </a:endParaRPr>
          </a:p>
        </p:txBody>
      </p:sp>
      <p:sp>
        <p:nvSpPr>
          <p:cNvPr id="18437"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股利發放</a:t>
            </a:r>
            <a:r>
              <a:rPr lang="zh-CN" altLang="en-US" dirty="0">
                <a:latin typeface="標楷體" pitchFamily="65" charset="-120"/>
              </a:rPr>
              <a:t>（續）</a:t>
            </a:r>
            <a:endParaRPr lang="zh-TW" altLang="en-US" dirty="0" smtClean="0">
              <a:latin typeface="標楷體" pitchFamily="65" charset="-120"/>
            </a:endParaRPr>
          </a:p>
        </p:txBody>
      </p:sp>
      <p:sp>
        <p:nvSpPr>
          <p:cNvPr id="231427" name="Rectangle 3"/>
          <p:cNvSpPr>
            <a:spLocks noGrp="1" noChangeArrowheads="1"/>
          </p:cNvSpPr>
          <p:nvPr>
            <p:ph type="body" idx="1"/>
          </p:nvPr>
        </p:nvSpPr>
        <p:spPr/>
        <p:txBody>
          <a:bodyPr/>
          <a:lstStyle/>
          <a:p>
            <a:pPr marL="0" indent="0" algn="just" eaLnBrk="1" hangingPunct="1">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說明</a:t>
            </a:r>
            <a:r>
              <a:rPr lang="en-US" altLang="zh-TW" sz="2800" dirty="0">
                <a:latin typeface="標楷體" panose="03000509000000000000" pitchFamily="65" charset="-120"/>
              </a:rPr>
              <a:t>&gt;</a:t>
            </a:r>
            <a:endParaRPr lang="zh-TW" altLang="zh-TW" sz="2800" dirty="0">
              <a:latin typeface="標楷體" panose="03000509000000000000" pitchFamily="65" charset="-120"/>
            </a:endParaRPr>
          </a:p>
          <a:p>
            <a:pPr marL="514350" indent="-514350" algn="just" eaLnBrk="1" hangingPunct="1">
              <a:buFont typeface="+mj-lt"/>
              <a:buAutoNum type="arabicPeriod"/>
              <a:defRPr/>
            </a:pPr>
            <a:r>
              <a:rPr lang="zh-TW" altLang="en-US" sz="2800" dirty="0" smtClean="0">
                <a:latin typeface="標楷體" panose="03000509000000000000" pitchFamily="65" charset="-120"/>
              </a:rPr>
              <a:t>投資人要在除權日之前（即</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月</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日之前）買進</a:t>
            </a:r>
            <a:r>
              <a:rPr lang="en-US" altLang="zh-TW" sz="2800" dirty="0" smtClean="0">
                <a:latin typeface="標楷體" panose="03000509000000000000" pitchFamily="65" charset="-120"/>
              </a:rPr>
              <a:t>A</a:t>
            </a:r>
            <a:r>
              <a:rPr lang="zh-TW" altLang="en-US" sz="2800" dirty="0" smtClean="0">
                <a:latin typeface="標楷體" panose="03000509000000000000" pitchFamily="65" charset="-120"/>
              </a:rPr>
              <a:t>公司的股票，才能分配到股利。</a:t>
            </a:r>
          </a:p>
          <a:p>
            <a:pPr marL="514350" indent="-514350" algn="just" eaLnBrk="1" hangingPunct="1">
              <a:buFont typeface="+mj-lt"/>
              <a:buAutoNum type="arabicPeriod"/>
              <a:defRPr/>
            </a:pPr>
            <a:r>
              <a:rPr lang="zh-TW" altLang="en-US" sz="2800" dirty="0" smtClean="0">
                <a:latin typeface="標楷體" panose="03000509000000000000" pitchFamily="65" charset="-120"/>
              </a:rPr>
              <a:t>股票面額為</a:t>
            </a:r>
            <a:r>
              <a:rPr lang="en-US" altLang="zh-TW" sz="2800" dirty="0" smtClean="0">
                <a:latin typeface="標楷體" panose="03000509000000000000" pitchFamily="65" charset="-120"/>
              </a:rPr>
              <a:t>10</a:t>
            </a:r>
            <a:r>
              <a:rPr lang="zh-TW" altLang="en-US" sz="2800" dirty="0" smtClean="0">
                <a:latin typeface="標楷體" panose="03000509000000000000" pitchFamily="65" charset="-120"/>
              </a:rPr>
              <a:t>元，</a:t>
            </a:r>
            <a:r>
              <a:rPr lang="en-US" altLang="zh-TW" sz="2800" dirty="0" smtClean="0">
                <a:latin typeface="標楷體" panose="03000509000000000000" pitchFamily="65" charset="-120"/>
              </a:rPr>
              <a:t>2.5</a:t>
            </a:r>
            <a:r>
              <a:rPr lang="zh-TW" altLang="en-US" sz="2800" dirty="0" smtClean="0">
                <a:latin typeface="標楷體" panose="03000509000000000000" pitchFamily="65" charset="-120"/>
              </a:rPr>
              <a:t>元的股票股利代表</a:t>
            </a:r>
            <a:r>
              <a:rPr lang="en-US" altLang="zh-TW" sz="2800" dirty="0" smtClean="0">
                <a:latin typeface="標楷體" panose="03000509000000000000" pitchFamily="65" charset="-120"/>
              </a:rPr>
              <a:t>1</a:t>
            </a:r>
            <a:r>
              <a:rPr lang="zh-TW" altLang="en-US" sz="2800" dirty="0" smtClean="0">
                <a:latin typeface="標楷體" panose="03000509000000000000" pitchFamily="65" charset="-120"/>
              </a:rPr>
              <a:t>股股票可以配得</a:t>
            </a:r>
            <a:r>
              <a:rPr lang="en-US" altLang="zh-TW" sz="2800" dirty="0" smtClean="0">
                <a:latin typeface="標楷體" panose="03000509000000000000" pitchFamily="65" charset="-120"/>
              </a:rPr>
              <a:t>0.25</a:t>
            </a:r>
            <a:r>
              <a:rPr lang="zh-TW" altLang="en-US" sz="2800" dirty="0" smtClean="0">
                <a:latin typeface="標楷體" panose="03000509000000000000" pitchFamily="65" charset="-120"/>
              </a:rPr>
              <a:t>股的股票股利。</a:t>
            </a:r>
          </a:p>
          <a:p>
            <a:pPr algn="just" eaLnBrk="1" hangingPunct="1">
              <a:buFont typeface="Wingdings" panose="05000000000000000000" pitchFamily="2" charset="2"/>
              <a:buNone/>
              <a:defRPr/>
            </a:pPr>
            <a:r>
              <a:rPr lang="zh-TW" altLang="en-US" sz="2800" dirty="0" smtClean="0">
                <a:latin typeface="標楷體" panose="03000509000000000000" pitchFamily="65" charset="-120"/>
              </a:rPr>
              <a:t>  配股率＝       ＝ </a:t>
            </a:r>
            <a:r>
              <a:rPr lang="en-US" altLang="zh-TW" sz="2800" dirty="0" smtClean="0">
                <a:latin typeface="標楷體" panose="03000509000000000000" pitchFamily="65" charset="-120"/>
              </a:rPr>
              <a:t>25%</a:t>
            </a:r>
          </a:p>
          <a:p>
            <a:pPr algn="just" eaLnBrk="1" hangingPunct="1">
              <a:buFont typeface="Wingdings" panose="05000000000000000000" pitchFamily="2" charset="2"/>
              <a:buNone/>
              <a:defRPr/>
            </a:pPr>
            <a:r>
              <a:rPr lang="en-US" altLang="zh-TW" sz="2800" dirty="0" smtClean="0">
                <a:latin typeface="標楷體" panose="03000509000000000000" pitchFamily="65" charset="-120"/>
              </a:rPr>
              <a:t>   </a:t>
            </a:r>
          </a:p>
          <a:p>
            <a:pPr algn="just" eaLnBrk="1" hangingPunct="1">
              <a:buFont typeface="Wingdings" panose="05000000000000000000" pitchFamily="2" charset="2"/>
              <a:buNone/>
              <a:defRPr/>
            </a:pPr>
            <a:r>
              <a:rPr lang="en-US" altLang="zh-TW" sz="2800" dirty="0" smtClean="0">
                <a:latin typeface="標楷體" panose="03000509000000000000" pitchFamily="65" charset="-120"/>
              </a:rPr>
              <a:t>  </a:t>
            </a:r>
            <a:r>
              <a:rPr lang="zh-TW" altLang="en-US" sz="2800" dirty="0" smtClean="0">
                <a:latin typeface="標楷體" panose="03000509000000000000" pitchFamily="65" charset="-120"/>
              </a:rPr>
              <a:t>除權參考價＝</a:t>
            </a:r>
          </a:p>
        </p:txBody>
      </p:sp>
      <p:sp>
        <p:nvSpPr>
          <p:cNvPr id="6349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aphicFrame>
        <p:nvGraphicFramePr>
          <p:cNvPr id="231428" name="Object 4"/>
          <p:cNvGraphicFramePr>
            <a:graphicFrameLocks noChangeAspect="1"/>
          </p:cNvGraphicFramePr>
          <p:nvPr/>
        </p:nvGraphicFramePr>
        <p:xfrm>
          <a:off x="2700338" y="4292600"/>
          <a:ext cx="863600" cy="730250"/>
        </p:xfrm>
        <a:graphic>
          <a:graphicData uri="http://schemas.openxmlformats.org/presentationml/2006/ole">
            <mc:AlternateContent xmlns:mc="http://schemas.openxmlformats.org/markup-compatibility/2006">
              <mc:Choice xmlns:v="urn:schemas-microsoft-com:vml" Requires="v">
                <p:oleObj spid="_x0000_s63526" name="方程式" r:id="rId3" imgW="495085" imgH="418918" progId="Equation.3">
                  <p:embed/>
                </p:oleObj>
              </mc:Choice>
              <mc:Fallback>
                <p:oleObj name="方程式" r:id="rId3" imgW="495085" imgH="418918"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4292600"/>
                        <a:ext cx="8636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5"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aphicFrame>
        <p:nvGraphicFramePr>
          <p:cNvPr id="231430" name="Object 6"/>
          <p:cNvGraphicFramePr>
            <a:graphicFrameLocks noChangeAspect="1"/>
          </p:cNvGraphicFramePr>
          <p:nvPr/>
        </p:nvGraphicFramePr>
        <p:xfrm>
          <a:off x="3384550" y="5334000"/>
          <a:ext cx="5435600" cy="758825"/>
        </p:xfrm>
        <a:graphic>
          <a:graphicData uri="http://schemas.openxmlformats.org/presentationml/2006/ole">
            <mc:AlternateContent xmlns:mc="http://schemas.openxmlformats.org/markup-compatibility/2006">
              <mc:Choice xmlns:v="urn:schemas-microsoft-com:vml" Requires="v">
                <p:oleObj spid="_x0000_s63527" r:id="rId5" imgW="3467100" imgH="482600" progId="Equation.3">
                  <p:embed/>
                </p:oleObj>
              </mc:Choice>
              <mc:Fallback>
                <p:oleObj r:id="rId5" imgW="3467100" imgH="4826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550" y="5334000"/>
                        <a:ext cx="5435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7" name="頁尾版面配置區 8"/>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barn(inVertical)">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1427">
                                            <p:txEl>
                                              <p:pRg st="0" end="0"/>
                                            </p:txEl>
                                          </p:spTgt>
                                        </p:tgtEl>
                                        <p:attrNameLst>
                                          <p:attrName>style.visibility</p:attrName>
                                        </p:attrNameLst>
                                      </p:cBhvr>
                                      <p:to>
                                        <p:strVal val="visible"/>
                                      </p:to>
                                    </p:set>
                                    <p:animEffect transition="in" filter="fade">
                                      <p:cBhvr>
                                        <p:cTn id="12" dur="1000"/>
                                        <p:tgtEl>
                                          <p:spTgt spid="231427">
                                            <p:txEl>
                                              <p:pRg st="0" end="0"/>
                                            </p:txEl>
                                          </p:spTgt>
                                        </p:tgtEl>
                                      </p:cBhvr>
                                    </p:animEffect>
                                    <p:anim calcmode="lin" valueType="num">
                                      <p:cBhvr>
                                        <p:cTn id="13" dur="10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314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1427">
                                            <p:txEl>
                                              <p:pRg st="1" end="1"/>
                                            </p:txEl>
                                          </p:spTgt>
                                        </p:tgtEl>
                                        <p:attrNameLst>
                                          <p:attrName>style.visibility</p:attrName>
                                        </p:attrNameLst>
                                      </p:cBhvr>
                                      <p:to>
                                        <p:strVal val="visible"/>
                                      </p:to>
                                    </p:set>
                                    <p:animEffect transition="in" filter="fade">
                                      <p:cBhvr>
                                        <p:cTn id="19" dur="1000"/>
                                        <p:tgtEl>
                                          <p:spTgt spid="231427">
                                            <p:txEl>
                                              <p:pRg st="1" end="1"/>
                                            </p:txEl>
                                          </p:spTgt>
                                        </p:tgtEl>
                                      </p:cBhvr>
                                    </p:animEffect>
                                    <p:anim calcmode="lin" valueType="num">
                                      <p:cBhvr>
                                        <p:cTn id="20" dur="10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314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31427">
                                            <p:txEl>
                                              <p:pRg st="2" end="2"/>
                                            </p:txEl>
                                          </p:spTgt>
                                        </p:tgtEl>
                                        <p:attrNameLst>
                                          <p:attrName>style.visibility</p:attrName>
                                        </p:attrNameLst>
                                      </p:cBhvr>
                                      <p:to>
                                        <p:strVal val="visible"/>
                                      </p:to>
                                    </p:set>
                                    <p:animEffect transition="in" filter="fade">
                                      <p:cBhvr>
                                        <p:cTn id="26" dur="1000"/>
                                        <p:tgtEl>
                                          <p:spTgt spid="231427">
                                            <p:txEl>
                                              <p:pRg st="2" end="2"/>
                                            </p:txEl>
                                          </p:spTgt>
                                        </p:tgtEl>
                                      </p:cBhvr>
                                    </p:animEffect>
                                    <p:anim calcmode="lin" valueType="num">
                                      <p:cBhvr>
                                        <p:cTn id="27" dur="10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314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31427">
                                            <p:txEl>
                                              <p:pRg st="3" end="3"/>
                                            </p:txEl>
                                          </p:spTgt>
                                        </p:tgtEl>
                                        <p:attrNameLst>
                                          <p:attrName>style.visibility</p:attrName>
                                        </p:attrNameLst>
                                      </p:cBhvr>
                                      <p:to>
                                        <p:strVal val="visible"/>
                                      </p:to>
                                    </p:set>
                                    <p:animEffect transition="in" filter="fade">
                                      <p:cBhvr>
                                        <p:cTn id="33" dur="1000"/>
                                        <p:tgtEl>
                                          <p:spTgt spid="231427">
                                            <p:txEl>
                                              <p:pRg st="3" end="3"/>
                                            </p:txEl>
                                          </p:spTgt>
                                        </p:tgtEl>
                                      </p:cBhvr>
                                    </p:animEffect>
                                    <p:anim calcmode="lin" valueType="num">
                                      <p:cBhvr>
                                        <p:cTn id="34" dur="10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314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31427">
                                            <p:txEl>
                                              <p:pRg st="4" end="4"/>
                                            </p:txEl>
                                          </p:spTgt>
                                        </p:tgtEl>
                                        <p:attrNameLst>
                                          <p:attrName>style.visibility</p:attrName>
                                        </p:attrNameLst>
                                      </p:cBhvr>
                                      <p:to>
                                        <p:strVal val="visible"/>
                                      </p:to>
                                    </p:set>
                                    <p:animEffect transition="in" filter="fade">
                                      <p:cBhvr>
                                        <p:cTn id="40" dur="1000"/>
                                        <p:tgtEl>
                                          <p:spTgt spid="231427">
                                            <p:txEl>
                                              <p:pRg st="4" end="4"/>
                                            </p:txEl>
                                          </p:spTgt>
                                        </p:tgtEl>
                                      </p:cBhvr>
                                    </p:animEffect>
                                    <p:anim calcmode="lin" valueType="num">
                                      <p:cBhvr>
                                        <p:cTn id="41" dur="1000" fill="hold"/>
                                        <p:tgtEl>
                                          <p:spTgt spid="231427">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2314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1427">
                                            <p:txEl>
                                              <p:pRg st="5" end="5"/>
                                            </p:txEl>
                                          </p:spTgt>
                                        </p:tgtEl>
                                        <p:attrNameLst>
                                          <p:attrName>style.visibility</p:attrName>
                                        </p:attrNameLst>
                                      </p:cBhvr>
                                      <p:to>
                                        <p:strVal val="visible"/>
                                      </p:to>
                                    </p:set>
                                    <p:animEffect transition="in" filter="fade">
                                      <p:cBhvr>
                                        <p:cTn id="47" dur="1000"/>
                                        <p:tgtEl>
                                          <p:spTgt spid="231427">
                                            <p:txEl>
                                              <p:pRg st="5" end="5"/>
                                            </p:txEl>
                                          </p:spTgt>
                                        </p:tgtEl>
                                      </p:cBhvr>
                                    </p:animEffect>
                                    <p:anim calcmode="lin" valueType="num">
                                      <p:cBhvr>
                                        <p:cTn id="48" dur="1000" fill="hold"/>
                                        <p:tgtEl>
                                          <p:spTgt spid="231427">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314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31428"/>
                                        </p:tgtEl>
                                        <p:attrNameLst>
                                          <p:attrName>style.visibility</p:attrName>
                                        </p:attrNameLst>
                                      </p:cBhvr>
                                      <p:to>
                                        <p:strVal val="visible"/>
                                      </p:to>
                                    </p:set>
                                    <p:animEffect transition="in" filter="fade">
                                      <p:cBhvr>
                                        <p:cTn id="54" dur="1000"/>
                                        <p:tgtEl>
                                          <p:spTgt spid="231428"/>
                                        </p:tgtEl>
                                      </p:cBhvr>
                                    </p:animEffect>
                                    <p:anim calcmode="lin" valueType="num">
                                      <p:cBhvr>
                                        <p:cTn id="55" dur="1000" fill="hold"/>
                                        <p:tgtEl>
                                          <p:spTgt spid="231428"/>
                                        </p:tgtEl>
                                        <p:attrNameLst>
                                          <p:attrName>ppt_x</p:attrName>
                                        </p:attrNameLst>
                                      </p:cBhvr>
                                      <p:tavLst>
                                        <p:tav tm="0">
                                          <p:val>
                                            <p:strVal val="#ppt_x"/>
                                          </p:val>
                                        </p:tav>
                                        <p:tav tm="100000">
                                          <p:val>
                                            <p:strVal val="#ppt_x"/>
                                          </p:val>
                                        </p:tav>
                                      </p:tavLst>
                                    </p:anim>
                                    <p:anim calcmode="lin" valueType="num">
                                      <p:cBhvr>
                                        <p:cTn id="56" dur="1000" fill="hold"/>
                                        <p:tgtEl>
                                          <p:spTgt spid="23142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1430"/>
                                        </p:tgtEl>
                                        <p:attrNameLst>
                                          <p:attrName>style.visibility</p:attrName>
                                        </p:attrNameLst>
                                      </p:cBhvr>
                                      <p:to>
                                        <p:strVal val="visible"/>
                                      </p:to>
                                    </p:set>
                                    <p:animEffect transition="in" filter="fade">
                                      <p:cBhvr>
                                        <p:cTn id="59" dur="1000"/>
                                        <p:tgtEl>
                                          <p:spTgt spid="231430"/>
                                        </p:tgtEl>
                                      </p:cBhvr>
                                    </p:animEffect>
                                    <p:anim calcmode="lin" valueType="num">
                                      <p:cBhvr>
                                        <p:cTn id="60" dur="1000" fill="hold"/>
                                        <p:tgtEl>
                                          <p:spTgt spid="231430"/>
                                        </p:tgtEl>
                                        <p:attrNameLst>
                                          <p:attrName>ppt_x</p:attrName>
                                        </p:attrNameLst>
                                      </p:cBhvr>
                                      <p:tavLst>
                                        <p:tav tm="0">
                                          <p:val>
                                            <p:strVal val="#ppt_x"/>
                                          </p:val>
                                        </p:tav>
                                        <p:tav tm="100000">
                                          <p:val>
                                            <p:strVal val="#ppt_x"/>
                                          </p:val>
                                        </p:tav>
                                      </p:tavLst>
                                    </p:anim>
                                    <p:anim calcmode="lin" valueType="num">
                                      <p:cBhvr>
                                        <p:cTn id="61" dur="1000" fill="hold"/>
                                        <p:tgtEl>
                                          <p:spTgt spid="2314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231427"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1143000"/>
          </a:xfrm>
        </p:spPr>
        <p:txBody>
          <a:bodyPr/>
          <a:lstStyle/>
          <a:p>
            <a:pPr>
              <a:defRPr/>
            </a:pPr>
            <a:r>
              <a:rPr lang="zh-TW" altLang="zh-TW" dirty="0">
                <a:effectLst>
                  <a:outerShdw blurRad="38100" dist="38100" dir="2700000" algn="tl">
                    <a:srgbClr val="000000">
                      <a:alpha val="43137"/>
                    </a:srgbClr>
                  </a:outerShdw>
                </a:effectLst>
              </a:rPr>
              <a:t>交易費用與稅負</a:t>
            </a:r>
            <a:endParaRPr lang="zh-TW" altLang="en-US" dirty="0">
              <a:effectLst>
                <a:outerShdw blurRad="38100" dist="38100" dir="2700000" algn="tl">
                  <a:srgbClr val="000000">
                    <a:alpha val="43137"/>
                  </a:srgbClr>
                </a:outerShdw>
              </a:effectLst>
            </a:endParaRPr>
          </a:p>
        </p:txBody>
      </p:sp>
      <p:sp>
        <p:nvSpPr>
          <p:cNvPr id="64515" name="Content Placeholder 2"/>
          <p:cNvSpPr>
            <a:spLocks noGrp="1"/>
          </p:cNvSpPr>
          <p:nvPr>
            <p:ph idx="1"/>
          </p:nvPr>
        </p:nvSpPr>
        <p:spPr>
          <a:xfrm>
            <a:off x="323528" y="1331640"/>
            <a:ext cx="8496944" cy="5123656"/>
          </a:xfrm>
        </p:spPr>
        <p:txBody>
          <a:bodyPr/>
          <a:lstStyle/>
          <a:p>
            <a:pPr marL="514350" indent="-514350">
              <a:buFont typeface="+mj-lt"/>
              <a:buAutoNum type="arabicPeriod"/>
            </a:pPr>
            <a:r>
              <a:rPr lang="zh-TW" altLang="zh-TW" sz="2600" dirty="0" smtClean="0"/>
              <a:t>手續費</a:t>
            </a:r>
            <a:r>
              <a:rPr lang="en-US" altLang="zh-TW" sz="2600" dirty="0"/>
              <a:t>: </a:t>
            </a:r>
            <a:endParaRPr lang="en-US" altLang="zh-TW" sz="2600" dirty="0" smtClean="0"/>
          </a:p>
          <a:p>
            <a:pPr lvl="1" indent="-342900"/>
            <a:r>
              <a:rPr lang="zh-TW" altLang="zh-TW" sz="2600" dirty="0" smtClean="0"/>
              <a:t>投資人</a:t>
            </a:r>
            <a:r>
              <a:rPr lang="zh-TW" altLang="zh-TW" sz="2600" dirty="0"/>
              <a:t>買賣股票時，必須支付手續費</a:t>
            </a:r>
            <a:r>
              <a:rPr lang="zh-TW" altLang="zh-TW" sz="2600" dirty="0" smtClean="0"/>
              <a:t>，按</a:t>
            </a:r>
            <a:r>
              <a:rPr lang="zh-TW" altLang="zh-TW" sz="2600" dirty="0"/>
              <a:t>筆數或是成交金額</a:t>
            </a:r>
            <a:r>
              <a:rPr lang="zh-TW" altLang="zh-TW" sz="2600" dirty="0" smtClean="0"/>
              <a:t>計算</a:t>
            </a:r>
            <a:r>
              <a:rPr lang="zh-CN" altLang="en-US" sz="2600" dirty="0"/>
              <a:t>。</a:t>
            </a:r>
            <a:endParaRPr lang="en-US" altLang="zh-TW" sz="2600" dirty="0" smtClean="0"/>
          </a:p>
          <a:p>
            <a:pPr lvl="1" indent="-342900"/>
            <a:r>
              <a:rPr lang="zh-TW" altLang="zh-TW" sz="2600" dirty="0" smtClean="0"/>
              <a:t>例如臺灣</a:t>
            </a:r>
            <a:r>
              <a:rPr lang="zh-TW" altLang="zh-TW" sz="2600" dirty="0"/>
              <a:t>股市目前的手續費則按成交金額的</a:t>
            </a:r>
            <a:r>
              <a:rPr lang="en-US" altLang="zh-TW" sz="2600" dirty="0"/>
              <a:t>0.1425%</a:t>
            </a:r>
            <a:r>
              <a:rPr lang="zh-TW" altLang="zh-TW" sz="2600" dirty="0"/>
              <a:t>計算。</a:t>
            </a:r>
          </a:p>
          <a:p>
            <a:pPr marL="514350" indent="-514350">
              <a:buFont typeface="+mj-lt"/>
              <a:buAutoNum type="arabicPeriod"/>
            </a:pPr>
            <a:r>
              <a:rPr lang="zh-TW" altLang="zh-TW" sz="2600" dirty="0" smtClean="0"/>
              <a:t>交易稅</a:t>
            </a:r>
            <a:r>
              <a:rPr lang="en-US" altLang="zh-TW" sz="2600" dirty="0"/>
              <a:t>: </a:t>
            </a:r>
            <a:endParaRPr lang="en-US" altLang="zh-TW" sz="2600" dirty="0" smtClean="0"/>
          </a:p>
          <a:p>
            <a:pPr lvl="1" indent="-342900"/>
            <a:r>
              <a:rPr lang="zh-TW" altLang="zh-TW" sz="2600" dirty="0" smtClean="0"/>
              <a:t>按</a:t>
            </a:r>
            <a:r>
              <a:rPr lang="zh-TW" altLang="zh-TW" sz="2600" dirty="0"/>
              <a:t>成交金額</a:t>
            </a:r>
            <a:r>
              <a:rPr lang="zh-TW" altLang="zh-TW" sz="2600" dirty="0" smtClean="0"/>
              <a:t>計算</a:t>
            </a:r>
            <a:r>
              <a:rPr lang="zh-CN" altLang="en-US" sz="2600" dirty="0" smtClean="0"/>
              <a:t>。</a:t>
            </a:r>
            <a:endParaRPr lang="en-US" altLang="zh-CN" sz="2600" dirty="0" smtClean="0"/>
          </a:p>
          <a:p>
            <a:pPr lvl="1" indent="-342900"/>
            <a:r>
              <a:rPr lang="zh-TW" altLang="zh-TW" sz="2600" dirty="0" smtClean="0"/>
              <a:t>例如在</a:t>
            </a:r>
            <a:r>
              <a:rPr lang="zh-TW" altLang="zh-TW" sz="2600" dirty="0"/>
              <a:t>臺灣股市賣出股票時</a:t>
            </a:r>
            <a:r>
              <a:rPr lang="zh-TW" altLang="zh-TW" sz="2600" dirty="0" smtClean="0"/>
              <a:t>，依</a:t>
            </a:r>
            <a:r>
              <a:rPr lang="zh-TW" altLang="zh-TW" sz="2600" dirty="0"/>
              <a:t>成交金額支付</a:t>
            </a:r>
            <a:r>
              <a:rPr lang="en-US" altLang="zh-TW" sz="2600" dirty="0"/>
              <a:t>0.3%</a:t>
            </a:r>
            <a:r>
              <a:rPr lang="zh-TW" altLang="zh-TW" sz="2600" dirty="0"/>
              <a:t>的證券交易稅，而在香港股市，買賣雙方必須各依成交金額支付</a:t>
            </a:r>
            <a:r>
              <a:rPr lang="en-US" altLang="zh-TW" sz="2600" dirty="0"/>
              <a:t>0.1%</a:t>
            </a:r>
            <a:r>
              <a:rPr lang="zh-TW" altLang="zh-TW" sz="2600" dirty="0"/>
              <a:t>的印花稅</a:t>
            </a:r>
            <a:r>
              <a:rPr lang="zh-TW" altLang="zh-TW" sz="2600" dirty="0" smtClean="0"/>
              <a:t>。有</a:t>
            </a:r>
            <a:r>
              <a:rPr lang="zh-TW" altLang="zh-TW" sz="2600" dirty="0"/>
              <a:t>很多國家不課徵證券交易稅，例如美國、日本與新加坡。</a:t>
            </a:r>
            <a:endParaRPr lang="zh-TW" altLang="en-US" sz="2600" dirty="0" smtClean="0">
              <a:solidFill>
                <a:srgbClr val="003399"/>
              </a:solidFill>
              <a:latin typeface="標楷體" panose="03000509000000000000" pitchFamily="65" charset="-120"/>
            </a:endParaRPr>
          </a:p>
        </p:txBody>
      </p:sp>
      <p:sp>
        <p:nvSpPr>
          <p:cNvPr id="6451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645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4349ED41-FADA-4B42-84B8-3B820F123007}" type="slidenum">
              <a:rPr kumimoji="0" lang="en-US" altLang="zh-TW" sz="1400"/>
              <a:pPr/>
              <a:t>63</a:t>
            </a:fld>
            <a:endParaRPr kumimoji="0" lang="en-US" altLang="zh-TW"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4515">
                                            <p:txEl>
                                              <p:pRg st="0" end="0"/>
                                            </p:txEl>
                                          </p:spTgt>
                                        </p:tgtEl>
                                        <p:attrNameLst>
                                          <p:attrName>style.visibility</p:attrName>
                                        </p:attrNameLst>
                                      </p:cBhvr>
                                      <p:to>
                                        <p:strVal val="visible"/>
                                      </p:to>
                                    </p:set>
                                    <p:animEffect transition="in" filter="fade">
                                      <p:cBhvr>
                                        <p:cTn id="14" dur="1000"/>
                                        <p:tgtEl>
                                          <p:spTgt spid="64515">
                                            <p:txEl>
                                              <p:pRg st="0" end="0"/>
                                            </p:txEl>
                                          </p:spTgt>
                                        </p:tgtEl>
                                      </p:cBhvr>
                                    </p:animEffect>
                                    <p:anim calcmode="lin" valueType="num">
                                      <p:cBhvr>
                                        <p:cTn id="15" dur="1000" fill="hold"/>
                                        <p:tgtEl>
                                          <p:spTgt spid="6451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4515">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4515">
                                            <p:txEl>
                                              <p:pRg st="1" end="1"/>
                                            </p:txEl>
                                          </p:spTgt>
                                        </p:tgtEl>
                                        <p:attrNameLst>
                                          <p:attrName>style.visibility</p:attrName>
                                        </p:attrNameLst>
                                      </p:cBhvr>
                                      <p:to>
                                        <p:strVal val="visible"/>
                                      </p:to>
                                    </p:set>
                                    <p:animEffect transition="in" filter="fade">
                                      <p:cBhvr>
                                        <p:cTn id="19" dur="1000"/>
                                        <p:tgtEl>
                                          <p:spTgt spid="64515">
                                            <p:txEl>
                                              <p:pRg st="1" end="1"/>
                                            </p:txEl>
                                          </p:spTgt>
                                        </p:tgtEl>
                                      </p:cBhvr>
                                    </p:animEffect>
                                    <p:anim calcmode="lin" valueType="num">
                                      <p:cBhvr>
                                        <p:cTn id="20" dur="10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4515">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4515">
                                            <p:txEl>
                                              <p:pRg st="2" end="2"/>
                                            </p:txEl>
                                          </p:spTgt>
                                        </p:tgtEl>
                                        <p:attrNameLst>
                                          <p:attrName>style.visibility</p:attrName>
                                        </p:attrNameLst>
                                      </p:cBhvr>
                                      <p:to>
                                        <p:strVal val="visible"/>
                                      </p:to>
                                    </p:set>
                                    <p:animEffect transition="in" filter="fade">
                                      <p:cBhvr>
                                        <p:cTn id="24" dur="1000"/>
                                        <p:tgtEl>
                                          <p:spTgt spid="64515">
                                            <p:txEl>
                                              <p:pRg st="2" end="2"/>
                                            </p:txEl>
                                          </p:spTgt>
                                        </p:tgtEl>
                                      </p:cBhvr>
                                    </p:animEffect>
                                    <p:anim calcmode="lin" valueType="num">
                                      <p:cBhvr>
                                        <p:cTn id="25" dur="10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45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4515">
                                            <p:txEl>
                                              <p:pRg st="3" end="3"/>
                                            </p:txEl>
                                          </p:spTgt>
                                        </p:tgtEl>
                                        <p:attrNameLst>
                                          <p:attrName>style.visibility</p:attrName>
                                        </p:attrNameLst>
                                      </p:cBhvr>
                                      <p:to>
                                        <p:strVal val="visible"/>
                                      </p:to>
                                    </p:set>
                                    <p:animEffect transition="in" filter="fade">
                                      <p:cBhvr>
                                        <p:cTn id="31" dur="1000"/>
                                        <p:tgtEl>
                                          <p:spTgt spid="64515">
                                            <p:txEl>
                                              <p:pRg st="3" end="3"/>
                                            </p:txEl>
                                          </p:spTgt>
                                        </p:tgtEl>
                                      </p:cBhvr>
                                    </p:animEffect>
                                    <p:anim calcmode="lin" valueType="num">
                                      <p:cBhvr>
                                        <p:cTn id="32" dur="10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64515">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4515">
                                            <p:txEl>
                                              <p:pRg st="4" end="4"/>
                                            </p:txEl>
                                          </p:spTgt>
                                        </p:tgtEl>
                                        <p:attrNameLst>
                                          <p:attrName>style.visibility</p:attrName>
                                        </p:attrNameLst>
                                      </p:cBhvr>
                                      <p:to>
                                        <p:strVal val="visible"/>
                                      </p:to>
                                    </p:set>
                                    <p:animEffect transition="in" filter="fade">
                                      <p:cBhvr>
                                        <p:cTn id="36" dur="1000"/>
                                        <p:tgtEl>
                                          <p:spTgt spid="64515">
                                            <p:txEl>
                                              <p:pRg st="4" end="4"/>
                                            </p:txEl>
                                          </p:spTgt>
                                        </p:tgtEl>
                                      </p:cBhvr>
                                    </p:animEffect>
                                    <p:anim calcmode="lin" valueType="num">
                                      <p:cBhvr>
                                        <p:cTn id="37" dur="10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64515">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4515">
                                            <p:txEl>
                                              <p:pRg st="5" end="5"/>
                                            </p:txEl>
                                          </p:spTgt>
                                        </p:tgtEl>
                                        <p:attrNameLst>
                                          <p:attrName>style.visibility</p:attrName>
                                        </p:attrNameLst>
                                      </p:cBhvr>
                                      <p:to>
                                        <p:strVal val="visible"/>
                                      </p:to>
                                    </p:set>
                                    <p:animEffect transition="in" filter="fade">
                                      <p:cBhvr>
                                        <p:cTn id="41" dur="1000"/>
                                        <p:tgtEl>
                                          <p:spTgt spid="64515">
                                            <p:txEl>
                                              <p:pRg st="5" end="5"/>
                                            </p:txEl>
                                          </p:spTgt>
                                        </p:tgtEl>
                                      </p:cBhvr>
                                    </p:animEffect>
                                    <p:anim calcmode="lin" valueType="num">
                                      <p:cBhvr>
                                        <p:cTn id="42" dur="10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645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451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zh-TW" altLang="zh-TW" dirty="0">
                <a:effectLst>
                  <a:outerShdw blurRad="38100" dist="38100" dir="2700000" algn="tl">
                    <a:srgbClr val="000000">
                      <a:alpha val="43137"/>
                    </a:srgbClr>
                  </a:outerShdw>
                </a:effectLst>
              </a:rPr>
              <a:t>交易費用與稅</a:t>
            </a:r>
            <a:r>
              <a:rPr lang="zh-TW" altLang="zh-TW" dirty="0" smtClean="0">
                <a:effectLst>
                  <a:outerShdw blurRad="38100" dist="38100" dir="2700000" algn="tl">
                    <a:srgbClr val="000000">
                      <a:alpha val="43137"/>
                    </a:srgbClr>
                  </a:outerShdw>
                </a:effectLst>
              </a:rPr>
              <a:t>負</a:t>
            </a:r>
            <a:r>
              <a:rPr lang="zh-CN" altLang="en-US" dirty="0" smtClean="0">
                <a:effectLst>
                  <a:outerShdw blurRad="38100" dist="38100" dir="2700000" algn="tl">
                    <a:srgbClr val="000000">
                      <a:alpha val="43137"/>
                    </a:srgbClr>
                  </a:outerShdw>
                </a:effectLst>
              </a:rPr>
              <a:t>（續）</a:t>
            </a:r>
            <a:endParaRPr lang="zh-TW" altLang="en-US" dirty="0"/>
          </a:p>
        </p:txBody>
      </p:sp>
      <p:sp>
        <p:nvSpPr>
          <p:cNvPr id="3" name="Content Placeholder 2"/>
          <p:cNvSpPr>
            <a:spLocks noGrp="1"/>
          </p:cNvSpPr>
          <p:nvPr>
            <p:ph idx="1"/>
          </p:nvPr>
        </p:nvSpPr>
        <p:spPr>
          <a:xfrm>
            <a:off x="685800" y="1443038"/>
            <a:ext cx="7772400" cy="4650258"/>
          </a:xfrm>
        </p:spPr>
        <p:txBody>
          <a:bodyPr/>
          <a:lstStyle/>
          <a:p>
            <a:pPr marL="514350" indent="-514350">
              <a:buFont typeface="+mj-lt"/>
              <a:buAutoNum type="arabicPeriod" startAt="3"/>
            </a:pPr>
            <a:r>
              <a:rPr lang="zh-TW" altLang="zh-TW" sz="2800" dirty="0" smtClean="0"/>
              <a:t>資本</a:t>
            </a:r>
            <a:r>
              <a:rPr lang="zh-TW" altLang="zh-TW" sz="2800" dirty="0"/>
              <a:t>利得稅</a:t>
            </a:r>
            <a:r>
              <a:rPr lang="en-US" altLang="zh-TW" sz="2800" dirty="0"/>
              <a:t>: </a:t>
            </a:r>
            <a:endParaRPr lang="en-US" altLang="zh-TW" sz="2800" dirty="0" smtClean="0"/>
          </a:p>
          <a:p>
            <a:pPr marL="914400" lvl="1" indent="-514350"/>
            <a:r>
              <a:rPr lang="zh-TW" altLang="zh-TW" dirty="0" smtClean="0"/>
              <a:t>針對</a:t>
            </a:r>
            <a:r>
              <a:rPr lang="zh-TW" altLang="zh-TW" dirty="0"/>
              <a:t>證券買賣價差課徵的</a:t>
            </a:r>
            <a:r>
              <a:rPr lang="zh-TW" altLang="zh-TW" dirty="0" smtClean="0"/>
              <a:t>稅</a:t>
            </a:r>
            <a:r>
              <a:rPr lang="zh-CN" altLang="en-US" dirty="0"/>
              <a:t>。</a:t>
            </a:r>
            <a:endParaRPr lang="en-US" altLang="zh-TW" dirty="0" smtClean="0"/>
          </a:p>
          <a:p>
            <a:pPr marL="914400" lvl="1" indent="-514350"/>
            <a:r>
              <a:rPr lang="zh-TW" altLang="zh-TW" dirty="0" smtClean="0"/>
              <a:t>有些</a:t>
            </a:r>
            <a:r>
              <a:rPr lang="zh-TW" altLang="zh-TW" dirty="0"/>
              <a:t>國家採用分離課稅，例如日本，有些國家將資本利得併入一般所得課稅，並准許資本損失抵稅，例如美國，也有一些股市資本利得免稅，例如香港與新加坡</a:t>
            </a:r>
            <a:r>
              <a:rPr lang="zh-TW" altLang="zh-TW" dirty="0" smtClean="0"/>
              <a:t>。</a:t>
            </a:r>
            <a:endParaRPr lang="en-US" altLang="zh-TW" dirty="0" smtClean="0"/>
          </a:p>
          <a:p>
            <a:pPr marL="514350" indent="-514350">
              <a:buFont typeface="+mj-lt"/>
              <a:buAutoNum type="arabicPeriod" startAt="4"/>
            </a:pPr>
            <a:r>
              <a:rPr lang="zh-TW" altLang="zh-TW" sz="2800" dirty="0">
                <a:latin typeface="標楷體" panose="03000509000000000000" pitchFamily="65" charset="-120"/>
                <a:ea typeface="標楷體" panose="03000509000000000000" pitchFamily="65" charset="-120"/>
              </a:rPr>
              <a:t>股利所得稅</a:t>
            </a:r>
            <a:r>
              <a:rPr lang="en-US" altLang="zh-TW" sz="2800" dirty="0">
                <a:latin typeface="標楷體" panose="03000509000000000000" pitchFamily="65" charset="-120"/>
                <a:ea typeface="標楷體" panose="03000509000000000000" pitchFamily="65" charset="-120"/>
              </a:rPr>
              <a:t>: </a:t>
            </a:r>
          </a:p>
          <a:p>
            <a:pPr marL="914400" lvl="1" indent="-514350"/>
            <a:r>
              <a:rPr lang="zh-TW" altLang="zh-TW" dirty="0">
                <a:latin typeface="標楷體" panose="03000509000000000000" pitchFamily="65" charset="-120"/>
                <a:ea typeface="標楷體" panose="03000509000000000000" pitchFamily="65" charset="-120"/>
              </a:rPr>
              <a:t>有些股市股利所得免稅，例如香港，有些國家將股利所得稅併入一般所得課稅，但准許資本損失抵稅，例如美國。</a:t>
            </a:r>
            <a:endParaRPr lang="en-US" altLang="zh-TW" dirty="0">
              <a:latin typeface="標楷體" panose="03000509000000000000" pitchFamily="65" charset="-120"/>
              <a:ea typeface="標楷體" panose="03000509000000000000" pitchFamily="65" charset="-120"/>
            </a:endParaRPr>
          </a:p>
          <a:p>
            <a:pPr marL="914400" lvl="1" indent="-514350"/>
            <a:endParaRPr lang="zh-TW" altLang="zh-TW" dirty="0"/>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669AD01-4AFE-4779-BEB2-1257737E7A1B}" type="slidenum">
              <a:rPr lang="en-US" altLang="zh-TW" smtClean="0"/>
              <a:pPr>
                <a:defRPr/>
              </a:pPr>
              <a:t>64</a:t>
            </a:fld>
            <a:endParaRPr lang="en-US" altLang="zh-TW"/>
          </a:p>
        </p:txBody>
      </p:sp>
    </p:spTree>
    <p:extLst>
      <p:ext uri="{BB962C8B-B14F-4D97-AF65-F5344CB8AC3E}">
        <p14:creationId xmlns:p14="http://schemas.microsoft.com/office/powerpoint/2010/main" val="36223588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092" y="111696"/>
            <a:ext cx="7772400" cy="1143000"/>
          </a:xfrm>
        </p:spPr>
        <p:txBody>
          <a:bodyPr/>
          <a:lstStyle/>
          <a:p>
            <a:r>
              <a:rPr lang="zh-CN" altLang="en-US" dirty="0" smtClean="0"/>
              <a:t>台灣的</a:t>
            </a:r>
            <a:r>
              <a:rPr lang="zh-TW" altLang="zh-TW" dirty="0" smtClean="0">
                <a:latin typeface="標楷體" panose="03000509000000000000" pitchFamily="65" charset="-120"/>
                <a:ea typeface="標楷體" panose="03000509000000000000" pitchFamily="65" charset="-120"/>
              </a:rPr>
              <a:t>股利</a:t>
            </a:r>
            <a:r>
              <a:rPr lang="zh-TW" altLang="zh-TW" dirty="0">
                <a:latin typeface="標楷體" panose="03000509000000000000" pitchFamily="65" charset="-120"/>
                <a:ea typeface="標楷體" panose="03000509000000000000" pitchFamily="65" charset="-120"/>
              </a:rPr>
              <a:t>所得稅</a:t>
            </a:r>
            <a:endParaRPr lang="zh-TW" altLang="en-US" dirty="0"/>
          </a:p>
        </p:txBody>
      </p:sp>
      <p:sp>
        <p:nvSpPr>
          <p:cNvPr id="3" name="Content Placeholder 2"/>
          <p:cNvSpPr>
            <a:spLocks noGrp="1"/>
          </p:cNvSpPr>
          <p:nvPr>
            <p:ph idx="1"/>
          </p:nvPr>
        </p:nvSpPr>
        <p:spPr>
          <a:xfrm>
            <a:off x="468660" y="1254696"/>
            <a:ext cx="8206680" cy="4766592"/>
          </a:xfrm>
        </p:spPr>
        <p:txBody>
          <a:bodyPr/>
          <a:lstStyle/>
          <a:p>
            <a:pPr marL="514350" indent="-514350"/>
            <a:r>
              <a:rPr lang="zh-TW" altLang="zh-TW" sz="2800" dirty="0" smtClean="0">
                <a:solidFill>
                  <a:srgbClr val="002060"/>
                </a:solidFill>
                <a:latin typeface="標楷體" panose="03000509000000000000" pitchFamily="65" charset="-120"/>
                <a:ea typeface="標楷體" panose="03000509000000000000" pitchFamily="65" charset="-120"/>
              </a:rPr>
              <a:t>境外</a:t>
            </a:r>
            <a:r>
              <a:rPr lang="zh-TW" altLang="zh-TW" sz="2800" dirty="0">
                <a:solidFill>
                  <a:srgbClr val="002060"/>
                </a:solidFill>
                <a:latin typeface="標楷體" panose="03000509000000000000" pitchFamily="65" charset="-120"/>
                <a:ea typeface="標楷體" panose="03000509000000000000" pitchFamily="65" charset="-120"/>
              </a:rPr>
              <a:t>投資人</a:t>
            </a:r>
            <a:r>
              <a:rPr lang="zh-TW" altLang="zh-TW" sz="2800" dirty="0">
                <a:latin typeface="標楷體" panose="03000509000000000000" pitchFamily="65" charset="-120"/>
                <a:ea typeface="標楷體" panose="03000509000000000000" pitchFamily="65" charset="-120"/>
              </a:rPr>
              <a:t>的股利所得採取分離課稅，稅率為</a:t>
            </a:r>
            <a:r>
              <a:rPr lang="en-US" altLang="zh-TW" sz="2800" dirty="0">
                <a:latin typeface="標楷體" panose="03000509000000000000" pitchFamily="65" charset="-120"/>
                <a:ea typeface="標楷體" panose="03000509000000000000" pitchFamily="65" charset="-120"/>
              </a:rPr>
              <a:t>20%</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514350" indent="-514350"/>
            <a:r>
              <a:rPr lang="zh-TW" altLang="zh-TW" sz="2800" dirty="0" smtClean="0">
                <a:solidFill>
                  <a:srgbClr val="006600"/>
                </a:solidFill>
                <a:latin typeface="標楷體" panose="03000509000000000000" pitchFamily="65" charset="-120"/>
                <a:ea typeface="標楷體" panose="03000509000000000000" pitchFamily="65" charset="-120"/>
              </a:rPr>
              <a:t>境內</a:t>
            </a:r>
            <a:r>
              <a:rPr lang="zh-TW" altLang="zh-TW" sz="2800" dirty="0">
                <a:solidFill>
                  <a:srgbClr val="006600"/>
                </a:solidFill>
                <a:latin typeface="標楷體" panose="03000509000000000000" pitchFamily="65" charset="-120"/>
                <a:ea typeface="標楷體" panose="03000509000000000000" pitchFamily="65" charset="-120"/>
              </a:rPr>
              <a:t>投資人</a:t>
            </a:r>
            <a:r>
              <a:rPr lang="zh-TW" altLang="zh-TW" sz="2800" dirty="0">
                <a:latin typeface="標楷體" panose="03000509000000000000" pitchFamily="65" charset="-120"/>
                <a:ea typeface="標楷體" panose="03000509000000000000" pitchFamily="65" charset="-120"/>
              </a:rPr>
              <a:t>的股利所得併入一般所得課稅，境內投資人報稅時可以將分配股利的公司繳交的營利所得稅折半作為抵稅額</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914400" lvl="1" indent="-514350"/>
            <a:r>
              <a:rPr lang="zh-TW" altLang="zh-TW" dirty="0" smtClean="0">
                <a:latin typeface="標楷體" panose="03000509000000000000" pitchFamily="65" charset="-120"/>
                <a:ea typeface="標楷體" panose="03000509000000000000" pitchFamily="65" charset="-120"/>
              </a:rPr>
              <a:t>在</a:t>
            </a:r>
            <a:r>
              <a:rPr lang="zh-TW" altLang="zh-TW" dirty="0">
                <a:latin typeface="標楷體" panose="03000509000000000000" pitchFamily="65" charset="-120"/>
                <a:ea typeface="標楷體" panose="03000509000000000000" pitchFamily="65" charset="-120"/>
              </a:rPr>
              <a:t>臺灣單筆股利如果達到</a:t>
            </a:r>
            <a:r>
              <a:rPr lang="en-US" altLang="zh-TW" dirty="0">
                <a:latin typeface="標楷體" panose="03000509000000000000" pitchFamily="65" charset="-120"/>
                <a:ea typeface="標楷體" panose="03000509000000000000" pitchFamily="65" charset="-120"/>
              </a:rPr>
              <a:t>2</a:t>
            </a:r>
            <a:r>
              <a:rPr lang="zh-TW" altLang="zh-TW" dirty="0">
                <a:latin typeface="標楷體" panose="03000509000000000000" pitchFamily="65" charset="-120"/>
                <a:ea typeface="標楷體" panose="03000509000000000000" pitchFamily="65" charset="-120"/>
              </a:rPr>
              <a:t>萬元，必須扣取</a:t>
            </a:r>
            <a:r>
              <a:rPr lang="en-US" altLang="zh-TW" dirty="0">
                <a:latin typeface="標楷體" panose="03000509000000000000" pitchFamily="65" charset="-120"/>
                <a:ea typeface="標楷體" panose="03000509000000000000" pitchFamily="65" charset="-120"/>
              </a:rPr>
              <a:t>2%</a:t>
            </a:r>
            <a:r>
              <a:rPr lang="zh-TW" altLang="zh-TW" dirty="0">
                <a:latin typeface="標楷體" panose="03000509000000000000" pitchFamily="65" charset="-120"/>
                <a:ea typeface="標楷體" panose="03000509000000000000" pitchFamily="65" charset="-120"/>
              </a:rPr>
              <a:t>的補充健保費</a:t>
            </a:r>
            <a:r>
              <a:rPr lang="zh-TW" altLang="zh-TW"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marL="514350" indent="-514350"/>
            <a:r>
              <a:rPr lang="zh-TW" altLang="zh-TW" sz="2800" dirty="0" smtClean="0">
                <a:latin typeface="標楷體" panose="03000509000000000000" pitchFamily="65" charset="-120"/>
                <a:ea typeface="標楷體" panose="03000509000000000000" pitchFamily="65" charset="-120"/>
              </a:rPr>
              <a:t>由於</a:t>
            </a:r>
            <a:r>
              <a:rPr lang="zh-TW" altLang="zh-TW" sz="2800" dirty="0">
                <a:latin typeface="標楷體" panose="03000509000000000000" pitchFamily="65" charset="-120"/>
                <a:ea typeface="標楷體" panose="03000509000000000000" pitchFamily="65" charset="-120"/>
              </a:rPr>
              <a:t>臺灣對股利所得課稅及補充健保費，但是不准許資本損失抵稅，導致</a:t>
            </a:r>
            <a:r>
              <a:rPr lang="zh-TW" altLang="zh-TW" sz="2800" dirty="0" smtClean="0">
                <a:latin typeface="標楷體" panose="03000509000000000000" pitchFamily="65" charset="-120"/>
                <a:ea typeface="標楷體" panose="03000509000000000000" pitchFamily="65" charset="-120"/>
              </a:rPr>
              <a:t>一般傾向</a:t>
            </a:r>
            <a:r>
              <a:rPr lang="zh-TW" altLang="zh-TW" sz="2800" dirty="0">
                <a:latin typeface="標楷體" panose="03000509000000000000" pitchFamily="65" charset="-120"/>
                <a:ea typeface="標楷體" panose="03000509000000000000" pitchFamily="65" charset="-120"/>
              </a:rPr>
              <a:t>在除息除權前賣出持股以免被</a:t>
            </a:r>
            <a:r>
              <a:rPr lang="zh-TW" altLang="zh-TW" sz="2800" dirty="0" smtClean="0">
                <a:latin typeface="標楷體" panose="03000509000000000000" pitchFamily="65" charset="-120"/>
                <a:ea typeface="標楷體" panose="03000509000000000000" pitchFamily="65" charset="-120"/>
              </a:rPr>
              <a:t>課稅</a:t>
            </a:r>
            <a:r>
              <a:rPr lang="zh-CN"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669AD01-4AFE-4779-BEB2-1257737E7A1B}" type="slidenum">
              <a:rPr lang="en-US" altLang="zh-TW" smtClean="0"/>
              <a:pPr>
                <a:defRPr/>
              </a:pPr>
              <a:t>65</a:t>
            </a:fld>
            <a:endParaRPr lang="en-US" altLang="zh-TW"/>
          </a:p>
        </p:txBody>
      </p:sp>
    </p:spTree>
    <p:extLst>
      <p:ext uri="{BB962C8B-B14F-4D97-AF65-F5344CB8AC3E}">
        <p14:creationId xmlns:p14="http://schemas.microsoft.com/office/powerpoint/2010/main" val="38709820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088" y="265113"/>
            <a:ext cx="7772400" cy="1143000"/>
          </a:xfrm>
        </p:spPr>
        <p:txBody>
          <a:bodyPr/>
          <a:lstStyle/>
          <a:p>
            <a:pPr>
              <a:defRPr/>
            </a:pPr>
            <a:r>
              <a:rPr lang="zh-TW" altLang="zh-TW" dirty="0" smtClean="0">
                <a:effectLst>
                  <a:outerShdw blurRad="38100" dist="38100" dir="2700000" algn="tl">
                    <a:srgbClr val="000000">
                      <a:alpha val="43137"/>
                    </a:srgbClr>
                  </a:outerShdw>
                </a:effectLst>
              </a:rPr>
              <a:t>交易費用與稅負</a:t>
            </a:r>
            <a:r>
              <a:rPr lang="zh-CN" altLang="en-US" dirty="0" smtClean="0">
                <a:effectLst>
                  <a:outerShdw blurRad="38100" dist="38100" dir="2700000" algn="tl">
                    <a:srgbClr val="000000">
                      <a:alpha val="43137"/>
                    </a:srgbClr>
                  </a:outerShdw>
                </a:effectLst>
              </a:rPr>
              <a:t>（續）</a:t>
            </a:r>
            <a:endParaRPr lang="zh-TW" altLang="en-US" dirty="0"/>
          </a:p>
        </p:txBody>
      </p:sp>
      <p:sp>
        <p:nvSpPr>
          <p:cNvPr id="3" name="Content Placeholder 2"/>
          <p:cNvSpPr>
            <a:spLocks noGrp="1"/>
          </p:cNvSpPr>
          <p:nvPr>
            <p:ph idx="1"/>
          </p:nvPr>
        </p:nvSpPr>
        <p:spPr>
          <a:xfrm>
            <a:off x="576263" y="1484312"/>
            <a:ext cx="7991475" cy="4764087"/>
          </a:xfrm>
        </p:spPr>
        <p:txBody>
          <a:bodyPr/>
          <a:lstStyle/>
          <a:p>
            <a:pPr marL="0" indent="0">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範例</a:t>
            </a:r>
            <a:r>
              <a:rPr lang="en-US" altLang="zh-TW" sz="2400" dirty="0">
                <a:latin typeface="標楷體" panose="03000509000000000000" pitchFamily="65" charset="-120"/>
              </a:rPr>
              <a:t>9&gt;</a:t>
            </a:r>
            <a:endParaRPr lang="zh-TW" altLang="zh-TW" sz="2400" dirty="0">
              <a:latin typeface="標楷體" panose="03000509000000000000" pitchFamily="65" charset="-120"/>
            </a:endParaRPr>
          </a:p>
          <a:p>
            <a:pPr>
              <a:defRPr/>
            </a:pPr>
            <a:r>
              <a:rPr lang="zh-TW" altLang="zh-TW" sz="2400" dirty="0">
                <a:latin typeface="標楷體" panose="03000509000000000000" pitchFamily="65" charset="-120"/>
              </a:rPr>
              <a:t>張三以每股</a:t>
            </a:r>
            <a:r>
              <a:rPr lang="en-US" altLang="zh-TW" sz="2400" dirty="0">
                <a:latin typeface="標楷體" panose="03000509000000000000" pitchFamily="65" charset="-120"/>
              </a:rPr>
              <a:t>30</a:t>
            </a:r>
            <a:r>
              <a:rPr lang="zh-TW" altLang="zh-TW" sz="2400" dirty="0">
                <a:latin typeface="標楷體" panose="03000509000000000000" pitchFamily="65" charset="-120"/>
              </a:rPr>
              <a:t>元價格買進</a:t>
            </a:r>
            <a:r>
              <a:rPr lang="en-US" altLang="zh-TW" sz="2400" dirty="0">
                <a:latin typeface="標楷體" panose="03000509000000000000" pitchFamily="65" charset="-120"/>
              </a:rPr>
              <a:t>10</a:t>
            </a:r>
            <a:r>
              <a:rPr lang="zh-TW" altLang="zh-TW" sz="2400" dirty="0">
                <a:latin typeface="標楷體" panose="03000509000000000000" pitchFamily="65" charset="-120"/>
              </a:rPr>
              <a:t>萬股</a:t>
            </a:r>
            <a:r>
              <a:rPr lang="en-US" altLang="zh-TW" sz="2400" dirty="0">
                <a:latin typeface="標楷體" panose="03000509000000000000" pitchFamily="65" charset="-120"/>
              </a:rPr>
              <a:t>X</a:t>
            </a:r>
            <a:r>
              <a:rPr lang="zh-TW" altLang="zh-TW" sz="2400" dirty="0">
                <a:latin typeface="標楷體" panose="03000509000000000000" pitchFamily="65" charset="-120"/>
              </a:rPr>
              <a:t>公司股票，</a:t>
            </a:r>
            <a:r>
              <a:rPr lang="en-US" altLang="zh-TW" sz="2400" dirty="0">
                <a:latin typeface="標楷體" panose="03000509000000000000" pitchFamily="65" charset="-120"/>
              </a:rPr>
              <a:t> X</a:t>
            </a:r>
            <a:r>
              <a:rPr lang="zh-TW" altLang="zh-TW" sz="2400" dirty="0">
                <a:latin typeface="標楷體" panose="03000509000000000000" pitchFamily="65" charset="-120"/>
              </a:rPr>
              <a:t>公司每股分配</a:t>
            </a:r>
            <a:r>
              <a:rPr lang="en-US" altLang="zh-TW" sz="2400" dirty="0">
                <a:latin typeface="標楷體" panose="03000509000000000000" pitchFamily="65" charset="-120"/>
              </a:rPr>
              <a:t>3</a:t>
            </a:r>
            <a:r>
              <a:rPr lang="zh-TW" altLang="zh-TW" sz="2400" dirty="0">
                <a:latin typeface="標楷體" panose="03000509000000000000" pitchFamily="65" charset="-120"/>
              </a:rPr>
              <a:t>元現金股利，除息後張三以每股</a:t>
            </a:r>
            <a:r>
              <a:rPr lang="en-US" altLang="zh-TW" sz="2400" dirty="0">
                <a:latin typeface="標楷體" panose="03000509000000000000" pitchFamily="65" charset="-120"/>
              </a:rPr>
              <a:t>27.5</a:t>
            </a:r>
            <a:r>
              <a:rPr lang="zh-TW" altLang="zh-TW" sz="2400" dirty="0">
                <a:latin typeface="標楷體" panose="03000509000000000000" pitchFamily="65" charset="-120"/>
              </a:rPr>
              <a:t>元出清</a:t>
            </a:r>
            <a:r>
              <a:rPr lang="en-US" altLang="zh-TW" sz="2400" dirty="0">
                <a:latin typeface="標楷體" panose="03000509000000000000" pitchFamily="65" charset="-120"/>
              </a:rPr>
              <a:t>X</a:t>
            </a:r>
            <a:r>
              <a:rPr lang="zh-TW" altLang="zh-TW" sz="2400" dirty="0">
                <a:latin typeface="標楷體" panose="03000509000000000000" pitchFamily="65" charset="-120"/>
              </a:rPr>
              <a:t>公司股票，</a:t>
            </a:r>
          </a:p>
          <a:p>
            <a:pPr marL="457200" indent="-457200">
              <a:buFont typeface="+mj-lt"/>
              <a:buAutoNum type="arabicPeriod"/>
              <a:defRPr/>
            </a:pPr>
            <a:r>
              <a:rPr lang="zh-TW" altLang="zh-TW" sz="2400" dirty="0" smtClean="0">
                <a:latin typeface="標楷體" panose="03000509000000000000" pitchFamily="65" charset="-120"/>
              </a:rPr>
              <a:t>張三</a:t>
            </a:r>
            <a:r>
              <a:rPr lang="zh-TW" altLang="zh-TW" sz="2400" dirty="0">
                <a:latin typeface="標楷體" panose="03000509000000000000" pitchFamily="65" charset="-120"/>
              </a:rPr>
              <a:t>繳納的證券交易稅為多少？</a:t>
            </a:r>
          </a:p>
          <a:p>
            <a:pPr marL="457200" indent="-457200">
              <a:buFont typeface="+mj-lt"/>
              <a:buAutoNum type="arabicPeriod"/>
              <a:defRPr/>
            </a:pPr>
            <a:r>
              <a:rPr lang="zh-TW" altLang="zh-TW" sz="2400" dirty="0" smtClean="0">
                <a:latin typeface="標楷體" panose="03000509000000000000" pitchFamily="65" charset="-120"/>
              </a:rPr>
              <a:t>張三</a:t>
            </a:r>
            <a:r>
              <a:rPr lang="zh-TW" altLang="zh-TW" sz="2400" dirty="0">
                <a:latin typeface="標楷體" panose="03000509000000000000" pitchFamily="65" charset="-120"/>
              </a:rPr>
              <a:t>繳納的補充健保費為多少？</a:t>
            </a:r>
          </a:p>
          <a:p>
            <a:pPr marL="457200" indent="-457200">
              <a:buFont typeface="+mj-lt"/>
              <a:buAutoNum type="arabicPeriod"/>
              <a:defRPr/>
            </a:pPr>
            <a:r>
              <a:rPr lang="zh-TW" altLang="zh-TW" sz="2400" dirty="0" smtClean="0">
                <a:latin typeface="標楷體" panose="03000509000000000000" pitchFamily="65" charset="-120"/>
              </a:rPr>
              <a:t>如果</a:t>
            </a:r>
            <a:r>
              <a:rPr lang="zh-TW" altLang="zh-TW" sz="2400" dirty="0">
                <a:latin typeface="標楷體" panose="03000509000000000000" pitchFamily="65" charset="-120"/>
              </a:rPr>
              <a:t>張三的所得稅率為</a:t>
            </a:r>
            <a:r>
              <a:rPr lang="en-US" altLang="zh-TW" sz="2400" dirty="0">
                <a:latin typeface="標楷體" panose="03000509000000000000" pitchFamily="65" charset="-120"/>
              </a:rPr>
              <a:t>30%</a:t>
            </a:r>
            <a:r>
              <a:rPr lang="zh-TW" altLang="zh-TW" sz="2400" dirty="0">
                <a:latin typeface="標楷體" panose="03000509000000000000" pitchFamily="65" charset="-120"/>
              </a:rPr>
              <a:t>，而</a:t>
            </a:r>
            <a:r>
              <a:rPr lang="en-US" altLang="zh-TW" sz="2400" dirty="0">
                <a:latin typeface="標楷體" panose="03000509000000000000" pitchFamily="65" charset="-120"/>
              </a:rPr>
              <a:t>X</a:t>
            </a:r>
            <a:r>
              <a:rPr lang="zh-TW" altLang="zh-TW" sz="2400" dirty="0">
                <a:latin typeface="標楷體" panose="03000509000000000000" pitchFamily="65" charset="-120"/>
              </a:rPr>
              <a:t>公司的所得稅率為</a:t>
            </a:r>
            <a:r>
              <a:rPr lang="en-US" altLang="zh-TW" sz="2400" dirty="0">
                <a:latin typeface="標楷體" panose="03000509000000000000" pitchFamily="65" charset="-120"/>
              </a:rPr>
              <a:t>17%</a:t>
            </a:r>
            <a:r>
              <a:rPr lang="zh-TW" altLang="zh-TW" sz="2400" dirty="0">
                <a:latin typeface="標楷體" panose="03000509000000000000" pitchFamily="65" charset="-120"/>
              </a:rPr>
              <a:t>，則張三繳納的股利所得稅為多少？</a:t>
            </a:r>
          </a:p>
          <a:p>
            <a:pPr marL="457200" indent="-457200">
              <a:buFont typeface="+mj-lt"/>
              <a:buAutoNum type="arabicPeriod"/>
              <a:defRPr/>
            </a:pPr>
            <a:r>
              <a:rPr lang="zh-TW" altLang="zh-TW" sz="2400" dirty="0" smtClean="0">
                <a:latin typeface="標楷體" panose="03000509000000000000" pitchFamily="65" charset="-120"/>
              </a:rPr>
              <a:t>如果</a:t>
            </a:r>
            <a:r>
              <a:rPr lang="zh-TW" altLang="zh-TW" sz="2400" dirty="0">
                <a:latin typeface="標楷體" panose="03000509000000000000" pitchFamily="65" charset="-120"/>
              </a:rPr>
              <a:t>證券商給予張三手續費折扣，張三實際支付的手續費率為</a:t>
            </a:r>
            <a:r>
              <a:rPr lang="en-US" altLang="zh-TW" sz="2400" dirty="0">
                <a:latin typeface="標楷體" panose="03000509000000000000" pitchFamily="65" charset="-120"/>
              </a:rPr>
              <a:t>0.1%</a:t>
            </a:r>
            <a:r>
              <a:rPr lang="zh-TW" altLang="zh-TW" sz="2400" dirty="0">
                <a:latin typeface="標楷體" panose="03000509000000000000" pitchFamily="65" charset="-120"/>
              </a:rPr>
              <a:t>，則張三支付的手續費為多少？</a:t>
            </a:r>
          </a:p>
          <a:p>
            <a:pPr marL="457200" indent="-457200">
              <a:buFont typeface="+mj-lt"/>
              <a:buAutoNum type="arabicPeriod"/>
              <a:defRPr/>
            </a:pPr>
            <a:r>
              <a:rPr lang="zh-TW" altLang="zh-TW" sz="2400" dirty="0" smtClean="0">
                <a:latin typeface="標楷體" panose="03000509000000000000" pitchFamily="65" charset="-120"/>
              </a:rPr>
              <a:t>張三</a:t>
            </a:r>
            <a:r>
              <a:rPr lang="zh-TW" altLang="zh-TW" sz="2400" dirty="0">
                <a:latin typeface="標楷體" panose="03000509000000000000" pitchFamily="65" charset="-120"/>
              </a:rPr>
              <a:t>的投資損益為多少？</a:t>
            </a:r>
            <a:endParaRPr lang="zh-TW" altLang="en-US" sz="2400" dirty="0">
              <a:latin typeface="標楷體" panose="03000509000000000000" pitchFamily="65" charset="-120"/>
            </a:endParaRPr>
          </a:p>
        </p:txBody>
      </p:sp>
      <p:sp>
        <p:nvSpPr>
          <p:cNvPr id="6554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6554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22F4F45A-81E0-4769-84E3-48EEAD5B81B1}" type="slidenum">
              <a:rPr kumimoji="0" lang="en-US" altLang="zh-TW" sz="1400"/>
              <a:pPr/>
              <a:t>66</a:t>
            </a:fld>
            <a:endParaRPr kumimoji="0" lang="en-US" altLang="zh-TW"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wipe(down)">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925" y="23813"/>
            <a:ext cx="7772400" cy="1143000"/>
          </a:xfrm>
        </p:spPr>
        <p:txBody>
          <a:bodyPr/>
          <a:lstStyle/>
          <a:p>
            <a:pPr>
              <a:defRPr/>
            </a:pPr>
            <a:r>
              <a:rPr lang="zh-TW" altLang="zh-TW" dirty="0" smtClean="0">
                <a:effectLst>
                  <a:outerShdw blurRad="38100" dist="38100" dir="2700000" algn="tl">
                    <a:srgbClr val="000000">
                      <a:alpha val="43137"/>
                    </a:srgbClr>
                  </a:outerShdw>
                </a:effectLst>
              </a:rPr>
              <a:t>交易費用與稅負</a:t>
            </a:r>
            <a:r>
              <a:rPr lang="zh-CN" altLang="en-US" dirty="0" smtClean="0">
                <a:effectLst>
                  <a:outerShdw blurRad="38100" dist="38100" dir="2700000" algn="tl">
                    <a:srgbClr val="000000">
                      <a:alpha val="43137"/>
                    </a:srgbClr>
                  </a:outerShdw>
                </a:effectLst>
              </a:rPr>
              <a:t>（續）</a:t>
            </a:r>
            <a:endParaRPr lang="zh-TW" altLang="en-US" dirty="0"/>
          </a:p>
        </p:txBody>
      </p:sp>
      <p:sp>
        <p:nvSpPr>
          <p:cNvPr id="3" name="Content Placeholder 2"/>
          <p:cNvSpPr>
            <a:spLocks noGrp="1"/>
          </p:cNvSpPr>
          <p:nvPr>
            <p:ph idx="1"/>
          </p:nvPr>
        </p:nvSpPr>
        <p:spPr>
          <a:xfrm>
            <a:off x="698500" y="1052513"/>
            <a:ext cx="7772400" cy="5195887"/>
          </a:xfrm>
        </p:spPr>
        <p:txBody>
          <a:bodyPr/>
          <a:lstStyle/>
          <a:p>
            <a:pPr>
              <a:defRPr/>
            </a:pPr>
            <a:r>
              <a:rPr lang="en-US" altLang="zh-TW" sz="2400" dirty="0">
                <a:latin typeface="標楷體" panose="03000509000000000000" pitchFamily="65" charset="-120"/>
              </a:rPr>
              <a:t>&lt;</a:t>
            </a:r>
            <a:r>
              <a:rPr lang="zh-TW" altLang="zh-TW" sz="2400" dirty="0">
                <a:latin typeface="標楷體" panose="03000509000000000000" pitchFamily="65" charset="-120"/>
              </a:rPr>
              <a:t>說明</a:t>
            </a:r>
            <a:r>
              <a:rPr lang="en-US" altLang="zh-TW" sz="2400" dirty="0">
                <a:latin typeface="標楷體" panose="03000509000000000000" pitchFamily="65" charset="-120"/>
              </a:rPr>
              <a:t>&gt;</a:t>
            </a:r>
            <a:endParaRPr lang="zh-TW" altLang="zh-TW" sz="2400" dirty="0">
              <a:latin typeface="標楷體" panose="03000509000000000000" pitchFamily="65" charset="-120"/>
            </a:endParaRPr>
          </a:p>
          <a:p>
            <a:pPr marL="457200" indent="-457200">
              <a:buFont typeface="+mj-lt"/>
              <a:buAutoNum type="arabicPeriod"/>
              <a:defRPr/>
            </a:pPr>
            <a:r>
              <a:rPr lang="zh-TW" altLang="zh-TW" sz="2400" dirty="0" smtClean="0">
                <a:latin typeface="標楷體" panose="03000509000000000000" pitchFamily="65" charset="-120"/>
              </a:rPr>
              <a:t>證券交易稅</a:t>
            </a:r>
            <a:r>
              <a:rPr lang="zh-TW" altLang="zh-TW" sz="2400" dirty="0">
                <a:latin typeface="標楷體" panose="03000509000000000000" pitchFamily="65" charset="-120"/>
              </a:rPr>
              <a:t>為</a:t>
            </a:r>
            <a:r>
              <a:rPr lang="en-US" altLang="zh-TW" sz="2400" dirty="0" smtClean="0">
                <a:latin typeface="標楷體" panose="03000509000000000000" pitchFamily="65" charset="-120"/>
              </a:rPr>
              <a:t>:</a:t>
            </a: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27.5</a:t>
            </a:r>
            <a:r>
              <a:rPr lang="zh-TW" altLang="zh-TW" sz="2400" dirty="0">
                <a:latin typeface="標楷體" panose="03000509000000000000" pitchFamily="65" charset="-120"/>
              </a:rPr>
              <a:t>元×</a:t>
            </a:r>
            <a:r>
              <a:rPr lang="en-US" altLang="zh-TW" sz="2400" dirty="0">
                <a:latin typeface="標楷體" panose="03000509000000000000" pitchFamily="65" charset="-120"/>
              </a:rPr>
              <a:t>0.3%=8,250</a:t>
            </a:r>
            <a:r>
              <a:rPr lang="zh-TW" altLang="zh-TW" sz="2400" dirty="0">
                <a:latin typeface="標楷體" panose="03000509000000000000" pitchFamily="65" charset="-120"/>
              </a:rPr>
              <a:t>元</a:t>
            </a:r>
          </a:p>
          <a:p>
            <a:pPr marL="457200" indent="-457200">
              <a:buFont typeface="+mj-lt"/>
              <a:buAutoNum type="arabicPeriod"/>
              <a:defRPr/>
            </a:pPr>
            <a:r>
              <a:rPr lang="zh-TW" altLang="zh-TW" sz="2400" dirty="0" smtClean="0">
                <a:latin typeface="標楷體" panose="03000509000000000000" pitchFamily="65" charset="-120"/>
              </a:rPr>
              <a:t>健保</a:t>
            </a:r>
            <a:r>
              <a:rPr lang="zh-TW" altLang="zh-TW" sz="2400" dirty="0">
                <a:latin typeface="標楷體" panose="03000509000000000000" pitchFamily="65" charset="-120"/>
              </a:rPr>
              <a:t>費為</a:t>
            </a:r>
            <a:r>
              <a:rPr lang="en-US" altLang="zh-TW" sz="2400" dirty="0" smtClean="0">
                <a:latin typeface="標楷體" panose="03000509000000000000" pitchFamily="65" charset="-120"/>
              </a:rPr>
              <a:t>:</a:t>
            </a: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3</a:t>
            </a:r>
            <a:r>
              <a:rPr lang="zh-TW" altLang="zh-TW" sz="2400" dirty="0">
                <a:latin typeface="標楷體" panose="03000509000000000000" pitchFamily="65" charset="-120"/>
              </a:rPr>
              <a:t>元×</a:t>
            </a:r>
            <a:r>
              <a:rPr lang="en-US" altLang="zh-TW" sz="2400" dirty="0">
                <a:latin typeface="標楷體" panose="03000509000000000000" pitchFamily="65" charset="-120"/>
              </a:rPr>
              <a:t>2%=6,000</a:t>
            </a:r>
            <a:r>
              <a:rPr lang="zh-TW" altLang="zh-TW" sz="2400" dirty="0">
                <a:latin typeface="標楷體" panose="03000509000000000000" pitchFamily="65" charset="-120"/>
              </a:rPr>
              <a:t>元</a:t>
            </a:r>
          </a:p>
          <a:p>
            <a:pPr marL="457200" indent="-457200">
              <a:buFont typeface="+mj-lt"/>
              <a:buAutoNum type="arabicPeriod"/>
              <a:defRPr/>
            </a:pPr>
            <a:r>
              <a:rPr lang="zh-TW" altLang="zh-TW" sz="2400" dirty="0" smtClean="0">
                <a:latin typeface="標楷體" panose="03000509000000000000" pitchFamily="65" charset="-120"/>
              </a:rPr>
              <a:t>張三</a:t>
            </a:r>
            <a:r>
              <a:rPr lang="zh-TW" altLang="zh-TW" sz="2400" dirty="0">
                <a:latin typeface="標楷體" panose="03000509000000000000" pitchFamily="65" charset="-120"/>
              </a:rPr>
              <a:t>得到的抵稅金額為</a:t>
            </a:r>
            <a:r>
              <a:rPr lang="en-US" altLang="zh-TW" sz="2400" dirty="0">
                <a:latin typeface="標楷體" panose="03000509000000000000" pitchFamily="65" charset="-120"/>
              </a:rPr>
              <a:t>: </a:t>
            </a:r>
            <a:endParaRPr lang="en-US" altLang="zh-TW" sz="2400" dirty="0" smtClean="0">
              <a:latin typeface="標楷體" panose="03000509000000000000" pitchFamily="65" charset="-120"/>
            </a:endParaRP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3</a:t>
            </a:r>
            <a:r>
              <a:rPr lang="zh-TW" altLang="zh-TW" sz="2400" dirty="0">
                <a:latin typeface="標楷體" panose="03000509000000000000" pitchFamily="65" charset="-120"/>
              </a:rPr>
              <a:t>元×</a:t>
            </a:r>
            <a:r>
              <a:rPr lang="en-US" altLang="zh-TW" sz="2400" dirty="0">
                <a:latin typeface="標楷體" panose="03000509000000000000" pitchFamily="65" charset="-120"/>
              </a:rPr>
              <a:t>17%</a:t>
            </a:r>
            <a:r>
              <a:rPr lang="zh-TW" altLang="zh-TW" sz="2400" dirty="0">
                <a:latin typeface="標楷體" panose="03000509000000000000" pitchFamily="65" charset="-120"/>
              </a:rPr>
              <a:t>×</a:t>
            </a:r>
            <a:r>
              <a:rPr lang="en-US" altLang="zh-TW" sz="2400" dirty="0" smtClean="0">
                <a:latin typeface="標楷體" panose="03000509000000000000" pitchFamily="65" charset="-120"/>
              </a:rPr>
              <a:t>0.5</a:t>
            </a:r>
          </a:p>
          <a:p>
            <a:pPr marL="400050" lvl="1" indent="0">
              <a:buFont typeface="Wingdings" panose="05000000000000000000" pitchFamily="2" charset="2"/>
              <a:buNone/>
              <a:defRPr/>
            </a:pPr>
            <a:r>
              <a:rPr lang="zh-TW" altLang="zh-TW" sz="2400" dirty="0" smtClean="0">
                <a:latin typeface="標楷體" panose="03000509000000000000" pitchFamily="65" charset="-120"/>
              </a:rPr>
              <a:t>因此</a:t>
            </a:r>
            <a:r>
              <a:rPr lang="zh-TW" altLang="zh-TW" sz="2400" dirty="0">
                <a:latin typeface="標楷體" panose="03000509000000000000" pitchFamily="65" charset="-120"/>
              </a:rPr>
              <a:t>，張三繳納的股利所得稅為</a:t>
            </a:r>
            <a:r>
              <a:rPr lang="en-US" altLang="zh-TW" sz="2400" dirty="0" smtClean="0">
                <a:latin typeface="標楷體" panose="03000509000000000000" pitchFamily="65" charset="-120"/>
              </a:rPr>
              <a:t>:</a:t>
            </a: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smtClean="0">
                <a:latin typeface="標楷體" panose="03000509000000000000" pitchFamily="65" charset="-120"/>
              </a:rPr>
              <a:t>萬</a:t>
            </a:r>
            <a:r>
              <a:rPr lang="zh-TW" altLang="zh-TW" sz="2400" dirty="0">
                <a:latin typeface="標楷體" panose="03000509000000000000" pitchFamily="65" charset="-120"/>
              </a:rPr>
              <a:t>×</a:t>
            </a:r>
            <a:r>
              <a:rPr lang="en-US" altLang="zh-TW" sz="2400" dirty="0">
                <a:latin typeface="標楷體" panose="03000509000000000000" pitchFamily="65" charset="-120"/>
              </a:rPr>
              <a:t>3</a:t>
            </a:r>
            <a:r>
              <a:rPr lang="zh-TW" altLang="zh-TW" sz="2400" dirty="0">
                <a:latin typeface="標楷體" panose="03000509000000000000" pitchFamily="65" charset="-120"/>
              </a:rPr>
              <a:t>元×</a:t>
            </a:r>
            <a:r>
              <a:rPr lang="en-US" altLang="zh-TW" sz="2400" dirty="0">
                <a:latin typeface="標楷體" panose="03000509000000000000" pitchFamily="65" charset="-120"/>
              </a:rPr>
              <a:t>30</a:t>
            </a: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3</a:t>
            </a:r>
            <a:r>
              <a:rPr lang="zh-TW" altLang="zh-TW" sz="2400" dirty="0">
                <a:latin typeface="標楷體" panose="03000509000000000000" pitchFamily="65" charset="-120"/>
              </a:rPr>
              <a:t>元×</a:t>
            </a:r>
            <a:r>
              <a:rPr lang="en-US" altLang="zh-TW" sz="2400" dirty="0">
                <a:latin typeface="標楷體" panose="03000509000000000000" pitchFamily="65" charset="-120"/>
              </a:rPr>
              <a:t>17%</a:t>
            </a:r>
            <a:r>
              <a:rPr lang="zh-TW" altLang="zh-TW" sz="2400" dirty="0">
                <a:latin typeface="標楷體" panose="03000509000000000000" pitchFamily="65" charset="-120"/>
              </a:rPr>
              <a:t>×</a:t>
            </a:r>
            <a:r>
              <a:rPr lang="en-US" altLang="zh-TW" sz="2400" dirty="0" smtClean="0">
                <a:latin typeface="標楷體" panose="03000509000000000000" pitchFamily="65" charset="-120"/>
              </a:rPr>
              <a:t>0.5</a:t>
            </a: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3</a:t>
            </a:r>
            <a:r>
              <a:rPr lang="zh-TW" altLang="zh-TW" sz="2400" dirty="0">
                <a:latin typeface="標楷體" panose="03000509000000000000" pitchFamily="65" charset="-120"/>
              </a:rPr>
              <a:t>元×</a:t>
            </a:r>
            <a:r>
              <a:rPr lang="en-US" altLang="zh-TW" sz="2400" dirty="0">
                <a:latin typeface="標楷體" panose="03000509000000000000" pitchFamily="65" charset="-120"/>
              </a:rPr>
              <a:t>21.5%=64,500</a:t>
            </a:r>
            <a:r>
              <a:rPr lang="zh-TW" altLang="zh-TW" sz="2400" dirty="0">
                <a:latin typeface="標楷體" panose="03000509000000000000" pitchFamily="65" charset="-120"/>
              </a:rPr>
              <a:t>元</a:t>
            </a:r>
          </a:p>
          <a:p>
            <a:pPr marL="457200" indent="-457200">
              <a:buFont typeface="+mj-lt"/>
              <a:buAutoNum type="arabicPeriod"/>
              <a:defRPr/>
            </a:pPr>
            <a:r>
              <a:rPr lang="zh-TW" altLang="zh-TW" sz="2400" dirty="0" smtClean="0">
                <a:latin typeface="標楷體" panose="03000509000000000000" pitchFamily="65" charset="-120"/>
              </a:rPr>
              <a:t>張三</a:t>
            </a:r>
            <a:r>
              <a:rPr lang="zh-TW" altLang="zh-TW" sz="2400" dirty="0">
                <a:latin typeface="標楷體" panose="03000509000000000000" pitchFamily="65" charset="-120"/>
              </a:rPr>
              <a:t>支付的手續費為</a:t>
            </a:r>
            <a:r>
              <a:rPr lang="en-US" altLang="zh-TW" sz="2400" dirty="0" smtClean="0">
                <a:latin typeface="標楷體" panose="03000509000000000000" pitchFamily="65" charset="-120"/>
              </a:rPr>
              <a:t>:</a:t>
            </a:r>
          </a:p>
          <a:p>
            <a:pPr marL="400050" lvl="1" indent="0">
              <a:buFont typeface="Wingdings" panose="05000000000000000000" pitchFamily="2" charset="2"/>
              <a:buNone/>
              <a:defRPr/>
            </a:pPr>
            <a:r>
              <a:rPr lang="en-US" altLang="zh-TW" sz="2400" dirty="0" smtClean="0">
                <a:latin typeface="標楷體" panose="03000509000000000000" pitchFamily="65" charset="-120"/>
              </a:rPr>
              <a:t>10</a:t>
            </a:r>
            <a:r>
              <a:rPr lang="zh-TW" altLang="zh-TW" sz="2400" dirty="0">
                <a:latin typeface="標楷體" panose="03000509000000000000" pitchFamily="65" charset="-120"/>
              </a:rPr>
              <a:t>萬×</a:t>
            </a:r>
            <a:r>
              <a:rPr lang="en-US" altLang="zh-TW" sz="2400" dirty="0">
                <a:latin typeface="標楷體" panose="03000509000000000000" pitchFamily="65" charset="-120"/>
              </a:rPr>
              <a:t>30</a:t>
            </a:r>
            <a:r>
              <a:rPr lang="zh-TW" altLang="zh-TW" sz="2400" dirty="0">
                <a:latin typeface="標楷體" panose="03000509000000000000" pitchFamily="65" charset="-120"/>
              </a:rPr>
              <a:t>元×</a:t>
            </a:r>
            <a:r>
              <a:rPr lang="en-US" altLang="zh-TW" sz="2400" dirty="0">
                <a:latin typeface="標楷體" panose="03000509000000000000" pitchFamily="65" charset="-120"/>
              </a:rPr>
              <a:t>0.1%+ 10</a:t>
            </a:r>
            <a:r>
              <a:rPr lang="zh-TW" altLang="zh-TW" sz="2400" dirty="0">
                <a:latin typeface="標楷體" panose="03000509000000000000" pitchFamily="65" charset="-120"/>
              </a:rPr>
              <a:t>萬×</a:t>
            </a:r>
            <a:r>
              <a:rPr lang="en-US" altLang="zh-TW" sz="2400" dirty="0">
                <a:latin typeface="標楷體" panose="03000509000000000000" pitchFamily="65" charset="-120"/>
              </a:rPr>
              <a:t>27.5</a:t>
            </a:r>
            <a:r>
              <a:rPr lang="zh-TW" altLang="zh-TW" sz="2400" dirty="0">
                <a:latin typeface="標楷體" panose="03000509000000000000" pitchFamily="65" charset="-120"/>
              </a:rPr>
              <a:t>元×</a:t>
            </a:r>
            <a:r>
              <a:rPr lang="en-US" altLang="zh-TW" sz="2400" dirty="0">
                <a:latin typeface="標楷體" panose="03000509000000000000" pitchFamily="65" charset="-120"/>
              </a:rPr>
              <a:t>0.1%=5,750</a:t>
            </a:r>
            <a:r>
              <a:rPr lang="zh-TW" altLang="zh-TW" sz="2400" dirty="0" smtClean="0">
                <a:latin typeface="標楷體" panose="03000509000000000000" pitchFamily="65" charset="-120"/>
              </a:rPr>
              <a:t>元</a:t>
            </a:r>
            <a:endParaRPr lang="zh-TW" altLang="zh-TW" sz="2400" dirty="0">
              <a:latin typeface="標楷體" panose="03000509000000000000" pitchFamily="65" charset="-120"/>
            </a:endParaRPr>
          </a:p>
        </p:txBody>
      </p:sp>
      <p:sp>
        <p:nvSpPr>
          <p:cNvPr id="6656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665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51EEE945-D1C3-478D-A95C-B068E2C8E3D3}" type="slidenum">
              <a:rPr kumimoji="0" lang="en-US" altLang="zh-TW" sz="1400"/>
              <a:pPr/>
              <a:t>67</a:t>
            </a:fld>
            <a:endParaRPr kumimoji="0" lang="en-US" altLang="zh-TW"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ipe(down)">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500"/>
                                        <p:tgtEl>
                                          <p:spTgt spid="3">
                                            <p:txEl>
                                              <p:pRg st="5" end="5"/>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down)">
                                      <p:cBhvr>
                                        <p:cTn id="38" dur="500"/>
                                        <p:tgtEl>
                                          <p:spTgt spid="3">
                                            <p:txEl>
                                              <p:pRg st="6" end="6"/>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wipe(down)">
                                      <p:cBhvr>
                                        <p:cTn id="41" dur="500"/>
                                        <p:tgtEl>
                                          <p:spTgt spid="3">
                                            <p:txEl>
                                              <p:pRg st="7" end="7"/>
                                            </p:tx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wipe(down)">
                                      <p:cBhvr>
                                        <p:cTn id="44" dur="500"/>
                                        <p:tgtEl>
                                          <p:spTgt spid="3">
                                            <p:txEl>
                                              <p:pRg st="8" end="8"/>
                                            </p:tx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wipe(down)">
                                      <p:cBhvr>
                                        <p:cTn id="5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28775"/>
            <a:ext cx="7772400" cy="4619625"/>
          </a:xfrm>
        </p:spPr>
        <p:txBody>
          <a:bodyPr/>
          <a:lstStyle/>
          <a:p>
            <a:pPr marL="457200" indent="-457200">
              <a:buFont typeface="+mj-lt"/>
              <a:buAutoNum type="arabicPeriod" startAt="5"/>
              <a:defRPr/>
            </a:pPr>
            <a:r>
              <a:rPr lang="zh-TW" altLang="zh-TW" sz="2400" dirty="0" smtClean="0">
                <a:latin typeface="標楷體" panose="03000509000000000000" pitchFamily="65" charset="-120"/>
              </a:rPr>
              <a:t>張三的投資損益為</a:t>
            </a:r>
            <a:r>
              <a:rPr lang="en-US" altLang="zh-TW" sz="2400" dirty="0" smtClean="0">
                <a:latin typeface="標楷體" panose="03000509000000000000" pitchFamily="65" charset="-120"/>
              </a:rPr>
              <a:t>:</a:t>
            </a:r>
            <a:endParaRPr lang="zh-TW" altLang="zh-TW" sz="2400" dirty="0" smtClean="0">
              <a:latin typeface="標楷體" panose="03000509000000000000" pitchFamily="65" charset="-120"/>
            </a:endParaRPr>
          </a:p>
          <a:p>
            <a:pPr>
              <a:defRPr/>
            </a:pPr>
            <a:r>
              <a:rPr lang="zh-TW" altLang="zh-TW" sz="2400" dirty="0" smtClean="0">
                <a:latin typeface="標楷體" panose="03000509000000000000" pitchFamily="65" charset="-120"/>
              </a:rPr>
              <a:t>賣出金額</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買進金額</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股利所得</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稅負及手續費總額</a:t>
            </a:r>
          </a:p>
          <a:p>
            <a:pPr marL="914400" lvl="1" indent="-457200">
              <a:buFont typeface="+mj-lt"/>
              <a:buAutoNum type="arabicParenR"/>
              <a:defRPr/>
            </a:pPr>
            <a:r>
              <a:rPr lang="zh-TW" altLang="zh-TW" sz="2400" dirty="0" smtClean="0">
                <a:latin typeface="標楷體" panose="03000509000000000000" pitchFamily="65" charset="-120"/>
              </a:rPr>
              <a:t>賣出金額</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買進金額</a:t>
            </a:r>
            <a:r>
              <a:rPr lang="en-US" altLang="zh-TW" sz="2400" dirty="0" smtClean="0">
                <a:latin typeface="標楷體" panose="03000509000000000000" pitchFamily="65" charset="-120"/>
              </a:rPr>
              <a:t>+</a:t>
            </a:r>
            <a:r>
              <a:rPr lang="zh-TW" altLang="zh-TW" sz="2400" dirty="0" smtClean="0">
                <a:latin typeface="標楷體" panose="03000509000000000000" pitchFamily="65" charset="-120"/>
              </a:rPr>
              <a:t>股利所得</a:t>
            </a:r>
          </a:p>
          <a:p>
            <a:pPr marL="857250" lvl="2" indent="0">
              <a:buFont typeface="Wingdings" panose="05000000000000000000" pitchFamily="2" charset="2"/>
              <a:buNone/>
              <a:defRPr/>
            </a:pPr>
            <a:r>
              <a:rPr lang="en-US" altLang="zh-TW" dirty="0" smtClean="0">
                <a:latin typeface="標楷體" panose="03000509000000000000" pitchFamily="65" charset="-120"/>
              </a:rPr>
              <a:t>=10</a:t>
            </a:r>
            <a:r>
              <a:rPr lang="zh-TW" altLang="zh-TW" dirty="0" smtClean="0">
                <a:latin typeface="標楷體" panose="03000509000000000000" pitchFamily="65" charset="-120"/>
              </a:rPr>
              <a:t>萬×</a:t>
            </a:r>
            <a:r>
              <a:rPr lang="en-US" altLang="zh-TW" dirty="0" smtClean="0">
                <a:latin typeface="標楷體" panose="03000509000000000000" pitchFamily="65" charset="-120"/>
              </a:rPr>
              <a:t>27.5</a:t>
            </a:r>
            <a:r>
              <a:rPr lang="zh-TW" altLang="zh-TW" dirty="0" smtClean="0">
                <a:latin typeface="標楷體" panose="03000509000000000000" pitchFamily="65" charset="-120"/>
              </a:rPr>
              <a:t>元</a:t>
            </a:r>
            <a:r>
              <a:rPr lang="en-US" altLang="zh-TW" dirty="0" smtClean="0">
                <a:latin typeface="標楷體" panose="03000509000000000000" pitchFamily="65" charset="-120"/>
              </a:rPr>
              <a:t>-10</a:t>
            </a:r>
            <a:r>
              <a:rPr lang="zh-TW" altLang="zh-TW" dirty="0" smtClean="0">
                <a:latin typeface="標楷體" panose="03000509000000000000" pitchFamily="65" charset="-120"/>
              </a:rPr>
              <a:t>萬×</a:t>
            </a:r>
            <a:r>
              <a:rPr lang="en-US" altLang="zh-TW" dirty="0" smtClean="0">
                <a:latin typeface="標楷體" panose="03000509000000000000" pitchFamily="65" charset="-120"/>
              </a:rPr>
              <a:t>30</a:t>
            </a:r>
            <a:r>
              <a:rPr lang="zh-TW" altLang="zh-TW" dirty="0" smtClean="0">
                <a:latin typeface="標楷體" panose="03000509000000000000" pitchFamily="65" charset="-120"/>
              </a:rPr>
              <a:t>元</a:t>
            </a:r>
            <a:r>
              <a:rPr lang="en-US" altLang="zh-TW" dirty="0" smtClean="0">
                <a:latin typeface="標楷體" panose="03000509000000000000" pitchFamily="65" charset="-120"/>
              </a:rPr>
              <a:t>+10</a:t>
            </a:r>
            <a:r>
              <a:rPr lang="zh-TW" altLang="zh-TW" dirty="0" smtClean="0">
                <a:latin typeface="標楷體" panose="03000509000000000000" pitchFamily="65" charset="-120"/>
              </a:rPr>
              <a:t>萬×</a:t>
            </a:r>
            <a:r>
              <a:rPr lang="en-US" altLang="zh-TW" dirty="0" smtClean="0">
                <a:latin typeface="標楷體" panose="03000509000000000000" pitchFamily="65" charset="-120"/>
              </a:rPr>
              <a:t>3</a:t>
            </a:r>
            <a:r>
              <a:rPr lang="zh-TW" altLang="zh-TW" dirty="0" smtClean="0">
                <a:latin typeface="標楷體" panose="03000509000000000000" pitchFamily="65" charset="-120"/>
              </a:rPr>
              <a:t>元</a:t>
            </a:r>
            <a:r>
              <a:rPr lang="en-US" altLang="zh-TW" dirty="0" smtClean="0">
                <a:latin typeface="標楷體" panose="03000509000000000000" pitchFamily="65" charset="-120"/>
              </a:rPr>
              <a:t>=50,000</a:t>
            </a:r>
            <a:r>
              <a:rPr lang="zh-TW" altLang="zh-TW" dirty="0" smtClean="0">
                <a:latin typeface="標楷體" panose="03000509000000000000" pitchFamily="65" charset="-120"/>
              </a:rPr>
              <a:t>元</a:t>
            </a:r>
          </a:p>
          <a:p>
            <a:pPr marL="914400" lvl="1" indent="-457200">
              <a:buFont typeface="+mj-lt"/>
              <a:buAutoNum type="arabicParenR"/>
              <a:defRPr/>
            </a:pPr>
            <a:r>
              <a:rPr lang="zh-TW" altLang="zh-TW" sz="2400" dirty="0" smtClean="0">
                <a:latin typeface="標楷體" panose="03000509000000000000" pitchFamily="65" charset="-120"/>
              </a:rPr>
              <a:t>張三所繳納的稅負及手續費總額為</a:t>
            </a:r>
            <a:r>
              <a:rPr lang="en-US" altLang="zh-TW" sz="2400" dirty="0" smtClean="0">
                <a:latin typeface="標楷體" panose="03000509000000000000" pitchFamily="65" charset="-120"/>
              </a:rPr>
              <a:t>:</a:t>
            </a:r>
            <a:endParaRPr lang="zh-TW" altLang="zh-TW" sz="2400" dirty="0" smtClean="0">
              <a:latin typeface="標楷體" panose="03000509000000000000" pitchFamily="65" charset="-120"/>
            </a:endParaRPr>
          </a:p>
          <a:p>
            <a:pPr marL="857250" lvl="2" indent="0">
              <a:buFont typeface="Wingdings" panose="05000000000000000000" pitchFamily="2" charset="2"/>
              <a:buNone/>
              <a:defRPr/>
            </a:pPr>
            <a:r>
              <a:rPr lang="zh-TW" altLang="zh-TW" dirty="0" smtClean="0">
                <a:latin typeface="標楷體" panose="03000509000000000000" pitchFamily="65" charset="-120"/>
              </a:rPr>
              <a:t>證交稅</a:t>
            </a:r>
            <a:r>
              <a:rPr lang="en-US" altLang="zh-TW" dirty="0" smtClean="0">
                <a:latin typeface="標楷體" panose="03000509000000000000" pitchFamily="65" charset="-120"/>
              </a:rPr>
              <a:t>+</a:t>
            </a:r>
            <a:r>
              <a:rPr lang="zh-TW" altLang="zh-TW" dirty="0" smtClean="0">
                <a:latin typeface="標楷體" panose="03000509000000000000" pitchFamily="65" charset="-120"/>
              </a:rPr>
              <a:t>補充健保費</a:t>
            </a:r>
            <a:r>
              <a:rPr lang="en-US" altLang="zh-TW" dirty="0" smtClean="0">
                <a:latin typeface="標楷體" panose="03000509000000000000" pitchFamily="65" charset="-120"/>
              </a:rPr>
              <a:t>+</a:t>
            </a:r>
            <a:r>
              <a:rPr lang="zh-TW" altLang="zh-TW" dirty="0" smtClean="0">
                <a:latin typeface="標楷體" panose="03000509000000000000" pitchFamily="65" charset="-120"/>
              </a:rPr>
              <a:t>股利所得稅</a:t>
            </a:r>
            <a:r>
              <a:rPr lang="en-US" altLang="zh-TW" dirty="0" smtClean="0">
                <a:latin typeface="標楷體" panose="03000509000000000000" pitchFamily="65" charset="-120"/>
              </a:rPr>
              <a:t>+</a:t>
            </a:r>
            <a:r>
              <a:rPr lang="zh-TW" altLang="zh-TW" dirty="0" smtClean="0">
                <a:latin typeface="標楷體" panose="03000509000000000000" pitchFamily="65" charset="-120"/>
              </a:rPr>
              <a:t>手續費</a:t>
            </a:r>
            <a:endParaRPr lang="en-US" altLang="zh-TW" dirty="0" smtClean="0">
              <a:latin typeface="標楷體" panose="03000509000000000000" pitchFamily="65" charset="-120"/>
            </a:endParaRPr>
          </a:p>
          <a:p>
            <a:pPr marL="857250" lvl="2" indent="0">
              <a:buFont typeface="Wingdings" panose="05000000000000000000" pitchFamily="2" charset="2"/>
              <a:buNone/>
              <a:defRPr/>
            </a:pPr>
            <a:r>
              <a:rPr lang="en-US" altLang="zh-TW" dirty="0" smtClean="0">
                <a:latin typeface="標楷體" panose="03000509000000000000" pitchFamily="65" charset="-120"/>
              </a:rPr>
              <a:t>= 8,250</a:t>
            </a:r>
            <a:r>
              <a:rPr lang="zh-TW" altLang="zh-TW" dirty="0" smtClean="0">
                <a:latin typeface="標楷體" panose="03000509000000000000" pitchFamily="65" charset="-120"/>
              </a:rPr>
              <a:t>元</a:t>
            </a:r>
            <a:r>
              <a:rPr lang="en-US" altLang="zh-TW" dirty="0" smtClean="0">
                <a:latin typeface="標楷體" panose="03000509000000000000" pitchFamily="65" charset="-120"/>
              </a:rPr>
              <a:t>+6,000</a:t>
            </a:r>
            <a:r>
              <a:rPr lang="zh-TW" altLang="zh-TW" dirty="0" smtClean="0">
                <a:latin typeface="標楷體" panose="03000509000000000000" pitchFamily="65" charset="-120"/>
              </a:rPr>
              <a:t>元</a:t>
            </a:r>
            <a:r>
              <a:rPr lang="en-US" altLang="zh-TW" dirty="0" smtClean="0">
                <a:latin typeface="標楷體" panose="03000509000000000000" pitchFamily="65" charset="-120"/>
              </a:rPr>
              <a:t>+64,500+5,750</a:t>
            </a:r>
            <a:r>
              <a:rPr lang="zh-TW" altLang="zh-TW" dirty="0" smtClean="0">
                <a:latin typeface="標楷體" panose="03000509000000000000" pitchFamily="65" charset="-120"/>
              </a:rPr>
              <a:t>元</a:t>
            </a:r>
            <a:r>
              <a:rPr lang="en-US" altLang="zh-TW" dirty="0" smtClean="0">
                <a:latin typeface="標楷體" panose="03000509000000000000" pitchFamily="65" charset="-120"/>
              </a:rPr>
              <a:t>=84,500</a:t>
            </a:r>
            <a:r>
              <a:rPr lang="zh-TW" altLang="zh-TW" dirty="0" smtClean="0">
                <a:latin typeface="標楷體" panose="03000509000000000000" pitchFamily="65" charset="-120"/>
              </a:rPr>
              <a:t>元</a:t>
            </a:r>
          </a:p>
          <a:p>
            <a:pPr marL="914400" lvl="1" indent="-457200">
              <a:buFont typeface="+mj-lt"/>
              <a:buAutoNum type="arabicParenR"/>
              <a:defRPr/>
            </a:pPr>
            <a:r>
              <a:rPr lang="zh-TW" altLang="zh-TW" sz="2400" dirty="0" smtClean="0">
                <a:latin typeface="標楷體" panose="03000509000000000000" pitchFamily="65" charset="-120"/>
              </a:rPr>
              <a:t>所以，張三的投資損益為</a:t>
            </a:r>
            <a:r>
              <a:rPr lang="en-US" altLang="zh-TW" sz="2400" dirty="0" smtClean="0">
                <a:latin typeface="標楷體" panose="03000509000000000000" pitchFamily="65" charset="-120"/>
              </a:rPr>
              <a:t>:</a:t>
            </a:r>
            <a:endParaRPr lang="zh-TW" altLang="zh-TW" sz="2400" dirty="0" smtClean="0">
              <a:latin typeface="標楷體" panose="03000509000000000000" pitchFamily="65" charset="-120"/>
            </a:endParaRPr>
          </a:p>
          <a:p>
            <a:pPr marL="857250" lvl="2" indent="0">
              <a:buFont typeface="Wingdings" panose="05000000000000000000" pitchFamily="2" charset="2"/>
              <a:buNone/>
              <a:defRPr/>
            </a:pPr>
            <a:r>
              <a:rPr lang="en-US" altLang="zh-TW" dirty="0" smtClean="0">
                <a:latin typeface="標楷體" panose="03000509000000000000" pitchFamily="65" charset="-120"/>
              </a:rPr>
              <a:t>50,000</a:t>
            </a:r>
            <a:r>
              <a:rPr lang="zh-TW" altLang="zh-TW" dirty="0" smtClean="0">
                <a:latin typeface="標楷體" panose="03000509000000000000" pitchFamily="65" charset="-120"/>
              </a:rPr>
              <a:t>元</a:t>
            </a:r>
            <a:r>
              <a:rPr lang="en-US" altLang="zh-TW" dirty="0" smtClean="0">
                <a:latin typeface="標楷體" panose="03000509000000000000" pitchFamily="65" charset="-120"/>
              </a:rPr>
              <a:t>-84,500</a:t>
            </a:r>
            <a:r>
              <a:rPr lang="zh-TW" altLang="zh-TW" dirty="0" smtClean="0">
                <a:latin typeface="標楷體" panose="03000509000000000000" pitchFamily="65" charset="-120"/>
              </a:rPr>
              <a:t>元</a:t>
            </a:r>
            <a:r>
              <a:rPr lang="en-US" altLang="zh-TW" dirty="0" smtClean="0">
                <a:latin typeface="標楷體" panose="03000509000000000000" pitchFamily="65" charset="-120"/>
              </a:rPr>
              <a:t>= -34,500</a:t>
            </a:r>
            <a:r>
              <a:rPr lang="zh-TW" altLang="zh-TW" dirty="0" smtClean="0">
                <a:latin typeface="標楷體" panose="03000509000000000000" pitchFamily="65" charset="-120"/>
              </a:rPr>
              <a:t>元</a:t>
            </a:r>
            <a:endParaRPr lang="zh-TW" altLang="zh-TW" dirty="0">
              <a:latin typeface="標楷體" panose="03000509000000000000" pitchFamily="65" charset="-120"/>
            </a:endParaRPr>
          </a:p>
        </p:txBody>
      </p:sp>
      <p:sp>
        <p:nvSpPr>
          <p:cNvPr id="6758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6758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D9F6AFFF-39FB-4636-9BF5-2DD5A5E29EF5}" type="slidenum">
              <a:rPr kumimoji="0" lang="en-US" altLang="zh-TW" sz="1400"/>
              <a:pPr/>
              <a:t>68</a:t>
            </a:fld>
            <a:endParaRPr kumimoji="0" lang="en-US" altLang="zh-TW" sz="1400"/>
          </a:p>
        </p:txBody>
      </p:sp>
      <p:sp>
        <p:nvSpPr>
          <p:cNvPr id="6" name="Title 1"/>
          <p:cNvSpPr>
            <a:spLocks noGrp="1"/>
          </p:cNvSpPr>
          <p:nvPr>
            <p:ph type="title"/>
          </p:nvPr>
        </p:nvSpPr>
        <p:spPr>
          <a:xfrm>
            <a:off x="685800" y="190500"/>
            <a:ext cx="7772400" cy="1143000"/>
          </a:xfrm>
        </p:spPr>
        <p:txBody>
          <a:bodyPr/>
          <a:lstStyle/>
          <a:p>
            <a:pPr>
              <a:defRPr/>
            </a:pPr>
            <a:r>
              <a:rPr lang="zh-TW" altLang="zh-TW" dirty="0" smtClean="0">
                <a:effectLst>
                  <a:outerShdw blurRad="38100" dist="38100" dir="2700000" algn="tl">
                    <a:srgbClr val="000000">
                      <a:alpha val="43137"/>
                    </a:srgbClr>
                  </a:outerShdw>
                </a:effectLst>
              </a:rPr>
              <a:t>交易費用與稅負</a:t>
            </a:r>
            <a:r>
              <a:rPr lang="zh-CN" altLang="en-US" dirty="0" smtClean="0">
                <a:effectLst>
                  <a:outerShdw blurRad="38100" dist="38100" dir="2700000" algn="tl">
                    <a:srgbClr val="000000">
                      <a:alpha val="43137"/>
                    </a:srgbClr>
                  </a:outerShdw>
                </a:effectLst>
              </a:rPr>
              <a:t>（續）</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arn(inVertical)">
                                      <p:cBhvr>
                                        <p:cTn id="29" dur="500"/>
                                        <p:tgtEl>
                                          <p:spTgt spid="3">
                                            <p:txEl>
                                              <p:pRg st="5" end="5"/>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barn(inVertical)">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8E1AD59E-75BB-4568-99B5-0FE5040A38A6}" type="slidenum">
              <a:rPr kumimoji="0" lang="en-US" altLang="zh-TW" sz="1400">
                <a:ea typeface="新細明體" panose="02020500000000000000" pitchFamily="18" charset="-120"/>
              </a:rPr>
              <a:pPr>
                <a:spcBef>
                  <a:spcPct val="0"/>
                </a:spcBef>
                <a:buClrTx/>
                <a:buSzTx/>
                <a:buFontTx/>
                <a:buNone/>
              </a:pPr>
              <a:t>69</a:t>
            </a:fld>
            <a:endParaRPr kumimoji="0" lang="en-US" altLang="zh-TW" sz="1400">
              <a:ea typeface="新細明體" panose="02020500000000000000" pitchFamily="18" charset="-120"/>
            </a:endParaRPr>
          </a:p>
        </p:txBody>
      </p:sp>
      <p:sp>
        <p:nvSpPr>
          <p:cNvPr id="56323" name="Rectangle 2"/>
          <p:cNvSpPr>
            <a:spLocks noGrp="1" noChangeArrowheads="1"/>
          </p:cNvSpPr>
          <p:nvPr>
            <p:ph type="title"/>
          </p:nvPr>
        </p:nvSpPr>
        <p:spPr>
          <a:xfrm>
            <a:off x="742157" y="419102"/>
            <a:ext cx="7772400" cy="1143000"/>
          </a:xfrm>
        </p:spPr>
        <p:txBody>
          <a:bodyPr/>
          <a:lstStyle/>
          <a:p>
            <a:pPr eaLnBrk="1" hangingPunct="1">
              <a:defRPr/>
            </a:pPr>
            <a:r>
              <a:rPr lang="zh-TW" altLang="en-US" dirty="0" smtClean="0"/>
              <a:t>信用交易</a:t>
            </a:r>
          </a:p>
        </p:txBody>
      </p:sp>
      <p:sp>
        <p:nvSpPr>
          <p:cNvPr id="175107" name="Rectangle 3"/>
          <p:cNvSpPr>
            <a:spLocks noGrp="1" noChangeArrowheads="1"/>
          </p:cNvSpPr>
          <p:nvPr>
            <p:ph type="body" idx="1"/>
          </p:nvPr>
        </p:nvSpPr>
        <p:spPr>
          <a:xfrm>
            <a:off x="468313" y="1700213"/>
            <a:ext cx="8229600" cy="4411662"/>
          </a:xfrm>
        </p:spPr>
        <p:txBody>
          <a:bodyPr/>
          <a:lstStyle/>
          <a:p>
            <a:pPr eaLnBrk="1" hangingPunct="1"/>
            <a:r>
              <a:rPr lang="zh-TW" altLang="en-US" sz="2800" dirty="0" smtClean="0">
                <a:latin typeface="標楷體" panose="03000509000000000000" pitchFamily="65" charset="-120"/>
              </a:rPr>
              <a:t>融資交易</a:t>
            </a:r>
          </a:p>
          <a:p>
            <a:pPr lvl="1" eaLnBrk="1" hangingPunct="1"/>
            <a:r>
              <a:rPr lang="zh-TW" altLang="en-US" sz="2400" dirty="0" smtClean="0">
                <a:latin typeface="標楷體" panose="03000509000000000000" pitchFamily="65" charset="-120"/>
              </a:rPr>
              <a:t>投資人買進股票時，只支付一部份成交價金，不足的金額以股票為擔保品向證券公司融資。 </a:t>
            </a:r>
          </a:p>
          <a:p>
            <a:pPr lvl="1" eaLnBrk="1" hangingPunct="1"/>
            <a:r>
              <a:rPr lang="zh-TW" altLang="en-US" sz="2400" dirty="0" smtClean="0">
                <a:latin typeface="標楷體" panose="03000509000000000000" pitchFamily="65" charset="-120"/>
              </a:rPr>
              <a:t>融資金額佔股票成交價金的比率稱為「融資比率」，例如投資人買進</a:t>
            </a:r>
            <a:r>
              <a:rPr lang="en-US" altLang="zh-TW" sz="2400" dirty="0" smtClean="0">
                <a:latin typeface="標楷體" panose="03000509000000000000" pitchFamily="65" charset="-120"/>
              </a:rPr>
              <a:t>100</a:t>
            </a:r>
            <a:r>
              <a:rPr lang="zh-TW" altLang="en-US" sz="2400" dirty="0" smtClean="0">
                <a:latin typeface="標楷體" panose="03000509000000000000" pitchFamily="65" charset="-120"/>
              </a:rPr>
              <a:t>萬元的股票，只支付</a:t>
            </a:r>
            <a:r>
              <a:rPr lang="en-US" altLang="zh-TW" sz="2400" dirty="0" smtClean="0">
                <a:latin typeface="標楷體" panose="03000509000000000000" pitchFamily="65" charset="-120"/>
              </a:rPr>
              <a:t>40</a:t>
            </a:r>
            <a:r>
              <a:rPr lang="zh-TW" altLang="en-US" sz="2400" dirty="0" smtClean="0">
                <a:latin typeface="標楷體" panose="03000509000000000000" pitchFamily="65" charset="-120"/>
              </a:rPr>
              <a:t>萬元，其餘</a:t>
            </a:r>
            <a:r>
              <a:rPr lang="en-US" altLang="zh-TW" sz="2400" dirty="0" smtClean="0">
                <a:latin typeface="標楷體" panose="03000509000000000000" pitchFamily="65" charset="-120"/>
              </a:rPr>
              <a:t>60</a:t>
            </a:r>
            <a:r>
              <a:rPr lang="zh-TW" altLang="en-US" sz="2400" dirty="0" smtClean="0">
                <a:latin typeface="標楷體" panose="03000509000000000000" pitchFamily="65" charset="-120"/>
              </a:rPr>
              <a:t>萬元是向證券公司融資，則融資比率為</a:t>
            </a:r>
            <a:r>
              <a:rPr lang="en-US" altLang="zh-TW" sz="2400" dirty="0" smtClean="0">
                <a:latin typeface="標楷體" panose="03000509000000000000" pitchFamily="65" charset="-120"/>
              </a:rPr>
              <a:t>60%</a:t>
            </a:r>
            <a:r>
              <a:rPr lang="en-US" altLang="zh-TW" sz="2400" dirty="0" smtClean="0"/>
              <a:t> </a:t>
            </a:r>
            <a:r>
              <a:rPr lang="zh-TW" altLang="en-US" sz="2400" dirty="0" smtClean="0"/>
              <a:t>。</a:t>
            </a:r>
            <a:endParaRPr lang="en-US" altLang="zh-TW" sz="2400" dirty="0" smtClean="0"/>
          </a:p>
        </p:txBody>
      </p:sp>
      <p:grpSp>
        <p:nvGrpSpPr>
          <p:cNvPr id="2" name="Group 19"/>
          <p:cNvGrpSpPr>
            <a:grpSpLocks/>
          </p:cNvGrpSpPr>
          <p:nvPr/>
        </p:nvGrpSpPr>
        <p:grpSpPr bwMode="auto">
          <a:xfrm>
            <a:off x="857250" y="4357688"/>
            <a:ext cx="7632700" cy="1679575"/>
            <a:chOff x="612" y="2871"/>
            <a:chExt cx="4808" cy="1058"/>
          </a:xfrm>
        </p:grpSpPr>
        <p:sp>
          <p:nvSpPr>
            <p:cNvPr id="68615" name="AutoShape 5"/>
            <p:cNvSpPr>
              <a:spLocks noChangeAspect="1" noChangeArrowheads="1"/>
            </p:cNvSpPr>
            <p:nvPr/>
          </p:nvSpPr>
          <p:spPr bwMode="auto">
            <a:xfrm>
              <a:off x="612" y="2871"/>
              <a:ext cx="4808" cy="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pSp>
          <p:nvGrpSpPr>
            <p:cNvPr id="68616" name="Group 18"/>
            <p:cNvGrpSpPr>
              <a:grpSpLocks/>
            </p:cNvGrpSpPr>
            <p:nvPr/>
          </p:nvGrpSpPr>
          <p:grpSpPr bwMode="auto">
            <a:xfrm>
              <a:off x="657" y="2966"/>
              <a:ext cx="4672" cy="876"/>
              <a:chOff x="657" y="2966"/>
              <a:chExt cx="4672" cy="876"/>
            </a:xfrm>
          </p:grpSpPr>
          <p:sp>
            <p:nvSpPr>
              <p:cNvPr id="68617" name="Rectangle 7"/>
              <p:cNvSpPr>
                <a:spLocks noChangeArrowheads="1"/>
              </p:cNvSpPr>
              <p:nvPr/>
            </p:nvSpPr>
            <p:spPr bwMode="auto">
              <a:xfrm>
                <a:off x="657" y="3220"/>
                <a:ext cx="882" cy="470"/>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224000"/>
                  </a:lnSpc>
                  <a:spcBef>
                    <a:spcPct val="0"/>
                  </a:spcBef>
                  <a:buClrTx/>
                  <a:buSzTx/>
                  <a:buFontTx/>
                  <a:buNone/>
                </a:pPr>
                <a:r>
                  <a:rPr lang="zh-TW" altLang="en-US" sz="2000">
                    <a:latin typeface="標楷體" panose="03000509000000000000" pitchFamily="65" charset="-120"/>
                  </a:rPr>
                  <a:t>證券公司</a:t>
                </a:r>
                <a:endParaRPr lang="zh-TW" altLang="en-US" sz="2000">
                  <a:ea typeface="新細明體" panose="02020500000000000000" pitchFamily="18" charset="-120"/>
                </a:endParaRPr>
              </a:p>
            </p:txBody>
          </p:sp>
          <p:sp>
            <p:nvSpPr>
              <p:cNvPr id="68618" name="Line 8"/>
              <p:cNvSpPr>
                <a:spLocks noChangeShapeType="1"/>
              </p:cNvSpPr>
              <p:nvPr/>
            </p:nvSpPr>
            <p:spPr bwMode="auto">
              <a:xfrm>
                <a:off x="1675" y="3305"/>
                <a:ext cx="75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68619" name="Rectangle 9"/>
              <p:cNvSpPr>
                <a:spLocks noChangeArrowheads="1"/>
              </p:cNvSpPr>
              <p:nvPr/>
            </p:nvSpPr>
            <p:spPr bwMode="auto">
              <a:xfrm>
                <a:off x="1591" y="2966"/>
                <a:ext cx="1058"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lnSpc>
                    <a:spcPct val="144000"/>
                  </a:lnSpc>
                  <a:spcBef>
                    <a:spcPct val="0"/>
                  </a:spcBef>
                  <a:buClrTx/>
                  <a:buSzTx/>
                  <a:buFontTx/>
                  <a:buNone/>
                </a:pPr>
                <a:r>
                  <a:rPr lang="zh-TW" altLang="en-US" sz="2000"/>
                  <a:t>融資</a:t>
                </a:r>
                <a:r>
                  <a:rPr lang="en-US" altLang="zh-TW" sz="2000"/>
                  <a:t>60</a:t>
                </a:r>
                <a:r>
                  <a:rPr lang="zh-TW" altLang="en-US" sz="2000"/>
                  <a:t>萬元</a:t>
                </a:r>
                <a:endParaRPr lang="zh-TW" altLang="en-US" sz="2000">
                  <a:ea typeface="新細明體" panose="02020500000000000000" pitchFamily="18" charset="-120"/>
                </a:endParaRPr>
              </a:p>
            </p:txBody>
          </p:sp>
          <p:sp>
            <p:nvSpPr>
              <p:cNvPr id="68620" name="Rectangle 10"/>
              <p:cNvSpPr>
                <a:spLocks noChangeArrowheads="1"/>
              </p:cNvSpPr>
              <p:nvPr/>
            </p:nvSpPr>
            <p:spPr bwMode="auto">
              <a:xfrm>
                <a:off x="2548" y="3228"/>
                <a:ext cx="879" cy="481"/>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60000"/>
                  </a:lnSpc>
                  <a:spcBef>
                    <a:spcPts val="900"/>
                  </a:spcBef>
                  <a:buClrTx/>
                  <a:buSzTx/>
                  <a:buFontTx/>
                  <a:buNone/>
                </a:pPr>
                <a:r>
                  <a:rPr lang="zh-TW" altLang="en-US" sz="2200">
                    <a:latin typeface="標楷體" panose="03000509000000000000" pitchFamily="65" charset="-120"/>
                  </a:rPr>
                  <a:t>投資人</a:t>
                </a:r>
                <a:endParaRPr lang="zh-TW" altLang="en-US" sz="2200">
                  <a:ea typeface="新細明體" panose="02020500000000000000" pitchFamily="18" charset="-120"/>
                </a:endParaRPr>
              </a:p>
            </p:txBody>
          </p:sp>
          <p:sp>
            <p:nvSpPr>
              <p:cNvPr id="68621" name="Rectangle 11"/>
              <p:cNvSpPr>
                <a:spLocks noChangeArrowheads="1"/>
              </p:cNvSpPr>
              <p:nvPr/>
            </p:nvSpPr>
            <p:spPr bwMode="auto">
              <a:xfrm>
                <a:off x="4445" y="3225"/>
                <a:ext cx="884" cy="481"/>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232000"/>
                  </a:lnSpc>
                  <a:spcBef>
                    <a:spcPct val="0"/>
                  </a:spcBef>
                  <a:buClrTx/>
                  <a:buSzTx/>
                  <a:buFontTx/>
                  <a:buNone/>
                </a:pPr>
                <a:r>
                  <a:rPr lang="zh-TW" altLang="en-US" sz="2000">
                    <a:latin typeface="標楷體" panose="03000509000000000000" pitchFamily="65" charset="-120"/>
                  </a:rPr>
                  <a:t>股票市場</a:t>
                </a:r>
                <a:endParaRPr lang="zh-TW" altLang="en-US" sz="2000">
                  <a:ea typeface="新細明體" panose="02020500000000000000" pitchFamily="18" charset="-120"/>
                </a:endParaRPr>
              </a:p>
            </p:txBody>
          </p:sp>
          <p:sp>
            <p:nvSpPr>
              <p:cNvPr id="68622" name="Rectangle 12"/>
              <p:cNvSpPr>
                <a:spLocks noChangeArrowheads="1"/>
              </p:cNvSpPr>
              <p:nvPr/>
            </p:nvSpPr>
            <p:spPr bwMode="auto">
              <a:xfrm>
                <a:off x="1500" y="3553"/>
                <a:ext cx="116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60000"/>
                  </a:lnSpc>
                  <a:spcBef>
                    <a:spcPct val="0"/>
                  </a:spcBef>
                  <a:buClrTx/>
                  <a:buSzTx/>
                  <a:buFontTx/>
                  <a:buNone/>
                </a:pPr>
                <a:r>
                  <a:rPr lang="zh-TW" altLang="en-US" sz="2000"/>
                  <a:t>以股票擔保</a:t>
                </a:r>
                <a:endParaRPr lang="zh-TW" altLang="en-US" sz="2000">
                  <a:ea typeface="新細明體" panose="02020500000000000000" pitchFamily="18" charset="-120"/>
                </a:endParaRPr>
              </a:p>
            </p:txBody>
          </p:sp>
          <p:sp>
            <p:nvSpPr>
              <p:cNvPr id="68623" name="Line 13"/>
              <p:cNvSpPr>
                <a:spLocks noChangeShapeType="1"/>
              </p:cNvSpPr>
              <p:nvPr/>
            </p:nvSpPr>
            <p:spPr bwMode="auto">
              <a:xfrm flipH="1" flipV="1">
                <a:off x="1667" y="3569"/>
                <a:ext cx="757"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68624" name="Line 14"/>
              <p:cNvSpPr>
                <a:spLocks noChangeShapeType="1"/>
              </p:cNvSpPr>
              <p:nvPr/>
            </p:nvSpPr>
            <p:spPr bwMode="auto">
              <a:xfrm>
                <a:off x="3526" y="3297"/>
                <a:ext cx="754"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68625" name="Rectangle 15"/>
              <p:cNvSpPr>
                <a:spLocks noChangeArrowheads="1"/>
              </p:cNvSpPr>
              <p:nvPr/>
            </p:nvSpPr>
            <p:spPr bwMode="auto">
              <a:xfrm>
                <a:off x="3366" y="2966"/>
                <a:ext cx="1073"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44000"/>
                  </a:lnSpc>
                  <a:spcBef>
                    <a:spcPct val="0"/>
                  </a:spcBef>
                  <a:buClrTx/>
                  <a:buSzTx/>
                  <a:buFontTx/>
                  <a:buNone/>
                </a:pPr>
                <a:r>
                  <a:rPr lang="zh-TW" altLang="en-US" sz="2000"/>
                  <a:t>價金</a:t>
                </a:r>
                <a:r>
                  <a:rPr lang="en-US" altLang="zh-TW" sz="2000"/>
                  <a:t>100</a:t>
                </a:r>
                <a:r>
                  <a:rPr lang="zh-TW" altLang="en-US" sz="2000"/>
                  <a:t>萬</a:t>
                </a:r>
                <a:endParaRPr lang="zh-TW" altLang="en-US" sz="2000">
                  <a:ea typeface="新細明體" panose="02020500000000000000" pitchFamily="18" charset="-120"/>
                </a:endParaRPr>
              </a:p>
            </p:txBody>
          </p:sp>
          <p:sp>
            <p:nvSpPr>
              <p:cNvPr id="68626" name="Rectangle 16"/>
              <p:cNvSpPr>
                <a:spLocks noChangeArrowheads="1"/>
              </p:cNvSpPr>
              <p:nvPr/>
            </p:nvSpPr>
            <p:spPr bwMode="auto">
              <a:xfrm>
                <a:off x="3517" y="3545"/>
                <a:ext cx="77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60000"/>
                  </a:lnSpc>
                  <a:spcBef>
                    <a:spcPct val="0"/>
                  </a:spcBef>
                  <a:buClrTx/>
                  <a:buSzTx/>
                  <a:buFontTx/>
                  <a:buNone/>
                </a:pPr>
                <a:r>
                  <a:rPr lang="zh-TW" altLang="en-US" sz="2000"/>
                  <a:t>股票</a:t>
                </a:r>
                <a:endParaRPr lang="zh-TW" altLang="en-US" sz="2000">
                  <a:ea typeface="新細明體" panose="02020500000000000000" pitchFamily="18" charset="-120"/>
                </a:endParaRPr>
              </a:p>
            </p:txBody>
          </p:sp>
          <p:sp>
            <p:nvSpPr>
              <p:cNvPr id="68627" name="Line 17"/>
              <p:cNvSpPr>
                <a:spLocks noChangeShapeType="1"/>
              </p:cNvSpPr>
              <p:nvPr/>
            </p:nvSpPr>
            <p:spPr bwMode="auto">
              <a:xfrm flipH="1" flipV="1">
                <a:off x="3517" y="3561"/>
                <a:ext cx="757"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grpSp>
      </p:grpSp>
      <p:sp>
        <p:nvSpPr>
          <p:cNvPr id="68614" name="頁尾版面配置區 18"/>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animEffect transition="in" filter="wipe(down)">
                                      <p:cBhvr>
                                        <p:cTn id="7" dur="580">
                                          <p:stCondLst>
                                            <p:cond delay="0"/>
                                          </p:stCondLst>
                                        </p:cTn>
                                        <p:tgtEl>
                                          <p:spTgt spid="175107">
                                            <p:txEl>
                                              <p:pRg st="0" end="0"/>
                                            </p:txEl>
                                          </p:spTgt>
                                        </p:tgtEl>
                                      </p:cBhvr>
                                    </p:animEffect>
                                    <p:anim calcmode="lin" valueType="num">
                                      <p:cBhvr>
                                        <p:cTn id="8" dur="1822" tmFilter="0,0; 0.14,0.36; 0.43,0.73; 0.71,0.91; 1.0,1.0">
                                          <p:stCondLst>
                                            <p:cond delay="0"/>
                                          </p:stCondLst>
                                        </p:cTn>
                                        <p:tgtEl>
                                          <p:spTgt spid="17510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510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510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510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510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75107">
                                            <p:txEl>
                                              <p:pRg st="0" end="0"/>
                                            </p:txEl>
                                          </p:spTgt>
                                        </p:tgtEl>
                                      </p:cBhvr>
                                      <p:to x="100000" y="60000"/>
                                    </p:animScale>
                                    <p:animScale>
                                      <p:cBhvr>
                                        <p:cTn id="14" dur="166" decel="50000">
                                          <p:stCondLst>
                                            <p:cond delay="676"/>
                                          </p:stCondLst>
                                        </p:cTn>
                                        <p:tgtEl>
                                          <p:spTgt spid="175107">
                                            <p:txEl>
                                              <p:pRg st="0" end="0"/>
                                            </p:txEl>
                                          </p:spTgt>
                                        </p:tgtEl>
                                      </p:cBhvr>
                                      <p:to x="100000" y="100000"/>
                                    </p:animScale>
                                    <p:animScale>
                                      <p:cBhvr>
                                        <p:cTn id="15" dur="26">
                                          <p:stCondLst>
                                            <p:cond delay="1312"/>
                                          </p:stCondLst>
                                        </p:cTn>
                                        <p:tgtEl>
                                          <p:spTgt spid="175107">
                                            <p:txEl>
                                              <p:pRg st="0" end="0"/>
                                            </p:txEl>
                                          </p:spTgt>
                                        </p:tgtEl>
                                      </p:cBhvr>
                                      <p:to x="100000" y="80000"/>
                                    </p:animScale>
                                    <p:animScale>
                                      <p:cBhvr>
                                        <p:cTn id="16" dur="166" decel="50000">
                                          <p:stCondLst>
                                            <p:cond delay="1338"/>
                                          </p:stCondLst>
                                        </p:cTn>
                                        <p:tgtEl>
                                          <p:spTgt spid="175107">
                                            <p:txEl>
                                              <p:pRg st="0" end="0"/>
                                            </p:txEl>
                                          </p:spTgt>
                                        </p:tgtEl>
                                      </p:cBhvr>
                                      <p:to x="100000" y="100000"/>
                                    </p:animScale>
                                    <p:animScale>
                                      <p:cBhvr>
                                        <p:cTn id="17" dur="26">
                                          <p:stCondLst>
                                            <p:cond delay="1642"/>
                                          </p:stCondLst>
                                        </p:cTn>
                                        <p:tgtEl>
                                          <p:spTgt spid="175107">
                                            <p:txEl>
                                              <p:pRg st="0" end="0"/>
                                            </p:txEl>
                                          </p:spTgt>
                                        </p:tgtEl>
                                      </p:cBhvr>
                                      <p:to x="100000" y="90000"/>
                                    </p:animScale>
                                    <p:animScale>
                                      <p:cBhvr>
                                        <p:cTn id="18" dur="166" decel="50000">
                                          <p:stCondLst>
                                            <p:cond delay="1668"/>
                                          </p:stCondLst>
                                        </p:cTn>
                                        <p:tgtEl>
                                          <p:spTgt spid="175107">
                                            <p:txEl>
                                              <p:pRg st="0" end="0"/>
                                            </p:txEl>
                                          </p:spTgt>
                                        </p:tgtEl>
                                      </p:cBhvr>
                                      <p:to x="100000" y="100000"/>
                                    </p:animScale>
                                    <p:animScale>
                                      <p:cBhvr>
                                        <p:cTn id="19" dur="26">
                                          <p:stCondLst>
                                            <p:cond delay="1808"/>
                                          </p:stCondLst>
                                        </p:cTn>
                                        <p:tgtEl>
                                          <p:spTgt spid="175107">
                                            <p:txEl>
                                              <p:pRg st="0" end="0"/>
                                            </p:txEl>
                                          </p:spTgt>
                                        </p:tgtEl>
                                      </p:cBhvr>
                                      <p:to x="100000" y="95000"/>
                                    </p:animScale>
                                    <p:animScale>
                                      <p:cBhvr>
                                        <p:cTn id="20" dur="166" decel="50000">
                                          <p:stCondLst>
                                            <p:cond delay="1834"/>
                                          </p:stCondLst>
                                        </p:cTn>
                                        <p:tgtEl>
                                          <p:spTgt spid="175107">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75107">
                                            <p:txEl>
                                              <p:pRg st="1" end="1"/>
                                            </p:txEl>
                                          </p:spTgt>
                                        </p:tgtEl>
                                        <p:attrNameLst>
                                          <p:attrName>style.visibility</p:attrName>
                                        </p:attrNameLst>
                                      </p:cBhvr>
                                      <p:to>
                                        <p:strVal val="visible"/>
                                      </p:to>
                                    </p:set>
                                    <p:animEffect transition="in" filter="wipe(down)">
                                      <p:cBhvr>
                                        <p:cTn id="23" dur="580">
                                          <p:stCondLst>
                                            <p:cond delay="0"/>
                                          </p:stCondLst>
                                        </p:cTn>
                                        <p:tgtEl>
                                          <p:spTgt spid="175107">
                                            <p:txEl>
                                              <p:pRg st="1" end="1"/>
                                            </p:txEl>
                                          </p:spTgt>
                                        </p:tgtEl>
                                      </p:cBhvr>
                                    </p:animEffect>
                                    <p:anim calcmode="lin" valueType="num">
                                      <p:cBhvr>
                                        <p:cTn id="24" dur="1822" tmFilter="0,0; 0.14,0.36; 0.43,0.73; 0.71,0.91; 1.0,1.0">
                                          <p:stCondLst>
                                            <p:cond delay="0"/>
                                          </p:stCondLst>
                                        </p:cTn>
                                        <p:tgtEl>
                                          <p:spTgt spid="175107">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5107">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5107">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5107">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5107">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175107">
                                            <p:txEl>
                                              <p:pRg st="1" end="1"/>
                                            </p:txEl>
                                          </p:spTgt>
                                        </p:tgtEl>
                                      </p:cBhvr>
                                      <p:to x="100000" y="60000"/>
                                    </p:animScale>
                                    <p:animScale>
                                      <p:cBhvr>
                                        <p:cTn id="30" dur="166" decel="50000">
                                          <p:stCondLst>
                                            <p:cond delay="676"/>
                                          </p:stCondLst>
                                        </p:cTn>
                                        <p:tgtEl>
                                          <p:spTgt spid="175107">
                                            <p:txEl>
                                              <p:pRg st="1" end="1"/>
                                            </p:txEl>
                                          </p:spTgt>
                                        </p:tgtEl>
                                      </p:cBhvr>
                                      <p:to x="100000" y="100000"/>
                                    </p:animScale>
                                    <p:animScale>
                                      <p:cBhvr>
                                        <p:cTn id="31" dur="26">
                                          <p:stCondLst>
                                            <p:cond delay="1312"/>
                                          </p:stCondLst>
                                        </p:cTn>
                                        <p:tgtEl>
                                          <p:spTgt spid="175107">
                                            <p:txEl>
                                              <p:pRg st="1" end="1"/>
                                            </p:txEl>
                                          </p:spTgt>
                                        </p:tgtEl>
                                      </p:cBhvr>
                                      <p:to x="100000" y="80000"/>
                                    </p:animScale>
                                    <p:animScale>
                                      <p:cBhvr>
                                        <p:cTn id="32" dur="166" decel="50000">
                                          <p:stCondLst>
                                            <p:cond delay="1338"/>
                                          </p:stCondLst>
                                        </p:cTn>
                                        <p:tgtEl>
                                          <p:spTgt spid="175107">
                                            <p:txEl>
                                              <p:pRg st="1" end="1"/>
                                            </p:txEl>
                                          </p:spTgt>
                                        </p:tgtEl>
                                      </p:cBhvr>
                                      <p:to x="100000" y="100000"/>
                                    </p:animScale>
                                    <p:animScale>
                                      <p:cBhvr>
                                        <p:cTn id="33" dur="26">
                                          <p:stCondLst>
                                            <p:cond delay="1642"/>
                                          </p:stCondLst>
                                        </p:cTn>
                                        <p:tgtEl>
                                          <p:spTgt spid="175107">
                                            <p:txEl>
                                              <p:pRg st="1" end="1"/>
                                            </p:txEl>
                                          </p:spTgt>
                                        </p:tgtEl>
                                      </p:cBhvr>
                                      <p:to x="100000" y="90000"/>
                                    </p:animScale>
                                    <p:animScale>
                                      <p:cBhvr>
                                        <p:cTn id="34" dur="166" decel="50000">
                                          <p:stCondLst>
                                            <p:cond delay="1668"/>
                                          </p:stCondLst>
                                        </p:cTn>
                                        <p:tgtEl>
                                          <p:spTgt spid="175107">
                                            <p:txEl>
                                              <p:pRg st="1" end="1"/>
                                            </p:txEl>
                                          </p:spTgt>
                                        </p:tgtEl>
                                      </p:cBhvr>
                                      <p:to x="100000" y="100000"/>
                                    </p:animScale>
                                    <p:animScale>
                                      <p:cBhvr>
                                        <p:cTn id="35" dur="26">
                                          <p:stCondLst>
                                            <p:cond delay="1808"/>
                                          </p:stCondLst>
                                        </p:cTn>
                                        <p:tgtEl>
                                          <p:spTgt spid="175107">
                                            <p:txEl>
                                              <p:pRg st="1" end="1"/>
                                            </p:txEl>
                                          </p:spTgt>
                                        </p:tgtEl>
                                      </p:cBhvr>
                                      <p:to x="100000" y="95000"/>
                                    </p:animScale>
                                    <p:animScale>
                                      <p:cBhvr>
                                        <p:cTn id="36" dur="166" decel="50000">
                                          <p:stCondLst>
                                            <p:cond delay="1834"/>
                                          </p:stCondLst>
                                        </p:cTn>
                                        <p:tgtEl>
                                          <p:spTgt spid="175107">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75107">
                                            <p:txEl>
                                              <p:pRg st="2" end="2"/>
                                            </p:txEl>
                                          </p:spTgt>
                                        </p:tgtEl>
                                        <p:attrNameLst>
                                          <p:attrName>style.visibility</p:attrName>
                                        </p:attrNameLst>
                                      </p:cBhvr>
                                      <p:to>
                                        <p:strVal val="visible"/>
                                      </p:to>
                                    </p:set>
                                    <p:animEffect transition="in" filter="wipe(down)">
                                      <p:cBhvr>
                                        <p:cTn id="39" dur="580">
                                          <p:stCondLst>
                                            <p:cond delay="0"/>
                                          </p:stCondLst>
                                        </p:cTn>
                                        <p:tgtEl>
                                          <p:spTgt spid="175107">
                                            <p:txEl>
                                              <p:pRg st="2" end="2"/>
                                            </p:txEl>
                                          </p:spTgt>
                                        </p:tgtEl>
                                      </p:cBhvr>
                                    </p:animEffect>
                                    <p:anim calcmode="lin" valueType="num">
                                      <p:cBhvr>
                                        <p:cTn id="40" dur="1822" tmFilter="0,0; 0.14,0.36; 0.43,0.73; 0.71,0.91; 1.0,1.0">
                                          <p:stCondLst>
                                            <p:cond delay="0"/>
                                          </p:stCondLst>
                                        </p:cTn>
                                        <p:tgtEl>
                                          <p:spTgt spid="175107">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5107">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5107">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5107">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5107">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175107">
                                            <p:txEl>
                                              <p:pRg st="2" end="2"/>
                                            </p:txEl>
                                          </p:spTgt>
                                        </p:tgtEl>
                                      </p:cBhvr>
                                      <p:to x="100000" y="60000"/>
                                    </p:animScale>
                                    <p:animScale>
                                      <p:cBhvr>
                                        <p:cTn id="46" dur="166" decel="50000">
                                          <p:stCondLst>
                                            <p:cond delay="676"/>
                                          </p:stCondLst>
                                        </p:cTn>
                                        <p:tgtEl>
                                          <p:spTgt spid="175107">
                                            <p:txEl>
                                              <p:pRg st="2" end="2"/>
                                            </p:txEl>
                                          </p:spTgt>
                                        </p:tgtEl>
                                      </p:cBhvr>
                                      <p:to x="100000" y="100000"/>
                                    </p:animScale>
                                    <p:animScale>
                                      <p:cBhvr>
                                        <p:cTn id="47" dur="26">
                                          <p:stCondLst>
                                            <p:cond delay="1312"/>
                                          </p:stCondLst>
                                        </p:cTn>
                                        <p:tgtEl>
                                          <p:spTgt spid="175107">
                                            <p:txEl>
                                              <p:pRg st="2" end="2"/>
                                            </p:txEl>
                                          </p:spTgt>
                                        </p:tgtEl>
                                      </p:cBhvr>
                                      <p:to x="100000" y="80000"/>
                                    </p:animScale>
                                    <p:animScale>
                                      <p:cBhvr>
                                        <p:cTn id="48" dur="166" decel="50000">
                                          <p:stCondLst>
                                            <p:cond delay="1338"/>
                                          </p:stCondLst>
                                        </p:cTn>
                                        <p:tgtEl>
                                          <p:spTgt spid="175107">
                                            <p:txEl>
                                              <p:pRg st="2" end="2"/>
                                            </p:txEl>
                                          </p:spTgt>
                                        </p:tgtEl>
                                      </p:cBhvr>
                                      <p:to x="100000" y="100000"/>
                                    </p:animScale>
                                    <p:animScale>
                                      <p:cBhvr>
                                        <p:cTn id="49" dur="26">
                                          <p:stCondLst>
                                            <p:cond delay="1642"/>
                                          </p:stCondLst>
                                        </p:cTn>
                                        <p:tgtEl>
                                          <p:spTgt spid="175107">
                                            <p:txEl>
                                              <p:pRg st="2" end="2"/>
                                            </p:txEl>
                                          </p:spTgt>
                                        </p:tgtEl>
                                      </p:cBhvr>
                                      <p:to x="100000" y="90000"/>
                                    </p:animScale>
                                    <p:animScale>
                                      <p:cBhvr>
                                        <p:cTn id="50" dur="166" decel="50000">
                                          <p:stCondLst>
                                            <p:cond delay="1668"/>
                                          </p:stCondLst>
                                        </p:cTn>
                                        <p:tgtEl>
                                          <p:spTgt spid="175107">
                                            <p:txEl>
                                              <p:pRg st="2" end="2"/>
                                            </p:txEl>
                                          </p:spTgt>
                                        </p:tgtEl>
                                      </p:cBhvr>
                                      <p:to x="100000" y="100000"/>
                                    </p:animScale>
                                    <p:animScale>
                                      <p:cBhvr>
                                        <p:cTn id="51" dur="26">
                                          <p:stCondLst>
                                            <p:cond delay="1808"/>
                                          </p:stCondLst>
                                        </p:cTn>
                                        <p:tgtEl>
                                          <p:spTgt spid="175107">
                                            <p:txEl>
                                              <p:pRg st="2" end="2"/>
                                            </p:txEl>
                                          </p:spTgt>
                                        </p:tgtEl>
                                      </p:cBhvr>
                                      <p:to x="100000" y="95000"/>
                                    </p:animScale>
                                    <p:animScale>
                                      <p:cBhvr>
                                        <p:cTn id="52" dur="166" decel="50000">
                                          <p:stCondLst>
                                            <p:cond delay="1834"/>
                                          </p:stCondLst>
                                        </p:cTn>
                                        <p:tgtEl>
                                          <p:spTgt spid="175107">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animEffect transition="in" filter="fade">
                                      <p:cBhvr>
                                        <p:cTn id="59" dur="500"/>
                                        <p:tgtEl>
                                          <p:spTgt spid="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56323"/>
                                        </p:tgtEl>
                                        <p:attrNameLst>
                                          <p:attrName>style.visibility</p:attrName>
                                        </p:attrNameLst>
                                      </p:cBhvr>
                                      <p:to>
                                        <p:strVal val="visible"/>
                                      </p:to>
                                    </p:set>
                                    <p:animEffect transition="in" filter="wipe(down)">
                                      <p:cBhvr>
                                        <p:cTn id="64"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p:bldP spid="17510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48B12A39-F3DC-4683-AAFF-A5E16711B208}" type="slidenum">
              <a:rPr kumimoji="0" lang="en-US" altLang="zh-TW" sz="1400">
                <a:ea typeface="新細明體" panose="02020500000000000000" pitchFamily="18" charset="-120"/>
              </a:rPr>
              <a:pPr>
                <a:spcBef>
                  <a:spcPct val="0"/>
                </a:spcBef>
                <a:buClrTx/>
                <a:buSzTx/>
                <a:buFontTx/>
                <a:buNone/>
              </a:pPr>
              <a:t>70</a:t>
            </a:fld>
            <a:endParaRPr kumimoji="0" lang="en-US" altLang="zh-TW" sz="1400">
              <a:ea typeface="新細明體" panose="02020500000000000000" pitchFamily="18" charset="-120"/>
            </a:endParaRPr>
          </a:p>
        </p:txBody>
      </p:sp>
      <p:sp>
        <p:nvSpPr>
          <p:cNvPr id="57347"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融資交易</a:t>
            </a:r>
            <a:r>
              <a:rPr lang="zh-CN" altLang="en-US" dirty="0" smtClean="0">
                <a:latin typeface="標楷體" pitchFamily="65" charset="-120"/>
              </a:rPr>
              <a:t>（續）</a:t>
            </a:r>
            <a:endParaRPr lang="zh-TW" altLang="en-US" dirty="0" smtClean="0">
              <a:latin typeface="標楷體" pitchFamily="65" charset="-120"/>
            </a:endParaRPr>
          </a:p>
        </p:txBody>
      </p:sp>
      <p:sp>
        <p:nvSpPr>
          <p:cNvPr id="228355" name="Rectangle 3"/>
          <p:cNvSpPr>
            <a:spLocks noGrp="1" noChangeArrowheads="1"/>
          </p:cNvSpPr>
          <p:nvPr>
            <p:ph type="body" idx="1"/>
          </p:nvPr>
        </p:nvSpPr>
        <p:spPr/>
        <p:txBody>
          <a:bodyPr/>
          <a:lstStyle/>
          <a:p>
            <a:pPr marL="0" indent="0" algn="just" eaLnBrk="1" hangingPunct="1">
              <a:buFont typeface="Wingdings" panose="05000000000000000000" pitchFamily="2" charset="2"/>
              <a:buNone/>
              <a:defRPr/>
            </a:pPr>
            <a:r>
              <a:rPr lang="en-US" altLang="zh-TW" sz="2800" dirty="0">
                <a:latin typeface="標楷體" panose="03000509000000000000" pitchFamily="65" charset="-120"/>
              </a:rPr>
              <a:t>&lt;</a:t>
            </a:r>
            <a:r>
              <a:rPr lang="zh-TW" altLang="zh-TW" sz="2800" dirty="0">
                <a:latin typeface="標楷體" panose="03000509000000000000" pitchFamily="65" charset="-120"/>
              </a:rPr>
              <a:t>範例</a:t>
            </a:r>
            <a:r>
              <a:rPr lang="en-US" altLang="zh-TW" sz="2800" dirty="0">
                <a:latin typeface="標楷體" panose="03000509000000000000" pitchFamily="65" charset="-120"/>
              </a:rPr>
              <a:t>10&gt;</a:t>
            </a:r>
            <a:endParaRPr lang="zh-TW" altLang="zh-TW" sz="2800" dirty="0">
              <a:latin typeface="標楷體" panose="03000509000000000000" pitchFamily="65" charset="-120"/>
            </a:endParaRPr>
          </a:p>
          <a:p>
            <a:pPr algn="just" eaLnBrk="1" hangingPunct="1">
              <a:defRPr/>
            </a:pPr>
            <a:r>
              <a:rPr lang="zh-TW" altLang="en-US" sz="2800" dirty="0" smtClean="0">
                <a:latin typeface="標楷體" panose="03000509000000000000" pitchFamily="65" charset="-120"/>
              </a:rPr>
              <a:t>張三在</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月</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日以每股</a:t>
            </a:r>
            <a:r>
              <a:rPr lang="en-US" altLang="zh-TW" sz="2800" dirty="0" smtClean="0">
                <a:latin typeface="標楷體" panose="03000509000000000000" pitchFamily="65" charset="-120"/>
              </a:rPr>
              <a:t>60</a:t>
            </a:r>
            <a:r>
              <a:rPr lang="zh-TW" altLang="en-US" sz="2800" dirty="0" smtClean="0">
                <a:latin typeface="標楷體" panose="03000509000000000000" pitchFamily="65" charset="-120"/>
              </a:rPr>
              <a:t>元融資買進</a:t>
            </a:r>
            <a:r>
              <a:rPr lang="en-US" altLang="zh-TW" sz="2800" dirty="0" smtClean="0">
                <a:latin typeface="標楷體" panose="03000509000000000000" pitchFamily="65" charset="-120"/>
              </a:rPr>
              <a:t>1</a:t>
            </a:r>
            <a:r>
              <a:rPr lang="zh-TW" altLang="en-US" sz="2800" dirty="0" smtClean="0">
                <a:latin typeface="標楷體" panose="03000509000000000000" pitchFamily="65" charset="-120"/>
              </a:rPr>
              <a:t>張</a:t>
            </a:r>
            <a:r>
              <a:rPr lang="en-US" altLang="zh-TW" sz="2800" dirty="0" smtClean="0">
                <a:latin typeface="標楷體" panose="03000509000000000000" pitchFamily="65" charset="-120"/>
              </a:rPr>
              <a:t>(1</a:t>
            </a:r>
            <a:r>
              <a:rPr lang="zh-TW" altLang="en-US" sz="2800" dirty="0" smtClean="0">
                <a:latin typeface="標楷體" panose="03000509000000000000" pitchFamily="65" charset="-120"/>
              </a:rPr>
              <a:t>張</a:t>
            </a:r>
            <a:r>
              <a:rPr lang="en-US" altLang="zh-TW" sz="2800" dirty="0" smtClean="0">
                <a:latin typeface="標楷體" panose="03000509000000000000" pitchFamily="65" charset="-120"/>
              </a:rPr>
              <a:t>=1,000</a:t>
            </a:r>
            <a:r>
              <a:rPr lang="zh-TW" altLang="en-US" sz="2800" dirty="0" smtClean="0">
                <a:latin typeface="標楷體" panose="03000509000000000000" pitchFamily="65" charset="-120"/>
              </a:rPr>
              <a:t>股</a:t>
            </a:r>
            <a:r>
              <a:rPr lang="en-US" altLang="zh-TW" sz="2800" dirty="0" smtClean="0">
                <a:latin typeface="標楷體" panose="03000509000000000000" pitchFamily="65" charset="-120"/>
              </a:rPr>
              <a:t>)</a:t>
            </a:r>
            <a:r>
              <a:rPr lang="zh-TW" altLang="en-US" sz="2800" dirty="0" smtClean="0">
                <a:latin typeface="標楷體" panose="03000509000000000000" pitchFamily="65" charset="-120"/>
              </a:rPr>
              <a:t>台積電股票，融資比率為</a:t>
            </a:r>
            <a:r>
              <a:rPr lang="en-US" altLang="zh-TW" sz="2800" dirty="0" smtClean="0">
                <a:latin typeface="標楷體" panose="03000509000000000000" pitchFamily="65" charset="-120"/>
              </a:rPr>
              <a:t>60%</a:t>
            </a:r>
            <a:r>
              <a:rPr lang="zh-TW" altLang="en-US" sz="2800" dirty="0" smtClean="0">
                <a:latin typeface="標楷體" panose="03000509000000000000" pitchFamily="65" charset="-120"/>
              </a:rPr>
              <a:t>，半年後以每股</a:t>
            </a:r>
            <a:r>
              <a:rPr lang="en-US" altLang="zh-TW" sz="2800" dirty="0" smtClean="0">
                <a:latin typeface="標楷體" panose="03000509000000000000" pitchFamily="65" charset="-120"/>
              </a:rPr>
              <a:t>80</a:t>
            </a:r>
            <a:r>
              <a:rPr lang="zh-TW" altLang="en-US" sz="2800" dirty="0" smtClean="0">
                <a:latin typeface="標楷體" panose="03000509000000000000" pitchFamily="65" charset="-120"/>
              </a:rPr>
              <a:t>元賣出，融資利率為</a:t>
            </a:r>
            <a:r>
              <a:rPr lang="en-US" altLang="zh-TW" sz="2800" dirty="0" smtClean="0">
                <a:latin typeface="標楷體" panose="03000509000000000000" pitchFamily="65" charset="-120"/>
              </a:rPr>
              <a:t>10%</a:t>
            </a:r>
            <a:r>
              <a:rPr lang="zh-TW" altLang="en-US" sz="2800" dirty="0" smtClean="0">
                <a:latin typeface="標楷體" panose="03000509000000000000" pitchFamily="65" charset="-120"/>
              </a:rPr>
              <a:t>，則</a:t>
            </a:r>
            <a:endParaRPr lang="en-US" altLang="zh-TW" sz="2800" dirty="0" smtClean="0">
              <a:latin typeface="標楷體" panose="03000509000000000000" pitchFamily="65" charset="-120"/>
            </a:endParaRPr>
          </a:p>
          <a:p>
            <a:pPr algn="just" eaLnBrk="1" hangingPunct="1">
              <a:buFont typeface="Wingdings" panose="05000000000000000000" pitchFamily="2" charset="2"/>
              <a:buNone/>
              <a:defRPr/>
            </a:pPr>
            <a:endParaRPr lang="zh-TW" altLang="en-US" sz="2800" dirty="0" smtClean="0">
              <a:latin typeface="標楷體" panose="03000509000000000000" pitchFamily="65" charset="-120"/>
            </a:endParaRPr>
          </a:p>
          <a:p>
            <a:pPr marL="971550" lvl="1" indent="-514350" algn="just" eaLnBrk="1" hangingPunct="1">
              <a:buFont typeface="+mj-lt"/>
              <a:buAutoNum type="arabicPeriod"/>
              <a:defRPr/>
            </a:pPr>
            <a:r>
              <a:rPr lang="zh-TW" altLang="en-US" dirty="0" smtClean="0">
                <a:latin typeface="標楷體" panose="03000509000000000000" pitchFamily="65" charset="-120"/>
              </a:rPr>
              <a:t>張三的融資金額與自備款各為多少？</a:t>
            </a:r>
          </a:p>
          <a:p>
            <a:pPr marL="971550" lvl="1" indent="-514350" algn="just" eaLnBrk="1" hangingPunct="1">
              <a:buFont typeface="+mj-lt"/>
              <a:buAutoNum type="arabicPeriod"/>
              <a:defRPr/>
            </a:pPr>
            <a:r>
              <a:rPr lang="zh-TW" altLang="en-US" dirty="0" smtClean="0">
                <a:latin typeface="標楷體" panose="03000509000000000000" pitchFamily="65" charset="-120"/>
              </a:rPr>
              <a:t>張三的投資損益為多少？</a:t>
            </a:r>
            <a:endParaRPr lang="en-US" altLang="zh-TW" dirty="0" smtClean="0">
              <a:latin typeface="標楷體" panose="03000509000000000000" pitchFamily="65" charset="-120"/>
            </a:endParaRPr>
          </a:p>
          <a:p>
            <a:pPr lvl="1" algn="just" eaLnBrk="1" hangingPunct="1">
              <a:defRPr/>
            </a:pPr>
            <a:endParaRPr lang="zh-TW" altLang="en-US" dirty="0" smtClean="0">
              <a:latin typeface="標楷體" panose="03000509000000000000" pitchFamily="65" charset="-120"/>
            </a:endParaRPr>
          </a:p>
        </p:txBody>
      </p:sp>
      <p:sp>
        <p:nvSpPr>
          <p:cNvPr id="6963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8355">
                                            <p:txEl>
                                              <p:pRg st="0" end="0"/>
                                            </p:txEl>
                                          </p:spTgt>
                                        </p:tgtEl>
                                        <p:attrNameLst>
                                          <p:attrName>style.visibility</p:attrName>
                                        </p:attrNameLst>
                                      </p:cBhvr>
                                      <p:to>
                                        <p:strVal val="visible"/>
                                      </p:to>
                                    </p:set>
                                    <p:animEffect transition="in" filter="fade">
                                      <p:cBhvr>
                                        <p:cTn id="7" dur="1000"/>
                                        <p:tgtEl>
                                          <p:spTgt spid="228355">
                                            <p:txEl>
                                              <p:pRg st="0" end="0"/>
                                            </p:txEl>
                                          </p:spTgt>
                                        </p:tgtEl>
                                      </p:cBhvr>
                                    </p:animEffect>
                                    <p:anim calcmode="lin" valueType="num">
                                      <p:cBhvr>
                                        <p:cTn id="8" dur="1000" fill="hold"/>
                                        <p:tgtEl>
                                          <p:spTgt spid="2283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83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8355">
                                            <p:txEl>
                                              <p:pRg st="1" end="1"/>
                                            </p:txEl>
                                          </p:spTgt>
                                        </p:tgtEl>
                                        <p:attrNameLst>
                                          <p:attrName>style.visibility</p:attrName>
                                        </p:attrNameLst>
                                      </p:cBhvr>
                                      <p:to>
                                        <p:strVal val="visible"/>
                                      </p:to>
                                    </p:set>
                                    <p:animEffect transition="in" filter="fade">
                                      <p:cBhvr>
                                        <p:cTn id="14" dur="1000"/>
                                        <p:tgtEl>
                                          <p:spTgt spid="228355">
                                            <p:txEl>
                                              <p:pRg st="1" end="1"/>
                                            </p:txEl>
                                          </p:spTgt>
                                        </p:tgtEl>
                                      </p:cBhvr>
                                    </p:animEffect>
                                    <p:anim calcmode="lin" valueType="num">
                                      <p:cBhvr>
                                        <p:cTn id="15" dur="1000" fill="hold"/>
                                        <p:tgtEl>
                                          <p:spTgt spid="2283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835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28355">
                                            <p:txEl>
                                              <p:pRg st="3" end="3"/>
                                            </p:txEl>
                                          </p:spTgt>
                                        </p:tgtEl>
                                        <p:attrNameLst>
                                          <p:attrName>style.visibility</p:attrName>
                                        </p:attrNameLst>
                                      </p:cBhvr>
                                      <p:to>
                                        <p:strVal val="visible"/>
                                      </p:to>
                                    </p:set>
                                    <p:animEffect transition="in" filter="fade">
                                      <p:cBhvr>
                                        <p:cTn id="19" dur="1000"/>
                                        <p:tgtEl>
                                          <p:spTgt spid="228355">
                                            <p:txEl>
                                              <p:pRg st="3" end="3"/>
                                            </p:txEl>
                                          </p:spTgt>
                                        </p:tgtEl>
                                      </p:cBhvr>
                                    </p:animEffect>
                                    <p:anim calcmode="lin" valueType="num">
                                      <p:cBhvr>
                                        <p:cTn id="20" dur="1000" fill="hold"/>
                                        <p:tgtEl>
                                          <p:spTgt spid="22835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28355">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8355">
                                            <p:txEl>
                                              <p:pRg st="4" end="4"/>
                                            </p:txEl>
                                          </p:spTgt>
                                        </p:tgtEl>
                                        <p:attrNameLst>
                                          <p:attrName>style.visibility</p:attrName>
                                        </p:attrNameLst>
                                      </p:cBhvr>
                                      <p:to>
                                        <p:strVal val="visible"/>
                                      </p:to>
                                    </p:set>
                                    <p:animEffect transition="in" filter="fade">
                                      <p:cBhvr>
                                        <p:cTn id="24" dur="1000"/>
                                        <p:tgtEl>
                                          <p:spTgt spid="228355">
                                            <p:txEl>
                                              <p:pRg st="4" end="4"/>
                                            </p:txEl>
                                          </p:spTgt>
                                        </p:tgtEl>
                                      </p:cBhvr>
                                    </p:animEffect>
                                    <p:anim calcmode="lin" valueType="num">
                                      <p:cBhvr>
                                        <p:cTn id="25" dur="1000" fill="hold"/>
                                        <p:tgtEl>
                                          <p:spTgt spid="22835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283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7347"/>
                                        </p:tgtEl>
                                        <p:attrNameLst>
                                          <p:attrName>style.visibility</p:attrName>
                                        </p:attrNameLst>
                                      </p:cBhvr>
                                      <p:to>
                                        <p:strVal val="visible"/>
                                      </p:to>
                                    </p:set>
                                    <p:animEffect transition="in" filter="barn(inVertical)">
                                      <p:cBhvr>
                                        <p:cTn id="31"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p:bldP spid="228355"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02A62C9-EF38-46C3-BA7E-68139E9A2DA5}" type="slidenum">
              <a:rPr kumimoji="0" lang="en-US" altLang="zh-TW" sz="1400">
                <a:ea typeface="新細明體" panose="02020500000000000000" pitchFamily="18" charset="-120"/>
              </a:rPr>
              <a:pPr>
                <a:spcBef>
                  <a:spcPct val="0"/>
                </a:spcBef>
                <a:buClrTx/>
                <a:buSzTx/>
                <a:buFontTx/>
                <a:buNone/>
              </a:pPr>
              <a:t>71</a:t>
            </a:fld>
            <a:endParaRPr kumimoji="0" lang="en-US" altLang="zh-TW" sz="1400">
              <a:ea typeface="新細明體" panose="02020500000000000000" pitchFamily="18" charset="-120"/>
            </a:endParaRPr>
          </a:p>
        </p:txBody>
      </p:sp>
      <p:sp>
        <p:nvSpPr>
          <p:cNvPr id="58371" name="Rectangle 2"/>
          <p:cNvSpPr>
            <a:spLocks noGrp="1" noChangeArrowheads="1"/>
          </p:cNvSpPr>
          <p:nvPr>
            <p:ph type="title"/>
          </p:nvPr>
        </p:nvSpPr>
        <p:spPr>
          <a:xfrm>
            <a:off x="685800" y="115888"/>
            <a:ext cx="7772400" cy="1143000"/>
          </a:xfrm>
        </p:spPr>
        <p:txBody>
          <a:bodyPr/>
          <a:lstStyle/>
          <a:p>
            <a:pPr eaLnBrk="1" hangingPunct="1">
              <a:defRPr/>
            </a:pPr>
            <a:r>
              <a:rPr lang="zh-TW" altLang="en-US" dirty="0" smtClean="0">
                <a:latin typeface="標楷體" pitchFamily="65" charset="-120"/>
              </a:rPr>
              <a:t>融資交易</a:t>
            </a:r>
            <a:r>
              <a:rPr lang="zh-CN" altLang="en-US" dirty="0">
                <a:latin typeface="標楷體" pitchFamily="65" charset="-120"/>
              </a:rPr>
              <a:t>（續）</a:t>
            </a:r>
            <a:endParaRPr lang="zh-TW" altLang="en-US" dirty="0" smtClean="0">
              <a:latin typeface="標楷體" pitchFamily="65" charset="-120"/>
            </a:endParaRPr>
          </a:p>
        </p:txBody>
      </p:sp>
      <p:sp>
        <p:nvSpPr>
          <p:cNvPr id="229379" name="Rectangle 3"/>
          <p:cNvSpPr>
            <a:spLocks noGrp="1" noChangeArrowheads="1"/>
          </p:cNvSpPr>
          <p:nvPr>
            <p:ph type="body" idx="1"/>
          </p:nvPr>
        </p:nvSpPr>
        <p:spPr>
          <a:xfrm>
            <a:off x="865188" y="1265238"/>
            <a:ext cx="7413625" cy="4983162"/>
          </a:xfrm>
        </p:spPr>
        <p:txBody>
          <a:bodyPr/>
          <a:lstStyle/>
          <a:p>
            <a:pPr marL="0" indent="0" eaLnBrk="1" hangingPunct="1">
              <a:lnSpc>
                <a:spcPct val="80000"/>
              </a:lnSpc>
              <a:buFont typeface="Wingdings" panose="05000000000000000000" pitchFamily="2" charset="2"/>
              <a:buNone/>
              <a:defRPr/>
            </a:pPr>
            <a:r>
              <a:rPr lang="en-US" altLang="zh-TW" sz="2000" dirty="0"/>
              <a:t>&lt;</a:t>
            </a:r>
            <a:r>
              <a:rPr lang="zh-TW" altLang="zh-TW" sz="2000" dirty="0"/>
              <a:t>說明</a:t>
            </a:r>
            <a:r>
              <a:rPr lang="en-US" altLang="zh-TW" sz="2000" dirty="0"/>
              <a:t>&gt;</a:t>
            </a:r>
            <a:endParaRPr lang="zh-TW" altLang="zh-TW" sz="2000" dirty="0"/>
          </a:p>
          <a:p>
            <a:pPr marL="457200" indent="-457200" eaLnBrk="1" hangingPunct="1">
              <a:lnSpc>
                <a:spcPct val="80000"/>
              </a:lnSpc>
              <a:buFont typeface="+mj-lt"/>
              <a:buAutoNum type="arabicPeriod"/>
              <a:defRPr/>
            </a:pPr>
            <a:r>
              <a:rPr lang="zh-TW" altLang="en-US" sz="2000" dirty="0" smtClean="0">
                <a:latin typeface="標楷體" panose="03000509000000000000" pitchFamily="65" charset="-120"/>
              </a:rPr>
              <a:t>融資金額＝買進股票總價值</a:t>
            </a:r>
            <a:r>
              <a:rPr lang="en-US" altLang="zh-TW" sz="2000" dirty="0" smtClean="0">
                <a:latin typeface="標楷體" panose="03000509000000000000" pitchFamily="65" charset="-120"/>
              </a:rPr>
              <a:t>×</a:t>
            </a:r>
            <a:r>
              <a:rPr lang="zh-TW" altLang="en-US" sz="2000" dirty="0" smtClean="0">
                <a:latin typeface="標楷體" panose="03000509000000000000" pitchFamily="65" charset="-120"/>
              </a:rPr>
              <a:t>融資比率</a:t>
            </a:r>
          </a:p>
          <a:p>
            <a:pPr eaLnBrk="1" hangingPunct="1">
              <a:lnSpc>
                <a:spcPct val="80000"/>
              </a:lnSpc>
              <a:buFont typeface="Wingdings" panose="05000000000000000000" pitchFamily="2" charset="2"/>
              <a:buNone/>
              <a:defRPr/>
            </a:pPr>
            <a:r>
              <a:rPr lang="zh-TW" altLang="en-US" sz="2000" dirty="0" smtClean="0">
                <a:latin typeface="標楷體" panose="03000509000000000000" pitchFamily="65" charset="-120"/>
              </a:rPr>
              <a:t>           ＝</a:t>
            </a:r>
            <a:r>
              <a:rPr lang="en-US" altLang="zh-TW" sz="2000" dirty="0" smtClean="0">
                <a:latin typeface="標楷體" panose="03000509000000000000" pitchFamily="65" charset="-120"/>
              </a:rPr>
              <a:t>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×60×60%</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36,000(</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marL="400050" lvl="1" indent="0" eaLnBrk="1" hangingPunct="1">
              <a:lnSpc>
                <a:spcPct val="80000"/>
              </a:lnSpc>
              <a:buFont typeface="Wingdings" panose="05000000000000000000" pitchFamily="2" charset="2"/>
              <a:buNone/>
              <a:defRPr/>
            </a:pPr>
            <a:r>
              <a:rPr lang="zh-TW" altLang="en-US" sz="2000" dirty="0" smtClean="0">
                <a:latin typeface="標楷體" panose="03000509000000000000" pitchFamily="65" charset="-120"/>
              </a:rPr>
              <a:t>融資自備款＝買進股票總價值－融資金額</a:t>
            </a:r>
          </a:p>
          <a:p>
            <a:pPr eaLnBrk="1" hangingPunct="1">
              <a:lnSpc>
                <a:spcPct val="80000"/>
              </a:lnSpc>
              <a:buFont typeface="Wingdings" panose="05000000000000000000" pitchFamily="2" charset="2"/>
              <a:buNone/>
              <a:defRPr/>
            </a:pPr>
            <a:r>
              <a:rPr lang="zh-TW" altLang="en-US" sz="2000" dirty="0" smtClean="0">
                <a:latin typeface="標楷體" panose="03000509000000000000" pitchFamily="65" charset="-120"/>
              </a:rPr>
              <a:t>             ＝</a:t>
            </a:r>
            <a:r>
              <a:rPr lang="en-US" altLang="zh-TW" sz="2000" dirty="0" smtClean="0">
                <a:latin typeface="標楷體" panose="03000509000000000000" pitchFamily="65" charset="-120"/>
              </a:rPr>
              <a:t>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×60</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36,000</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24,000(</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marL="457200" indent="-457200" eaLnBrk="1" hangingPunct="1">
              <a:lnSpc>
                <a:spcPct val="80000"/>
              </a:lnSpc>
              <a:buFont typeface="+mj-lt"/>
              <a:buAutoNum type="arabicPeriod" startAt="2"/>
              <a:defRPr/>
            </a:pPr>
            <a:r>
              <a:rPr lang="zh-TW" altLang="en-US" sz="2000" dirty="0" smtClean="0">
                <a:latin typeface="標楷體" panose="03000509000000000000" pitchFamily="65" charset="-120"/>
              </a:rPr>
              <a:t>買進手續費＝買進股票總價值</a:t>
            </a:r>
            <a:r>
              <a:rPr lang="en-US" altLang="zh-TW" sz="2000" dirty="0" smtClean="0">
                <a:latin typeface="標楷體" panose="03000509000000000000" pitchFamily="65" charset="-120"/>
              </a:rPr>
              <a:t>×1.425</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×60×1.425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85(</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融資利息＝融資金額</a:t>
            </a:r>
            <a:r>
              <a:rPr lang="en-US" altLang="zh-TW" sz="2000" dirty="0" smtClean="0">
                <a:latin typeface="標楷體" panose="03000509000000000000" pitchFamily="65" charset="-120"/>
              </a:rPr>
              <a:t>×</a:t>
            </a:r>
            <a:r>
              <a:rPr lang="zh-TW" altLang="en-US" sz="2000" dirty="0" smtClean="0">
                <a:latin typeface="標楷體" panose="03000509000000000000" pitchFamily="65" charset="-120"/>
              </a:rPr>
              <a:t>融資利率</a:t>
            </a:r>
            <a:endParaRPr lang="en-US" altLang="zh-TW" sz="2000" dirty="0" smtClean="0">
              <a:latin typeface="標楷體" panose="03000509000000000000" pitchFamily="65" charset="-120"/>
            </a:endParaRPr>
          </a:p>
          <a:p>
            <a:pPr eaLnBrk="1" hangingPunct="1">
              <a:lnSpc>
                <a:spcPct val="80000"/>
              </a:lnSpc>
              <a:buFont typeface="Wingdings" panose="05000000000000000000" pitchFamily="2" charset="2"/>
              <a:buNone/>
              <a:defRPr/>
            </a:pPr>
            <a:r>
              <a:rPr lang="zh-TW" altLang="en-US" sz="2000" dirty="0" smtClean="0">
                <a:latin typeface="標楷體" panose="03000509000000000000" pitchFamily="65" charset="-120"/>
              </a:rPr>
              <a:t>             ＝</a:t>
            </a:r>
            <a:r>
              <a:rPr lang="en-US" altLang="zh-TW" sz="2000" dirty="0" smtClean="0">
                <a:latin typeface="標楷體" panose="03000509000000000000" pitchFamily="65" charset="-120"/>
              </a:rPr>
              <a:t>36,000×10%×1/2</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1,800(</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賣出手續費＝賣出股票總價值</a:t>
            </a:r>
            <a:r>
              <a:rPr lang="en-US" altLang="zh-TW" sz="2000" dirty="0" smtClean="0">
                <a:latin typeface="標楷體" panose="03000509000000000000" pitchFamily="65" charset="-120"/>
              </a:rPr>
              <a:t>×1.425</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×80×1.425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114(</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證券交易稅＝賣出股票總價值</a:t>
            </a:r>
            <a:r>
              <a:rPr lang="en-US" altLang="zh-TW" sz="2000" dirty="0" smtClean="0">
                <a:latin typeface="標楷體" panose="03000509000000000000" pitchFamily="65" charset="-120"/>
              </a:rPr>
              <a:t>×3</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×80×3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240(</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獲利＝資本利得－相關費用與稅負</a:t>
            </a:r>
          </a:p>
          <a:p>
            <a:pPr eaLnBrk="1" hangingPunct="1">
              <a:lnSpc>
                <a:spcPct val="80000"/>
              </a:lnSpc>
              <a:buFont typeface="Wingdings" panose="05000000000000000000" pitchFamily="2" charset="2"/>
              <a:buNone/>
              <a:defRPr/>
            </a:pPr>
            <a:r>
              <a:rPr lang="zh-TW" altLang="en-US" sz="2000" dirty="0" smtClean="0">
                <a:latin typeface="標楷體" panose="03000509000000000000" pitchFamily="65" charset="-120"/>
              </a:rPr>
              <a:t>       ＝</a:t>
            </a:r>
            <a:r>
              <a:rPr lang="en-US" altLang="zh-TW" sz="2000" dirty="0" smtClean="0">
                <a:latin typeface="標楷體" panose="03000509000000000000" pitchFamily="65" charset="-120"/>
              </a:rPr>
              <a:t>(80</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60)×1,000</a:t>
            </a:r>
            <a:r>
              <a:rPr lang="zh-TW" altLang="en-US" sz="2000" dirty="0" smtClean="0">
                <a:latin typeface="標楷體" panose="03000509000000000000" pitchFamily="65" charset="-120"/>
              </a:rPr>
              <a:t>股－</a:t>
            </a:r>
            <a:r>
              <a:rPr lang="en-US" altLang="zh-TW" sz="2000" dirty="0" smtClean="0">
                <a:latin typeface="標楷體" panose="03000509000000000000" pitchFamily="65" charset="-120"/>
              </a:rPr>
              <a:t>(85</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1,800</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114</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240) </a:t>
            </a:r>
          </a:p>
          <a:p>
            <a:pPr eaLnBrk="1" hangingPunct="1">
              <a:lnSpc>
                <a:spcPct val="80000"/>
              </a:lnSpc>
              <a:buFont typeface="Wingdings" panose="05000000000000000000" pitchFamily="2" charset="2"/>
              <a:buNone/>
              <a:defRPr/>
            </a:pPr>
            <a:r>
              <a:rPr lang="en-US" altLang="zh-TW" sz="2000" dirty="0" smtClean="0">
                <a:latin typeface="標楷體" panose="03000509000000000000" pitchFamily="65" charset="-120"/>
              </a:rPr>
              <a:t>       </a:t>
            </a:r>
            <a:r>
              <a:rPr lang="zh-TW" altLang="en-US" sz="2000" dirty="0" smtClean="0">
                <a:latin typeface="標楷體" panose="03000509000000000000" pitchFamily="65" charset="-120"/>
              </a:rPr>
              <a:t>＝</a:t>
            </a:r>
            <a:r>
              <a:rPr lang="en-US" altLang="zh-TW" sz="2000" dirty="0" smtClean="0">
                <a:latin typeface="標楷體" panose="03000509000000000000" pitchFamily="65" charset="-120"/>
              </a:rPr>
              <a:t>17,761(</a:t>
            </a:r>
            <a:r>
              <a:rPr lang="zh-TW" altLang="en-US" sz="2000" dirty="0" smtClean="0">
                <a:latin typeface="標楷體" panose="03000509000000000000" pitchFamily="65" charset="-120"/>
              </a:rPr>
              <a:t>元</a:t>
            </a:r>
            <a:r>
              <a:rPr lang="en-US" altLang="zh-TW" sz="2000" dirty="0" smtClean="0">
                <a:latin typeface="標楷體" panose="03000509000000000000" pitchFamily="65" charset="-120"/>
              </a:rPr>
              <a:t>)</a:t>
            </a:r>
          </a:p>
          <a:p>
            <a:pPr eaLnBrk="1" hangingPunct="1">
              <a:lnSpc>
                <a:spcPct val="80000"/>
              </a:lnSpc>
              <a:defRPr/>
            </a:pPr>
            <a:endParaRPr lang="en-US" altLang="zh-TW" sz="2000" dirty="0" smtClean="0"/>
          </a:p>
        </p:txBody>
      </p:sp>
      <p:sp>
        <p:nvSpPr>
          <p:cNvPr id="7066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grpSp>
        <p:nvGrpSpPr>
          <p:cNvPr id="70662" name="Group 3"/>
          <p:cNvGrpSpPr>
            <a:grpSpLocks/>
          </p:cNvGrpSpPr>
          <p:nvPr/>
        </p:nvGrpSpPr>
        <p:grpSpPr bwMode="auto">
          <a:xfrm>
            <a:off x="4405313" y="2781300"/>
            <a:ext cx="1462087" cy="2447925"/>
            <a:chOff x="4405672" y="2780928"/>
            <a:chExt cx="1462472" cy="2448272"/>
          </a:xfrm>
        </p:grpSpPr>
        <p:graphicFrame>
          <p:nvGraphicFramePr>
            <p:cNvPr id="70663" name="Object 2"/>
            <p:cNvGraphicFramePr>
              <a:graphicFrameLocks noChangeAspect="1"/>
            </p:cNvGraphicFramePr>
            <p:nvPr/>
          </p:nvGraphicFramePr>
          <p:xfrm>
            <a:off x="5535488" y="2780928"/>
            <a:ext cx="332656" cy="332656"/>
          </p:xfrm>
          <a:graphic>
            <a:graphicData uri="http://schemas.openxmlformats.org/presentationml/2006/ole">
              <mc:AlternateContent xmlns:mc="http://schemas.openxmlformats.org/markup-compatibility/2006">
                <mc:Choice xmlns:v="urn:schemas-microsoft-com:vml" Requires="v">
                  <p:oleObj spid="_x0000_s70753" name="Equation" r:id="rId3" imgW="203024" imgH="203024" progId="Equation.DSMT4">
                    <p:embed/>
                  </p:oleObj>
                </mc:Choice>
                <mc:Fallback>
                  <p:oleObj name="Equation" r:id="rId3" imgW="203024" imgH="203024"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5488" y="2780928"/>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4" name="Object 7"/>
            <p:cNvGraphicFramePr>
              <a:graphicFrameLocks noChangeAspect="1"/>
            </p:cNvGraphicFramePr>
            <p:nvPr/>
          </p:nvGraphicFramePr>
          <p:xfrm>
            <a:off x="4405672" y="4896544"/>
            <a:ext cx="332656" cy="332656"/>
          </p:xfrm>
          <a:graphic>
            <a:graphicData uri="http://schemas.openxmlformats.org/presentationml/2006/ole">
              <mc:AlternateContent xmlns:mc="http://schemas.openxmlformats.org/markup-compatibility/2006">
                <mc:Choice xmlns:v="urn:schemas-microsoft-com:vml" Requires="v">
                  <p:oleObj spid="_x0000_s70754" name="Equation" r:id="rId5" imgW="203024" imgH="203024" progId="Equation.DSMT4">
                    <p:embed/>
                  </p:oleObj>
                </mc:Choice>
                <mc:Fallback>
                  <p:oleObj name="Equation" r:id="rId5" imgW="203024" imgH="203024"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5672" y="4896544"/>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5" name="Object 8"/>
            <p:cNvGraphicFramePr>
              <a:graphicFrameLocks noChangeAspect="1"/>
            </p:cNvGraphicFramePr>
            <p:nvPr/>
          </p:nvGraphicFramePr>
          <p:xfrm>
            <a:off x="4967605" y="4590864"/>
            <a:ext cx="332656" cy="332656"/>
          </p:xfrm>
          <a:graphic>
            <a:graphicData uri="http://schemas.openxmlformats.org/presentationml/2006/ole">
              <mc:AlternateContent xmlns:mc="http://schemas.openxmlformats.org/markup-compatibility/2006">
                <mc:Choice xmlns:v="urn:schemas-microsoft-com:vml" Requires="v">
                  <p:oleObj spid="_x0000_s70755" name="Equation" r:id="rId6" imgW="203024" imgH="203024" progId="Equation.DSMT4">
                    <p:embed/>
                  </p:oleObj>
                </mc:Choice>
                <mc:Fallback>
                  <p:oleObj name="Equation" r:id="rId6" imgW="203024" imgH="203024" progId="Equation.DSMT4">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605" y="4590864"/>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6" name="Object 9"/>
            <p:cNvGraphicFramePr>
              <a:graphicFrameLocks noChangeAspect="1"/>
            </p:cNvGraphicFramePr>
            <p:nvPr/>
          </p:nvGraphicFramePr>
          <p:xfrm>
            <a:off x="5483426" y="3951176"/>
            <a:ext cx="332656" cy="332656"/>
          </p:xfrm>
          <a:graphic>
            <a:graphicData uri="http://schemas.openxmlformats.org/presentationml/2006/ole">
              <mc:AlternateContent xmlns:mc="http://schemas.openxmlformats.org/markup-compatibility/2006">
                <mc:Choice xmlns:v="urn:schemas-microsoft-com:vml" Requires="v">
                  <p:oleObj spid="_x0000_s70756" name="Equation" r:id="rId7" imgW="203024" imgH="203024" progId="Equation.DSMT4">
                    <p:embed/>
                  </p:oleObj>
                </mc:Choice>
                <mc:Fallback>
                  <p:oleObj name="Equation" r:id="rId7" imgW="203024" imgH="203024" progId="Equation.DSMT4">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3426" y="3951176"/>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7" name="Object 10"/>
            <p:cNvGraphicFramePr>
              <a:graphicFrameLocks noChangeAspect="1"/>
            </p:cNvGraphicFramePr>
            <p:nvPr/>
          </p:nvGraphicFramePr>
          <p:xfrm>
            <a:off x="4932649" y="4283359"/>
            <a:ext cx="332656" cy="332656"/>
          </p:xfrm>
          <a:graphic>
            <a:graphicData uri="http://schemas.openxmlformats.org/presentationml/2006/ole">
              <mc:AlternateContent xmlns:mc="http://schemas.openxmlformats.org/markup-compatibility/2006">
                <mc:Choice xmlns:v="urn:schemas-microsoft-com:vml" Requires="v">
                  <p:oleObj spid="_x0000_s70757" name="Equation" r:id="rId8" imgW="203024" imgH="203024" progId="Equation.DSMT4">
                    <p:embed/>
                  </p:oleObj>
                </mc:Choice>
                <mc:Fallback>
                  <p:oleObj name="Equation" r:id="rId8" imgW="203024" imgH="203024" progId="Equation.DSMT4">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649" y="4283359"/>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8" name="Object 11"/>
            <p:cNvGraphicFramePr>
              <a:graphicFrameLocks noChangeAspect="1"/>
            </p:cNvGraphicFramePr>
            <p:nvPr/>
          </p:nvGraphicFramePr>
          <p:xfrm>
            <a:off x="4788024" y="3057872"/>
            <a:ext cx="332656" cy="332656"/>
          </p:xfrm>
          <a:graphic>
            <a:graphicData uri="http://schemas.openxmlformats.org/presentationml/2006/ole">
              <mc:AlternateContent xmlns:mc="http://schemas.openxmlformats.org/markup-compatibility/2006">
                <mc:Choice xmlns:v="urn:schemas-microsoft-com:vml" Requires="v">
                  <p:oleObj spid="_x0000_s70758" name="Equation" r:id="rId9" imgW="203024" imgH="203024" progId="Equation.DSMT4">
                    <p:embed/>
                  </p:oleObj>
                </mc:Choice>
                <mc:Fallback>
                  <p:oleObj name="Equation" r:id="rId9" imgW="203024" imgH="203024" progId="Equation.DSMT4">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057872"/>
                          <a:ext cx="332656" cy="33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anim calcmode="lin" valueType="num">
                                      <p:cBhvr additive="base">
                                        <p:cTn id="7" dur="500" fill="hold"/>
                                        <p:tgtEl>
                                          <p:spTgt spid="2293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9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9379">
                                            <p:txEl>
                                              <p:pRg st="1" end="1"/>
                                            </p:txEl>
                                          </p:spTgt>
                                        </p:tgtEl>
                                        <p:attrNameLst>
                                          <p:attrName>style.visibility</p:attrName>
                                        </p:attrNameLst>
                                      </p:cBhvr>
                                      <p:to>
                                        <p:strVal val="visible"/>
                                      </p:to>
                                    </p:set>
                                    <p:anim calcmode="lin" valueType="num">
                                      <p:cBhvr additive="base">
                                        <p:cTn id="13" dur="500" fill="hold"/>
                                        <p:tgtEl>
                                          <p:spTgt spid="2293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9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9379">
                                            <p:txEl>
                                              <p:pRg st="2" end="2"/>
                                            </p:txEl>
                                          </p:spTgt>
                                        </p:tgtEl>
                                        <p:attrNameLst>
                                          <p:attrName>style.visibility</p:attrName>
                                        </p:attrNameLst>
                                      </p:cBhvr>
                                      <p:to>
                                        <p:strVal val="visible"/>
                                      </p:to>
                                    </p:set>
                                    <p:anim calcmode="lin" valueType="num">
                                      <p:cBhvr additive="base">
                                        <p:cTn id="19" dur="500" fill="hold"/>
                                        <p:tgtEl>
                                          <p:spTgt spid="2293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9379">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9379">
                                            <p:txEl>
                                              <p:pRg st="3" end="3"/>
                                            </p:txEl>
                                          </p:spTgt>
                                        </p:tgtEl>
                                        <p:attrNameLst>
                                          <p:attrName>style.visibility</p:attrName>
                                        </p:attrNameLst>
                                      </p:cBhvr>
                                      <p:to>
                                        <p:strVal val="visible"/>
                                      </p:to>
                                    </p:set>
                                    <p:anim calcmode="lin" valueType="num">
                                      <p:cBhvr additive="base">
                                        <p:cTn id="23" dur="500" fill="hold"/>
                                        <p:tgtEl>
                                          <p:spTgt spid="22937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293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29379">
                                            <p:txEl>
                                              <p:pRg st="4" end="4"/>
                                            </p:txEl>
                                          </p:spTgt>
                                        </p:tgtEl>
                                        <p:attrNameLst>
                                          <p:attrName>style.visibility</p:attrName>
                                        </p:attrNameLst>
                                      </p:cBhvr>
                                      <p:to>
                                        <p:strVal val="visible"/>
                                      </p:to>
                                    </p:set>
                                    <p:anim calcmode="lin" valueType="num">
                                      <p:cBhvr additive="base">
                                        <p:cTn id="29" dur="500" fill="hold"/>
                                        <p:tgtEl>
                                          <p:spTgt spid="22937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29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29379">
                                            <p:txEl>
                                              <p:pRg st="5" end="5"/>
                                            </p:txEl>
                                          </p:spTgt>
                                        </p:tgtEl>
                                        <p:attrNameLst>
                                          <p:attrName>style.visibility</p:attrName>
                                        </p:attrNameLst>
                                      </p:cBhvr>
                                      <p:to>
                                        <p:strVal val="visible"/>
                                      </p:to>
                                    </p:set>
                                    <p:anim calcmode="lin" valueType="num">
                                      <p:cBhvr additive="base">
                                        <p:cTn id="35" dur="500" fill="hold"/>
                                        <p:tgtEl>
                                          <p:spTgt spid="229379">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293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9379">
                                            <p:txEl>
                                              <p:pRg st="6" end="6"/>
                                            </p:txEl>
                                          </p:spTgt>
                                        </p:tgtEl>
                                        <p:attrNameLst>
                                          <p:attrName>style.visibility</p:attrName>
                                        </p:attrNameLst>
                                      </p:cBhvr>
                                      <p:to>
                                        <p:strVal val="visible"/>
                                      </p:to>
                                    </p:set>
                                    <p:anim calcmode="lin" valueType="num">
                                      <p:cBhvr additive="base">
                                        <p:cTn id="41" dur="500" fill="hold"/>
                                        <p:tgtEl>
                                          <p:spTgt spid="229379">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29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9379">
                                            <p:txEl>
                                              <p:pRg st="7" end="7"/>
                                            </p:txEl>
                                          </p:spTgt>
                                        </p:tgtEl>
                                        <p:attrNameLst>
                                          <p:attrName>style.visibility</p:attrName>
                                        </p:attrNameLst>
                                      </p:cBhvr>
                                      <p:to>
                                        <p:strVal val="visible"/>
                                      </p:to>
                                    </p:set>
                                    <p:anim calcmode="lin" valueType="num">
                                      <p:cBhvr additive="base">
                                        <p:cTn id="47" dur="500" fill="hold"/>
                                        <p:tgtEl>
                                          <p:spTgt spid="229379">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2937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29379">
                                            <p:txEl>
                                              <p:pRg st="8" end="8"/>
                                            </p:txEl>
                                          </p:spTgt>
                                        </p:tgtEl>
                                        <p:attrNameLst>
                                          <p:attrName>style.visibility</p:attrName>
                                        </p:attrNameLst>
                                      </p:cBhvr>
                                      <p:to>
                                        <p:strVal val="visible"/>
                                      </p:to>
                                    </p:set>
                                    <p:anim calcmode="lin" valueType="num">
                                      <p:cBhvr additive="base">
                                        <p:cTn id="53" dur="500" fill="hold"/>
                                        <p:tgtEl>
                                          <p:spTgt spid="229379">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2937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9379">
                                            <p:txEl>
                                              <p:pRg st="9" end="9"/>
                                            </p:txEl>
                                          </p:spTgt>
                                        </p:tgtEl>
                                        <p:attrNameLst>
                                          <p:attrName>style.visibility</p:attrName>
                                        </p:attrNameLst>
                                      </p:cBhvr>
                                      <p:to>
                                        <p:strVal val="visible"/>
                                      </p:to>
                                    </p:set>
                                    <p:anim calcmode="lin" valueType="num">
                                      <p:cBhvr additive="base">
                                        <p:cTn id="59" dur="500" fill="hold"/>
                                        <p:tgtEl>
                                          <p:spTgt spid="229379">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2937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29379">
                                            <p:txEl>
                                              <p:pRg st="10" end="10"/>
                                            </p:txEl>
                                          </p:spTgt>
                                        </p:tgtEl>
                                        <p:attrNameLst>
                                          <p:attrName>style.visibility</p:attrName>
                                        </p:attrNameLst>
                                      </p:cBhvr>
                                      <p:to>
                                        <p:strVal val="visible"/>
                                      </p:to>
                                    </p:set>
                                    <p:anim calcmode="lin" valueType="num">
                                      <p:cBhvr additive="base">
                                        <p:cTn id="65" dur="500" fill="hold"/>
                                        <p:tgtEl>
                                          <p:spTgt spid="229379">
                                            <p:txEl>
                                              <p:pRg st="10" end="1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2937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29379">
                                            <p:txEl>
                                              <p:pRg st="11" end="11"/>
                                            </p:txEl>
                                          </p:spTgt>
                                        </p:tgtEl>
                                        <p:attrNameLst>
                                          <p:attrName>style.visibility</p:attrName>
                                        </p:attrNameLst>
                                      </p:cBhvr>
                                      <p:to>
                                        <p:strVal val="visible"/>
                                      </p:to>
                                    </p:set>
                                    <p:anim calcmode="lin" valueType="num">
                                      <p:cBhvr additive="base">
                                        <p:cTn id="71" dur="500" fill="hold"/>
                                        <p:tgtEl>
                                          <p:spTgt spid="229379">
                                            <p:txEl>
                                              <p:pRg st="11" end="11"/>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2937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29379">
                                            <p:txEl>
                                              <p:pRg st="12" end="12"/>
                                            </p:txEl>
                                          </p:spTgt>
                                        </p:tgtEl>
                                        <p:attrNameLst>
                                          <p:attrName>style.visibility</p:attrName>
                                        </p:attrNameLst>
                                      </p:cBhvr>
                                      <p:to>
                                        <p:strVal val="visible"/>
                                      </p:to>
                                    </p:set>
                                    <p:anim calcmode="lin" valueType="num">
                                      <p:cBhvr additive="base">
                                        <p:cTn id="77" dur="500" fill="hold"/>
                                        <p:tgtEl>
                                          <p:spTgt spid="229379">
                                            <p:txEl>
                                              <p:pRg st="12" end="12"/>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2937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29379">
                                            <p:txEl>
                                              <p:pRg st="13" end="13"/>
                                            </p:txEl>
                                          </p:spTgt>
                                        </p:tgtEl>
                                        <p:attrNameLst>
                                          <p:attrName>style.visibility</p:attrName>
                                        </p:attrNameLst>
                                      </p:cBhvr>
                                      <p:to>
                                        <p:strVal val="visible"/>
                                      </p:to>
                                    </p:set>
                                    <p:anim calcmode="lin" valueType="num">
                                      <p:cBhvr additive="base">
                                        <p:cTn id="83" dur="500" fill="hold"/>
                                        <p:tgtEl>
                                          <p:spTgt spid="229379">
                                            <p:txEl>
                                              <p:pRg st="13" end="13"/>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29379">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29379">
                                            <p:txEl>
                                              <p:pRg st="14" end="14"/>
                                            </p:txEl>
                                          </p:spTgt>
                                        </p:tgtEl>
                                        <p:attrNameLst>
                                          <p:attrName>style.visibility</p:attrName>
                                        </p:attrNameLst>
                                      </p:cBhvr>
                                      <p:to>
                                        <p:strVal val="visible"/>
                                      </p:to>
                                    </p:set>
                                    <p:anim calcmode="lin" valueType="num">
                                      <p:cBhvr additive="base">
                                        <p:cTn id="89" dur="500" fill="hold"/>
                                        <p:tgtEl>
                                          <p:spTgt spid="229379">
                                            <p:txEl>
                                              <p:pRg st="14" end="14"/>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229379">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29379">
                                            <p:txEl>
                                              <p:pRg st="15" end="15"/>
                                            </p:txEl>
                                          </p:spTgt>
                                        </p:tgtEl>
                                        <p:attrNameLst>
                                          <p:attrName>style.visibility</p:attrName>
                                        </p:attrNameLst>
                                      </p:cBhvr>
                                      <p:to>
                                        <p:strVal val="visible"/>
                                      </p:to>
                                    </p:set>
                                    <p:anim calcmode="lin" valueType="num">
                                      <p:cBhvr additive="base">
                                        <p:cTn id="95" dur="500" fill="hold"/>
                                        <p:tgtEl>
                                          <p:spTgt spid="229379">
                                            <p:txEl>
                                              <p:pRg st="15" end="15"/>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29379">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58371"/>
                                        </p:tgtEl>
                                        <p:attrNameLst>
                                          <p:attrName>style.visibility</p:attrName>
                                        </p:attrNameLst>
                                      </p:cBhvr>
                                      <p:to>
                                        <p:strVal val="visible"/>
                                      </p:to>
                                    </p:set>
                                    <p:animEffect transition="in" filter="wipe(down)">
                                      <p:cBhvr>
                                        <p:cTn id="101" dur="500"/>
                                        <p:tgtEl>
                                          <p:spTgt spid="58371"/>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nodeType="clickEffect">
                                  <p:stCondLst>
                                    <p:cond delay="0"/>
                                  </p:stCondLst>
                                  <p:childTnLst>
                                    <p:set>
                                      <p:cBhvr>
                                        <p:cTn id="105" dur="1" fill="hold">
                                          <p:stCondLst>
                                            <p:cond delay="0"/>
                                          </p:stCondLst>
                                        </p:cTn>
                                        <p:tgtEl>
                                          <p:spTgt spid="70662"/>
                                        </p:tgtEl>
                                        <p:attrNameLst>
                                          <p:attrName>style.visibility</p:attrName>
                                        </p:attrNameLst>
                                      </p:cBhvr>
                                      <p:to>
                                        <p:strVal val="visible"/>
                                      </p:to>
                                    </p:set>
                                    <p:animEffect transition="in" filter="barn(inVertical)">
                                      <p:cBhvr>
                                        <p:cTn id="106"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p:bldP spid="22937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E21FA639-9835-4CDC-876A-4A2376A7D616}" type="slidenum">
              <a:rPr kumimoji="0" lang="en-US" altLang="zh-TW" sz="1400">
                <a:ea typeface="新細明體" panose="02020500000000000000" pitchFamily="18" charset="-120"/>
              </a:rPr>
              <a:pPr>
                <a:spcBef>
                  <a:spcPct val="0"/>
                </a:spcBef>
                <a:buClrTx/>
                <a:buSzTx/>
                <a:buFontTx/>
                <a:buNone/>
              </a:pPr>
              <a:t>72</a:t>
            </a:fld>
            <a:endParaRPr kumimoji="0" lang="en-US" altLang="zh-TW" sz="1400">
              <a:ea typeface="新細明體" panose="02020500000000000000" pitchFamily="18" charset="-120"/>
            </a:endParaRPr>
          </a:p>
        </p:txBody>
      </p:sp>
      <p:sp>
        <p:nvSpPr>
          <p:cNvPr id="176131" name="Rectangle 3"/>
          <p:cNvSpPr>
            <a:spLocks noGrp="1" noChangeArrowheads="1"/>
          </p:cNvSpPr>
          <p:nvPr>
            <p:ph type="body" idx="1"/>
          </p:nvPr>
        </p:nvSpPr>
        <p:spPr>
          <a:xfrm>
            <a:off x="457200" y="1512887"/>
            <a:ext cx="8229600" cy="5084763"/>
          </a:xfrm>
        </p:spPr>
        <p:txBody>
          <a:bodyPr/>
          <a:lstStyle/>
          <a:p>
            <a:pPr eaLnBrk="1" hangingPunct="1"/>
            <a:r>
              <a:rPr lang="zh-TW" altLang="en-US" sz="2800" dirty="0" smtClean="0">
                <a:latin typeface="標楷體" panose="03000509000000000000" pitchFamily="65" charset="-120"/>
              </a:rPr>
              <a:t>投資人向證券公司借入股票並賣出，以後再買進股票並歸還證券公司。</a:t>
            </a:r>
          </a:p>
          <a:p>
            <a:pPr eaLnBrk="1" hangingPunct="1"/>
            <a:r>
              <a:rPr lang="zh-TW" altLang="en-US" sz="2800" dirty="0" smtClean="0">
                <a:latin typeface="標楷體" panose="03000509000000000000" pitchFamily="65" charset="-120"/>
              </a:rPr>
              <a:t>融券保證金金額佔股票成交價金的比率稱為「融券保證金比率」，目前融券保證金比率都是</a:t>
            </a:r>
            <a:r>
              <a:rPr lang="en-US" altLang="zh-TW" sz="2800" dirty="0" smtClean="0">
                <a:latin typeface="標楷體" panose="03000509000000000000" pitchFamily="65" charset="-120"/>
              </a:rPr>
              <a:t>90%</a:t>
            </a:r>
            <a:r>
              <a:rPr lang="zh-TW" altLang="en-US" sz="2800" dirty="0" smtClean="0">
                <a:latin typeface="標楷體" panose="03000509000000000000" pitchFamily="65" charset="-120"/>
              </a:rPr>
              <a:t>。</a:t>
            </a:r>
          </a:p>
          <a:p>
            <a:pPr lvl="1" eaLnBrk="1" hangingPunct="1"/>
            <a:r>
              <a:rPr lang="zh-TW" altLang="en-US" sz="2400" dirty="0" smtClean="0">
                <a:latin typeface="標楷體" panose="03000509000000000000" pitchFamily="65" charset="-120"/>
              </a:rPr>
              <a:t>投資人融券賣出</a:t>
            </a:r>
            <a:r>
              <a:rPr lang="en-US" altLang="zh-TW" sz="2400" dirty="0" smtClean="0">
                <a:latin typeface="標楷體" panose="03000509000000000000" pitchFamily="65" charset="-120"/>
              </a:rPr>
              <a:t>100</a:t>
            </a:r>
            <a:r>
              <a:rPr lang="zh-TW" altLang="en-US" sz="2400" dirty="0" smtClean="0">
                <a:latin typeface="標楷體" panose="03000509000000000000" pitchFamily="65" charset="-120"/>
              </a:rPr>
              <a:t>萬元的股票，則除了必須將賣出股票的價金</a:t>
            </a:r>
            <a:r>
              <a:rPr lang="en-US" altLang="zh-TW" sz="2400" dirty="0" smtClean="0">
                <a:latin typeface="標楷體" panose="03000509000000000000" pitchFamily="65" charset="-120"/>
              </a:rPr>
              <a:t>100</a:t>
            </a:r>
            <a:r>
              <a:rPr lang="zh-TW" altLang="en-US" sz="2400" dirty="0" smtClean="0">
                <a:latin typeface="標楷體" panose="03000509000000000000" pitchFamily="65" charset="-120"/>
              </a:rPr>
              <a:t>萬元留置在證券公司，還必須繳交</a:t>
            </a:r>
            <a:r>
              <a:rPr lang="en-US" altLang="zh-TW" sz="2400" dirty="0" smtClean="0">
                <a:latin typeface="標楷體" panose="03000509000000000000" pitchFamily="65" charset="-120"/>
              </a:rPr>
              <a:t>90</a:t>
            </a:r>
            <a:r>
              <a:rPr lang="zh-TW" altLang="en-US" sz="2400" dirty="0" smtClean="0">
                <a:latin typeface="標楷體" panose="03000509000000000000" pitchFamily="65" charset="-120"/>
              </a:rPr>
              <a:t>萬元的融券保證金。 </a:t>
            </a:r>
          </a:p>
        </p:txBody>
      </p:sp>
      <p:grpSp>
        <p:nvGrpSpPr>
          <p:cNvPr id="2" name="Group 4"/>
          <p:cNvGrpSpPr>
            <a:grpSpLocks noChangeAspect="1"/>
          </p:cNvGrpSpPr>
          <p:nvPr/>
        </p:nvGrpSpPr>
        <p:grpSpPr bwMode="auto">
          <a:xfrm>
            <a:off x="1116013" y="4357688"/>
            <a:ext cx="7272337" cy="1854200"/>
            <a:chOff x="1418" y="11600"/>
            <a:chExt cx="9180" cy="2340"/>
          </a:xfrm>
        </p:grpSpPr>
        <p:sp>
          <p:nvSpPr>
            <p:cNvPr id="71687" name="AutoShape 5"/>
            <p:cNvSpPr>
              <a:spLocks noChangeAspect="1" noChangeArrowheads="1"/>
            </p:cNvSpPr>
            <p:nvPr/>
          </p:nvSpPr>
          <p:spPr bwMode="auto">
            <a:xfrm>
              <a:off x="1418" y="11600"/>
              <a:ext cx="9180"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spcBef>
                  <a:spcPct val="0"/>
                </a:spcBef>
                <a:buClrTx/>
                <a:buSzTx/>
                <a:buFontTx/>
                <a:buNone/>
              </a:pPr>
              <a:endParaRPr lang="zh-TW" altLang="en-US" sz="2400">
                <a:ea typeface="新細明體" panose="02020500000000000000" pitchFamily="18" charset="-120"/>
              </a:endParaRPr>
            </a:p>
          </p:txBody>
        </p:sp>
        <p:grpSp>
          <p:nvGrpSpPr>
            <p:cNvPr id="71688" name="Group 6"/>
            <p:cNvGrpSpPr>
              <a:grpSpLocks/>
            </p:cNvGrpSpPr>
            <p:nvPr/>
          </p:nvGrpSpPr>
          <p:grpSpPr bwMode="auto">
            <a:xfrm>
              <a:off x="1598" y="11700"/>
              <a:ext cx="8820" cy="2150"/>
              <a:chOff x="1778" y="11610"/>
              <a:chExt cx="8820" cy="2150"/>
            </a:xfrm>
          </p:grpSpPr>
          <p:sp>
            <p:nvSpPr>
              <p:cNvPr id="71689" name="Rectangle 7"/>
              <p:cNvSpPr>
                <a:spLocks noChangeArrowheads="1"/>
              </p:cNvSpPr>
              <p:nvPr/>
            </p:nvSpPr>
            <p:spPr bwMode="auto">
              <a:xfrm>
                <a:off x="1778" y="11846"/>
                <a:ext cx="1678" cy="930"/>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232000"/>
                  </a:lnSpc>
                  <a:spcBef>
                    <a:spcPct val="0"/>
                  </a:spcBef>
                  <a:buClrTx/>
                  <a:buSzTx/>
                  <a:buFontTx/>
                  <a:buNone/>
                </a:pPr>
                <a:r>
                  <a:rPr lang="zh-TW" altLang="en-US" sz="2000">
                    <a:latin typeface="標楷體" panose="03000509000000000000" pitchFamily="65" charset="-120"/>
                  </a:rPr>
                  <a:t>證券公司</a:t>
                </a:r>
                <a:endParaRPr lang="zh-TW" altLang="en-US" sz="2000">
                  <a:ea typeface="新細明體" panose="02020500000000000000" pitchFamily="18" charset="-120"/>
                </a:endParaRPr>
              </a:p>
            </p:txBody>
          </p:sp>
          <p:sp>
            <p:nvSpPr>
              <p:cNvPr id="71690" name="Line 8"/>
              <p:cNvSpPr>
                <a:spLocks noChangeShapeType="1"/>
              </p:cNvSpPr>
              <p:nvPr/>
            </p:nvSpPr>
            <p:spPr bwMode="auto">
              <a:xfrm>
                <a:off x="3744" y="12200"/>
                <a:ext cx="1412"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1" name="Rectangle 9"/>
              <p:cNvSpPr>
                <a:spLocks noChangeArrowheads="1"/>
              </p:cNvSpPr>
              <p:nvPr/>
            </p:nvSpPr>
            <p:spPr bwMode="auto">
              <a:xfrm>
                <a:off x="3597" y="11610"/>
                <a:ext cx="1883"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lnSpc>
                    <a:spcPct val="144000"/>
                  </a:lnSpc>
                  <a:spcBef>
                    <a:spcPct val="0"/>
                  </a:spcBef>
                  <a:buClrTx/>
                  <a:buSzTx/>
                  <a:buFontTx/>
                  <a:buNone/>
                </a:pPr>
                <a:r>
                  <a:rPr lang="zh-TW" altLang="en-US" sz="2000"/>
                  <a:t>出借股票</a:t>
                </a:r>
                <a:endParaRPr lang="zh-TW" altLang="en-US" sz="2000">
                  <a:ea typeface="新細明體" panose="02020500000000000000" pitchFamily="18" charset="-120"/>
                </a:endParaRPr>
              </a:p>
            </p:txBody>
          </p:sp>
          <p:sp>
            <p:nvSpPr>
              <p:cNvPr id="71692" name="Rectangle 10"/>
              <p:cNvSpPr>
                <a:spLocks noChangeArrowheads="1"/>
              </p:cNvSpPr>
              <p:nvPr/>
            </p:nvSpPr>
            <p:spPr bwMode="auto">
              <a:xfrm>
                <a:off x="5348" y="11855"/>
                <a:ext cx="1672" cy="958"/>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60000"/>
                  </a:lnSpc>
                  <a:spcBef>
                    <a:spcPts val="900"/>
                  </a:spcBef>
                  <a:buClrTx/>
                  <a:buSzTx/>
                  <a:buFontTx/>
                  <a:buNone/>
                </a:pPr>
                <a:r>
                  <a:rPr lang="zh-TW" altLang="en-US" sz="2000">
                    <a:latin typeface="標楷體" panose="03000509000000000000" pitchFamily="65" charset="-120"/>
                  </a:rPr>
                  <a:t>投資人</a:t>
                </a:r>
                <a:endParaRPr lang="zh-TW" altLang="en-US" sz="2000">
                  <a:ea typeface="新細明體" panose="02020500000000000000" pitchFamily="18" charset="-120"/>
                </a:endParaRPr>
              </a:p>
            </p:txBody>
          </p:sp>
          <p:sp>
            <p:nvSpPr>
              <p:cNvPr id="71693" name="Rectangle 11"/>
              <p:cNvSpPr>
                <a:spLocks noChangeArrowheads="1"/>
              </p:cNvSpPr>
              <p:nvPr/>
            </p:nvSpPr>
            <p:spPr bwMode="auto">
              <a:xfrm>
                <a:off x="8931" y="11855"/>
                <a:ext cx="1667" cy="901"/>
              </a:xfrm>
              <a:prstGeom prst="rect">
                <a:avLst/>
              </a:prstGeom>
              <a:solidFill>
                <a:srgbClr val="C0C0C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232000"/>
                  </a:lnSpc>
                  <a:spcBef>
                    <a:spcPct val="0"/>
                  </a:spcBef>
                  <a:buClrTx/>
                  <a:buSzTx/>
                  <a:buFontTx/>
                  <a:buNone/>
                </a:pPr>
                <a:r>
                  <a:rPr lang="zh-TW" altLang="en-US" sz="2000">
                    <a:latin typeface="標楷體" panose="03000509000000000000" pitchFamily="65" charset="-120"/>
                  </a:rPr>
                  <a:t>股票市場</a:t>
                </a:r>
                <a:endParaRPr lang="zh-TW" altLang="en-US" sz="2000">
                  <a:ea typeface="新細明體" panose="02020500000000000000" pitchFamily="18" charset="-120"/>
                </a:endParaRPr>
              </a:p>
            </p:txBody>
          </p:sp>
          <p:sp>
            <p:nvSpPr>
              <p:cNvPr id="71694" name="Rectangle 12"/>
              <p:cNvSpPr>
                <a:spLocks noChangeArrowheads="1"/>
              </p:cNvSpPr>
              <p:nvPr/>
            </p:nvSpPr>
            <p:spPr bwMode="auto">
              <a:xfrm>
                <a:off x="3218" y="12830"/>
                <a:ext cx="2910" cy="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eaLnBrk="1" hangingPunct="1">
                  <a:lnSpc>
                    <a:spcPct val="144000"/>
                  </a:lnSpc>
                  <a:spcBef>
                    <a:spcPct val="0"/>
                  </a:spcBef>
                  <a:buClrTx/>
                  <a:buSzTx/>
                  <a:buFontTx/>
                  <a:buNone/>
                </a:pPr>
                <a:r>
                  <a:rPr lang="en-US" altLang="zh-TW" sz="1600">
                    <a:latin typeface="標楷體" panose="03000509000000000000" pitchFamily="65" charset="-120"/>
                  </a:rPr>
                  <a:t>1. </a:t>
                </a:r>
                <a:r>
                  <a:rPr lang="zh-TW" altLang="en-US" sz="1600">
                    <a:latin typeface="標楷體" panose="03000509000000000000" pitchFamily="65" charset="-120"/>
                  </a:rPr>
                  <a:t>價金</a:t>
                </a:r>
                <a:r>
                  <a:rPr lang="en-US" altLang="zh-TW" sz="1600">
                    <a:latin typeface="標楷體" panose="03000509000000000000" pitchFamily="65" charset="-120"/>
                  </a:rPr>
                  <a:t>100</a:t>
                </a:r>
                <a:r>
                  <a:rPr lang="zh-TW" altLang="en-US" sz="1600">
                    <a:latin typeface="標楷體" panose="03000509000000000000" pitchFamily="65" charset="-120"/>
                  </a:rPr>
                  <a:t>萬元擔保</a:t>
                </a:r>
              </a:p>
              <a:p>
                <a:pPr algn="just" eaLnBrk="1" hangingPunct="1">
                  <a:lnSpc>
                    <a:spcPct val="160000"/>
                  </a:lnSpc>
                  <a:spcBef>
                    <a:spcPct val="0"/>
                  </a:spcBef>
                  <a:buClrTx/>
                  <a:buSzTx/>
                  <a:buFontTx/>
                  <a:buNone/>
                </a:pPr>
                <a:r>
                  <a:rPr lang="en-US" altLang="zh-TW" sz="1600">
                    <a:latin typeface="標楷體" panose="03000509000000000000" pitchFamily="65" charset="-120"/>
                  </a:rPr>
                  <a:t>2. </a:t>
                </a:r>
                <a:r>
                  <a:rPr lang="zh-TW" altLang="en-US" sz="1600">
                    <a:latin typeface="標楷體" panose="03000509000000000000" pitchFamily="65" charset="-120"/>
                  </a:rPr>
                  <a:t>融券保證金</a:t>
                </a:r>
                <a:r>
                  <a:rPr lang="en-US" altLang="zh-TW" sz="1600">
                    <a:latin typeface="標楷體" panose="03000509000000000000" pitchFamily="65" charset="-120"/>
                  </a:rPr>
                  <a:t>90</a:t>
                </a:r>
                <a:r>
                  <a:rPr lang="zh-TW" altLang="en-US" sz="1600">
                    <a:latin typeface="標楷體" panose="03000509000000000000" pitchFamily="65" charset="-120"/>
                  </a:rPr>
                  <a:t>萬元</a:t>
                </a:r>
              </a:p>
            </p:txBody>
          </p:sp>
          <p:sp>
            <p:nvSpPr>
              <p:cNvPr id="71695" name="Line 13"/>
              <p:cNvSpPr>
                <a:spLocks noChangeShapeType="1"/>
              </p:cNvSpPr>
              <p:nvPr/>
            </p:nvSpPr>
            <p:spPr bwMode="auto">
              <a:xfrm flipH="1" flipV="1">
                <a:off x="3728" y="12709"/>
                <a:ext cx="1417"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6" name="Line 14"/>
              <p:cNvSpPr>
                <a:spLocks noChangeShapeType="1"/>
              </p:cNvSpPr>
              <p:nvPr/>
            </p:nvSpPr>
            <p:spPr bwMode="auto">
              <a:xfrm>
                <a:off x="7270" y="12200"/>
                <a:ext cx="1412"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7" name="Rectangle 15"/>
              <p:cNvSpPr>
                <a:spLocks noChangeArrowheads="1"/>
              </p:cNvSpPr>
              <p:nvPr/>
            </p:nvSpPr>
            <p:spPr bwMode="auto">
              <a:xfrm>
                <a:off x="7051" y="11610"/>
                <a:ext cx="1720"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44000"/>
                  </a:lnSpc>
                  <a:spcBef>
                    <a:spcPct val="0"/>
                  </a:spcBef>
                  <a:buClrTx/>
                  <a:buSzTx/>
                  <a:buFontTx/>
                  <a:buNone/>
                </a:pPr>
                <a:r>
                  <a:rPr lang="zh-TW" altLang="en-US" sz="2000"/>
                  <a:t>賣出股票</a:t>
                </a:r>
                <a:endParaRPr lang="zh-TW" altLang="en-US" sz="2000">
                  <a:ea typeface="新細明體" panose="02020500000000000000" pitchFamily="18" charset="-120"/>
                </a:endParaRPr>
              </a:p>
            </p:txBody>
          </p:sp>
          <p:sp>
            <p:nvSpPr>
              <p:cNvPr id="71698" name="Rectangle 16"/>
              <p:cNvSpPr>
                <a:spLocks noChangeArrowheads="1"/>
              </p:cNvSpPr>
              <p:nvPr/>
            </p:nvSpPr>
            <p:spPr bwMode="auto">
              <a:xfrm>
                <a:off x="6835" y="12680"/>
                <a:ext cx="234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lgn="ctr" eaLnBrk="1" hangingPunct="1">
                  <a:lnSpc>
                    <a:spcPct val="144000"/>
                  </a:lnSpc>
                  <a:spcBef>
                    <a:spcPct val="0"/>
                  </a:spcBef>
                  <a:buClrTx/>
                  <a:buSzTx/>
                  <a:buFontTx/>
                  <a:buNone/>
                </a:pPr>
                <a:r>
                  <a:rPr lang="zh-TW" altLang="en-US" sz="2000"/>
                  <a:t>價金</a:t>
                </a:r>
                <a:r>
                  <a:rPr lang="en-US" altLang="zh-TW" sz="2000"/>
                  <a:t>100</a:t>
                </a:r>
                <a:r>
                  <a:rPr lang="zh-TW" altLang="en-US" sz="2000"/>
                  <a:t>萬元</a:t>
                </a:r>
                <a:endParaRPr lang="zh-TW" altLang="en-US" sz="2000">
                  <a:ea typeface="新細明體" panose="02020500000000000000" pitchFamily="18" charset="-120"/>
                </a:endParaRPr>
              </a:p>
              <a:p>
                <a:pPr eaLnBrk="1" hangingPunct="1">
                  <a:spcBef>
                    <a:spcPct val="0"/>
                  </a:spcBef>
                  <a:buClrTx/>
                  <a:buSzTx/>
                  <a:buFontTx/>
                  <a:buNone/>
                </a:pPr>
                <a:endParaRPr lang="en-US" altLang="zh-TW" sz="2000">
                  <a:ea typeface="新細明體" panose="02020500000000000000" pitchFamily="18" charset="-120"/>
                </a:endParaRPr>
              </a:p>
            </p:txBody>
          </p:sp>
          <p:sp>
            <p:nvSpPr>
              <p:cNvPr id="71699" name="Line 17"/>
              <p:cNvSpPr>
                <a:spLocks noChangeShapeType="1"/>
              </p:cNvSpPr>
              <p:nvPr/>
            </p:nvSpPr>
            <p:spPr bwMode="auto">
              <a:xfrm flipH="1" flipV="1">
                <a:off x="7254" y="12710"/>
                <a:ext cx="1417"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grpSp>
      </p:grpSp>
      <p:sp>
        <p:nvSpPr>
          <p:cNvPr id="71685" name="頁尾版面配置區 17"/>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
        <p:nvSpPr>
          <p:cNvPr id="59398" name="Rectangle 2"/>
          <p:cNvSpPr>
            <a:spLocks noGrp="1" noChangeArrowheads="1"/>
          </p:cNvSpPr>
          <p:nvPr>
            <p:ph type="title"/>
          </p:nvPr>
        </p:nvSpPr>
        <p:spPr>
          <a:xfrm>
            <a:off x="685800" y="333375"/>
            <a:ext cx="7772400" cy="1143000"/>
          </a:xfrm>
        </p:spPr>
        <p:txBody>
          <a:bodyPr/>
          <a:lstStyle/>
          <a:p>
            <a:pPr eaLnBrk="1" hangingPunct="1">
              <a:defRPr/>
            </a:pPr>
            <a:r>
              <a:rPr lang="zh-TW" altLang="en-US" dirty="0" smtClean="0">
                <a:latin typeface="標楷體" pitchFamily="65" charset="-120"/>
              </a:rPr>
              <a:t>融券交易</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6131">
                                            <p:txEl>
                                              <p:pRg st="0" end="0"/>
                                            </p:txEl>
                                          </p:spTgt>
                                        </p:tgtEl>
                                        <p:attrNameLst>
                                          <p:attrName>style.visibility</p:attrName>
                                        </p:attrNameLst>
                                      </p:cBhvr>
                                      <p:to>
                                        <p:strVal val="visible"/>
                                      </p:to>
                                    </p:set>
                                    <p:animEffect transition="in" filter="fade">
                                      <p:cBhvr>
                                        <p:cTn id="7" dur="500"/>
                                        <p:tgtEl>
                                          <p:spTgt spid="176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6131">
                                            <p:txEl>
                                              <p:pRg st="1" end="1"/>
                                            </p:txEl>
                                          </p:spTgt>
                                        </p:tgtEl>
                                        <p:attrNameLst>
                                          <p:attrName>style.visibility</p:attrName>
                                        </p:attrNameLst>
                                      </p:cBhvr>
                                      <p:to>
                                        <p:strVal val="visible"/>
                                      </p:to>
                                    </p:set>
                                    <p:animEffect transition="in" filter="fade">
                                      <p:cBhvr>
                                        <p:cTn id="12" dur="500"/>
                                        <p:tgtEl>
                                          <p:spTgt spid="17613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6131">
                                            <p:txEl>
                                              <p:pRg st="2" end="2"/>
                                            </p:txEl>
                                          </p:spTgt>
                                        </p:tgtEl>
                                        <p:attrNameLst>
                                          <p:attrName>style.visibility</p:attrName>
                                        </p:attrNameLst>
                                      </p:cBhvr>
                                      <p:to>
                                        <p:strVal val="visible"/>
                                      </p:to>
                                    </p:set>
                                    <p:animEffect transition="in" filter="fade">
                                      <p:cBhvr>
                                        <p:cTn id="15" dur="500"/>
                                        <p:tgtEl>
                                          <p:spTgt spid="1761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9398"/>
                                        </p:tgtEl>
                                        <p:attrNameLst>
                                          <p:attrName>style.visibility</p:attrName>
                                        </p:attrNameLst>
                                      </p:cBhvr>
                                      <p:to>
                                        <p:strVal val="visible"/>
                                      </p:to>
                                    </p:set>
                                    <p:animEffect transition="in" filter="fade">
                                      <p:cBhvr>
                                        <p:cTn id="27" dur="1000"/>
                                        <p:tgtEl>
                                          <p:spTgt spid="59398"/>
                                        </p:tgtEl>
                                      </p:cBhvr>
                                    </p:animEffect>
                                    <p:anim calcmode="lin" valueType="num">
                                      <p:cBhvr>
                                        <p:cTn id="28" dur="1000" fill="hold"/>
                                        <p:tgtEl>
                                          <p:spTgt spid="59398"/>
                                        </p:tgtEl>
                                        <p:attrNameLst>
                                          <p:attrName>ppt_x</p:attrName>
                                        </p:attrNameLst>
                                      </p:cBhvr>
                                      <p:tavLst>
                                        <p:tav tm="0">
                                          <p:val>
                                            <p:strVal val="#ppt_x"/>
                                          </p:val>
                                        </p:tav>
                                        <p:tav tm="100000">
                                          <p:val>
                                            <p:strVal val="#ppt_x"/>
                                          </p:val>
                                        </p:tav>
                                      </p:tavLst>
                                    </p:anim>
                                    <p:anim calcmode="lin" valueType="num">
                                      <p:cBhvr>
                                        <p:cTn id="29" dur="1000" fill="hold"/>
                                        <p:tgtEl>
                                          <p:spTgt spid="593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p:bldP spid="5939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C359B3DB-E355-4A5A-9718-DA1DA33E161F}" type="slidenum">
              <a:rPr kumimoji="0" lang="en-US" altLang="zh-TW" sz="1400">
                <a:ea typeface="新細明體" panose="02020500000000000000" pitchFamily="18" charset="-120"/>
              </a:rPr>
              <a:pPr>
                <a:spcBef>
                  <a:spcPct val="0"/>
                </a:spcBef>
                <a:buClrTx/>
                <a:buSzTx/>
                <a:buFontTx/>
                <a:buNone/>
              </a:pPr>
              <a:t>73</a:t>
            </a:fld>
            <a:endParaRPr kumimoji="0" lang="en-US" altLang="zh-TW" sz="1400">
              <a:ea typeface="新細明體" panose="02020500000000000000" pitchFamily="18" charset="-120"/>
            </a:endParaRPr>
          </a:p>
        </p:txBody>
      </p:sp>
      <p:sp>
        <p:nvSpPr>
          <p:cNvPr id="60419"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融券交易</a:t>
            </a:r>
            <a:r>
              <a:rPr lang="zh-CN" altLang="en-US" dirty="0">
                <a:latin typeface="標楷體" pitchFamily="65" charset="-120"/>
              </a:rPr>
              <a:t>（續）</a:t>
            </a:r>
            <a:endParaRPr lang="zh-TW" altLang="en-US" dirty="0" smtClean="0">
              <a:latin typeface="標楷體" pitchFamily="65" charset="-120"/>
            </a:endParaRPr>
          </a:p>
        </p:txBody>
      </p:sp>
      <p:sp>
        <p:nvSpPr>
          <p:cNvPr id="226307" name="Rectangle 3"/>
          <p:cNvSpPr>
            <a:spLocks noGrp="1" noChangeArrowheads="1"/>
          </p:cNvSpPr>
          <p:nvPr>
            <p:ph type="body" idx="1"/>
          </p:nvPr>
        </p:nvSpPr>
        <p:spPr>
          <a:xfrm>
            <a:off x="685800" y="1752600"/>
            <a:ext cx="7772400" cy="4114800"/>
          </a:xfrm>
        </p:spPr>
        <p:txBody>
          <a:bodyPr/>
          <a:lstStyle/>
          <a:p>
            <a:pPr marL="0" indent="0" algn="just" eaLnBrk="1" hangingPunct="1">
              <a:buFont typeface="Wingdings" panose="05000000000000000000" pitchFamily="2" charset="2"/>
              <a:buNone/>
              <a:defRPr/>
            </a:pPr>
            <a:r>
              <a:rPr lang="en-US" altLang="zh-TW" sz="2800" dirty="0"/>
              <a:t>&lt;</a:t>
            </a:r>
            <a:r>
              <a:rPr lang="zh-TW" altLang="zh-TW" sz="2800" dirty="0"/>
              <a:t>範例</a:t>
            </a:r>
            <a:r>
              <a:rPr lang="en-US" altLang="zh-TW" sz="2800" dirty="0"/>
              <a:t>11&gt;</a:t>
            </a:r>
            <a:endParaRPr lang="zh-TW" altLang="zh-TW" sz="2800" dirty="0"/>
          </a:p>
          <a:p>
            <a:pPr algn="just" eaLnBrk="1" hangingPunct="1">
              <a:defRPr/>
            </a:pPr>
            <a:r>
              <a:rPr lang="zh-TW" altLang="en-US" sz="2800" dirty="0" smtClean="0">
                <a:latin typeface="標楷體" panose="03000509000000000000" pitchFamily="65" charset="-120"/>
              </a:rPr>
              <a:t>張三在</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月</a:t>
            </a:r>
            <a:r>
              <a:rPr lang="en-US" altLang="zh-TW" sz="2800" dirty="0" smtClean="0">
                <a:latin typeface="標楷體" panose="03000509000000000000" pitchFamily="65" charset="-120"/>
              </a:rPr>
              <a:t>6</a:t>
            </a:r>
            <a:r>
              <a:rPr lang="zh-TW" altLang="en-US" sz="2800" dirty="0" smtClean="0">
                <a:latin typeface="標楷體" panose="03000509000000000000" pitchFamily="65" charset="-120"/>
              </a:rPr>
              <a:t>日以每股</a:t>
            </a:r>
            <a:r>
              <a:rPr lang="en-US" altLang="zh-TW" sz="2800" dirty="0" smtClean="0">
                <a:latin typeface="標楷體" panose="03000509000000000000" pitchFamily="65" charset="-120"/>
              </a:rPr>
              <a:t>20</a:t>
            </a:r>
            <a:r>
              <a:rPr lang="zh-TW" altLang="en-US" sz="2800" dirty="0" smtClean="0">
                <a:latin typeface="標楷體" panose="03000509000000000000" pitchFamily="65" charset="-120"/>
              </a:rPr>
              <a:t>元融券賣出</a:t>
            </a:r>
            <a:r>
              <a:rPr lang="en-US" altLang="zh-TW" sz="2800" dirty="0" smtClean="0">
                <a:latin typeface="標楷體" panose="03000509000000000000" pitchFamily="65" charset="-120"/>
              </a:rPr>
              <a:t>A</a:t>
            </a:r>
            <a:r>
              <a:rPr lang="zh-TW" altLang="en-US" sz="2800" dirty="0" smtClean="0">
                <a:latin typeface="標楷體" panose="03000509000000000000" pitchFamily="65" charset="-120"/>
              </a:rPr>
              <a:t>公司票</a:t>
            </a:r>
            <a:r>
              <a:rPr lang="en-US" altLang="zh-TW" sz="2800" dirty="0" smtClean="0">
                <a:latin typeface="標楷體" panose="03000509000000000000" pitchFamily="65" charset="-120"/>
              </a:rPr>
              <a:t>10</a:t>
            </a:r>
            <a:r>
              <a:rPr lang="zh-TW" altLang="en-US" sz="2800" dirty="0" smtClean="0">
                <a:latin typeface="標楷體" panose="03000509000000000000" pitchFamily="65" charset="-120"/>
              </a:rPr>
              <a:t>張</a:t>
            </a:r>
            <a:r>
              <a:rPr lang="en-US" altLang="zh-TW" sz="2800" dirty="0" smtClean="0">
                <a:latin typeface="標楷體" panose="03000509000000000000" pitchFamily="65" charset="-120"/>
              </a:rPr>
              <a:t>(10,000</a:t>
            </a:r>
            <a:r>
              <a:rPr lang="zh-TW" altLang="en-US" sz="2800" dirty="0" smtClean="0">
                <a:latin typeface="標楷體" panose="03000509000000000000" pitchFamily="65" charset="-120"/>
              </a:rPr>
              <a:t>股</a:t>
            </a:r>
            <a:r>
              <a:rPr lang="en-US" altLang="zh-TW" sz="2800" dirty="0" smtClean="0">
                <a:latin typeface="標楷體" panose="03000509000000000000" pitchFamily="65" charset="-120"/>
              </a:rPr>
              <a:t>)</a:t>
            </a:r>
            <a:r>
              <a:rPr lang="zh-TW" altLang="en-US" sz="2800" dirty="0" smtClean="0">
                <a:latin typeface="標楷體" panose="03000509000000000000" pitchFamily="65" charset="-120"/>
              </a:rPr>
              <a:t>，融券保證金比率為</a:t>
            </a:r>
            <a:r>
              <a:rPr lang="en-US" altLang="zh-TW" sz="2800" dirty="0" smtClean="0">
                <a:latin typeface="標楷體" panose="03000509000000000000" pitchFamily="65" charset="-120"/>
              </a:rPr>
              <a:t>90%</a:t>
            </a:r>
            <a:r>
              <a:rPr lang="zh-TW" altLang="en-US" sz="2800" dirty="0" smtClean="0">
                <a:latin typeface="標楷體" panose="03000509000000000000" pitchFamily="65" charset="-120"/>
              </a:rPr>
              <a:t>，半年後以每股</a:t>
            </a:r>
            <a:r>
              <a:rPr lang="en-US" altLang="zh-TW" sz="2800" dirty="0" smtClean="0">
                <a:latin typeface="標楷體" panose="03000509000000000000" pitchFamily="65" charset="-120"/>
              </a:rPr>
              <a:t>15</a:t>
            </a:r>
            <a:r>
              <a:rPr lang="zh-TW" altLang="en-US" sz="2800" dirty="0" smtClean="0">
                <a:latin typeface="標楷體" panose="03000509000000000000" pitchFamily="65" charset="-120"/>
              </a:rPr>
              <a:t>元回補，則</a:t>
            </a:r>
            <a:endParaRPr lang="en-US" altLang="zh-TW" sz="2800" dirty="0" smtClean="0">
              <a:latin typeface="標楷體" panose="03000509000000000000" pitchFamily="65" charset="-120"/>
            </a:endParaRPr>
          </a:p>
          <a:p>
            <a:pPr algn="just" eaLnBrk="1" hangingPunct="1">
              <a:buFont typeface="Wingdings" panose="05000000000000000000" pitchFamily="2" charset="2"/>
              <a:buNone/>
              <a:defRPr/>
            </a:pPr>
            <a:endParaRPr lang="zh-TW" altLang="en-US" sz="2800" dirty="0" smtClean="0">
              <a:latin typeface="標楷體" panose="03000509000000000000" pitchFamily="65" charset="-120"/>
            </a:endParaRPr>
          </a:p>
          <a:p>
            <a:pPr marL="971550" lvl="1" indent="-514350" algn="just" eaLnBrk="1" hangingPunct="1">
              <a:buFont typeface="+mj-lt"/>
              <a:buAutoNum type="arabicPeriod"/>
              <a:defRPr/>
            </a:pPr>
            <a:r>
              <a:rPr lang="zh-TW" altLang="en-US" dirty="0" smtClean="0">
                <a:latin typeface="標楷體" panose="03000509000000000000" pitchFamily="65" charset="-120"/>
              </a:rPr>
              <a:t>張三的融券擔保品金額與融券保證金金額各為多少？</a:t>
            </a:r>
          </a:p>
          <a:p>
            <a:pPr marL="971550" lvl="1" indent="-514350" algn="just" eaLnBrk="1" hangingPunct="1">
              <a:buFont typeface="+mj-lt"/>
              <a:buAutoNum type="arabicPeriod"/>
              <a:defRPr/>
            </a:pPr>
            <a:r>
              <a:rPr lang="zh-TW" altLang="en-US" dirty="0" smtClean="0">
                <a:latin typeface="標楷體" panose="03000509000000000000" pitchFamily="65" charset="-120"/>
              </a:rPr>
              <a:t>張三融券的損益為多少？</a:t>
            </a:r>
          </a:p>
        </p:txBody>
      </p:sp>
      <p:sp>
        <p:nvSpPr>
          <p:cNvPr id="72709"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animEffect transition="in" filter="fade">
                                      <p:cBhvr>
                                        <p:cTn id="7" dur="1000"/>
                                        <p:tgtEl>
                                          <p:spTgt spid="226307">
                                            <p:txEl>
                                              <p:pRg st="0" end="0"/>
                                            </p:txEl>
                                          </p:spTgt>
                                        </p:tgtEl>
                                      </p:cBhvr>
                                    </p:animEffect>
                                    <p:anim calcmode="lin" valueType="num">
                                      <p:cBhvr>
                                        <p:cTn id="8" dur="1000" fill="hold"/>
                                        <p:tgtEl>
                                          <p:spTgt spid="2263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63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6307">
                                            <p:txEl>
                                              <p:pRg st="1" end="1"/>
                                            </p:txEl>
                                          </p:spTgt>
                                        </p:tgtEl>
                                        <p:attrNameLst>
                                          <p:attrName>style.visibility</p:attrName>
                                        </p:attrNameLst>
                                      </p:cBhvr>
                                      <p:to>
                                        <p:strVal val="visible"/>
                                      </p:to>
                                    </p:set>
                                    <p:animEffect transition="in" filter="fade">
                                      <p:cBhvr>
                                        <p:cTn id="14" dur="1000"/>
                                        <p:tgtEl>
                                          <p:spTgt spid="226307">
                                            <p:txEl>
                                              <p:pRg st="1" end="1"/>
                                            </p:txEl>
                                          </p:spTgt>
                                        </p:tgtEl>
                                      </p:cBhvr>
                                    </p:animEffect>
                                    <p:anim calcmode="lin" valueType="num">
                                      <p:cBhvr>
                                        <p:cTn id="15" dur="1000" fill="hold"/>
                                        <p:tgtEl>
                                          <p:spTgt spid="2263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6307">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26307">
                                            <p:txEl>
                                              <p:pRg st="3" end="3"/>
                                            </p:txEl>
                                          </p:spTgt>
                                        </p:tgtEl>
                                        <p:attrNameLst>
                                          <p:attrName>style.visibility</p:attrName>
                                        </p:attrNameLst>
                                      </p:cBhvr>
                                      <p:to>
                                        <p:strVal val="visible"/>
                                      </p:to>
                                    </p:set>
                                    <p:animEffect transition="in" filter="fade">
                                      <p:cBhvr>
                                        <p:cTn id="19" dur="1000"/>
                                        <p:tgtEl>
                                          <p:spTgt spid="226307">
                                            <p:txEl>
                                              <p:pRg st="3" end="3"/>
                                            </p:txEl>
                                          </p:spTgt>
                                        </p:tgtEl>
                                      </p:cBhvr>
                                    </p:animEffect>
                                    <p:anim calcmode="lin" valueType="num">
                                      <p:cBhvr>
                                        <p:cTn id="20" dur="1000" fill="hold"/>
                                        <p:tgtEl>
                                          <p:spTgt spid="22630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26307">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6307">
                                            <p:txEl>
                                              <p:pRg st="4" end="4"/>
                                            </p:txEl>
                                          </p:spTgt>
                                        </p:tgtEl>
                                        <p:attrNameLst>
                                          <p:attrName>style.visibility</p:attrName>
                                        </p:attrNameLst>
                                      </p:cBhvr>
                                      <p:to>
                                        <p:strVal val="visible"/>
                                      </p:to>
                                    </p:set>
                                    <p:animEffect transition="in" filter="fade">
                                      <p:cBhvr>
                                        <p:cTn id="24" dur="1000"/>
                                        <p:tgtEl>
                                          <p:spTgt spid="226307">
                                            <p:txEl>
                                              <p:pRg st="4" end="4"/>
                                            </p:txEl>
                                          </p:spTgt>
                                        </p:tgtEl>
                                      </p:cBhvr>
                                    </p:animEffect>
                                    <p:anim calcmode="lin" valueType="num">
                                      <p:cBhvr>
                                        <p:cTn id="25" dur="1000" fill="hold"/>
                                        <p:tgtEl>
                                          <p:spTgt spid="226307">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263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0419"/>
                                        </p:tgtEl>
                                        <p:attrNameLst>
                                          <p:attrName>style.visibility</p:attrName>
                                        </p:attrNameLst>
                                      </p:cBhvr>
                                      <p:to>
                                        <p:strVal val="visible"/>
                                      </p:to>
                                    </p:set>
                                    <p:animEffect transition="in" filter="fade">
                                      <p:cBhvr>
                                        <p:cTn id="31" dur="1000"/>
                                        <p:tgtEl>
                                          <p:spTgt spid="60419"/>
                                        </p:tgtEl>
                                      </p:cBhvr>
                                    </p:animEffect>
                                    <p:anim calcmode="lin" valueType="num">
                                      <p:cBhvr>
                                        <p:cTn id="32" dur="1000" fill="hold"/>
                                        <p:tgtEl>
                                          <p:spTgt spid="60419"/>
                                        </p:tgtEl>
                                        <p:attrNameLst>
                                          <p:attrName>ppt_x</p:attrName>
                                        </p:attrNameLst>
                                      </p:cBhvr>
                                      <p:tavLst>
                                        <p:tav tm="0">
                                          <p:val>
                                            <p:strVal val="#ppt_x"/>
                                          </p:val>
                                        </p:tav>
                                        <p:tav tm="100000">
                                          <p:val>
                                            <p:strVal val="#ppt_x"/>
                                          </p:val>
                                        </p:tav>
                                      </p:tavLst>
                                    </p:anim>
                                    <p:anim calcmode="lin" valueType="num">
                                      <p:cBhvr>
                                        <p:cTn id="33" dur="1000" fill="hold"/>
                                        <p:tgtEl>
                                          <p:spTgt spid="604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p:bldP spid="226307"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ED28E42-D73F-4DF4-860B-EE86E7843631}" type="slidenum">
              <a:rPr kumimoji="0" lang="en-US" altLang="zh-TW" sz="1400">
                <a:ea typeface="新細明體" panose="02020500000000000000" pitchFamily="18" charset="-120"/>
              </a:rPr>
              <a:pPr>
                <a:spcBef>
                  <a:spcPct val="0"/>
                </a:spcBef>
                <a:buClrTx/>
                <a:buSzTx/>
                <a:buFontTx/>
                <a:buNone/>
              </a:pPr>
              <a:t>74</a:t>
            </a:fld>
            <a:endParaRPr kumimoji="0" lang="en-US" altLang="zh-TW" sz="1400">
              <a:ea typeface="新細明體" panose="02020500000000000000" pitchFamily="18" charset="-120"/>
            </a:endParaRPr>
          </a:p>
        </p:txBody>
      </p:sp>
      <p:sp>
        <p:nvSpPr>
          <p:cNvPr id="61443" name="Rectangle 2"/>
          <p:cNvSpPr>
            <a:spLocks noGrp="1" noChangeArrowheads="1"/>
          </p:cNvSpPr>
          <p:nvPr>
            <p:ph type="title"/>
          </p:nvPr>
        </p:nvSpPr>
        <p:spPr>
          <a:xfrm>
            <a:off x="696913" y="114300"/>
            <a:ext cx="7772400" cy="1143000"/>
          </a:xfrm>
        </p:spPr>
        <p:txBody>
          <a:bodyPr/>
          <a:lstStyle/>
          <a:p>
            <a:pPr eaLnBrk="1" hangingPunct="1">
              <a:defRPr/>
            </a:pPr>
            <a:r>
              <a:rPr lang="zh-TW" altLang="en-US" dirty="0" smtClean="0">
                <a:latin typeface="標楷體" pitchFamily="65" charset="-120"/>
              </a:rPr>
              <a:t>融券交易</a:t>
            </a:r>
            <a:r>
              <a:rPr lang="zh-CN" altLang="en-US" dirty="0">
                <a:latin typeface="標楷體" pitchFamily="65" charset="-120"/>
              </a:rPr>
              <a:t>（續）</a:t>
            </a:r>
            <a:endParaRPr lang="zh-TW" altLang="en-US" dirty="0" smtClean="0">
              <a:latin typeface="標楷體" pitchFamily="65" charset="-120"/>
            </a:endParaRPr>
          </a:p>
        </p:txBody>
      </p:sp>
      <p:sp>
        <p:nvSpPr>
          <p:cNvPr id="227331" name="Rectangle 3"/>
          <p:cNvSpPr>
            <a:spLocks noGrp="1" noChangeArrowheads="1"/>
          </p:cNvSpPr>
          <p:nvPr>
            <p:ph type="body" idx="1"/>
          </p:nvPr>
        </p:nvSpPr>
        <p:spPr>
          <a:xfrm>
            <a:off x="457200" y="1247775"/>
            <a:ext cx="8229600" cy="5000625"/>
          </a:xfrm>
        </p:spPr>
        <p:txBody>
          <a:bodyPr/>
          <a:lstStyle/>
          <a:p>
            <a:pPr marL="0" indent="0" eaLnBrk="1" hangingPunct="1">
              <a:lnSpc>
                <a:spcPct val="90000"/>
              </a:lnSpc>
              <a:buFont typeface="Wingdings" panose="05000000000000000000" pitchFamily="2" charset="2"/>
              <a:buNone/>
              <a:defRPr/>
            </a:pPr>
            <a:r>
              <a:rPr lang="en-US" altLang="zh-TW" sz="2400" dirty="0">
                <a:latin typeface="標楷體" panose="03000509000000000000" pitchFamily="65" charset="-120"/>
              </a:rPr>
              <a:t>&lt;</a:t>
            </a:r>
            <a:r>
              <a:rPr lang="zh-TW" altLang="zh-TW" sz="2400" dirty="0">
                <a:latin typeface="標楷體" panose="03000509000000000000" pitchFamily="65" charset="-120"/>
              </a:rPr>
              <a:t>說明</a:t>
            </a:r>
            <a:r>
              <a:rPr lang="en-US" altLang="zh-TW" sz="2400" dirty="0">
                <a:latin typeface="標楷體" panose="03000509000000000000" pitchFamily="65" charset="-120"/>
              </a:rPr>
              <a:t>&gt;</a:t>
            </a:r>
            <a:endParaRPr lang="zh-TW" altLang="zh-TW" sz="2400" dirty="0">
              <a:latin typeface="標楷體" panose="03000509000000000000" pitchFamily="65" charset="-120"/>
            </a:endParaRPr>
          </a:p>
          <a:p>
            <a:pPr marL="457200" indent="-457200" eaLnBrk="1" hangingPunct="1">
              <a:lnSpc>
                <a:spcPct val="90000"/>
              </a:lnSpc>
              <a:buFont typeface="+mj-lt"/>
              <a:buAutoNum type="arabicPeriod"/>
              <a:defRPr/>
            </a:pPr>
            <a:r>
              <a:rPr lang="zh-TW" altLang="en-US" sz="2400" dirty="0" smtClean="0">
                <a:latin typeface="標楷體" panose="03000509000000000000" pitchFamily="65" charset="-120"/>
              </a:rPr>
              <a:t>融券擔保品金額</a:t>
            </a:r>
          </a:p>
          <a:p>
            <a:pPr eaLnBrk="1" hangingPunct="1">
              <a:lnSpc>
                <a:spcPct val="90000"/>
              </a:lnSpc>
              <a:buFont typeface="Wingdings" panose="05000000000000000000" pitchFamily="2" charset="2"/>
              <a:buNone/>
              <a:defRPr/>
            </a:pPr>
            <a:r>
              <a:rPr lang="zh-TW" altLang="en-US" sz="2400" dirty="0" smtClean="0">
                <a:latin typeface="標楷體" panose="03000509000000000000" pitchFamily="65" charset="-120"/>
              </a:rPr>
              <a:t>  ＝融券賣出成交價款－融券手續費</a:t>
            </a:r>
            <a:r>
              <a:rPr lang="en-US" altLang="zh-TW" sz="2400" dirty="0" smtClean="0">
                <a:latin typeface="標楷體" panose="03000509000000000000" pitchFamily="65" charset="-120"/>
              </a:rPr>
              <a:t>(0.1%)</a:t>
            </a:r>
            <a:r>
              <a:rPr lang="zh-TW" altLang="en-US" sz="2400" dirty="0" smtClean="0">
                <a:latin typeface="標楷體" panose="03000509000000000000" pitchFamily="65" charset="-120"/>
              </a:rPr>
              <a:t>－證券商手續費</a:t>
            </a:r>
          </a:p>
          <a:p>
            <a:pPr eaLnBrk="1" hangingPunct="1">
              <a:lnSpc>
                <a:spcPct val="90000"/>
              </a:lnSpc>
              <a:buFont typeface="Wingdings" panose="05000000000000000000" pitchFamily="2" charset="2"/>
              <a:buNone/>
              <a:defRPr/>
            </a:pPr>
            <a:r>
              <a:rPr lang="zh-TW" altLang="en-US" sz="2400" dirty="0" smtClean="0">
                <a:latin typeface="標楷體" panose="03000509000000000000" pitchFamily="65" charset="-120"/>
              </a:rPr>
              <a:t>    －證券交易稅</a:t>
            </a:r>
          </a:p>
          <a:p>
            <a:pPr eaLnBrk="1" hangingPunct="1">
              <a:lnSpc>
                <a:spcPct val="90000"/>
              </a:lnSpc>
              <a:buFont typeface="Wingdings" panose="05000000000000000000" pitchFamily="2" charset="2"/>
              <a:buNone/>
              <a:defRPr/>
            </a:pPr>
            <a:r>
              <a:rPr lang="zh-TW" altLang="en-US" sz="2400" dirty="0" smtClean="0">
                <a:latin typeface="標楷體" panose="03000509000000000000" pitchFamily="65" charset="-120"/>
              </a:rPr>
              <a:t>  ＝</a:t>
            </a:r>
            <a:r>
              <a:rPr lang="en-US" altLang="zh-TW" sz="2400" dirty="0" smtClean="0">
                <a:latin typeface="標楷體" panose="03000509000000000000" pitchFamily="65" charset="-120"/>
              </a:rPr>
              <a:t>10,000×20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10,000×20×0.1%</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10,000×20×1.425 </a:t>
            </a:r>
          </a:p>
          <a:p>
            <a:pPr eaLnBrk="1" hangingPunct="1">
              <a:lnSpc>
                <a:spcPct val="90000"/>
              </a:lnSpc>
              <a:buFont typeface="Wingdings" panose="05000000000000000000" pitchFamily="2" charset="2"/>
              <a:buNone/>
              <a:defRPr/>
            </a:pPr>
            <a:r>
              <a:rPr lang="en-US" altLang="zh-TW" sz="2400" dirty="0" smtClean="0">
                <a:latin typeface="標楷體" panose="03000509000000000000" pitchFamily="65" charset="-120"/>
              </a:rPr>
              <a:t>    </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10,000×20×3</a:t>
            </a:r>
          </a:p>
          <a:p>
            <a:pPr eaLnBrk="1" hangingPunct="1">
              <a:lnSpc>
                <a:spcPct val="90000"/>
              </a:lnSpc>
              <a:buFont typeface="Wingdings" panose="05000000000000000000" pitchFamily="2" charset="2"/>
              <a:buNone/>
              <a:defRPr/>
            </a:pPr>
            <a:r>
              <a:rPr lang="en-US" altLang="zh-TW" sz="2400" dirty="0" smtClean="0">
                <a:latin typeface="標楷體" panose="03000509000000000000" pitchFamily="65" charset="-120"/>
              </a:rPr>
              <a:t>  </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200,000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200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285</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600</a:t>
            </a:r>
          </a:p>
          <a:p>
            <a:pPr eaLnBrk="1" hangingPunct="1">
              <a:lnSpc>
                <a:spcPct val="90000"/>
              </a:lnSpc>
              <a:buFont typeface="Wingdings" panose="05000000000000000000" pitchFamily="2" charset="2"/>
              <a:buNone/>
              <a:defRPr/>
            </a:pPr>
            <a:r>
              <a:rPr lang="en-US" altLang="zh-TW" sz="2400" dirty="0" smtClean="0">
                <a:latin typeface="標楷體" panose="03000509000000000000" pitchFamily="65" charset="-120"/>
              </a:rPr>
              <a:t>  </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198,915(</a:t>
            </a:r>
            <a:r>
              <a:rPr lang="zh-TW" altLang="en-US" sz="2400" dirty="0" smtClean="0">
                <a:latin typeface="標楷體" panose="03000509000000000000" pitchFamily="65" charset="-120"/>
              </a:rPr>
              <a:t>元</a:t>
            </a:r>
            <a:r>
              <a:rPr lang="en-US" altLang="zh-TW" sz="2400" dirty="0" smtClean="0">
                <a:latin typeface="標楷體" panose="03000509000000000000" pitchFamily="65" charset="-120"/>
              </a:rPr>
              <a:t>)</a:t>
            </a:r>
          </a:p>
          <a:p>
            <a:pPr marL="0" indent="0" eaLnBrk="1" hangingPunct="1">
              <a:lnSpc>
                <a:spcPct val="90000"/>
              </a:lnSpc>
              <a:buFont typeface="Wingdings" panose="05000000000000000000" pitchFamily="2" charset="2"/>
              <a:buNone/>
              <a:defRPr/>
            </a:pPr>
            <a:r>
              <a:rPr lang="zh-TW" altLang="en-US" sz="2400" dirty="0" smtClean="0">
                <a:latin typeface="標楷體" panose="03000509000000000000" pitchFamily="65" charset="-120"/>
              </a:rPr>
              <a:t>  融券保證金金額＝</a:t>
            </a:r>
            <a:r>
              <a:rPr lang="en-US" altLang="zh-TW" sz="2400" dirty="0" smtClean="0">
                <a:latin typeface="標楷體" panose="03000509000000000000" pitchFamily="65" charset="-120"/>
              </a:rPr>
              <a:t>10,000×20×90%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180,000(</a:t>
            </a:r>
            <a:r>
              <a:rPr lang="zh-TW" altLang="en-US" sz="2400" dirty="0" smtClean="0">
                <a:latin typeface="標楷體" panose="03000509000000000000" pitchFamily="65" charset="-120"/>
              </a:rPr>
              <a:t>元</a:t>
            </a:r>
            <a:r>
              <a:rPr lang="en-US" altLang="zh-TW" sz="2400" dirty="0" smtClean="0">
                <a:latin typeface="標楷體" panose="03000509000000000000" pitchFamily="65" charset="-120"/>
              </a:rPr>
              <a:t>)</a:t>
            </a:r>
          </a:p>
          <a:p>
            <a:pPr marL="457200" indent="-457200" eaLnBrk="1" hangingPunct="1">
              <a:lnSpc>
                <a:spcPct val="90000"/>
              </a:lnSpc>
              <a:buFont typeface="+mj-lt"/>
              <a:buAutoNum type="arabicPeriod" startAt="2"/>
              <a:defRPr/>
            </a:pPr>
            <a:r>
              <a:rPr lang="zh-TW" altLang="en-US" sz="2400" dirty="0" smtClean="0">
                <a:latin typeface="標楷體" panose="03000509000000000000" pitchFamily="65" charset="-120"/>
              </a:rPr>
              <a:t>回補時買進手續費＝</a:t>
            </a:r>
            <a:r>
              <a:rPr lang="en-US" altLang="zh-TW" sz="2400" dirty="0" smtClean="0">
                <a:latin typeface="標楷體" panose="03000509000000000000" pitchFamily="65" charset="-120"/>
              </a:rPr>
              <a:t>10,000×15×1.425   </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213(</a:t>
            </a:r>
            <a:r>
              <a:rPr lang="zh-TW" altLang="en-US" sz="2400" dirty="0" smtClean="0">
                <a:latin typeface="標楷體" panose="03000509000000000000" pitchFamily="65" charset="-120"/>
              </a:rPr>
              <a:t>元</a:t>
            </a:r>
            <a:r>
              <a:rPr lang="en-US" altLang="zh-TW" sz="2400" dirty="0" smtClean="0">
                <a:latin typeface="標楷體" panose="03000509000000000000" pitchFamily="65" charset="-120"/>
              </a:rPr>
              <a:t>)</a:t>
            </a:r>
          </a:p>
          <a:p>
            <a:pPr eaLnBrk="1" hangingPunct="1">
              <a:lnSpc>
                <a:spcPct val="90000"/>
              </a:lnSpc>
              <a:buFont typeface="Wingdings" panose="05000000000000000000" pitchFamily="2" charset="2"/>
              <a:buNone/>
              <a:defRPr/>
            </a:pPr>
            <a:r>
              <a:rPr lang="en-US" altLang="zh-TW" sz="2400" dirty="0" smtClean="0">
                <a:latin typeface="標楷體" panose="03000509000000000000" pitchFamily="65" charset="-120"/>
              </a:rPr>
              <a:t>  </a:t>
            </a:r>
            <a:r>
              <a:rPr lang="zh-TW" altLang="en-US" sz="2400" dirty="0" smtClean="0">
                <a:latin typeface="標楷體" panose="03000509000000000000" pitchFamily="65" charset="-120"/>
              </a:rPr>
              <a:t>獲利＝資本利得－相關費用與稅負</a:t>
            </a:r>
          </a:p>
          <a:p>
            <a:pPr eaLnBrk="1" hangingPunct="1">
              <a:lnSpc>
                <a:spcPct val="90000"/>
              </a:lnSpc>
              <a:buFont typeface="Wingdings" panose="05000000000000000000" pitchFamily="2" charset="2"/>
              <a:buNone/>
              <a:defRPr/>
            </a:pPr>
            <a:r>
              <a:rPr lang="zh-TW" altLang="en-US" sz="2400" dirty="0" smtClean="0">
                <a:latin typeface="標楷體" panose="03000509000000000000" pitchFamily="65" charset="-120"/>
              </a:rPr>
              <a:t>      ＝</a:t>
            </a:r>
            <a:r>
              <a:rPr lang="en-US" altLang="zh-TW" sz="2400" dirty="0" smtClean="0">
                <a:latin typeface="標楷體" panose="03000509000000000000" pitchFamily="65" charset="-120"/>
              </a:rPr>
              <a:t>10,000×(20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15)</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(200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285</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600</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213)</a:t>
            </a:r>
          </a:p>
          <a:p>
            <a:pPr eaLnBrk="1" hangingPunct="1">
              <a:lnSpc>
                <a:spcPct val="90000"/>
              </a:lnSpc>
              <a:buFont typeface="Wingdings" panose="05000000000000000000" pitchFamily="2" charset="2"/>
              <a:buNone/>
              <a:defRPr/>
            </a:pPr>
            <a:r>
              <a:rPr lang="en-US" altLang="zh-TW" sz="2400" dirty="0" smtClean="0">
                <a:latin typeface="標楷體" panose="03000509000000000000" pitchFamily="65" charset="-120"/>
              </a:rPr>
              <a:t>      </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48,702(</a:t>
            </a:r>
            <a:r>
              <a:rPr lang="zh-TW" altLang="en-US" sz="2400" dirty="0" smtClean="0">
                <a:latin typeface="標楷體" panose="03000509000000000000" pitchFamily="65" charset="-120"/>
              </a:rPr>
              <a:t>元</a:t>
            </a:r>
            <a:r>
              <a:rPr lang="en-US" altLang="zh-TW" sz="2400" dirty="0" smtClean="0">
                <a:latin typeface="標楷體" panose="03000509000000000000" pitchFamily="65" charset="-120"/>
              </a:rPr>
              <a:t>)</a:t>
            </a:r>
          </a:p>
        </p:txBody>
      </p:sp>
      <p:sp>
        <p:nvSpPr>
          <p:cNvPr id="7373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grpSp>
        <p:nvGrpSpPr>
          <p:cNvPr id="73734" name="Group 2"/>
          <p:cNvGrpSpPr>
            <a:grpSpLocks/>
          </p:cNvGrpSpPr>
          <p:nvPr/>
        </p:nvGrpSpPr>
        <p:grpSpPr bwMode="auto">
          <a:xfrm>
            <a:off x="3124200" y="2852738"/>
            <a:ext cx="4911725" cy="2428875"/>
            <a:chOff x="3124200" y="2852936"/>
            <a:chExt cx="4912298" cy="2429002"/>
          </a:xfrm>
        </p:grpSpPr>
        <p:graphicFrame>
          <p:nvGraphicFramePr>
            <p:cNvPr id="73735" name="Object 6"/>
            <p:cNvGraphicFramePr>
              <a:graphicFrameLocks noChangeAspect="1"/>
            </p:cNvGraphicFramePr>
            <p:nvPr/>
          </p:nvGraphicFramePr>
          <p:xfrm>
            <a:off x="7623720" y="2852936"/>
            <a:ext cx="412778" cy="412778"/>
          </p:xfrm>
          <a:graphic>
            <a:graphicData uri="http://schemas.openxmlformats.org/presentationml/2006/ole">
              <mc:AlternateContent xmlns:mc="http://schemas.openxmlformats.org/markup-compatibility/2006">
                <mc:Choice xmlns:v="urn:schemas-microsoft-com:vml" Requires="v">
                  <p:oleObj spid="_x0000_s73780" name="Equation" r:id="rId3" imgW="203024" imgH="203024" progId="Equation.DSMT4">
                    <p:embed/>
                  </p:oleObj>
                </mc:Choice>
                <mc:Fallback>
                  <p:oleObj name="Equation" r:id="rId3" imgW="203024" imgH="203024"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3720" y="2852936"/>
                          <a:ext cx="412778" cy="41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3736" name="Object 7"/>
            <p:cNvGraphicFramePr>
              <a:graphicFrameLocks noChangeAspect="1"/>
            </p:cNvGraphicFramePr>
            <p:nvPr/>
          </p:nvGraphicFramePr>
          <p:xfrm>
            <a:off x="3124200" y="3265714"/>
            <a:ext cx="412778" cy="412778"/>
          </p:xfrm>
          <a:graphic>
            <a:graphicData uri="http://schemas.openxmlformats.org/presentationml/2006/ole">
              <mc:AlternateContent xmlns:mc="http://schemas.openxmlformats.org/markup-compatibility/2006">
                <mc:Choice xmlns:v="urn:schemas-microsoft-com:vml" Requires="v">
                  <p:oleObj spid="_x0000_s73781" name="Equation" r:id="rId5" imgW="203024" imgH="203024" progId="Equation.DSMT4">
                    <p:embed/>
                  </p:oleObj>
                </mc:Choice>
                <mc:Fallback>
                  <p:oleObj name="Equation" r:id="rId5" imgW="203024" imgH="203024"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265714"/>
                          <a:ext cx="412778" cy="41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3737" name="Object 8"/>
            <p:cNvGraphicFramePr>
              <a:graphicFrameLocks noChangeAspect="1"/>
            </p:cNvGraphicFramePr>
            <p:nvPr/>
          </p:nvGraphicFramePr>
          <p:xfrm>
            <a:off x="6031430" y="4869160"/>
            <a:ext cx="412778" cy="412778"/>
          </p:xfrm>
          <a:graphic>
            <a:graphicData uri="http://schemas.openxmlformats.org/presentationml/2006/ole">
              <mc:AlternateContent xmlns:mc="http://schemas.openxmlformats.org/markup-compatibility/2006">
                <mc:Choice xmlns:v="urn:schemas-microsoft-com:vml" Requires="v">
                  <p:oleObj spid="_x0000_s73782" name="Equation" r:id="rId6" imgW="203024" imgH="203024" progId="Equation.DSMT4">
                    <p:embed/>
                  </p:oleObj>
                </mc:Choice>
                <mc:Fallback>
                  <p:oleObj name="Equation" r:id="rId6" imgW="203024" imgH="203024" progId="Equation.DSMT4">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1430" y="4869160"/>
                          <a:ext cx="412778" cy="41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animEffect transition="in" filter="barn(inVertical)">
                                      <p:cBhvr>
                                        <p:cTn id="7" dur="500"/>
                                        <p:tgtEl>
                                          <p:spTgt spid="227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7331">
                                            <p:txEl>
                                              <p:pRg st="1" end="1"/>
                                            </p:txEl>
                                          </p:spTgt>
                                        </p:tgtEl>
                                        <p:attrNameLst>
                                          <p:attrName>style.visibility</p:attrName>
                                        </p:attrNameLst>
                                      </p:cBhvr>
                                      <p:to>
                                        <p:strVal val="visible"/>
                                      </p:to>
                                    </p:set>
                                    <p:animEffect transition="in" filter="barn(inVertical)">
                                      <p:cBhvr>
                                        <p:cTn id="12" dur="500"/>
                                        <p:tgtEl>
                                          <p:spTgt spid="2273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7331">
                                            <p:txEl>
                                              <p:pRg st="2" end="2"/>
                                            </p:txEl>
                                          </p:spTgt>
                                        </p:tgtEl>
                                        <p:attrNameLst>
                                          <p:attrName>style.visibility</p:attrName>
                                        </p:attrNameLst>
                                      </p:cBhvr>
                                      <p:to>
                                        <p:strVal val="visible"/>
                                      </p:to>
                                    </p:set>
                                    <p:animEffect transition="in" filter="barn(inVertical)">
                                      <p:cBhvr>
                                        <p:cTn id="17" dur="500"/>
                                        <p:tgtEl>
                                          <p:spTgt spid="2273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7331">
                                            <p:txEl>
                                              <p:pRg st="3" end="3"/>
                                            </p:txEl>
                                          </p:spTgt>
                                        </p:tgtEl>
                                        <p:attrNameLst>
                                          <p:attrName>style.visibility</p:attrName>
                                        </p:attrNameLst>
                                      </p:cBhvr>
                                      <p:to>
                                        <p:strVal val="visible"/>
                                      </p:to>
                                    </p:set>
                                    <p:animEffect transition="in" filter="barn(inVertical)">
                                      <p:cBhvr>
                                        <p:cTn id="22" dur="500"/>
                                        <p:tgtEl>
                                          <p:spTgt spid="2273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7331">
                                            <p:txEl>
                                              <p:pRg st="4" end="4"/>
                                            </p:txEl>
                                          </p:spTgt>
                                        </p:tgtEl>
                                        <p:attrNameLst>
                                          <p:attrName>style.visibility</p:attrName>
                                        </p:attrNameLst>
                                      </p:cBhvr>
                                      <p:to>
                                        <p:strVal val="visible"/>
                                      </p:to>
                                    </p:set>
                                    <p:animEffect transition="in" filter="barn(inVertical)">
                                      <p:cBhvr>
                                        <p:cTn id="27" dur="500"/>
                                        <p:tgtEl>
                                          <p:spTgt spid="2273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27331">
                                            <p:txEl>
                                              <p:pRg st="5" end="5"/>
                                            </p:txEl>
                                          </p:spTgt>
                                        </p:tgtEl>
                                        <p:attrNameLst>
                                          <p:attrName>style.visibility</p:attrName>
                                        </p:attrNameLst>
                                      </p:cBhvr>
                                      <p:to>
                                        <p:strVal val="visible"/>
                                      </p:to>
                                    </p:set>
                                    <p:animEffect transition="in" filter="barn(inVertical)">
                                      <p:cBhvr>
                                        <p:cTn id="32" dur="500"/>
                                        <p:tgtEl>
                                          <p:spTgt spid="2273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27331">
                                            <p:txEl>
                                              <p:pRg st="6" end="6"/>
                                            </p:txEl>
                                          </p:spTgt>
                                        </p:tgtEl>
                                        <p:attrNameLst>
                                          <p:attrName>style.visibility</p:attrName>
                                        </p:attrNameLst>
                                      </p:cBhvr>
                                      <p:to>
                                        <p:strVal val="visible"/>
                                      </p:to>
                                    </p:set>
                                    <p:animEffect transition="in" filter="barn(inVertical)">
                                      <p:cBhvr>
                                        <p:cTn id="37" dur="500"/>
                                        <p:tgtEl>
                                          <p:spTgt spid="2273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27331">
                                            <p:txEl>
                                              <p:pRg st="7" end="7"/>
                                            </p:txEl>
                                          </p:spTgt>
                                        </p:tgtEl>
                                        <p:attrNameLst>
                                          <p:attrName>style.visibility</p:attrName>
                                        </p:attrNameLst>
                                      </p:cBhvr>
                                      <p:to>
                                        <p:strVal val="visible"/>
                                      </p:to>
                                    </p:set>
                                    <p:animEffect transition="in" filter="barn(inVertical)">
                                      <p:cBhvr>
                                        <p:cTn id="42" dur="500"/>
                                        <p:tgtEl>
                                          <p:spTgt spid="22733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27331">
                                            <p:txEl>
                                              <p:pRg st="8" end="8"/>
                                            </p:txEl>
                                          </p:spTgt>
                                        </p:tgtEl>
                                        <p:attrNameLst>
                                          <p:attrName>style.visibility</p:attrName>
                                        </p:attrNameLst>
                                      </p:cBhvr>
                                      <p:to>
                                        <p:strVal val="visible"/>
                                      </p:to>
                                    </p:set>
                                    <p:animEffect transition="in" filter="barn(inVertical)">
                                      <p:cBhvr>
                                        <p:cTn id="47" dur="500"/>
                                        <p:tgtEl>
                                          <p:spTgt spid="22733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27331">
                                            <p:txEl>
                                              <p:pRg st="9" end="9"/>
                                            </p:txEl>
                                          </p:spTgt>
                                        </p:tgtEl>
                                        <p:attrNameLst>
                                          <p:attrName>style.visibility</p:attrName>
                                        </p:attrNameLst>
                                      </p:cBhvr>
                                      <p:to>
                                        <p:strVal val="visible"/>
                                      </p:to>
                                    </p:set>
                                    <p:animEffect transition="in" filter="barn(inVertical)">
                                      <p:cBhvr>
                                        <p:cTn id="52" dur="500"/>
                                        <p:tgtEl>
                                          <p:spTgt spid="22733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27331">
                                            <p:txEl>
                                              <p:pRg st="10" end="10"/>
                                            </p:txEl>
                                          </p:spTgt>
                                        </p:tgtEl>
                                        <p:attrNameLst>
                                          <p:attrName>style.visibility</p:attrName>
                                        </p:attrNameLst>
                                      </p:cBhvr>
                                      <p:to>
                                        <p:strVal val="visible"/>
                                      </p:to>
                                    </p:set>
                                    <p:animEffect transition="in" filter="barn(inVertical)">
                                      <p:cBhvr>
                                        <p:cTn id="57" dur="500"/>
                                        <p:tgtEl>
                                          <p:spTgt spid="22733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27331">
                                            <p:txEl>
                                              <p:pRg st="11" end="11"/>
                                            </p:txEl>
                                          </p:spTgt>
                                        </p:tgtEl>
                                        <p:attrNameLst>
                                          <p:attrName>style.visibility</p:attrName>
                                        </p:attrNameLst>
                                      </p:cBhvr>
                                      <p:to>
                                        <p:strVal val="visible"/>
                                      </p:to>
                                    </p:set>
                                    <p:animEffect transition="in" filter="barn(inVertical)">
                                      <p:cBhvr>
                                        <p:cTn id="62" dur="500"/>
                                        <p:tgtEl>
                                          <p:spTgt spid="22733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27331">
                                            <p:txEl>
                                              <p:pRg st="12" end="12"/>
                                            </p:txEl>
                                          </p:spTgt>
                                        </p:tgtEl>
                                        <p:attrNameLst>
                                          <p:attrName>style.visibility</p:attrName>
                                        </p:attrNameLst>
                                      </p:cBhvr>
                                      <p:to>
                                        <p:strVal val="visible"/>
                                      </p:to>
                                    </p:set>
                                    <p:animEffect transition="in" filter="barn(inVertical)">
                                      <p:cBhvr>
                                        <p:cTn id="67" dur="500"/>
                                        <p:tgtEl>
                                          <p:spTgt spid="22733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61443"/>
                                        </p:tgtEl>
                                        <p:attrNameLst>
                                          <p:attrName>style.visibility</p:attrName>
                                        </p:attrNameLst>
                                      </p:cBhvr>
                                      <p:to>
                                        <p:strVal val="visible"/>
                                      </p:to>
                                    </p:set>
                                    <p:animEffect transition="in" filter="fade">
                                      <p:cBhvr>
                                        <p:cTn id="72" dur="1000"/>
                                        <p:tgtEl>
                                          <p:spTgt spid="61443"/>
                                        </p:tgtEl>
                                      </p:cBhvr>
                                    </p:animEffect>
                                    <p:anim calcmode="lin" valueType="num">
                                      <p:cBhvr>
                                        <p:cTn id="73" dur="1000" fill="hold"/>
                                        <p:tgtEl>
                                          <p:spTgt spid="61443"/>
                                        </p:tgtEl>
                                        <p:attrNameLst>
                                          <p:attrName>ppt_x</p:attrName>
                                        </p:attrNameLst>
                                      </p:cBhvr>
                                      <p:tavLst>
                                        <p:tav tm="0">
                                          <p:val>
                                            <p:strVal val="#ppt_x"/>
                                          </p:val>
                                        </p:tav>
                                        <p:tav tm="100000">
                                          <p:val>
                                            <p:strVal val="#ppt_x"/>
                                          </p:val>
                                        </p:tav>
                                      </p:tavLst>
                                    </p:anim>
                                    <p:anim calcmode="lin" valueType="num">
                                      <p:cBhvr>
                                        <p:cTn id="74" dur="1000" fill="hold"/>
                                        <p:tgtEl>
                                          <p:spTgt spid="6144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73734"/>
                                        </p:tgtEl>
                                        <p:attrNameLst>
                                          <p:attrName>style.visibility</p:attrName>
                                        </p:attrNameLst>
                                      </p:cBhvr>
                                      <p:to>
                                        <p:strVal val="visible"/>
                                      </p:to>
                                    </p:set>
                                    <p:animEffect transition="in" filter="wipe(down)">
                                      <p:cBhvr>
                                        <p:cTn id="79" dur="500"/>
                                        <p:tgtEl>
                                          <p:spTgt spid="73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p:bldP spid="227331"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748DA3EF-C7DD-4DC6-9D82-4354F62CF676}" type="slidenum">
              <a:rPr kumimoji="0" lang="en-US" altLang="zh-TW" sz="1400">
                <a:ea typeface="新細明體" panose="02020500000000000000" pitchFamily="18" charset="-120"/>
              </a:rPr>
              <a:pPr>
                <a:spcBef>
                  <a:spcPct val="0"/>
                </a:spcBef>
                <a:buClrTx/>
                <a:buSzTx/>
                <a:buFontTx/>
                <a:buNone/>
              </a:pPr>
              <a:t>75</a:t>
            </a:fld>
            <a:endParaRPr kumimoji="0" lang="en-US" altLang="zh-TW" sz="1400">
              <a:ea typeface="新細明體" panose="02020500000000000000" pitchFamily="18" charset="-120"/>
            </a:endParaRPr>
          </a:p>
        </p:txBody>
      </p:sp>
      <p:sp>
        <p:nvSpPr>
          <p:cNvPr id="62467"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擔保維持率</a:t>
            </a:r>
          </a:p>
        </p:txBody>
      </p:sp>
      <p:sp>
        <p:nvSpPr>
          <p:cNvPr id="178179" name="Rectangle 3"/>
          <p:cNvSpPr>
            <a:spLocks noGrp="1" noChangeArrowheads="1"/>
          </p:cNvSpPr>
          <p:nvPr>
            <p:ph type="body" sz="half" idx="1"/>
          </p:nvPr>
        </p:nvSpPr>
        <p:spPr>
          <a:xfrm>
            <a:off x="457200" y="1785938"/>
            <a:ext cx="8291513" cy="4344987"/>
          </a:xfrm>
        </p:spPr>
        <p:txBody>
          <a:bodyPr/>
          <a:lstStyle/>
          <a:p>
            <a:pPr eaLnBrk="1" hangingPunct="1"/>
            <a:r>
              <a:rPr lang="zh-TW" altLang="en-US" sz="2800" dirty="0" smtClean="0">
                <a:latin typeface="標楷體" panose="03000509000000000000" pitchFamily="65" charset="-120"/>
              </a:rPr>
              <a:t>當融資買進的股票價格下降到一定程度，或融券賣出的股票價格上升至一定程度，導致投資人的擔保品及保證金不足以涵蓋信用交易風險時，投資人必須補繳差額。 </a:t>
            </a:r>
            <a:endParaRPr lang="en-US" altLang="zh-TW" sz="2800" dirty="0" smtClean="0">
              <a:latin typeface="標楷體" panose="03000509000000000000" pitchFamily="65" charset="-120"/>
            </a:endParaRPr>
          </a:p>
          <a:p>
            <a:pPr eaLnBrk="1" hangingPunct="1"/>
            <a:endParaRPr lang="zh-TW" altLang="en-US" sz="1400" dirty="0" smtClean="0">
              <a:latin typeface="標楷體" panose="03000509000000000000" pitchFamily="65" charset="-120"/>
            </a:endParaRPr>
          </a:p>
          <a:p>
            <a:pPr eaLnBrk="1" hangingPunct="1"/>
            <a:r>
              <a:rPr lang="zh-TW" altLang="en-US" sz="2800" dirty="0" smtClean="0">
                <a:latin typeface="標楷體" panose="03000509000000000000" pitchFamily="65" charset="-120"/>
              </a:rPr>
              <a:t>用來衡量融資擔保品價值，或融券擔保品及保證金是否足夠，據以決定投資人應否補繳差額的比率，稱為「擔保維持率」。 </a:t>
            </a:r>
          </a:p>
          <a:p>
            <a:pPr eaLnBrk="1" hangingPunct="1"/>
            <a:endParaRPr lang="zh-TW" altLang="en-US" sz="2600" dirty="0" smtClean="0">
              <a:latin typeface="標楷體" panose="03000509000000000000" pitchFamily="65" charset="-120"/>
            </a:endParaRPr>
          </a:p>
          <a:p>
            <a:pPr eaLnBrk="1" hangingPunct="1"/>
            <a:endParaRPr lang="zh-TW" altLang="en-US" sz="2600" dirty="0" smtClean="0"/>
          </a:p>
          <a:p>
            <a:pPr eaLnBrk="1" hangingPunct="1"/>
            <a:endParaRPr lang="en-US" altLang="zh-TW" sz="2600" dirty="0" smtClean="0"/>
          </a:p>
        </p:txBody>
      </p:sp>
      <p:sp>
        <p:nvSpPr>
          <p:cNvPr id="7475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animEffect transition="in" filter="wipe(down)">
                                      <p:cBhvr>
                                        <p:cTn id="7" dur="500"/>
                                        <p:tgtEl>
                                          <p:spTgt spid="178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8179">
                                            <p:txEl>
                                              <p:pRg st="2" end="2"/>
                                            </p:txEl>
                                          </p:spTgt>
                                        </p:tgtEl>
                                        <p:attrNameLst>
                                          <p:attrName>style.visibility</p:attrName>
                                        </p:attrNameLst>
                                      </p:cBhvr>
                                      <p:to>
                                        <p:strVal val="visible"/>
                                      </p:to>
                                    </p:set>
                                    <p:animEffect transition="in" filter="wipe(down)">
                                      <p:cBhvr>
                                        <p:cTn id="12" dur="500"/>
                                        <p:tgtEl>
                                          <p:spTgt spid="1781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2467"/>
                                        </p:tgtEl>
                                        <p:attrNameLst>
                                          <p:attrName>style.visibility</p:attrName>
                                        </p:attrNameLst>
                                      </p:cBhvr>
                                      <p:to>
                                        <p:strVal val="visible"/>
                                      </p:to>
                                    </p:set>
                                    <p:animEffect transition="in" filter="wipe(down)">
                                      <p:cBhvr>
                                        <p:cTn id="17" dur="5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P spid="178179"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投影片編號版面配置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DFA340A4-BDD6-4930-A1AA-D3DD58C0F81D}" type="slidenum">
              <a:rPr kumimoji="0" lang="en-US" altLang="zh-TW" sz="1400">
                <a:ea typeface="新細明體" panose="02020500000000000000" pitchFamily="18" charset="-120"/>
              </a:rPr>
              <a:pPr>
                <a:spcBef>
                  <a:spcPct val="0"/>
                </a:spcBef>
                <a:buClrTx/>
                <a:buSzTx/>
                <a:buFontTx/>
                <a:buNone/>
              </a:pPr>
              <a:t>76</a:t>
            </a:fld>
            <a:endParaRPr kumimoji="0" lang="en-US" altLang="zh-TW" sz="1400">
              <a:ea typeface="新細明體" panose="02020500000000000000" pitchFamily="18" charset="-120"/>
            </a:endParaRPr>
          </a:p>
        </p:txBody>
      </p:sp>
      <p:sp>
        <p:nvSpPr>
          <p:cNvPr id="63491" name="Rectangle 2"/>
          <p:cNvSpPr>
            <a:spLocks noGrp="1" noChangeArrowheads="1"/>
          </p:cNvSpPr>
          <p:nvPr>
            <p:ph type="title"/>
          </p:nvPr>
        </p:nvSpPr>
        <p:spPr/>
        <p:txBody>
          <a:bodyPr/>
          <a:lstStyle/>
          <a:p>
            <a:pPr eaLnBrk="1" hangingPunct="1">
              <a:defRPr/>
            </a:pPr>
            <a:r>
              <a:rPr lang="zh-TW" altLang="en-US" smtClean="0"/>
              <a:t>當日沖銷</a:t>
            </a:r>
          </a:p>
        </p:txBody>
      </p:sp>
      <p:sp>
        <p:nvSpPr>
          <p:cNvPr id="181251" name="Rectangle 3"/>
          <p:cNvSpPr>
            <a:spLocks noGrp="1" noChangeArrowheads="1"/>
          </p:cNvSpPr>
          <p:nvPr>
            <p:ph type="body" idx="1"/>
          </p:nvPr>
        </p:nvSpPr>
        <p:spPr/>
        <p:txBody>
          <a:bodyPr/>
          <a:lstStyle/>
          <a:p>
            <a:pPr algn="just" eaLnBrk="1" hangingPunct="1"/>
            <a:r>
              <a:rPr lang="zh-TW" altLang="en-US" sz="2800" smtClean="0">
                <a:latin typeface="標楷體" panose="03000509000000000000" pitchFamily="65" charset="-120"/>
              </a:rPr>
              <a:t>投資人可以在同一交易日，融資買進並融券賣出同</a:t>
            </a:r>
            <a:r>
              <a:rPr lang="en-US" altLang="zh-TW" sz="2800" smtClean="0">
                <a:latin typeface="標楷體" panose="03000509000000000000" pitchFamily="65" charset="-120"/>
              </a:rPr>
              <a:t>1</a:t>
            </a:r>
            <a:r>
              <a:rPr lang="zh-TW" altLang="en-US" sz="2800" smtClean="0">
                <a:latin typeface="標楷體" panose="03000509000000000000" pitchFamily="65" charset="-120"/>
              </a:rPr>
              <a:t>支股票，這種交易方式稱為資券相扺，俗稱當日沖銷</a:t>
            </a:r>
            <a:endParaRPr lang="en-US" altLang="zh-TW" sz="2800" smtClean="0">
              <a:latin typeface="標楷體" panose="03000509000000000000" pitchFamily="65" charset="-120"/>
            </a:endParaRPr>
          </a:p>
          <a:p>
            <a:pPr algn="just" eaLnBrk="1" hangingPunct="1"/>
            <a:endParaRPr lang="zh-TW" altLang="en-US" sz="2800" smtClean="0">
              <a:latin typeface="標楷體" panose="03000509000000000000" pitchFamily="65" charset="-120"/>
            </a:endParaRPr>
          </a:p>
          <a:p>
            <a:pPr algn="just" eaLnBrk="1" hangingPunct="1"/>
            <a:r>
              <a:rPr lang="zh-TW" altLang="en-US" sz="2800" smtClean="0">
                <a:latin typeface="標楷體" panose="03000509000000000000" pitchFamily="65" charset="-120"/>
              </a:rPr>
              <a:t>目前只有</a:t>
            </a:r>
            <a:r>
              <a:rPr lang="zh-TW" altLang="en-US" sz="2800" smtClean="0">
                <a:solidFill>
                  <a:srgbClr val="006600"/>
                </a:solidFill>
                <a:latin typeface="標楷體" panose="03000509000000000000" pitchFamily="65" charset="-120"/>
              </a:rPr>
              <a:t>集中市場</a:t>
            </a:r>
            <a:r>
              <a:rPr lang="zh-TW" altLang="en-US" sz="2800" smtClean="0">
                <a:latin typeface="標楷體" panose="03000509000000000000" pitchFamily="65" charset="-120"/>
              </a:rPr>
              <a:t>開放當日冲銷 </a:t>
            </a:r>
          </a:p>
        </p:txBody>
      </p:sp>
      <p:sp>
        <p:nvSpPr>
          <p:cNvPr id="7578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fade">
                                      <p:cBhvr>
                                        <p:cTn id="7" dur="1000"/>
                                        <p:tgtEl>
                                          <p:spTgt spid="181251">
                                            <p:txEl>
                                              <p:pRg st="0" end="0"/>
                                            </p:txEl>
                                          </p:spTgt>
                                        </p:tgtEl>
                                      </p:cBhvr>
                                    </p:animEffect>
                                    <p:anim calcmode="lin" valueType="num">
                                      <p:cBhvr>
                                        <p:cTn id="8" dur="1000" fill="hold"/>
                                        <p:tgtEl>
                                          <p:spTgt spid="1812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12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1251">
                                            <p:txEl>
                                              <p:pRg st="2" end="2"/>
                                            </p:txEl>
                                          </p:spTgt>
                                        </p:tgtEl>
                                        <p:attrNameLst>
                                          <p:attrName>style.visibility</p:attrName>
                                        </p:attrNameLst>
                                      </p:cBhvr>
                                      <p:to>
                                        <p:strVal val="visible"/>
                                      </p:to>
                                    </p:set>
                                    <p:animEffect transition="in" filter="fade">
                                      <p:cBhvr>
                                        <p:cTn id="14" dur="1000"/>
                                        <p:tgtEl>
                                          <p:spTgt spid="181251">
                                            <p:txEl>
                                              <p:pRg st="2" end="2"/>
                                            </p:txEl>
                                          </p:spTgt>
                                        </p:tgtEl>
                                      </p:cBhvr>
                                    </p:animEffect>
                                    <p:anim calcmode="lin" valueType="num">
                                      <p:cBhvr>
                                        <p:cTn id="15" dur="1000" fill="hold"/>
                                        <p:tgtEl>
                                          <p:spTgt spid="18125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812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3491"/>
                                        </p:tgtEl>
                                        <p:attrNameLst>
                                          <p:attrName>style.visibility</p:attrName>
                                        </p:attrNameLst>
                                      </p:cBhvr>
                                      <p:to>
                                        <p:strVal val="visible"/>
                                      </p:to>
                                    </p:set>
                                    <p:animEffect transition="in" filter="fade">
                                      <p:cBhvr>
                                        <p:cTn id="21" dur="1000"/>
                                        <p:tgtEl>
                                          <p:spTgt spid="63491"/>
                                        </p:tgtEl>
                                      </p:cBhvr>
                                    </p:animEffect>
                                    <p:anim calcmode="lin" valueType="num">
                                      <p:cBhvr>
                                        <p:cTn id="22" dur="1000" fill="hold"/>
                                        <p:tgtEl>
                                          <p:spTgt spid="63491"/>
                                        </p:tgtEl>
                                        <p:attrNameLst>
                                          <p:attrName>ppt_x</p:attrName>
                                        </p:attrNameLst>
                                      </p:cBhvr>
                                      <p:tavLst>
                                        <p:tav tm="0">
                                          <p:val>
                                            <p:strVal val="#ppt_x"/>
                                          </p:val>
                                        </p:tav>
                                        <p:tav tm="100000">
                                          <p:val>
                                            <p:strVal val="#ppt_x"/>
                                          </p:val>
                                        </p:tav>
                                      </p:tavLst>
                                    </p:anim>
                                    <p:anim calcmode="lin" valueType="num">
                                      <p:cBhvr>
                                        <p:cTn id="23" dur="1000" fill="hold"/>
                                        <p:tgtEl>
                                          <p:spTgt spid="634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p:bldP spid="181251"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80728"/>
          </a:xfrm>
        </p:spPr>
        <p:txBody>
          <a:bodyPr/>
          <a:lstStyle/>
          <a:p>
            <a:pPr>
              <a:defRPr/>
            </a:pPr>
            <a:r>
              <a:rPr lang="zh-CN" altLang="en-US" dirty="0" smtClean="0"/>
              <a:t>金融辭典：</a:t>
            </a:r>
            <a:r>
              <a:rPr lang="zh-TW" altLang="zh-TW" dirty="0">
                <a:effectLst>
                  <a:outerShdw blurRad="38100" dist="38100" dir="2700000" algn="tl">
                    <a:srgbClr val="000000">
                      <a:alpha val="43137"/>
                    </a:srgbClr>
                  </a:outerShdw>
                </a:effectLst>
              </a:rPr>
              <a:t>除息行情</a:t>
            </a:r>
            <a:endParaRPr lang="zh-TW" altLang="en-US" dirty="0">
              <a:effectLst>
                <a:outerShdw blurRad="38100" dist="38100" dir="2700000" algn="tl">
                  <a:srgbClr val="000000">
                    <a:alpha val="43137"/>
                  </a:srgbClr>
                </a:outerShdw>
              </a:effectLst>
            </a:endParaRPr>
          </a:p>
        </p:txBody>
      </p:sp>
      <p:sp>
        <p:nvSpPr>
          <p:cNvPr id="76803" name="Content Placeholder 2"/>
          <p:cNvSpPr>
            <a:spLocks noGrp="1"/>
          </p:cNvSpPr>
          <p:nvPr>
            <p:ph idx="1"/>
          </p:nvPr>
        </p:nvSpPr>
        <p:spPr>
          <a:xfrm>
            <a:off x="685800" y="908720"/>
            <a:ext cx="7772400" cy="5105400"/>
          </a:xfrm>
        </p:spPr>
        <p:txBody>
          <a:bodyPr/>
          <a:lstStyle/>
          <a:p>
            <a:r>
              <a:rPr lang="zh-TW" altLang="zh-TW" sz="2400" dirty="0">
                <a:solidFill>
                  <a:srgbClr val="002060"/>
                </a:solidFill>
              </a:rPr>
              <a:t>除息</a:t>
            </a:r>
            <a:r>
              <a:rPr lang="zh-TW" altLang="zh-TW" sz="2400" dirty="0" smtClean="0">
                <a:solidFill>
                  <a:srgbClr val="002060"/>
                </a:solidFill>
              </a:rPr>
              <a:t>行情</a:t>
            </a:r>
            <a:r>
              <a:rPr lang="zh-CN" altLang="en-US" sz="2400" dirty="0" smtClean="0">
                <a:solidFill>
                  <a:srgbClr val="002060"/>
                </a:solidFill>
              </a:rPr>
              <a:t>：</a:t>
            </a:r>
            <a:r>
              <a:rPr lang="zh-TW" altLang="zh-TW" sz="2400" dirty="0" smtClean="0">
                <a:solidFill>
                  <a:srgbClr val="006600"/>
                </a:solidFill>
              </a:rPr>
              <a:t>股票</a:t>
            </a:r>
            <a:r>
              <a:rPr lang="zh-TW" altLang="zh-TW" sz="2400" dirty="0">
                <a:solidFill>
                  <a:srgbClr val="006600"/>
                </a:solidFill>
              </a:rPr>
              <a:t>除息後的價格高於除息參考價</a:t>
            </a:r>
            <a:r>
              <a:rPr lang="en-US" altLang="zh-TW" sz="2000" dirty="0"/>
              <a:t>(</a:t>
            </a:r>
            <a:r>
              <a:rPr lang="zh-TW" altLang="zh-TW" sz="2000" dirty="0"/>
              <a:t>除息參考價等於除息前一天的收盤價扣除每股現金股利</a:t>
            </a:r>
            <a:r>
              <a:rPr lang="en-US" altLang="zh-TW" sz="2000" dirty="0"/>
              <a:t>)</a:t>
            </a:r>
            <a:r>
              <a:rPr lang="zh-TW" altLang="zh-TW" sz="2400" dirty="0">
                <a:solidFill>
                  <a:srgbClr val="006600"/>
                </a:solidFill>
              </a:rPr>
              <a:t>的現象</a:t>
            </a:r>
            <a:r>
              <a:rPr lang="zh-TW" altLang="zh-TW" sz="2400" dirty="0" smtClean="0">
                <a:solidFill>
                  <a:srgbClr val="006600"/>
                </a:solidFill>
              </a:rPr>
              <a:t>，俗稱填</a:t>
            </a:r>
            <a:r>
              <a:rPr lang="zh-TW" altLang="zh-TW" sz="2400" dirty="0">
                <a:solidFill>
                  <a:srgbClr val="006600"/>
                </a:solidFill>
              </a:rPr>
              <a:t>息現象。</a:t>
            </a:r>
          </a:p>
          <a:p>
            <a:pPr lvl="1"/>
            <a:r>
              <a:rPr lang="zh-TW" altLang="zh-TW" sz="2000" dirty="0" smtClean="0"/>
              <a:t>股票</a:t>
            </a:r>
            <a:r>
              <a:rPr lang="zh-TW" altLang="zh-TW" sz="2000" dirty="0"/>
              <a:t>除息後的價格價應該</a:t>
            </a:r>
            <a:r>
              <a:rPr lang="zh-TW" altLang="zh-TW" sz="2000" dirty="0" smtClean="0"/>
              <a:t>等於除</a:t>
            </a:r>
            <a:r>
              <a:rPr lang="zh-TW" altLang="zh-TW" sz="2000" dirty="0"/>
              <a:t>息參考</a:t>
            </a:r>
            <a:r>
              <a:rPr lang="zh-TW" altLang="zh-TW" sz="2000" dirty="0" smtClean="0"/>
              <a:t>價，</a:t>
            </a:r>
            <a:r>
              <a:rPr lang="zh-TW" altLang="zh-TW" sz="2000" dirty="0"/>
              <a:t>但是</a:t>
            </a:r>
            <a:r>
              <a:rPr lang="en-US" altLang="zh-TW" sz="2000" dirty="0"/>
              <a:t>Campbell</a:t>
            </a:r>
            <a:r>
              <a:rPr lang="zh-TW" altLang="zh-TW" sz="2000" dirty="0"/>
              <a:t>和</a:t>
            </a:r>
            <a:r>
              <a:rPr lang="en-US" altLang="zh-TW" sz="2000" dirty="0" err="1"/>
              <a:t>Beranek</a:t>
            </a:r>
            <a:r>
              <a:rPr lang="en-US" altLang="zh-TW" sz="2000" dirty="0"/>
              <a:t>(1955)</a:t>
            </a:r>
            <a:r>
              <a:rPr lang="zh-TW" altLang="zh-TW" sz="2000" dirty="0"/>
              <a:t>卻發現紐約證券交易所上市的股票在除息日收盤價有高於除息參考價的現象</a:t>
            </a:r>
            <a:r>
              <a:rPr lang="zh-TW" altLang="zh-TW" sz="2000" dirty="0" smtClean="0"/>
              <a:t>。</a:t>
            </a:r>
            <a:endParaRPr lang="en-US" altLang="zh-TW" sz="2000" dirty="0" smtClean="0"/>
          </a:p>
          <a:p>
            <a:r>
              <a:rPr lang="zh-TW" altLang="zh-TW" sz="2400" dirty="0" smtClean="0"/>
              <a:t>除</a:t>
            </a:r>
            <a:r>
              <a:rPr lang="zh-TW" altLang="zh-TW" sz="2400" dirty="0"/>
              <a:t>息</a:t>
            </a:r>
            <a:r>
              <a:rPr lang="zh-TW" altLang="zh-TW" sz="2400" dirty="0" smtClean="0"/>
              <a:t>行情</a:t>
            </a:r>
            <a:r>
              <a:rPr lang="zh-CN" altLang="en-US" sz="2400" dirty="0" smtClean="0"/>
              <a:t>的發生</a:t>
            </a:r>
            <a:r>
              <a:rPr lang="zh-TW" altLang="zh-TW" sz="2400" dirty="0" smtClean="0"/>
              <a:t>是因為</a:t>
            </a:r>
            <a:r>
              <a:rPr lang="zh-TW" altLang="zh-TW" sz="2400" dirty="0" smtClean="0">
                <a:solidFill>
                  <a:srgbClr val="006600"/>
                </a:solidFill>
              </a:rPr>
              <a:t>投資人的股利所得稅率大於資本利得稅率。</a:t>
            </a:r>
            <a:endParaRPr lang="en-US" altLang="zh-TW" sz="2400" dirty="0" smtClean="0">
              <a:solidFill>
                <a:srgbClr val="006600"/>
              </a:solidFill>
            </a:endParaRPr>
          </a:p>
          <a:p>
            <a:pPr marL="857250" lvl="1" indent="-457200">
              <a:buFont typeface="+mj-lt"/>
              <a:buAutoNum type="arabicPeriod"/>
            </a:pPr>
            <a:r>
              <a:rPr lang="zh-TW" altLang="zh-TW" sz="2000" dirty="0" smtClean="0"/>
              <a:t>如果參與</a:t>
            </a:r>
            <a:r>
              <a:rPr lang="zh-TW" altLang="zh-TW" sz="2000" dirty="0"/>
              <a:t>除息，投資人為股利所得繳納的稅金將大於股票跌價損失可以抵免的稅金，他們必須得到補償，否則不會參與除息，而股票除息後的價格高於除息參考</a:t>
            </a:r>
            <a:r>
              <a:rPr lang="zh-TW" altLang="zh-TW" sz="2000" dirty="0" smtClean="0"/>
              <a:t>價正是</a:t>
            </a:r>
            <a:r>
              <a:rPr lang="zh-TW" altLang="zh-TW" sz="2000" dirty="0"/>
              <a:t>市場達到均衡時，投資人參與除息所得到的補償。</a:t>
            </a:r>
          </a:p>
          <a:p>
            <a:pPr marL="857250" lvl="1" indent="-457200">
              <a:buFont typeface="+mj-lt"/>
              <a:buAutoNum type="arabicPeriod"/>
            </a:pPr>
            <a:r>
              <a:rPr lang="zh-TW" altLang="zh-TW" sz="2000" dirty="0" smtClean="0"/>
              <a:t>為了</a:t>
            </a:r>
            <a:r>
              <a:rPr lang="zh-TW" altLang="zh-TW" sz="2000" dirty="0"/>
              <a:t>減少稅負，傾向在除息前賣出持股，除息後再將其買回，這將導致股價在除息前</a:t>
            </a:r>
            <a:r>
              <a:rPr lang="zh-TW" altLang="zh-TW" sz="2000" dirty="0" smtClean="0"/>
              <a:t>下跌並</a:t>
            </a:r>
            <a:r>
              <a:rPr lang="zh-TW" altLang="zh-TW" sz="2000" dirty="0"/>
              <a:t>在除息後</a:t>
            </a:r>
            <a:r>
              <a:rPr lang="zh-TW" altLang="zh-TW" sz="2000" dirty="0" smtClean="0"/>
              <a:t>上漲。</a:t>
            </a:r>
            <a:endParaRPr lang="en-US" altLang="zh-TW" sz="2000" dirty="0" smtClean="0"/>
          </a:p>
          <a:p>
            <a:pPr marL="0" indent="0">
              <a:buNone/>
            </a:pPr>
            <a:r>
              <a:rPr lang="zh-TW" altLang="zh-TW" sz="1600" dirty="0"/>
              <a:t>註：</a:t>
            </a:r>
            <a:r>
              <a:rPr lang="en-US" altLang="zh-TW" sz="1600" dirty="0"/>
              <a:t>Campbell, J. A. and W. Beranek.1955. Stock price </a:t>
            </a:r>
            <a:r>
              <a:rPr lang="en-US" altLang="zh-TW" sz="1600" dirty="0" err="1"/>
              <a:t>behaviour</a:t>
            </a:r>
            <a:r>
              <a:rPr lang="en-US" altLang="zh-TW" sz="1600" dirty="0"/>
              <a:t> on ex-dividend dates. Journal of Finance, 10(4): 425-429.</a:t>
            </a:r>
            <a:endParaRPr lang="zh-TW" altLang="zh-TW" sz="1600" dirty="0"/>
          </a:p>
          <a:p>
            <a:pPr marL="857250" lvl="1" indent="-457200">
              <a:buFont typeface="+mj-lt"/>
              <a:buAutoNum type="arabicPeriod"/>
            </a:pPr>
            <a:endParaRPr lang="en-US" altLang="zh-TW" sz="2000" dirty="0" smtClean="0"/>
          </a:p>
        </p:txBody>
      </p:sp>
      <p:sp>
        <p:nvSpPr>
          <p:cNvPr id="7680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7680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71795F83-CFB1-437D-95EB-2BE08C8FCF68}" type="slidenum">
              <a:rPr kumimoji="0" lang="en-US" altLang="zh-TW" sz="1400"/>
              <a:pPr/>
              <a:t>77</a:t>
            </a:fld>
            <a:endParaRPr kumimoji="0" lang="en-US" altLang="zh-TW"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6803">
                                            <p:txEl>
                                              <p:pRg st="0" end="0"/>
                                            </p:txEl>
                                          </p:spTgt>
                                        </p:tgtEl>
                                        <p:attrNameLst>
                                          <p:attrName>style.visibility</p:attrName>
                                        </p:attrNameLst>
                                      </p:cBhvr>
                                      <p:to>
                                        <p:strVal val="visible"/>
                                      </p:to>
                                    </p:set>
                                    <p:animEffect transition="in" filter="fade">
                                      <p:cBhvr>
                                        <p:cTn id="12" dur="1000"/>
                                        <p:tgtEl>
                                          <p:spTgt spid="76803">
                                            <p:txEl>
                                              <p:pRg st="0" end="0"/>
                                            </p:txEl>
                                          </p:spTgt>
                                        </p:tgtEl>
                                      </p:cBhvr>
                                    </p:animEffect>
                                    <p:anim calcmode="lin" valueType="num">
                                      <p:cBhvr>
                                        <p:cTn id="13" dur="1000" fill="hold"/>
                                        <p:tgtEl>
                                          <p:spTgt spid="7680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680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6803">
                                            <p:txEl>
                                              <p:pRg st="1" end="1"/>
                                            </p:txEl>
                                          </p:spTgt>
                                        </p:tgtEl>
                                        <p:attrNameLst>
                                          <p:attrName>style.visibility</p:attrName>
                                        </p:attrNameLst>
                                      </p:cBhvr>
                                      <p:to>
                                        <p:strVal val="visible"/>
                                      </p:to>
                                    </p:set>
                                    <p:animEffect transition="in" filter="fade">
                                      <p:cBhvr>
                                        <p:cTn id="17" dur="1000"/>
                                        <p:tgtEl>
                                          <p:spTgt spid="76803">
                                            <p:txEl>
                                              <p:pRg st="1" end="1"/>
                                            </p:txEl>
                                          </p:spTgt>
                                        </p:tgtEl>
                                      </p:cBhvr>
                                    </p:animEffect>
                                    <p:anim calcmode="lin" valueType="num">
                                      <p:cBhvr>
                                        <p:cTn id="18" dur="10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68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6803">
                                            <p:txEl>
                                              <p:pRg st="2" end="2"/>
                                            </p:txEl>
                                          </p:spTgt>
                                        </p:tgtEl>
                                        <p:attrNameLst>
                                          <p:attrName>style.visibility</p:attrName>
                                        </p:attrNameLst>
                                      </p:cBhvr>
                                      <p:to>
                                        <p:strVal val="visible"/>
                                      </p:to>
                                    </p:set>
                                    <p:animEffect transition="in" filter="fade">
                                      <p:cBhvr>
                                        <p:cTn id="24" dur="1000"/>
                                        <p:tgtEl>
                                          <p:spTgt spid="76803">
                                            <p:txEl>
                                              <p:pRg st="2" end="2"/>
                                            </p:txEl>
                                          </p:spTgt>
                                        </p:tgtEl>
                                      </p:cBhvr>
                                    </p:animEffect>
                                    <p:anim calcmode="lin" valueType="num">
                                      <p:cBhvr>
                                        <p:cTn id="25" dur="10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680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6803">
                                            <p:txEl>
                                              <p:pRg st="3" end="3"/>
                                            </p:txEl>
                                          </p:spTgt>
                                        </p:tgtEl>
                                        <p:attrNameLst>
                                          <p:attrName>style.visibility</p:attrName>
                                        </p:attrNameLst>
                                      </p:cBhvr>
                                      <p:to>
                                        <p:strVal val="visible"/>
                                      </p:to>
                                    </p:set>
                                    <p:animEffect transition="in" filter="fade">
                                      <p:cBhvr>
                                        <p:cTn id="29" dur="1000"/>
                                        <p:tgtEl>
                                          <p:spTgt spid="76803">
                                            <p:txEl>
                                              <p:pRg st="3" end="3"/>
                                            </p:txEl>
                                          </p:spTgt>
                                        </p:tgtEl>
                                      </p:cBhvr>
                                    </p:animEffect>
                                    <p:anim calcmode="lin" valueType="num">
                                      <p:cBhvr>
                                        <p:cTn id="30" dur="10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7680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6803">
                                            <p:txEl>
                                              <p:pRg st="4" end="4"/>
                                            </p:txEl>
                                          </p:spTgt>
                                        </p:tgtEl>
                                        <p:attrNameLst>
                                          <p:attrName>style.visibility</p:attrName>
                                        </p:attrNameLst>
                                      </p:cBhvr>
                                      <p:to>
                                        <p:strVal val="visible"/>
                                      </p:to>
                                    </p:set>
                                    <p:animEffect transition="in" filter="fade">
                                      <p:cBhvr>
                                        <p:cTn id="34" dur="1000"/>
                                        <p:tgtEl>
                                          <p:spTgt spid="76803">
                                            <p:txEl>
                                              <p:pRg st="4" end="4"/>
                                            </p:txEl>
                                          </p:spTgt>
                                        </p:tgtEl>
                                      </p:cBhvr>
                                    </p:animEffect>
                                    <p:anim calcmode="lin" valueType="num">
                                      <p:cBhvr>
                                        <p:cTn id="35" dur="10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768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6803">
                                            <p:txEl>
                                              <p:pRg st="5" end="5"/>
                                            </p:txEl>
                                          </p:spTgt>
                                        </p:tgtEl>
                                        <p:attrNameLst>
                                          <p:attrName>style.visibility</p:attrName>
                                        </p:attrNameLst>
                                      </p:cBhvr>
                                      <p:to>
                                        <p:strVal val="visible"/>
                                      </p:to>
                                    </p:set>
                                    <p:animEffect transition="in" filter="fade">
                                      <p:cBhvr>
                                        <p:cTn id="41" dur="1000"/>
                                        <p:tgtEl>
                                          <p:spTgt spid="76803">
                                            <p:txEl>
                                              <p:pRg st="5" end="5"/>
                                            </p:txEl>
                                          </p:spTgt>
                                        </p:tgtEl>
                                      </p:cBhvr>
                                    </p:animEffect>
                                    <p:anim calcmode="lin" valueType="num">
                                      <p:cBhvr>
                                        <p:cTn id="42" dur="1000" fill="hold"/>
                                        <p:tgtEl>
                                          <p:spTgt spid="7680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7680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680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pPr>
              <a:defRPr/>
            </a:pP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金融視窗</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報酬指數</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77827" name="Content Placeholder 2"/>
          <p:cNvSpPr>
            <a:spLocks noGrp="1"/>
          </p:cNvSpPr>
          <p:nvPr>
            <p:ph idx="1"/>
          </p:nvPr>
        </p:nvSpPr>
        <p:spPr>
          <a:xfrm>
            <a:off x="427585" y="1037409"/>
            <a:ext cx="8288830" cy="4926057"/>
          </a:xfrm>
        </p:spPr>
        <p:txBody>
          <a:bodyPr/>
          <a:lstStyle/>
          <a:p>
            <a:r>
              <a:rPr lang="zh-TW" altLang="zh-TW" sz="2800" dirty="0">
                <a:solidFill>
                  <a:srgbClr val="002060"/>
                </a:solidFill>
              </a:rPr>
              <a:t>報酬</a:t>
            </a:r>
            <a:r>
              <a:rPr lang="zh-TW" altLang="zh-TW" sz="2800" dirty="0" smtClean="0">
                <a:solidFill>
                  <a:srgbClr val="002060"/>
                </a:solidFill>
              </a:rPr>
              <a:t>指數</a:t>
            </a:r>
            <a:r>
              <a:rPr lang="zh-CN" altLang="en-US" sz="2800" dirty="0" smtClean="0">
                <a:solidFill>
                  <a:srgbClr val="002060"/>
                </a:solidFill>
              </a:rPr>
              <a:t>：</a:t>
            </a:r>
            <a:r>
              <a:rPr lang="zh-TW" altLang="zh-TW" sz="2800" dirty="0" smtClean="0"/>
              <a:t>考量</a:t>
            </a:r>
            <a:r>
              <a:rPr lang="zh-TW" altLang="zh-TW" sz="2800" dirty="0"/>
              <a:t>現金股利的再投資而編製的</a:t>
            </a:r>
            <a:r>
              <a:rPr lang="zh-TW" altLang="zh-TW" sz="2800" dirty="0" smtClean="0"/>
              <a:t>股價指數</a:t>
            </a:r>
            <a:r>
              <a:rPr lang="zh-CN" altLang="en-US" sz="2800" dirty="0" smtClean="0"/>
              <a:t>。</a:t>
            </a:r>
            <a:endParaRPr lang="en-US" altLang="zh-CN" sz="2800" dirty="0" smtClean="0"/>
          </a:p>
          <a:p>
            <a:pPr lvl="1"/>
            <a:r>
              <a:rPr lang="zh-TW" altLang="zh-TW" sz="2400" dirty="0" smtClean="0"/>
              <a:t>一般的股價指數並未考慮現金股利的再投資，</a:t>
            </a:r>
            <a:r>
              <a:rPr lang="zh-CN" altLang="en-US" sz="2400" dirty="0" smtClean="0"/>
              <a:t>其</a:t>
            </a:r>
            <a:r>
              <a:rPr lang="zh-TW" altLang="zh-TW" sz="2400" dirty="0" smtClean="0"/>
              <a:t>計算</a:t>
            </a:r>
            <a:r>
              <a:rPr lang="zh-TW" altLang="zh-TW" sz="2400" dirty="0"/>
              <a:t>的投資報酬率只能反應市場投資組合的資本利得率</a:t>
            </a:r>
            <a:r>
              <a:rPr lang="zh-TW" altLang="zh-TW" sz="2400" dirty="0" smtClean="0"/>
              <a:t>，</a:t>
            </a:r>
            <a:endParaRPr lang="en-US" altLang="zh-TW" sz="2400" dirty="0" smtClean="0"/>
          </a:p>
          <a:p>
            <a:pPr lvl="1"/>
            <a:r>
              <a:rPr lang="zh-TW" altLang="zh-TW" sz="2400" dirty="0" smtClean="0"/>
              <a:t>利用</a:t>
            </a:r>
            <a:r>
              <a:rPr lang="zh-TW" altLang="zh-TW" sz="2400" dirty="0"/>
              <a:t>報酬指數所計算的投資報酬率，才是市場投資組合真正的投資報酬率。</a:t>
            </a:r>
          </a:p>
          <a:p>
            <a:r>
              <a:rPr lang="zh-CN" altLang="en-US" sz="2800" dirty="0"/>
              <a:t>如</a:t>
            </a:r>
            <a:r>
              <a:rPr lang="zh-TW" altLang="zh-TW" sz="2800" dirty="0" smtClean="0"/>
              <a:t>「</a:t>
            </a:r>
            <a:r>
              <a:rPr lang="zh-TW" altLang="zh-TW" sz="2800" dirty="0"/>
              <a:t>臺灣發行量加權股價指數</a:t>
            </a:r>
            <a:r>
              <a:rPr lang="zh-TW" altLang="zh-TW" sz="2800" dirty="0" smtClean="0"/>
              <a:t>」並沒有</a:t>
            </a:r>
            <a:r>
              <a:rPr lang="zh-TW" altLang="zh-TW" sz="2800" dirty="0"/>
              <a:t>考慮現金股利再投資，當指數的成份股配發現金股利時，指數就會因為扣除現金股利金額而下降</a:t>
            </a:r>
            <a:r>
              <a:rPr lang="zh-TW" altLang="zh-TW" sz="2800" dirty="0" smtClean="0"/>
              <a:t>，</a:t>
            </a:r>
            <a:endParaRPr lang="en-US" altLang="zh-TW" sz="2800" dirty="0" smtClean="0"/>
          </a:p>
          <a:p>
            <a:pPr lvl="1"/>
            <a:r>
              <a:rPr lang="zh-TW" altLang="zh-TW" sz="2400" dirty="0" smtClean="0"/>
              <a:t>如果</a:t>
            </a:r>
            <a:r>
              <a:rPr lang="zh-TW" altLang="zh-TW" sz="2400" dirty="0"/>
              <a:t>以這個指數來計算持有指數成份股的投資報酬率，因為沒有考慮配發現金股利的因素，報酬率會被低估</a:t>
            </a:r>
            <a:r>
              <a:rPr lang="zh-TW" altLang="zh-TW" sz="2400" dirty="0" smtClean="0"/>
              <a:t>。</a:t>
            </a:r>
            <a:endParaRPr lang="zh-TW" altLang="zh-TW" sz="2400" dirty="0"/>
          </a:p>
        </p:txBody>
      </p:sp>
      <p:sp>
        <p:nvSpPr>
          <p:cNvPr id="7782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7782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7A44DFA2-F843-462F-88C9-64EAEA684514}" type="slidenum">
              <a:rPr kumimoji="0" lang="en-US" altLang="zh-TW" sz="1400"/>
              <a:pPr/>
              <a:t>78</a:t>
            </a:fld>
            <a:endParaRPr kumimoji="0" lang="en-US" altLang="zh-TW"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7827">
                                            <p:txEl>
                                              <p:pRg st="0" end="0"/>
                                            </p:txEl>
                                          </p:spTgt>
                                        </p:tgtEl>
                                        <p:attrNameLst>
                                          <p:attrName>style.visibility</p:attrName>
                                        </p:attrNameLst>
                                      </p:cBhvr>
                                      <p:to>
                                        <p:strVal val="visible"/>
                                      </p:to>
                                    </p:set>
                                    <p:animEffect transition="in" filter="fade">
                                      <p:cBhvr>
                                        <p:cTn id="12" dur="1000"/>
                                        <p:tgtEl>
                                          <p:spTgt spid="77827">
                                            <p:txEl>
                                              <p:pRg st="0" end="0"/>
                                            </p:txEl>
                                          </p:spTgt>
                                        </p:tgtEl>
                                      </p:cBhvr>
                                    </p:animEffect>
                                    <p:anim calcmode="lin" valueType="num">
                                      <p:cBhvr>
                                        <p:cTn id="13" dur="10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782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7827">
                                            <p:txEl>
                                              <p:pRg st="1" end="1"/>
                                            </p:txEl>
                                          </p:spTgt>
                                        </p:tgtEl>
                                        <p:attrNameLst>
                                          <p:attrName>style.visibility</p:attrName>
                                        </p:attrNameLst>
                                      </p:cBhvr>
                                      <p:to>
                                        <p:strVal val="visible"/>
                                      </p:to>
                                    </p:set>
                                    <p:animEffect transition="in" filter="fade">
                                      <p:cBhvr>
                                        <p:cTn id="17" dur="1000"/>
                                        <p:tgtEl>
                                          <p:spTgt spid="77827">
                                            <p:txEl>
                                              <p:pRg st="1" end="1"/>
                                            </p:txEl>
                                          </p:spTgt>
                                        </p:tgtEl>
                                      </p:cBhvr>
                                    </p:animEffect>
                                    <p:anim calcmode="lin" valueType="num">
                                      <p:cBhvr>
                                        <p:cTn id="18" dur="10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7827">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7827">
                                            <p:txEl>
                                              <p:pRg st="2" end="2"/>
                                            </p:txEl>
                                          </p:spTgt>
                                        </p:tgtEl>
                                        <p:attrNameLst>
                                          <p:attrName>style.visibility</p:attrName>
                                        </p:attrNameLst>
                                      </p:cBhvr>
                                      <p:to>
                                        <p:strVal val="visible"/>
                                      </p:to>
                                    </p:set>
                                    <p:animEffect transition="in" filter="fade">
                                      <p:cBhvr>
                                        <p:cTn id="22" dur="1000"/>
                                        <p:tgtEl>
                                          <p:spTgt spid="77827">
                                            <p:txEl>
                                              <p:pRg st="2" end="2"/>
                                            </p:txEl>
                                          </p:spTgt>
                                        </p:tgtEl>
                                      </p:cBhvr>
                                    </p:animEffect>
                                    <p:anim calcmode="lin" valueType="num">
                                      <p:cBhvr>
                                        <p:cTn id="23" dur="10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778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7827">
                                            <p:txEl>
                                              <p:pRg st="3" end="3"/>
                                            </p:txEl>
                                          </p:spTgt>
                                        </p:tgtEl>
                                        <p:attrNameLst>
                                          <p:attrName>style.visibility</p:attrName>
                                        </p:attrNameLst>
                                      </p:cBhvr>
                                      <p:to>
                                        <p:strVal val="visible"/>
                                      </p:to>
                                    </p:set>
                                    <p:animEffect transition="in" filter="fade">
                                      <p:cBhvr>
                                        <p:cTn id="29" dur="1000"/>
                                        <p:tgtEl>
                                          <p:spTgt spid="77827">
                                            <p:txEl>
                                              <p:pRg st="3" end="3"/>
                                            </p:txEl>
                                          </p:spTgt>
                                        </p:tgtEl>
                                      </p:cBhvr>
                                    </p:animEffect>
                                    <p:anim calcmode="lin" valueType="num">
                                      <p:cBhvr>
                                        <p:cTn id="30" dur="10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77827">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7827">
                                            <p:txEl>
                                              <p:pRg st="4" end="4"/>
                                            </p:txEl>
                                          </p:spTgt>
                                        </p:tgtEl>
                                        <p:attrNameLst>
                                          <p:attrName>style.visibility</p:attrName>
                                        </p:attrNameLst>
                                      </p:cBhvr>
                                      <p:to>
                                        <p:strVal val="visible"/>
                                      </p:to>
                                    </p:set>
                                    <p:animEffect transition="in" filter="fade">
                                      <p:cBhvr>
                                        <p:cTn id="34" dur="1000"/>
                                        <p:tgtEl>
                                          <p:spTgt spid="77827">
                                            <p:txEl>
                                              <p:pRg st="4" end="4"/>
                                            </p:txEl>
                                          </p:spTgt>
                                        </p:tgtEl>
                                      </p:cBhvr>
                                    </p:animEffect>
                                    <p:anim calcmode="lin" valueType="num">
                                      <p:cBhvr>
                                        <p:cTn id="35" dur="10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778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782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516" y="1118862"/>
            <a:ext cx="8312968" cy="4114800"/>
          </a:xfrm>
        </p:spPr>
        <p:txBody>
          <a:bodyPr/>
          <a:lstStyle/>
          <a:p>
            <a:r>
              <a:rPr lang="zh-TW" altLang="zh-TW" sz="2800" dirty="0">
                <a:latin typeface="標楷體" panose="03000509000000000000" pitchFamily="65" charset="-120"/>
                <a:ea typeface="標楷體" panose="03000509000000000000" pitchFamily="65" charset="-120"/>
              </a:rPr>
              <a:t>臺灣證券交易所自</a:t>
            </a:r>
            <a:r>
              <a:rPr lang="en-US" altLang="zh-TW" sz="2800" dirty="0">
                <a:latin typeface="標楷體" panose="03000509000000000000" pitchFamily="65" charset="-120"/>
                <a:ea typeface="標楷體" panose="03000509000000000000" pitchFamily="65" charset="-120"/>
              </a:rPr>
              <a:t>2003</a:t>
            </a:r>
            <a:r>
              <a:rPr lang="zh-TW" altLang="zh-TW" sz="2800" dirty="0">
                <a:latin typeface="標楷體" panose="03000509000000000000" pitchFamily="65" charset="-120"/>
                <a:ea typeface="標楷體" panose="03000509000000000000" pitchFamily="65" charset="-120"/>
              </a:rPr>
              <a:t>年起開始編製報酬指數，即「臺灣發行量加權股價報酬指數」</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lvl="1"/>
            <a:r>
              <a:rPr lang="zh-TW" altLang="zh-TW" sz="2400" dirty="0" smtClean="0">
                <a:latin typeface="標楷體" panose="03000509000000000000" pitchFamily="65" charset="-120"/>
                <a:ea typeface="標楷體" panose="03000509000000000000" pitchFamily="65" charset="-120"/>
              </a:rPr>
              <a:t>這個</a:t>
            </a:r>
            <a:r>
              <a:rPr lang="zh-TW" altLang="zh-TW" sz="2400" dirty="0">
                <a:latin typeface="標楷體" panose="03000509000000000000" pitchFamily="65" charset="-120"/>
                <a:ea typeface="標楷體" panose="03000509000000000000" pitchFamily="65" charset="-120"/>
              </a:rPr>
              <a:t>指數有考慮現金股利再投資，編製的邏輯是每當指數成份股除息時，就會調整指數的除數使指數不會因為配發現金股利而降低，這相當於把現金股利再投資用以購買指數成份股</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r>
              <a:rPr lang="zh-TW" altLang="zh-TW" sz="2800" dirty="0" smtClean="0">
                <a:latin typeface="標楷體" panose="03000509000000000000" pitchFamily="65" charset="-120"/>
                <a:ea typeface="標楷體" panose="03000509000000000000" pitchFamily="65" charset="-120"/>
              </a:rPr>
              <a:t>臺灣</a:t>
            </a:r>
            <a:r>
              <a:rPr lang="zh-TW" altLang="zh-TW" sz="2800" dirty="0">
                <a:latin typeface="標楷體" panose="03000509000000000000" pitchFamily="65" charset="-120"/>
                <a:ea typeface="標楷體" panose="03000509000000000000" pitchFamily="65" charset="-120"/>
              </a:rPr>
              <a:t>發行量加權股價報酬指數是以</a:t>
            </a:r>
            <a:r>
              <a:rPr lang="en-US" altLang="zh-TW" sz="2800" dirty="0">
                <a:latin typeface="標楷體" panose="03000509000000000000" pitchFamily="65" charset="-120"/>
                <a:ea typeface="標楷體" panose="03000509000000000000" pitchFamily="65" charset="-120"/>
              </a:rPr>
              <a:t>2002</a:t>
            </a:r>
            <a:r>
              <a:rPr lang="zh-TW" altLang="zh-TW" sz="2800" dirty="0">
                <a:latin typeface="標楷體" panose="03000509000000000000" pitchFamily="65" charset="-120"/>
                <a:ea typeface="標楷體" panose="03000509000000000000" pitchFamily="65" charset="-120"/>
              </a:rPr>
              <a:t>年</a:t>
            </a:r>
            <a:r>
              <a:rPr lang="en-US" altLang="zh-TW" sz="2800" dirty="0">
                <a:latin typeface="標楷體" panose="03000509000000000000" pitchFamily="65" charset="-120"/>
                <a:ea typeface="標楷體" panose="03000509000000000000" pitchFamily="65" charset="-120"/>
              </a:rPr>
              <a:t>12</a:t>
            </a:r>
            <a:r>
              <a:rPr lang="zh-TW" altLang="zh-TW" sz="2800" dirty="0">
                <a:latin typeface="標楷體" panose="03000509000000000000" pitchFamily="65" charset="-120"/>
                <a:ea typeface="標楷體" panose="03000509000000000000" pitchFamily="65" charset="-120"/>
              </a:rPr>
              <a:t>月</a:t>
            </a:r>
            <a:r>
              <a:rPr lang="en-US" altLang="zh-TW" sz="2800" dirty="0">
                <a:latin typeface="標楷體" panose="03000509000000000000" pitchFamily="65" charset="-120"/>
                <a:ea typeface="標楷體" panose="03000509000000000000" pitchFamily="65" charset="-120"/>
              </a:rPr>
              <a:t>31</a:t>
            </a:r>
            <a:r>
              <a:rPr lang="zh-TW" altLang="zh-TW" sz="2800" dirty="0">
                <a:latin typeface="標楷體" panose="03000509000000000000" pitchFamily="65" charset="-120"/>
                <a:ea typeface="標楷體" panose="03000509000000000000" pitchFamily="65" charset="-120"/>
              </a:rPr>
              <a:t>日為基期，當天發行量加權股價指數收盤為</a:t>
            </a:r>
            <a:r>
              <a:rPr lang="en-US" altLang="zh-TW" sz="2800" dirty="0">
                <a:latin typeface="標楷體" panose="03000509000000000000" pitchFamily="65" charset="-120"/>
                <a:ea typeface="標楷體" panose="03000509000000000000" pitchFamily="65" charset="-120"/>
              </a:rPr>
              <a:t>4,452.45</a:t>
            </a:r>
            <a:r>
              <a:rPr lang="zh-TW" altLang="zh-TW" sz="2800" dirty="0">
                <a:latin typeface="標楷體" panose="03000509000000000000" pitchFamily="65" charset="-120"/>
                <a:ea typeface="標楷體" panose="03000509000000000000" pitchFamily="65" charset="-120"/>
              </a:rPr>
              <a:t>點，所以，當天的發行量加權股價報酬指數收盤也是為</a:t>
            </a:r>
            <a:r>
              <a:rPr lang="en-US" altLang="zh-TW" sz="2800" dirty="0">
                <a:latin typeface="標楷體" panose="03000509000000000000" pitchFamily="65" charset="-120"/>
                <a:ea typeface="標楷體" panose="03000509000000000000" pitchFamily="65" charset="-120"/>
              </a:rPr>
              <a:t>4,452.45</a:t>
            </a:r>
            <a:r>
              <a:rPr lang="zh-TW" altLang="zh-TW" sz="2800" dirty="0">
                <a:latin typeface="標楷體" panose="03000509000000000000" pitchFamily="65" charset="-120"/>
                <a:ea typeface="標楷體" panose="03000509000000000000" pitchFamily="65" charset="-120"/>
              </a:rPr>
              <a:t>點，以後隨著指數成份股配發現金股利，報酬指數將日益高於發行量加權股價指數。</a:t>
            </a:r>
            <a:endParaRPr lang="zh-TW" altLang="en-US" sz="2800" dirty="0">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669AD01-4AFE-4779-BEB2-1257737E7A1B}" type="slidenum">
              <a:rPr lang="en-US" altLang="zh-TW" smtClean="0"/>
              <a:pPr>
                <a:defRPr/>
              </a:pPr>
              <a:t>79</a:t>
            </a:fld>
            <a:endParaRPr lang="en-US" altLang="zh-TW"/>
          </a:p>
        </p:txBody>
      </p:sp>
      <p:sp>
        <p:nvSpPr>
          <p:cNvPr id="6" name="Title 1"/>
          <p:cNvSpPr>
            <a:spLocks noGrp="1"/>
          </p:cNvSpPr>
          <p:nvPr>
            <p:ph type="title"/>
          </p:nvPr>
        </p:nvSpPr>
        <p:spPr>
          <a:xfrm>
            <a:off x="685800" y="0"/>
            <a:ext cx="7772400" cy="1143000"/>
          </a:xfrm>
        </p:spPr>
        <p:txBody>
          <a:bodyPr/>
          <a:lstStyle/>
          <a:p>
            <a:pPr>
              <a:defRPr/>
            </a:pP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金融視窗</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報酬</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指數</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endParaRPr lang="zh-TW" altLang="en-US"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4947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1"/>
          <p:cNvSpPr>
            <a:spLocks noGrp="1"/>
          </p:cNvSpPr>
          <p:nvPr>
            <p:ph type="title"/>
          </p:nvPr>
        </p:nvSpPr>
        <p:spPr>
          <a:xfrm>
            <a:off x="685800" y="165100"/>
            <a:ext cx="7772400" cy="1143000"/>
          </a:xfrm>
        </p:spPr>
        <p:txBody>
          <a:bodyPr/>
          <a:lstStyle/>
          <a:p>
            <a:pPr eaLnBrk="1" hangingPunct="1">
              <a:defRPr/>
            </a:pPr>
            <a:r>
              <a:rPr lang="zh-TW" altLang="zh-TW" dirty="0">
                <a:effectLst>
                  <a:outerShdw blurRad="38100" dist="38100" dir="2700000" algn="tl">
                    <a:srgbClr val="000000">
                      <a:alpha val="43137"/>
                    </a:srgbClr>
                  </a:outerShdw>
                </a:effectLst>
                <a:latin typeface="標楷體" panose="03000509000000000000" pitchFamily="65" charset="-120"/>
              </a:rPr>
              <a:t>金融焦點</a:t>
            </a:r>
            <a:r>
              <a:rPr lang="zh-TW" altLang="en-US" dirty="0" smtClean="0">
                <a:effectLst>
                  <a:outerShdw blurRad="38100" dist="38100" dir="2700000" algn="tl">
                    <a:srgbClr val="000000">
                      <a:alpha val="43137"/>
                    </a:srgbClr>
                  </a:outerShdw>
                </a:effectLst>
                <a:latin typeface="標楷體" pitchFamily="65" charset="-120"/>
              </a:rPr>
              <a:t>：</a:t>
            </a:r>
            <a:r>
              <a:rPr lang="en-US" altLang="zh-TW" dirty="0" smtClean="0">
                <a:effectLst>
                  <a:outerShdw blurRad="38100" dist="38100" dir="2700000" algn="tl">
                    <a:srgbClr val="000000">
                      <a:alpha val="43137"/>
                    </a:srgbClr>
                  </a:outerShdw>
                </a:effectLst>
                <a:latin typeface="標楷體" pitchFamily="65" charset="-120"/>
              </a:rPr>
              <a:t/>
            </a:r>
            <a:br>
              <a:rPr lang="en-US" altLang="zh-TW" dirty="0" smtClean="0">
                <a:effectLst>
                  <a:outerShdw blurRad="38100" dist="38100" dir="2700000" algn="tl">
                    <a:srgbClr val="000000">
                      <a:alpha val="43137"/>
                    </a:srgbClr>
                  </a:outerShdw>
                </a:effectLst>
                <a:latin typeface="標楷體" pitchFamily="65" charset="-120"/>
              </a:rPr>
            </a:br>
            <a:r>
              <a:rPr lang="zh-TW" altLang="en-US" dirty="0" smtClean="0">
                <a:effectLst>
                  <a:outerShdw blurRad="38100" dist="38100" dir="2700000" algn="tl">
                    <a:srgbClr val="000000">
                      <a:alpha val="43137"/>
                    </a:srgbClr>
                  </a:outerShdw>
                </a:effectLst>
                <a:latin typeface="標楷體" pitchFamily="65" charset="-120"/>
              </a:rPr>
              <a:t>公司為什麼要減資？</a:t>
            </a:r>
          </a:p>
        </p:txBody>
      </p:sp>
      <p:sp>
        <p:nvSpPr>
          <p:cNvPr id="68611" name="內容版面配置區 2"/>
          <p:cNvSpPr>
            <a:spLocks noGrp="1"/>
          </p:cNvSpPr>
          <p:nvPr>
            <p:ph idx="1"/>
          </p:nvPr>
        </p:nvSpPr>
        <p:spPr>
          <a:xfrm>
            <a:off x="285750" y="1498600"/>
            <a:ext cx="8572500" cy="4559300"/>
          </a:xfrm>
        </p:spPr>
        <p:txBody>
          <a:bodyPr/>
          <a:lstStyle/>
          <a:p>
            <a:pPr eaLnBrk="1" hangingPunct="1"/>
            <a:r>
              <a:rPr lang="zh-TW" altLang="en-US" sz="2800" dirty="0" smtClean="0">
                <a:cs typeface="Times New Roman" panose="02020603050405020304" pitchFamily="18" charset="0"/>
              </a:rPr>
              <a:t>減資是指公司將部分發行在外的股票收回註銷，一般來說，公司減資有三種情況</a:t>
            </a:r>
            <a:endParaRPr lang="en-US" altLang="zh-TW" sz="2800" dirty="0" smtClean="0">
              <a:cs typeface="Times New Roman" panose="02020603050405020304" pitchFamily="18" charset="0"/>
            </a:endParaRPr>
          </a:p>
          <a:p>
            <a:pPr marL="914400" lvl="1" indent="-457200" eaLnBrk="1" hangingPunct="1">
              <a:buFont typeface="+mj-lt"/>
              <a:buAutoNum type="arabicPeriod"/>
            </a:pPr>
            <a:r>
              <a:rPr lang="zh-TW" altLang="en-US" sz="2400" dirty="0" smtClean="0">
                <a:cs typeface="Times New Roman" panose="02020603050405020304" pitchFamily="18" charset="0"/>
              </a:rPr>
              <a:t>嚴重虧損的公司藉著減資打掉累積虧損，讓公司有重新出發的機會</a:t>
            </a:r>
          </a:p>
          <a:p>
            <a:pPr marL="914400" lvl="1" indent="-457200" eaLnBrk="1" hangingPunct="1">
              <a:buFont typeface="+mj-lt"/>
              <a:buAutoNum type="arabicPeriod"/>
            </a:pPr>
            <a:r>
              <a:rPr lang="zh-TW" altLang="en-US" sz="2400" dirty="0" smtClean="0">
                <a:cs typeface="Times New Roman" panose="02020603050405020304" pitchFamily="18" charset="0"/>
              </a:rPr>
              <a:t>實施庫藏股制度的公司買回自家公司股票，並將庫藏股註銷減資。公司買回自家股票並加以註銷，主要原因有三個：</a:t>
            </a:r>
          </a:p>
          <a:p>
            <a:pPr lvl="2" eaLnBrk="1" hangingPunct="1"/>
            <a:r>
              <a:rPr lang="zh-TW" altLang="en-US" sz="2000" dirty="0" smtClean="0">
                <a:cs typeface="Times New Roman" panose="02020603050405020304" pitchFamily="18" charset="0"/>
              </a:rPr>
              <a:t>股本過高，公司實施庫藏股減資後，可以提高每股盈餘。</a:t>
            </a:r>
          </a:p>
          <a:p>
            <a:pPr lvl="2" eaLnBrk="1" hangingPunct="1"/>
            <a:r>
              <a:rPr lang="zh-TW" altLang="en-US" sz="2000" dirty="0" smtClean="0">
                <a:cs typeface="Times New Roman" panose="02020603050405020304" pitchFamily="18" charset="0"/>
              </a:rPr>
              <a:t>公司經理人認為自家股票價格被市場低估，希望藉實施庫藏股減資，提高每股價值，並向投資人傳遞股票價格被低估的訊息。</a:t>
            </a:r>
          </a:p>
          <a:p>
            <a:pPr lvl="2" eaLnBrk="1" hangingPunct="1"/>
            <a:r>
              <a:rPr lang="zh-TW" altLang="en-US" sz="2000" dirty="0" smtClean="0">
                <a:cs typeface="Times New Roman" panose="02020603050405020304" pitchFamily="18" charset="0"/>
              </a:rPr>
              <a:t>公司經理人希望藉庫藏股制度拉抬自家股票價格，替特定人護盤。</a:t>
            </a:r>
          </a:p>
          <a:p>
            <a:pPr marL="914400" lvl="1" indent="-457200" eaLnBrk="1" hangingPunct="1">
              <a:buFont typeface="+mj-lt"/>
              <a:buAutoNum type="arabicPeriod"/>
            </a:pPr>
            <a:r>
              <a:rPr lang="zh-TW" altLang="en-US" sz="2400" dirty="0" smtClean="0">
                <a:cs typeface="Times New Roman" panose="02020603050405020304" pitchFamily="18" charset="0"/>
              </a:rPr>
              <a:t>處於獲利狀態的公司以現金將資本還給股東</a:t>
            </a:r>
          </a:p>
        </p:txBody>
      </p:sp>
      <p:sp>
        <p:nvSpPr>
          <p:cNvPr id="78852"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A92E218E-F86E-440D-9BCB-F289819A6A5E}" type="slidenum">
              <a:rPr kumimoji="0" lang="en-US" altLang="zh-TW" sz="1400">
                <a:ea typeface="新細明體" panose="02020500000000000000" pitchFamily="18" charset="-120"/>
              </a:rPr>
              <a:pPr>
                <a:spcBef>
                  <a:spcPct val="0"/>
                </a:spcBef>
                <a:buClrTx/>
                <a:buSzTx/>
                <a:buFontTx/>
                <a:buNone/>
              </a:pPr>
              <a:t>80</a:t>
            </a:fld>
            <a:endParaRPr kumimoji="0" lang="en-US" altLang="zh-TW" sz="1400">
              <a:ea typeface="新細明體" panose="02020500000000000000" pitchFamily="18" charset="-120"/>
            </a:endParaRPr>
          </a:p>
        </p:txBody>
      </p:sp>
      <p:sp>
        <p:nvSpPr>
          <p:cNvPr id="78853"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wipe(down)">
                                      <p:cBhvr>
                                        <p:cTn id="7" dur="500"/>
                                        <p:tgtEl>
                                          <p:spTgt spid="686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8611">
                                            <p:txEl>
                                              <p:pRg st="0" end="0"/>
                                            </p:txEl>
                                          </p:spTgt>
                                        </p:tgtEl>
                                        <p:attrNameLst>
                                          <p:attrName>style.visibility</p:attrName>
                                        </p:attrNameLst>
                                      </p:cBhvr>
                                      <p:to>
                                        <p:strVal val="visible"/>
                                      </p:to>
                                    </p:set>
                                    <p:animEffect transition="in" filter="fade">
                                      <p:cBhvr>
                                        <p:cTn id="12" dur="1000"/>
                                        <p:tgtEl>
                                          <p:spTgt spid="68611">
                                            <p:txEl>
                                              <p:pRg st="0" end="0"/>
                                            </p:txEl>
                                          </p:spTgt>
                                        </p:tgtEl>
                                      </p:cBhvr>
                                    </p:animEffect>
                                    <p:anim calcmode="lin" valueType="num">
                                      <p:cBhvr>
                                        <p:cTn id="13" dur="10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861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8611">
                                            <p:txEl>
                                              <p:pRg st="1" end="1"/>
                                            </p:txEl>
                                          </p:spTgt>
                                        </p:tgtEl>
                                        <p:attrNameLst>
                                          <p:attrName>style.visibility</p:attrName>
                                        </p:attrNameLst>
                                      </p:cBhvr>
                                      <p:to>
                                        <p:strVal val="visible"/>
                                      </p:to>
                                    </p:set>
                                    <p:animEffect transition="in" filter="fade">
                                      <p:cBhvr>
                                        <p:cTn id="17" dur="1000"/>
                                        <p:tgtEl>
                                          <p:spTgt spid="68611">
                                            <p:txEl>
                                              <p:pRg st="1" end="1"/>
                                            </p:txEl>
                                          </p:spTgt>
                                        </p:tgtEl>
                                      </p:cBhvr>
                                    </p:animEffect>
                                    <p:anim calcmode="lin" valueType="num">
                                      <p:cBhvr>
                                        <p:cTn id="18" dur="10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8611">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8611">
                                            <p:txEl>
                                              <p:pRg st="2" end="2"/>
                                            </p:txEl>
                                          </p:spTgt>
                                        </p:tgtEl>
                                        <p:attrNameLst>
                                          <p:attrName>style.visibility</p:attrName>
                                        </p:attrNameLst>
                                      </p:cBhvr>
                                      <p:to>
                                        <p:strVal val="visible"/>
                                      </p:to>
                                    </p:set>
                                    <p:animEffect transition="in" filter="fade">
                                      <p:cBhvr>
                                        <p:cTn id="22" dur="1000"/>
                                        <p:tgtEl>
                                          <p:spTgt spid="68611">
                                            <p:txEl>
                                              <p:pRg st="2" end="2"/>
                                            </p:txEl>
                                          </p:spTgt>
                                        </p:tgtEl>
                                      </p:cBhvr>
                                    </p:animEffect>
                                    <p:anim calcmode="lin" valueType="num">
                                      <p:cBhvr>
                                        <p:cTn id="23" dur="10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68611">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8611">
                                            <p:txEl>
                                              <p:pRg st="3" end="3"/>
                                            </p:txEl>
                                          </p:spTgt>
                                        </p:tgtEl>
                                        <p:attrNameLst>
                                          <p:attrName>style.visibility</p:attrName>
                                        </p:attrNameLst>
                                      </p:cBhvr>
                                      <p:to>
                                        <p:strVal val="visible"/>
                                      </p:to>
                                    </p:set>
                                    <p:animEffect transition="in" filter="fade">
                                      <p:cBhvr>
                                        <p:cTn id="27" dur="1000"/>
                                        <p:tgtEl>
                                          <p:spTgt spid="68611">
                                            <p:txEl>
                                              <p:pRg st="3" end="3"/>
                                            </p:txEl>
                                          </p:spTgt>
                                        </p:tgtEl>
                                      </p:cBhvr>
                                    </p:animEffect>
                                    <p:anim calcmode="lin" valueType="num">
                                      <p:cBhvr>
                                        <p:cTn id="28" dur="10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68611">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8611">
                                            <p:txEl>
                                              <p:pRg st="4" end="4"/>
                                            </p:txEl>
                                          </p:spTgt>
                                        </p:tgtEl>
                                        <p:attrNameLst>
                                          <p:attrName>style.visibility</p:attrName>
                                        </p:attrNameLst>
                                      </p:cBhvr>
                                      <p:to>
                                        <p:strVal val="visible"/>
                                      </p:to>
                                    </p:set>
                                    <p:animEffect transition="in" filter="fade">
                                      <p:cBhvr>
                                        <p:cTn id="32" dur="1000"/>
                                        <p:tgtEl>
                                          <p:spTgt spid="68611">
                                            <p:txEl>
                                              <p:pRg st="4" end="4"/>
                                            </p:txEl>
                                          </p:spTgt>
                                        </p:tgtEl>
                                      </p:cBhvr>
                                    </p:animEffect>
                                    <p:anim calcmode="lin" valueType="num">
                                      <p:cBhvr>
                                        <p:cTn id="33" dur="1000" fill="hold"/>
                                        <p:tgtEl>
                                          <p:spTgt spid="68611">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68611">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8611">
                                            <p:txEl>
                                              <p:pRg st="5" end="5"/>
                                            </p:txEl>
                                          </p:spTgt>
                                        </p:tgtEl>
                                        <p:attrNameLst>
                                          <p:attrName>style.visibility</p:attrName>
                                        </p:attrNameLst>
                                      </p:cBhvr>
                                      <p:to>
                                        <p:strVal val="visible"/>
                                      </p:to>
                                    </p:set>
                                    <p:animEffect transition="in" filter="fade">
                                      <p:cBhvr>
                                        <p:cTn id="37" dur="1000"/>
                                        <p:tgtEl>
                                          <p:spTgt spid="68611">
                                            <p:txEl>
                                              <p:pRg st="5" end="5"/>
                                            </p:txEl>
                                          </p:spTgt>
                                        </p:tgtEl>
                                      </p:cBhvr>
                                    </p:animEffect>
                                    <p:anim calcmode="lin" valueType="num">
                                      <p:cBhvr>
                                        <p:cTn id="38" dur="1000" fill="hold"/>
                                        <p:tgtEl>
                                          <p:spTgt spid="686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68611">
                                            <p:txEl>
                                              <p:pRg st="5" end="5"/>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8611">
                                            <p:txEl>
                                              <p:pRg st="6" end="6"/>
                                            </p:txEl>
                                          </p:spTgt>
                                        </p:tgtEl>
                                        <p:attrNameLst>
                                          <p:attrName>style.visibility</p:attrName>
                                        </p:attrNameLst>
                                      </p:cBhvr>
                                      <p:to>
                                        <p:strVal val="visible"/>
                                      </p:to>
                                    </p:set>
                                    <p:animEffect transition="in" filter="fade">
                                      <p:cBhvr>
                                        <p:cTn id="42" dur="1000"/>
                                        <p:tgtEl>
                                          <p:spTgt spid="68611">
                                            <p:txEl>
                                              <p:pRg st="6" end="6"/>
                                            </p:txEl>
                                          </p:spTgt>
                                        </p:tgtEl>
                                      </p:cBhvr>
                                    </p:animEffect>
                                    <p:anim calcmode="lin" valueType="num">
                                      <p:cBhvr>
                                        <p:cTn id="43" dur="1000" fill="hold"/>
                                        <p:tgtEl>
                                          <p:spTgt spid="68611">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86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6861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1"/>
          <p:cNvSpPr>
            <a:spLocks noGrp="1"/>
          </p:cNvSpPr>
          <p:nvPr>
            <p:ph type="title"/>
          </p:nvPr>
        </p:nvSpPr>
        <p:spPr>
          <a:xfrm>
            <a:off x="714375" y="285750"/>
            <a:ext cx="7772400" cy="1143000"/>
          </a:xfrm>
        </p:spPr>
        <p:txBody>
          <a:bodyPr/>
          <a:lstStyle/>
          <a:p>
            <a:pPr eaLnBrk="1" hangingPunct="1">
              <a:defRPr/>
            </a:pPr>
            <a:r>
              <a:rPr lang="zh-TW" altLang="zh-TW" dirty="0">
                <a:effectLst>
                  <a:outerShdw blurRad="38100" dist="38100" dir="2700000" algn="tl">
                    <a:srgbClr val="000000">
                      <a:alpha val="43137"/>
                    </a:srgbClr>
                  </a:outerShdw>
                </a:effectLst>
                <a:latin typeface="標楷體" panose="03000509000000000000" pitchFamily="65" charset="-120"/>
              </a:rPr>
              <a:t>金融焦點</a:t>
            </a:r>
            <a:r>
              <a:rPr lang="zh-TW" altLang="en-US" dirty="0">
                <a:effectLst>
                  <a:outerShdw blurRad="38100" dist="38100" dir="2700000" algn="tl">
                    <a:srgbClr val="000000">
                      <a:alpha val="43137"/>
                    </a:srgbClr>
                  </a:outerShdw>
                </a:effectLst>
                <a:latin typeface="標楷體" pitchFamily="65" charset="-120"/>
              </a:rPr>
              <a:t>：</a:t>
            </a:r>
            <a:r>
              <a:rPr lang="en-US" altLang="zh-TW" dirty="0">
                <a:effectLst>
                  <a:outerShdw blurRad="38100" dist="38100" dir="2700000" algn="tl">
                    <a:srgbClr val="000000">
                      <a:alpha val="43137"/>
                    </a:srgbClr>
                  </a:outerShdw>
                </a:effectLst>
                <a:latin typeface="標楷體" pitchFamily="65" charset="-120"/>
              </a:rPr>
              <a:t/>
            </a:r>
            <a:br>
              <a:rPr lang="en-US" altLang="zh-TW" dirty="0">
                <a:effectLst>
                  <a:outerShdw blurRad="38100" dist="38100" dir="2700000" algn="tl">
                    <a:srgbClr val="000000">
                      <a:alpha val="43137"/>
                    </a:srgbClr>
                  </a:outerShdw>
                </a:effectLst>
                <a:latin typeface="標楷體" pitchFamily="65" charset="-120"/>
              </a:rPr>
            </a:br>
            <a:r>
              <a:rPr lang="zh-TW" altLang="en-US" dirty="0">
                <a:effectLst>
                  <a:outerShdw blurRad="38100" dist="38100" dir="2700000" algn="tl">
                    <a:srgbClr val="000000">
                      <a:alpha val="43137"/>
                    </a:srgbClr>
                  </a:outerShdw>
                </a:effectLst>
                <a:latin typeface="標楷體" pitchFamily="65" charset="-120"/>
              </a:rPr>
              <a:t>公司為什麼要減資？</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endParaRPr lang="zh-TW" altLang="en-US" dirty="0" smtClean="0">
              <a:latin typeface="標楷體" pitchFamily="65" charset="-120"/>
            </a:endParaRPr>
          </a:p>
        </p:txBody>
      </p:sp>
      <p:sp>
        <p:nvSpPr>
          <p:cNvPr id="69635" name="內容版面配置區 2"/>
          <p:cNvSpPr>
            <a:spLocks noGrp="1"/>
          </p:cNvSpPr>
          <p:nvPr>
            <p:ph idx="1"/>
          </p:nvPr>
        </p:nvSpPr>
        <p:spPr>
          <a:xfrm>
            <a:off x="214313" y="1571625"/>
            <a:ext cx="8715375" cy="4714875"/>
          </a:xfrm>
        </p:spPr>
        <p:txBody>
          <a:bodyPr/>
          <a:lstStyle/>
          <a:p>
            <a:pPr eaLnBrk="1" hangingPunct="1"/>
            <a:r>
              <a:rPr lang="zh-TW" altLang="en-US" sz="2800" dirty="0" smtClean="0">
                <a:cs typeface="Times New Roman" panose="02020603050405020304" pitchFamily="18" charset="0"/>
              </a:rPr>
              <a:t>公司辦理現金減資的原因主要有以下三個：</a:t>
            </a:r>
            <a:endParaRPr lang="en-US" altLang="zh-TW" sz="2800" dirty="0" smtClean="0">
              <a:cs typeface="Times New Roman" panose="02020603050405020304" pitchFamily="18" charset="0"/>
            </a:endParaRPr>
          </a:p>
          <a:p>
            <a:pPr lvl="1" eaLnBrk="1" hangingPunct="1"/>
            <a:r>
              <a:rPr lang="zh-TW" altLang="en-US" sz="2400" dirty="0" smtClean="0">
                <a:cs typeface="Times New Roman" panose="02020603050405020304" pitchFamily="18" charset="0"/>
              </a:rPr>
              <a:t>公司現金太多又沒有值得進行的投資計畫，因此辦理現金減資，把資金還給股東，</a:t>
            </a:r>
            <a:r>
              <a:rPr lang="en-US" altLang="zh-TW" sz="2400" dirty="0" smtClean="0">
                <a:cs typeface="Times New Roman" panose="02020603050405020304" pitchFamily="18" charset="0"/>
              </a:rPr>
              <a:t> </a:t>
            </a:r>
            <a:r>
              <a:rPr lang="zh-TW" altLang="en-US" sz="2400" dirty="0" smtClean="0">
                <a:cs typeface="Times New Roman" panose="02020603050405020304" pitchFamily="18" charset="0"/>
              </a:rPr>
              <a:t>如</a:t>
            </a:r>
            <a:r>
              <a:rPr lang="en-US" altLang="zh-TW" sz="2400" dirty="0" smtClean="0">
                <a:cs typeface="Times New Roman" panose="02020603050405020304" pitchFamily="18" charset="0"/>
              </a:rPr>
              <a:t>2002</a:t>
            </a:r>
            <a:r>
              <a:rPr lang="zh-TW" altLang="en-US" sz="2400" dirty="0" smtClean="0">
                <a:cs typeface="Times New Roman" panose="02020603050405020304" pitchFamily="18" charset="0"/>
              </a:rPr>
              <a:t>年晶華首度現金減資</a:t>
            </a:r>
            <a:r>
              <a:rPr lang="en-US" altLang="zh-TW" sz="2400" dirty="0" smtClean="0">
                <a:cs typeface="Times New Roman" panose="02020603050405020304" pitchFamily="18" charset="0"/>
              </a:rPr>
              <a:t>21.5</a:t>
            </a:r>
            <a:r>
              <a:rPr lang="zh-TW" altLang="en-US" sz="2400" dirty="0" smtClean="0">
                <a:cs typeface="Times New Roman" panose="02020603050405020304" pitchFamily="18" charset="0"/>
              </a:rPr>
              <a:t>億元，每股退還現金</a:t>
            </a:r>
            <a:r>
              <a:rPr lang="en-US" altLang="zh-TW" sz="2400" dirty="0" smtClean="0">
                <a:cs typeface="Times New Roman" panose="02020603050405020304" pitchFamily="18" charset="0"/>
              </a:rPr>
              <a:t>5</a:t>
            </a:r>
            <a:r>
              <a:rPr lang="zh-TW" altLang="en-US" sz="2400" dirty="0" smtClean="0">
                <a:cs typeface="Times New Roman" panose="02020603050405020304" pitchFamily="18" charset="0"/>
              </a:rPr>
              <a:t>元，</a:t>
            </a:r>
            <a:r>
              <a:rPr lang="en-US" altLang="zh-TW" sz="2400" dirty="0" smtClean="0">
                <a:cs typeface="Times New Roman" panose="02020603050405020304" pitchFamily="18" charset="0"/>
              </a:rPr>
              <a:t>2006</a:t>
            </a:r>
            <a:r>
              <a:rPr lang="zh-TW" altLang="en-US" sz="2400" dirty="0" smtClean="0">
                <a:cs typeface="Times New Roman" panose="02020603050405020304" pitchFamily="18" charset="0"/>
              </a:rPr>
              <a:t>年二度現金減資</a:t>
            </a:r>
            <a:r>
              <a:rPr lang="en-US" altLang="zh-TW" sz="2400" dirty="0" smtClean="0">
                <a:cs typeface="Times New Roman" panose="02020603050405020304" pitchFamily="18" charset="0"/>
              </a:rPr>
              <a:t>15.56</a:t>
            </a:r>
            <a:r>
              <a:rPr lang="zh-TW" altLang="en-US" sz="2400" dirty="0" smtClean="0">
                <a:cs typeface="Times New Roman" panose="02020603050405020304" pitchFamily="18" charset="0"/>
              </a:rPr>
              <a:t>億元，每股退還現金</a:t>
            </a:r>
            <a:r>
              <a:rPr lang="en-US" altLang="zh-TW" sz="2400" dirty="0" smtClean="0">
                <a:cs typeface="Times New Roman" panose="02020603050405020304" pitchFamily="18" charset="0"/>
              </a:rPr>
              <a:t>7.2</a:t>
            </a:r>
            <a:r>
              <a:rPr lang="zh-TW" altLang="en-US" sz="2400" dirty="0" smtClean="0">
                <a:cs typeface="Times New Roman" panose="02020603050405020304" pitchFamily="18" charset="0"/>
              </a:rPr>
              <a:t>元。</a:t>
            </a:r>
          </a:p>
          <a:p>
            <a:pPr lvl="1" eaLnBrk="1" hangingPunct="1"/>
            <a:r>
              <a:rPr lang="zh-TW" altLang="en-US" sz="2400" dirty="0" smtClean="0">
                <a:cs typeface="Times New Roman" panose="02020603050405020304" pitchFamily="18" charset="0"/>
              </a:rPr>
              <a:t>公司希望適度降低股本，提升股東權益報酬率（</a:t>
            </a:r>
            <a:r>
              <a:rPr lang="en-US" altLang="zh-TW" sz="2400" dirty="0" smtClean="0">
                <a:cs typeface="Times New Roman" panose="02020603050405020304" pitchFamily="18" charset="0"/>
              </a:rPr>
              <a:t>returns on equity</a:t>
            </a:r>
            <a:r>
              <a:rPr lang="zh-TW" altLang="en-US" sz="2400" dirty="0" smtClean="0">
                <a:cs typeface="Times New Roman" panose="02020603050405020304" pitchFamily="18" charset="0"/>
              </a:rPr>
              <a:t>，</a:t>
            </a:r>
            <a:r>
              <a:rPr lang="en-US" altLang="zh-TW" sz="2400" dirty="0" smtClean="0">
                <a:cs typeface="Times New Roman" panose="02020603050405020304" pitchFamily="18" charset="0"/>
              </a:rPr>
              <a:t>ROE</a:t>
            </a:r>
            <a:r>
              <a:rPr lang="zh-TW" altLang="en-US" sz="2400" dirty="0" smtClean="0">
                <a:cs typeface="Times New Roman" panose="02020603050405020304" pitchFamily="18" charset="0"/>
              </a:rPr>
              <a:t>，以</a:t>
            </a:r>
            <a:r>
              <a:rPr lang="en-US" altLang="zh-TW" sz="2400" dirty="0" smtClean="0">
                <a:cs typeface="Times New Roman" panose="02020603050405020304" pitchFamily="18" charset="0"/>
              </a:rPr>
              <a:t> IC</a:t>
            </a:r>
            <a:r>
              <a:rPr lang="zh-TW" altLang="en-US" sz="2400" dirty="0" smtClean="0">
                <a:cs typeface="Times New Roman" panose="02020603050405020304" pitchFamily="18" charset="0"/>
              </a:rPr>
              <a:t>設計公司凌陽為例，該公司在</a:t>
            </a:r>
            <a:r>
              <a:rPr lang="en-US" altLang="zh-TW" sz="2400" dirty="0" smtClean="0">
                <a:cs typeface="Times New Roman" panose="02020603050405020304" pitchFamily="18" charset="0"/>
              </a:rPr>
              <a:t>2006</a:t>
            </a:r>
            <a:r>
              <a:rPr lang="zh-TW" altLang="en-US" sz="2400" dirty="0" smtClean="0">
                <a:cs typeface="Times New Roman" panose="02020603050405020304" pitchFamily="18" charset="0"/>
              </a:rPr>
              <a:t>年第</a:t>
            </a:r>
            <a:r>
              <a:rPr lang="en-US" altLang="zh-TW" sz="2400" dirty="0" smtClean="0">
                <a:cs typeface="Times New Roman" panose="02020603050405020304" pitchFamily="18" charset="0"/>
              </a:rPr>
              <a:t>4</a:t>
            </a:r>
            <a:r>
              <a:rPr lang="zh-TW" altLang="en-US" sz="2400" dirty="0" smtClean="0">
                <a:cs typeface="Times New Roman" panose="02020603050405020304" pitchFamily="18" charset="0"/>
              </a:rPr>
              <a:t>季決定每股發還股東現金</a:t>
            </a:r>
            <a:r>
              <a:rPr lang="en-US" altLang="zh-TW" sz="2400" dirty="0" smtClean="0">
                <a:cs typeface="Times New Roman" panose="02020603050405020304" pitchFamily="18" charset="0"/>
              </a:rPr>
              <a:t>5</a:t>
            </a:r>
            <a:r>
              <a:rPr lang="zh-TW" altLang="en-US" sz="2400" dirty="0" smtClean="0">
                <a:cs typeface="Times New Roman" panose="02020603050405020304" pitchFamily="18" charset="0"/>
              </a:rPr>
              <a:t>元，實收資本額由</a:t>
            </a:r>
            <a:r>
              <a:rPr lang="en-US" altLang="zh-TW" sz="2400" dirty="0" smtClean="0">
                <a:cs typeface="Times New Roman" panose="02020603050405020304" pitchFamily="18" charset="0"/>
              </a:rPr>
              <a:t>102.28</a:t>
            </a:r>
            <a:r>
              <a:rPr lang="zh-TW" altLang="en-US" sz="2400" dirty="0" smtClean="0">
                <a:cs typeface="Times New Roman" panose="02020603050405020304" pitchFamily="18" charset="0"/>
              </a:rPr>
              <a:t>億元降至</a:t>
            </a:r>
            <a:r>
              <a:rPr lang="en-US" altLang="zh-TW" sz="2400" dirty="0" smtClean="0">
                <a:cs typeface="Times New Roman" panose="02020603050405020304" pitchFamily="18" charset="0"/>
              </a:rPr>
              <a:t>51.14</a:t>
            </a:r>
            <a:r>
              <a:rPr lang="zh-TW" altLang="en-US" sz="2400" dirty="0" smtClean="0">
                <a:cs typeface="Times New Roman" panose="02020603050405020304" pitchFamily="18" charset="0"/>
              </a:rPr>
              <a:t>億元，減資金額高達</a:t>
            </a:r>
            <a:r>
              <a:rPr lang="en-US" altLang="zh-TW" sz="2400" dirty="0" smtClean="0">
                <a:cs typeface="Times New Roman" panose="02020603050405020304" pitchFamily="18" charset="0"/>
              </a:rPr>
              <a:t>51.14</a:t>
            </a:r>
            <a:r>
              <a:rPr lang="zh-TW" altLang="en-US" sz="2400" dirty="0" smtClean="0">
                <a:cs typeface="Times New Roman" panose="02020603050405020304" pitchFamily="18" charset="0"/>
              </a:rPr>
              <a:t>餘億元，股東權益報酬率可望由第三季末的</a:t>
            </a:r>
            <a:r>
              <a:rPr lang="en-US" altLang="zh-TW" sz="2400" dirty="0" smtClean="0">
                <a:cs typeface="Times New Roman" panose="02020603050405020304" pitchFamily="18" charset="0"/>
              </a:rPr>
              <a:t>16.01% </a:t>
            </a:r>
            <a:r>
              <a:rPr lang="zh-TW" altLang="en-US" sz="2400" dirty="0" smtClean="0">
                <a:cs typeface="Times New Roman" panose="02020603050405020304" pitchFamily="18" charset="0"/>
              </a:rPr>
              <a:t>提高到</a:t>
            </a:r>
            <a:r>
              <a:rPr lang="en-US" altLang="zh-TW" sz="2400" dirty="0" smtClean="0">
                <a:cs typeface="Times New Roman" panose="02020603050405020304" pitchFamily="18" charset="0"/>
              </a:rPr>
              <a:t>20%</a:t>
            </a:r>
            <a:r>
              <a:rPr lang="zh-TW" altLang="en-US" sz="2400" dirty="0" smtClean="0">
                <a:cs typeface="Times New Roman" panose="02020603050405020304" pitchFamily="18" charset="0"/>
              </a:rPr>
              <a:t>以上。</a:t>
            </a:r>
            <a:endParaRPr lang="en-US" altLang="zh-TW" sz="2400" dirty="0" smtClean="0">
              <a:cs typeface="Times New Roman" panose="02020603050405020304" pitchFamily="18" charset="0"/>
            </a:endParaRPr>
          </a:p>
          <a:p>
            <a:pPr lvl="1" eaLnBrk="1" hangingPunct="1"/>
            <a:r>
              <a:rPr lang="zh-TW" altLang="en-US" sz="2400" dirty="0" smtClean="0">
                <a:cs typeface="Times New Roman" panose="02020603050405020304" pitchFamily="18" charset="0"/>
              </a:rPr>
              <a:t>股東需要資金進行其他投資，例如富邦產險在</a:t>
            </a:r>
            <a:r>
              <a:rPr lang="en-US" altLang="zh-TW" sz="2400" dirty="0" smtClean="0">
                <a:cs typeface="Times New Roman" panose="02020603050405020304" pitchFamily="18" charset="0"/>
              </a:rPr>
              <a:t>2006</a:t>
            </a:r>
            <a:r>
              <a:rPr lang="zh-TW" altLang="en-US" sz="2400" dirty="0" smtClean="0">
                <a:cs typeface="Times New Roman" panose="02020603050405020304" pitchFamily="18" charset="0"/>
              </a:rPr>
              <a:t>年減資</a:t>
            </a:r>
            <a:r>
              <a:rPr lang="en-US" altLang="zh-TW" sz="2400" dirty="0" smtClean="0">
                <a:cs typeface="Times New Roman" panose="02020603050405020304" pitchFamily="18" charset="0"/>
              </a:rPr>
              <a:t>100</a:t>
            </a:r>
            <a:r>
              <a:rPr lang="zh-TW" altLang="en-US" sz="2400" dirty="0" smtClean="0">
                <a:cs typeface="Times New Roman" panose="02020603050405020304" pitchFamily="18" charset="0"/>
              </a:rPr>
              <a:t>億元，將資金還給母公司富邦金控。</a:t>
            </a:r>
          </a:p>
        </p:txBody>
      </p:sp>
      <p:sp>
        <p:nvSpPr>
          <p:cNvPr id="79876"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227F2CF-99E4-4CAD-9428-E6C170FFD21D}" type="slidenum">
              <a:rPr kumimoji="0" lang="en-US" altLang="zh-TW" sz="1400">
                <a:ea typeface="新細明體" panose="02020500000000000000" pitchFamily="18" charset="-120"/>
              </a:rPr>
              <a:pPr>
                <a:spcBef>
                  <a:spcPct val="0"/>
                </a:spcBef>
                <a:buClrTx/>
                <a:buSzTx/>
                <a:buFontTx/>
                <a:buNone/>
              </a:pPr>
              <a:t>81</a:t>
            </a:fld>
            <a:endParaRPr kumimoji="0" lang="en-US" altLang="zh-TW" sz="1400">
              <a:ea typeface="新細明體" panose="02020500000000000000" pitchFamily="18" charset="-120"/>
            </a:endParaRPr>
          </a:p>
        </p:txBody>
      </p:sp>
      <p:sp>
        <p:nvSpPr>
          <p:cNvPr id="79877"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wipe(down)">
                                      <p:cBhvr>
                                        <p:cTn id="7" dur="500"/>
                                        <p:tgtEl>
                                          <p:spTgt spid="6963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9635">
                                            <p:txEl>
                                              <p:pRg st="0" end="0"/>
                                            </p:txEl>
                                          </p:spTgt>
                                        </p:tgtEl>
                                        <p:attrNameLst>
                                          <p:attrName>style.visibility</p:attrName>
                                        </p:attrNameLst>
                                      </p:cBhvr>
                                      <p:to>
                                        <p:strVal val="visible"/>
                                      </p:to>
                                    </p:set>
                                    <p:animEffect transition="in" filter="wipe(down)">
                                      <p:cBhvr>
                                        <p:cTn id="12" dur="580">
                                          <p:stCondLst>
                                            <p:cond delay="0"/>
                                          </p:stCondLst>
                                        </p:cTn>
                                        <p:tgtEl>
                                          <p:spTgt spid="69635">
                                            <p:txEl>
                                              <p:pRg st="0" end="0"/>
                                            </p:txEl>
                                          </p:spTgt>
                                        </p:tgtEl>
                                      </p:cBhvr>
                                    </p:animEffect>
                                    <p:anim calcmode="lin" valueType="num">
                                      <p:cBhvr>
                                        <p:cTn id="13" dur="1822" tmFilter="0,0; 0.14,0.36; 0.43,0.73; 0.71,0.91; 1.0,1.0">
                                          <p:stCondLst>
                                            <p:cond delay="0"/>
                                          </p:stCondLst>
                                        </p:cTn>
                                        <p:tgtEl>
                                          <p:spTgt spid="69635">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9635">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9635">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9635">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9635">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69635">
                                            <p:txEl>
                                              <p:pRg st="0" end="0"/>
                                            </p:txEl>
                                          </p:spTgt>
                                        </p:tgtEl>
                                      </p:cBhvr>
                                      <p:to x="100000" y="60000"/>
                                    </p:animScale>
                                    <p:animScale>
                                      <p:cBhvr>
                                        <p:cTn id="19" dur="166" decel="50000">
                                          <p:stCondLst>
                                            <p:cond delay="676"/>
                                          </p:stCondLst>
                                        </p:cTn>
                                        <p:tgtEl>
                                          <p:spTgt spid="69635">
                                            <p:txEl>
                                              <p:pRg st="0" end="0"/>
                                            </p:txEl>
                                          </p:spTgt>
                                        </p:tgtEl>
                                      </p:cBhvr>
                                      <p:to x="100000" y="100000"/>
                                    </p:animScale>
                                    <p:animScale>
                                      <p:cBhvr>
                                        <p:cTn id="20" dur="26">
                                          <p:stCondLst>
                                            <p:cond delay="1312"/>
                                          </p:stCondLst>
                                        </p:cTn>
                                        <p:tgtEl>
                                          <p:spTgt spid="69635">
                                            <p:txEl>
                                              <p:pRg st="0" end="0"/>
                                            </p:txEl>
                                          </p:spTgt>
                                        </p:tgtEl>
                                      </p:cBhvr>
                                      <p:to x="100000" y="80000"/>
                                    </p:animScale>
                                    <p:animScale>
                                      <p:cBhvr>
                                        <p:cTn id="21" dur="166" decel="50000">
                                          <p:stCondLst>
                                            <p:cond delay="1338"/>
                                          </p:stCondLst>
                                        </p:cTn>
                                        <p:tgtEl>
                                          <p:spTgt spid="69635">
                                            <p:txEl>
                                              <p:pRg st="0" end="0"/>
                                            </p:txEl>
                                          </p:spTgt>
                                        </p:tgtEl>
                                      </p:cBhvr>
                                      <p:to x="100000" y="100000"/>
                                    </p:animScale>
                                    <p:animScale>
                                      <p:cBhvr>
                                        <p:cTn id="22" dur="26">
                                          <p:stCondLst>
                                            <p:cond delay="1642"/>
                                          </p:stCondLst>
                                        </p:cTn>
                                        <p:tgtEl>
                                          <p:spTgt spid="69635">
                                            <p:txEl>
                                              <p:pRg st="0" end="0"/>
                                            </p:txEl>
                                          </p:spTgt>
                                        </p:tgtEl>
                                      </p:cBhvr>
                                      <p:to x="100000" y="90000"/>
                                    </p:animScale>
                                    <p:animScale>
                                      <p:cBhvr>
                                        <p:cTn id="23" dur="166" decel="50000">
                                          <p:stCondLst>
                                            <p:cond delay="1668"/>
                                          </p:stCondLst>
                                        </p:cTn>
                                        <p:tgtEl>
                                          <p:spTgt spid="69635">
                                            <p:txEl>
                                              <p:pRg st="0" end="0"/>
                                            </p:txEl>
                                          </p:spTgt>
                                        </p:tgtEl>
                                      </p:cBhvr>
                                      <p:to x="100000" y="100000"/>
                                    </p:animScale>
                                    <p:animScale>
                                      <p:cBhvr>
                                        <p:cTn id="24" dur="26">
                                          <p:stCondLst>
                                            <p:cond delay="1808"/>
                                          </p:stCondLst>
                                        </p:cTn>
                                        <p:tgtEl>
                                          <p:spTgt spid="69635">
                                            <p:txEl>
                                              <p:pRg st="0" end="0"/>
                                            </p:txEl>
                                          </p:spTgt>
                                        </p:tgtEl>
                                      </p:cBhvr>
                                      <p:to x="100000" y="95000"/>
                                    </p:animScale>
                                    <p:animScale>
                                      <p:cBhvr>
                                        <p:cTn id="25" dur="166" decel="50000">
                                          <p:stCondLst>
                                            <p:cond delay="1834"/>
                                          </p:stCondLst>
                                        </p:cTn>
                                        <p:tgtEl>
                                          <p:spTgt spid="69635">
                                            <p:txEl>
                                              <p:pRg st="0" end="0"/>
                                            </p:txEl>
                                          </p:spTgt>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69635">
                                            <p:txEl>
                                              <p:pRg st="1" end="1"/>
                                            </p:txEl>
                                          </p:spTgt>
                                        </p:tgtEl>
                                        <p:attrNameLst>
                                          <p:attrName>style.visibility</p:attrName>
                                        </p:attrNameLst>
                                      </p:cBhvr>
                                      <p:to>
                                        <p:strVal val="visible"/>
                                      </p:to>
                                    </p:set>
                                    <p:animEffect transition="in" filter="wipe(down)">
                                      <p:cBhvr>
                                        <p:cTn id="28" dur="580">
                                          <p:stCondLst>
                                            <p:cond delay="0"/>
                                          </p:stCondLst>
                                        </p:cTn>
                                        <p:tgtEl>
                                          <p:spTgt spid="69635">
                                            <p:txEl>
                                              <p:pRg st="1" end="1"/>
                                            </p:txEl>
                                          </p:spTgt>
                                        </p:tgtEl>
                                      </p:cBhvr>
                                    </p:animEffect>
                                    <p:anim calcmode="lin" valueType="num">
                                      <p:cBhvr>
                                        <p:cTn id="29" dur="1822" tmFilter="0,0; 0.14,0.36; 0.43,0.73; 0.71,0.91; 1.0,1.0">
                                          <p:stCondLst>
                                            <p:cond delay="0"/>
                                          </p:stCondLst>
                                        </p:cTn>
                                        <p:tgtEl>
                                          <p:spTgt spid="69635">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9635">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9635">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9635">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9635">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69635">
                                            <p:txEl>
                                              <p:pRg st="1" end="1"/>
                                            </p:txEl>
                                          </p:spTgt>
                                        </p:tgtEl>
                                      </p:cBhvr>
                                      <p:to x="100000" y="60000"/>
                                    </p:animScale>
                                    <p:animScale>
                                      <p:cBhvr>
                                        <p:cTn id="35" dur="166" decel="50000">
                                          <p:stCondLst>
                                            <p:cond delay="676"/>
                                          </p:stCondLst>
                                        </p:cTn>
                                        <p:tgtEl>
                                          <p:spTgt spid="69635">
                                            <p:txEl>
                                              <p:pRg st="1" end="1"/>
                                            </p:txEl>
                                          </p:spTgt>
                                        </p:tgtEl>
                                      </p:cBhvr>
                                      <p:to x="100000" y="100000"/>
                                    </p:animScale>
                                    <p:animScale>
                                      <p:cBhvr>
                                        <p:cTn id="36" dur="26">
                                          <p:stCondLst>
                                            <p:cond delay="1312"/>
                                          </p:stCondLst>
                                        </p:cTn>
                                        <p:tgtEl>
                                          <p:spTgt spid="69635">
                                            <p:txEl>
                                              <p:pRg st="1" end="1"/>
                                            </p:txEl>
                                          </p:spTgt>
                                        </p:tgtEl>
                                      </p:cBhvr>
                                      <p:to x="100000" y="80000"/>
                                    </p:animScale>
                                    <p:animScale>
                                      <p:cBhvr>
                                        <p:cTn id="37" dur="166" decel="50000">
                                          <p:stCondLst>
                                            <p:cond delay="1338"/>
                                          </p:stCondLst>
                                        </p:cTn>
                                        <p:tgtEl>
                                          <p:spTgt spid="69635">
                                            <p:txEl>
                                              <p:pRg st="1" end="1"/>
                                            </p:txEl>
                                          </p:spTgt>
                                        </p:tgtEl>
                                      </p:cBhvr>
                                      <p:to x="100000" y="100000"/>
                                    </p:animScale>
                                    <p:animScale>
                                      <p:cBhvr>
                                        <p:cTn id="38" dur="26">
                                          <p:stCondLst>
                                            <p:cond delay="1642"/>
                                          </p:stCondLst>
                                        </p:cTn>
                                        <p:tgtEl>
                                          <p:spTgt spid="69635">
                                            <p:txEl>
                                              <p:pRg st="1" end="1"/>
                                            </p:txEl>
                                          </p:spTgt>
                                        </p:tgtEl>
                                      </p:cBhvr>
                                      <p:to x="100000" y="90000"/>
                                    </p:animScale>
                                    <p:animScale>
                                      <p:cBhvr>
                                        <p:cTn id="39" dur="166" decel="50000">
                                          <p:stCondLst>
                                            <p:cond delay="1668"/>
                                          </p:stCondLst>
                                        </p:cTn>
                                        <p:tgtEl>
                                          <p:spTgt spid="69635">
                                            <p:txEl>
                                              <p:pRg st="1" end="1"/>
                                            </p:txEl>
                                          </p:spTgt>
                                        </p:tgtEl>
                                      </p:cBhvr>
                                      <p:to x="100000" y="100000"/>
                                    </p:animScale>
                                    <p:animScale>
                                      <p:cBhvr>
                                        <p:cTn id="40" dur="26">
                                          <p:stCondLst>
                                            <p:cond delay="1808"/>
                                          </p:stCondLst>
                                        </p:cTn>
                                        <p:tgtEl>
                                          <p:spTgt spid="69635">
                                            <p:txEl>
                                              <p:pRg st="1" end="1"/>
                                            </p:txEl>
                                          </p:spTgt>
                                        </p:tgtEl>
                                      </p:cBhvr>
                                      <p:to x="100000" y="95000"/>
                                    </p:animScale>
                                    <p:animScale>
                                      <p:cBhvr>
                                        <p:cTn id="41" dur="166" decel="50000">
                                          <p:stCondLst>
                                            <p:cond delay="1834"/>
                                          </p:stCondLst>
                                        </p:cTn>
                                        <p:tgtEl>
                                          <p:spTgt spid="69635">
                                            <p:txEl>
                                              <p:pRg st="1" end="1"/>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69635">
                                            <p:txEl>
                                              <p:pRg st="2" end="2"/>
                                            </p:txEl>
                                          </p:spTgt>
                                        </p:tgtEl>
                                        <p:attrNameLst>
                                          <p:attrName>style.visibility</p:attrName>
                                        </p:attrNameLst>
                                      </p:cBhvr>
                                      <p:to>
                                        <p:strVal val="visible"/>
                                      </p:to>
                                    </p:set>
                                    <p:animEffect transition="in" filter="wipe(down)">
                                      <p:cBhvr>
                                        <p:cTn id="44" dur="580">
                                          <p:stCondLst>
                                            <p:cond delay="0"/>
                                          </p:stCondLst>
                                        </p:cTn>
                                        <p:tgtEl>
                                          <p:spTgt spid="69635">
                                            <p:txEl>
                                              <p:pRg st="2" end="2"/>
                                            </p:txEl>
                                          </p:spTgt>
                                        </p:tgtEl>
                                      </p:cBhvr>
                                    </p:animEffect>
                                    <p:anim calcmode="lin" valueType="num">
                                      <p:cBhvr>
                                        <p:cTn id="45" dur="1822" tmFilter="0,0; 0.14,0.36; 0.43,0.73; 0.71,0.91; 1.0,1.0">
                                          <p:stCondLst>
                                            <p:cond delay="0"/>
                                          </p:stCondLst>
                                        </p:cTn>
                                        <p:tgtEl>
                                          <p:spTgt spid="69635">
                                            <p:txEl>
                                              <p:pRg st="2" end="2"/>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69635">
                                            <p:txEl>
                                              <p:pRg st="2" end="2"/>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69635">
                                            <p:txEl>
                                              <p:pRg st="2" end="2"/>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69635">
                                            <p:txEl>
                                              <p:pRg st="2" end="2"/>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69635">
                                            <p:txEl>
                                              <p:pRg st="2" end="2"/>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69635">
                                            <p:txEl>
                                              <p:pRg st="2" end="2"/>
                                            </p:txEl>
                                          </p:spTgt>
                                        </p:tgtEl>
                                      </p:cBhvr>
                                      <p:to x="100000" y="60000"/>
                                    </p:animScale>
                                    <p:animScale>
                                      <p:cBhvr>
                                        <p:cTn id="51" dur="166" decel="50000">
                                          <p:stCondLst>
                                            <p:cond delay="676"/>
                                          </p:stCondLst>
                                        </p:cTn>
                                        <p:tgtEl>
                                          <p:spTgt spid="69635">
                                            <p:txEl>
                                              <p:pRg st="2" end="2"/>
                                            </p:txEl>
                                          </p:spTgt>
                                        </p:tgtEl>
                                      </p:cBhvr>
                                      <p:to x="100000" y="100000"/>
                                    </p:animScale>
                                    <p:animScale>
                                      <p:cBhvr>
                                        <p:cTn id="52" dur="26">
                                          <p:stCondLst>
                                            <p:cond delay="1312"/>
                                          </p:stCondLst>
                                        </p:cTn>
                                        <p:tgtEl>
                                          <p:spTgt spid="69635">
                                            <p:txEl>
                                              <p:pRg st="2" end="2"/>
                                            </p:txEl>
                                          </p:spTgt>
                                        </p:tgtEl>
                                      </p:cBhvr>
                                      <p:to x="100000" y="80000"/>
                                    </p:animScale>
                                    <p:animScale>
                                      <p:cBhvr>
                                        <p:cTn id="53" dur="166" decel="50000">
                                          <p:stCondLst>
                                            <p:cond delay="1338"/>
                                          </p:stCondLst>
                                        </p:cTn>
                                        <p:tgtEl>
                                          <p:spTgt spid="69635">
                                            <p:txEl>
                                              <p:pRg st="2" end="2"/>
                                            </p:txEl>
                                          </p:spTgt>
                                        </p:tgtEl>
                                      </p:cBhvr>
                                      <p:to x="100000" y="100000"/>
                                    </p:animScale>
                                    <p:animScale>
                                      <p:cBhvr>
                                        <p:cTn id="54" dur="26">
                                          <p:stCondLst>
                                            <p:cond delay="1642"/>
                                          </p:stCondLst>
                                        </p:cTn>
                                        <p:tgtEl>
                                          <p:spTgt spid="69635">
                                            <p:txEl>
                                              <p:pRg st="2" end="2"/>
                                            </p:txEl>
                                          </p:spTgt>
                                        </p:tgtEl>
                                      </p:cBhvr>
                                      <p:to x="100000" y="90000"/>
                                    </p:animScale>
                                    <p:animScale>
                                      <p:cBhvr>
                                        <p:cTn id="55" dur="166" decel="50000">
                                          <p:stCondLst>
                                            <p:cond delay="1668"/>
                                          </p:stCondLst>
                                        </p:cTn>
                                        <p:tgtEl>
                                          <p:spTgt spid="69635">
                                            <p:txEl>
                                              <p:pRg st="2" end="2"/>
                                            </p:txEl>
                                          </p:spTgt>
                                        </p:tgtEl>
                                      </p:cBhvr>
                                      <p:to x="100000" y="100000"/>
                                    </p:animScale>
                                    <p:animScale>
                                      <p:cBhvr>
                                        <p:cTn id="56" dur="26">
                                          <p:stCondLst>
                                            <p:cond delay="1808"/>
                                          </p:stCondLst>
                                        </p:cTn>
                                        <p:tgtEl>
                                          <p:spTgt spid="69635">
                                            <p:txEl>
                                              <p:pRg st="2" end="2"/>
                                            </p:txEl>
                                          </p:spTgt>
                                        </p:tgtEl>
                                      </p:cBhvr>
                                      <p:to x="100000" y="95000"/>
                                    </p:animScale>
                                    <p:animScale>
                                      <p:cBhvr>
                                        <p:cTn id="57" dur="166" decel="50000">
                                          <p:stCondLst>
                                            <p:cond delay="1834"/>
                                          </p:stCondLst>
                                        </p:cTn>
                                        <p:tgtEl>
                                          <p:spTgt spid="69635">
                                            <p:txEl>
                                              <p:pRg st="2" end="2"/>
                                            </p:txEl>
                                          </p:spTgt>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69635">
                                            <p:txEl>
                                              <p:pRg st="3" end="3"/>
                                            </p:txEl>
                                          </p:spTgt>
                                        </p:tgtEl>
                                        <p:attrNameLst>
                                          <p:attrName>style.visibility</p:attrName>
                                        </p:attrNameLst>
                                      </p:cBhvr>
                                      <p:to>
                                        <p:strVal val="visible"/>
                                      </p:to>
                                    </p:set>
                                    <p:animEffect transition="in" filter="wipe(down)">
                                      <p:cBhvr>
                                        <p:cTn id="60" dur="580">
                                          <p:stCondLst>
                                            <p:cond delay="0"/>
                                          </p:stCondLst>
                                        </p:cTn>
                                        <p:tgtEl>
                                          <p:spTgt spid="69635">
                                            <p:txEl>
                                              <p:pRg st="3" end="3"/>
                                            </p:txEl>
                                          </p:spTgt>
                                        </p:tgtEl>
                                      </p:cBhvr>
                                    </p:animEffect>
                                    <p:anim calcmode="lin" valueType="num">
                                      <p:cBhvr>
                                        <p:cTn id="61" dur="1822" tmFilter="0,0; 0.14,0.36; 0.43,0.73; 0.71,0.91; 1.0,1.0">
                                          <p:stCondLst>
                                            <p:cond delay="0"/>
                                          </p:stCondLst>
                                        </p:cTn>
                                        <p:tgtEl>
                                          <p:spTgt spid="69635">
                                            <p:txEl>
                                              <p:pRg st="3" end="3"/>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69635">
                                            <p:txEl>
                                              <p:pRg st="3" end="3"/>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69635">
                                            <p:txEl>
                                              <p:pRg st="3" end="3"/>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69635">
                                            <p:txEl>
                                              <p:pRg st="3" end="3"/>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69635">
                                            <p:txEl>
                                              <p:pRg st="3" end="3"/>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69635">
                                            <p:txEl>
                                              <p:pRg st="3" end="3"/>
                                            </p:txEl>
                                          </p:spTgt>
                                        </p:tgtEl>
                                      </p:cBhvr>
                                      <p:to x="100000" y="60000"/>
                                    </p:animScale>
                                    <p:animScale>
                                      <p:cBhvr>
                                        <p:cTn id="67" dur="166" decel="50000">
                                          <p:stCondLst>
                                            <p:cond delay="676"/>
                                          </p:stCondLst>
                                        </p:cTn>
                                        <p:tgtEl>
                                          <p:spTgt spid="69635">
                                            <p:txEl>
                                              <p:pRg st="3" end="3"/>
                                            </p:txEl>
                                          </p:spTgt>
                                        </p:tgtEl>
                                      </p:cBhvr>
                                      <p:to x="100000" y="100000"/>
                                    </p:animScale>
                                    <p:animScale>
                                      <p:cBhvr>
                                        <p:cTn id="68" dur="26">
                                          <p:stCondLst>
                                            <p:cond delay="1312"/>
                                          </p:stCondLst>
                                        </p:cTn>
                                        <p:tgtEl>
                                          <p:spTgt spid="69635">
                                            <p:txEl>
                                              <p:pRg st="3" end="3"/>
                                            </p:txEl>
                                          </p:spTgt>
                                        </p:tgtEl>
                                      </p:cBhvr>
                                      <p:to x="100000" y="80000"/>
                                    </p:animScale>
                                    <p:animScale>
                                      <p:cBhvr>
                                        <p:cTn id="69" dur="166" decel="50000">
                                          <p:stCondLst>
                                            <p:cond delay="1338"/>
                                          </p:stCondLst>
                                        </p:cTn>
                                        <p:tgtEl>
                                          <p:spTgt spid="69635">
                                            <p:txEl>
                                              <p:pRg st="3" end="3"/>
                                            </p:txEl>
                                          </p:spTgt>
                                        </p:tgtEl>
                                      </p:cBhvr>
                                      <p:to x="100000" y="100000"/>
                                    </p:animScale>
                                    <p:animScale>
                                      <p:cBhvr>
                                        <p:cTn id="70" dur="26">
                                          <p:stCondLst>
                                            <p:cond delay="1642"/>
                                          </p:stCondLst>
                                        </p:cTn>
                                        <p:tgtEl>
                                          <p:spTgt spid="69635">
                                            <p:txEl>
                                              <p:pRg st="3" end="3"/>
                                            </p:txEl>
                                          </p:spTgt>
                                        </p:tgtEl>
                                      </p:cBhvr>
                                      <p:to x="100000" y="90000"/>
                                    </p:animScale>
                                    <p:animScale>
                                      <p:cBhvr>
                                        <p:cTn id="71" dur="166" decel="50000">
                                          <p:stCondLst>
                                            <p:cond delay="1668"/>
                                          </p:stCondLst>
                                        </p:cTn>
                                        <p:tgtEl>
                                          <p:spTgt spid="69635">
                                            <p:txEl>
                                              <p:pRg st="3" end="3"/>
                                            </p:txEl>
                                          </p:spTgt>
                                        </p:tgtEl>
                                      </p:cBhvr>
                                      <p:to x="100000" y="100000"/>
                                    </p:animScale>
                                    <p:animScale>
                                      <p:cBhvr>
                                        <p:cTn id="72" dur="26">
                                          <p:stCondLst>
                                            <p:cond delay="1808"/>
                                          </p:stCondLst>
                                        </p:cTn>
                                        <p:tgtEl>
                                          <p:spTgt spid="69635">
                                            <p:txEl>
                                              <p:pRg st="3" end="3"/>
                                            </p:txEl>
                                          </p:spTgt>
                                        </p:tgtEl>
                                      </p:cBhvr>
                                      <p:to x="100000" y="95000"/>
                                    </p:animScale>
                                    <p:animScale>
                                      <p:cBhvr>
                                        <p:cTn id="73" dur="166" decel="50000">
                                          <p:stCondLst>
                                            <p:cond delay="1834"/>
                                          </p:stCondLst>
                                        </p:cTn>
                                        <p:tgtEl>
                                          <p:spTgt spid="6963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標題 1"/>
          <p:cNvSpPr>
            <a:spLocks noGrp="1"/>
          </p:cNvSpPr>
          <p:nvPr>
            <p:ph type="title"/>
          </p:nvPr>
        </p:nvSpPr>
        <p:spPr/>
        <p:txBody>
          <a:bodyPr/>
          <a:lstStyle/>
          <a:p>
            <a:pPr eaLnBrk="1" hangingPunct="1">
              <a:defRPr/>
            </a:pPr>
            <a:r>
              <a:rPr lang="zh-TW" altLang="zh-TW" dirty="0">
                <a:effectLst>
                  <a:outerShdw blurRad="38100" dist="38100" dir="2700000" algn="tl">
                    <a:srgbClr val="000000">
                      <a:alpha val="43137"/>
                    </a:srgbClr>
                  </a:outerShdw>
                </a:effectLst>
                <a:latin typeface="標楷體" panose="03000509000000000000" pitchFamily="65" charset="-120"/>
              </a:rPr>
              <a:t>金融焦點</a:t>
            </a:r>
            <a:r>
              <a:rPr lang="zh-TW" altLang="en-US" dirty="0">
                <a:effectLst>
                  <a:outerShdw blurRad="38100" dist="38100" dir="2700000" algn="tl">
                    <a:srgbClr val="000000">
                      <a:alpha val="43137"/>
                    </a:srgbClr>
                  </a:outerShdw>
                </a:effectLst>
                <a:latin typeface="標楷體" pitchFamily="65" charset="-120"/>
              </a:rPr>
              <a:t>：</a:t>
            </a:r>
            <a:r>
              <a:rPr lang="en-US" altLang="zh-TW" dirty="0">
                <a:effectLst>
                  <a:outerShdw blurRad="38100" dist="38100" dir="2700000" algn="tl">
                    <a:srgbClr val="000000">
                      <a:alpha val="43137"/>
                    </a:srgbClr>
                  </a:outerShdw>
                </a:effectLst>
                <a:latin typeface="標楷體" pitchFamily="65" charset="-120"/>
              </a:rPr>
              <a:t/>
            </a:r>
            <a:br>
              <a:rPr lang="en-US" altLang="zh-TW" dirty="0">
                <a:effectLst>
                  <a:outerShdw blurRad="38100" dist="38100" dir="2700000" algn="tl">
                    <a:srgbClr val="000000">
                      <a:alpha val="43137"/>
                    </a:srgbClr>
                  </a:outerShdw>
                </a:effectLst>
                <a:latin typeface="標楷體" pitchFamily="65" charset="-120"/>
              </a:rPr>
            </a:br>
            <a:r>
              <a:rPr lang="zh-TW" altLang="en-US" dirty="0">
                <a:effectLst>
                  <a:outerShdw blurRad="38100" dist="38100" dir="2700000" algn="tl">
                    <a:srgbClr val="000000">
                      <a:alpha val="43137"/>
                    </a:srgbClr>
                  </a:outerShdw>
                </a:effectLst>
                <a:latin typeface="標楷體" pitchFamily="65" charset="-120"/>
              </a:rPr>
              <a:t>公司為什麼要減資？</a:t>
            </a:r>
            <a:r>
              <a:rPr lang="en-US" altLang="zh-TW" dirty="0" smtClean="0">
                <a:latin typeface="標楷體" pitchFamily="65" charset="-120"/>
              </a:rPr>
              <a:t>(</a:t>
            </a:r>
            <a:r>
              <a:rPr lang="zh-TW" altLang="en-US" dirty="0" smtClean="0">
                <a:latin typeface="標楷體" pitchFamily="65" charset="-120"/>
              </a:rPr>
              <a:t>續</a:t>
            </a:r>
            <a:r>
              <a:rPr lang="en-US" altLang="zh-TW" dirty="0" smtClean="0">
                <a:latin typeface="標楷體" pitchFamily="65" charset="-120"/>
              </a:rPr>
              <a:t>)</a:t>
            </a:r>
            <a:endParaRPr lang="zh-TW" altLang="en-US" dirty="0" smtClean="0">
              <a:latin typeface="標楷體" pitchFamily="65" charset="-120"/>
            </a:endParaRPr>
          </a:p>
        </p:txBody>
      </p:sp>
      <p:sp>
        <p:nvSpPr>
          <p:cNvPr id="70659" name="內容版面配置區 2"/>
          <p:cNvSpPr>
            <a:spLocks noGrp="1"/>
          </p:cNvSpPr>
          <p:nvPr>
            <p:ph idx="1"/>
          </p:nvPr>
        </p:nvSpPr>
        <p:spPr/>
        <p:txBody>
          <a:bodyPr/>
          <a:lstStyle/>
          <a:p>
            <a:pPr eaLnBrk="1" hangingPunct="1">
              <a:defRPr/>
            </a:pPr>
            <a:r>
              <a:rPr lang="zh-TW" altLang="en-US" sz="2800" dirty="0" smtClean="0">
                <a:latin typeface="標楷體" pitchFamily="65" charset="-120"/>
              </a:rPr>
              <a:t>減資的利弊：</a:t>
            </a:r>
            <a:endParaRPr lang="en-US" altLang="zh-TW" sz="2800" dirty="0" smtClean="0">
              <a:latin typeface="標楷體" pitchFamily="65" charset="-120"/>
            </a:endParaRPr>
          </a:p>
          <a:p>
            <a:pPr lvl="1" eaLnBrk="1" hangingPunct="1">
              <a:defRPr/>
            </a:pPr>
            <a:r>
              <a:rPr lang="zh-TW" altLang="en-US" dirty="0" smtClean="0">
                <a:solidFill>
                  <a:srgbClr val="006600"/>
                </a:solidFill>
                <a:effectLst>
                  <a:outerShdw blurRad="38100" dist="38100" dir="2700000" algn="tl">
                    <a:srgbClr val="000000">
                      <a:alpha val="43137"/>
                    </a:srgbClr>
                  </a:outerShdw>
                </a:effectLst>
                <a:latin typeface="標楷體" pitchFamily="65" charset="-120"/>
              </a:rPr>
              <a:t>利</a:t>
            </a:r>
            <a:r>
              <a:rPr lang="zh-TW" altLang="en-US" sz="2400" dirty="0" smtClean="0">
                <a:latin typeface="標楷體" pitchFamily="65" charset="-120"/>
              </a:rPr>
              <a:t>：對營收與獲利穩定、資金足以應付營運需求而資金使用效益已經不高的企業而言，以減資將部分股本還給股東，確實可以提高股東權益。</a:t>
            </a:r>
            <a:endParaRPr lang="en-US" altLang="zh-TW" sz="2400" dirty="0" smtClean="0">
              <a:latin typeface="標楷體" pitchFamily="65" charset="-120"/>
            </a:endParaRPr>
          </a:p>
          <a:p>
            <a:pPr lvl="1" eaLnBrk="1" hangingPunct="1">
              <a:defRPr/>
            </a:pPr>
            <a:r>
              <a:rPr lang="zh-TW" altLang="en-US" dirty="0" smtClean="0">
                <a:solidFill>
                  <a:srgbClr val="003399"/>
                </a:solidFill>
                <a:effectLst>
                  <a:outerShdw blurRad="38100" dist="38100" dir="2700000" algn="tl">
                    <a:srgbClr val="000000">
                      <a:alpha val="43137"/>
                    </a:srgbClr>
                  </a:outerShdw>
                </a:effectLst>
                <a:latin typeface="標楷體" pitchFamily="65" charset="-120"/>
              </a:rPr>
              <a:t>弊</a:t>
            </a:r>
            <a:r>
              <a:rPr lang="zh-TW" altLang="en-US" sz="2400" dirty="0" smtClean="0">
                <a:latin typeface="標楷體" pitchFamily="65" charset="-120"/>
              </a:rPr>
              <a:t>：對產業環境千變萬化、需要藉資本支出再投資或資金使用效益較高的企業而言，現金減資不見得對股東有利，因為企業可能因資金不足而發生流動性問題，或是有好的投資機會出現時，企業可能無法及時把握。</a:t>
            </a:r>
          </a:p>
        </p:txBody>
      </p:sp>
      <p:sp>
        <p:nvSpPr>
          <p:cNvPr id="80900"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28927397-C7FA-4ACD-A6FE-5BBDF7305A18}" type="slidenum">
              <a:rPr kumimoji="0" lang="en-US" altLang="zh-TW" sz="1400">
                <a:ea typeface="新細明體" panose="02020500000000000000" pitchFamily="18" charset="-120"/>
              </a:rPr>
              <a:pPr>
                <a:spcBef>
                  <a:spcPct val="0"/>
                </a:spcBef>
                <a:buClrTx/>
                <a:buSzTx/>
                <a:buFontTx/>
                <a:buNone/>
              </a:pPr>
              <a:t>82</a:t>
            </a:fld>
            <a:endParaRPr kumimoji="0" lang="en-US" altLang="zh-TW" sz="1400">
              <a:ea typeface="新細明體" panose="02020500000000000000" pitchFamily="18" charset="-120"/>
            </a:endParaRPr>
          </a:p>
        </p:txBody>
      </p:sp>
      <p:sp>
        <p:nvSpPr>
          <p:cNvPr id="80901" name="頁尾版面配置區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wipe(down)">
                                      <p:cBhvr>
                                        <p:cTn id="7" dur="580">
                                          <p:stCondLst>
                                            <p:cond delay="0"/>
                                          </p:stCondLst>
                                        </p:cTn>
                                        <p:tgtEl>
                                          <p:spTgt spid="70659">
                                            <p:txEl>
                                              <p:pRg st="0" end="0"/>
                                            </p:txEl>
                                          </p:spTgt>
                                        </p:tgtEl>
                                      </p:cBhvr>
                                    </p:animEffect>
                                    <p:anim calcmode="lin" valueType="num">
                                      <p:cBhvr>
                                        <p:cTn id="8" dur="1822" tmFilter="0,0; 0.14,0.36; 0.43,0.73; 0.71,0.91; 1.0,1.0">
                                          <p:stCondLst>
                                            <p:cond delay="0"/>
                                          </p:stCondLst>
                                        </p:cTn>
                                        <p:tgtEl>
                                          <p:spTgt spid="7065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065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065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065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065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0659">
                                            <p:txEl>
                                              <p:pRg st="0" end="0"/>
                                            </p:txEl>
                                          </p:spTgt>
                                        </p:tgtEl>
                                      </p:cBhvr>
                                      <p:to x="100000" y="60000"/>
                                    </p:animScale>
                                    <p:animScale>
                                      <p:cBhvr>
                                        <p:cTn id="14" dur="166" decel="50000">
                                          <p:stCondLst>
                                            <p:cond delay="676"/>
                                          </p:stCondLst>
                                        </p:cTn>
                                        <p:tgtEl>
                                          <p:spTgt spid="70659">
                                            <p:txEl>
                                              <p:pRg st="0" end="0"/>
                                            </p:txEl>
                                          </p:spTgt>
                                        </p:tgtEl>
                                      </p:cBhvr>
                                      <p:to x="100000" y="100000"/>
                                    </p:animScale>
                                    <p:animScale>
                                      <p:cBhvr>
                                        <p:cTn id="15" dur="26">
                                          <p:stCondLst>
                                            <p:cond delay="1312"/>
                                          </p:stCondLst>
                                        </p:cTn>
                                        <p:tgtEl>
                                          <p:spTgt spid="70659">
                                            <p:txEl>
                                              <p:pRg st="0" end="0"/>
                                            </p:txEl>
                                          </p:spTgt>
                                        </p:tgtEl>
                                      </p:cBhvr>
                                      <p:to x="100000" y="80000"/>
                                    </p:animScale>
                                    <p:animScale>
                                      <p:cBhvr>
                                        <p:cTn id="16" dur="166" decel="50000">
                                          <p:stCondLst>
                                            <p:cond delay="1338"/>
                                          </p:stCondLst>
                                        </p:cTn>
                                        <p:tgtEl>
                                          <p:spTgt spid="70659">
                                            <p:txEl>
                                              <p:pRg st="0" end="0"/>
                                            </p:txEl>
                                          </p:spTgt>
                                        </p:tgtEl>
                                      </p:cBhvr>
                                      <p:to x="100000" y="100000"/>
                                    </p:animScale>
                                    <p:animScale>
                                      <p:cBhvr>
                                        <p:cTn id="17" dur="26">
                                          <p:stCondLst>
                                            <p:cond delay="1642"/>
                                          </p:stCondLst>
                                        </p:cTn>
                                        <p:tgtEl>
                                          <p:spTgt spid="70659">
                                            <p:txEl>
                                              <p:pRg st="0" end="0"/>
                                            </p:txEl>
                                          </p:spTgt>
                                        </p:tgtEl>
                                      </p:cBhvr>
                                      <p:to x="100000" y="90000"/>
                                    </p:animScale>
                                    <p:animScale>
                                      <p:cBhvr>
                                        <p:cTn id="18" dur="166" decel="50000">
                                          <p:stCondLst>
                                            <p:cond delay="1668"/>
                                          </p:stCondLst>
                                        </p:cTn>
                                        <p:tgtEl>
                                          <p:spTgt spid="70659">
                                            <p:txEl>
                                              <p:pRg st="0" end="0"/>
                                            </p:txEl>
                                          </p:spTgt>
                                        </p:tgtEl>
                                      </p:cBhvr>
                                      <p:to x="100000" y="100000"/>
                                    </p:animScale>
                                    <p:animScale>
                                      <p:cBhvr>
                                        <p:cTn id="19" dur="26">
                                          <p:stCondLst>
                                            <p:cond delay="1808"/>
                                          </p:stCondLst>
                                        </p:cTn>
                                        <p:tgtEl>
                                          <p:spTgt spid="70659">
                                            <p:txEl>
                                              <p:pRg st="0" end="0"/>
                                            </p:txEl>
                                          </p:spTgt>
                                        </p:tgtEl>
                                      </p:cBhvr>
                                      <p:to x="100000" y="95000"/>
                                    </p:animScale>
                                    <p:animScale>
                                      <p:cBhvr>
                                        <p:cTn id="20" dur="166" decel="50000">
                                          <p:stCondLst>
                                            <p:cond delay="1834"/>
                                          </p:stCondLst>
                                        </p:cTn>
                                        <p:tgtEl>
                                          <p:spTgt spid="70659">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0659">
                                            <p:txEl>
                                              <p:pRg st="1" end="1"/>
                                            </p:txEl>
                                          </p:spTgt>
                                        </p:tgtEl>
                                        <p:attrNameLst>
                                          <p:attrName>style.visibility</p:attrName>
                                        </p:attrNameLst>
                                      </p:cBhvr>
                                      <p:to>
                                        <p:strVal val="visible"/>
                                      </p:to>
                                    </p:set>
                                    <p:animEffect transition="in" filter="wipe(down)">
                                      <p:cBhvr>
                                        <p:cTn id="23" dur="580">
                                          <p:stCondLst>
                                            <p:cond delay="0"/>
                                          </p:stCondLst>
                                        </p:cTn>
                                        <p:tgtEl>
                                          <p:spTgt spid="70659">
                                            <p:txEl>
                                              <p:pRg st="1" end="1"/>
                                            </p:txEl>
                                          </p:spTgt>
                                        </p:tgtEl>
                                      </p:cBhvr>
                                    </p:animEffect>
                                    <p:anim calcmode="lin" valueType="num">
                                      <p:cBhvr>
                                        <p:cTn id="24" dur="1822" tmFilter="0,0; 0.14,0.36; 0.43,0.73; 0.71,0.91; 1.0,1.0">
                                          <p:stCondLst>
                                            <p:cond delay="0"/>
                                          </p:stCondLst>
                                        </p:cTn>
                                        <p:tgtEl>
                                          <p:spTgt spid="70659">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0659">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0659">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0659">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0659">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70659">
                                            <p:txEl>
                                              <p:pRg st="1" end="1"/>
                                            </p:txEl>
                                          </p:spTgt>
                                        </p:tgtEl>
                                      </p:cBhvr>
                                      <p:to x="100000" y="60000"/>
                                    </p:animScale>
                                    <p:animScale>
                                      <p:cBhvr>
                                        <p:cTn id="30" dur="166" decel="50000">
                                          <p:stCondLst>
                                            <p:cond delay="676"/>
                                          </p:stCondLst>
                                        </p:cTn>
                                        <p:tgtEl>
                                          <p:spTgt spid="70659">
                                            <p:txEl>
                                              <p:pRg st="1" end="1"/>
                                            </p:txEl>
                                          </p:spTgt>
                                        </p:tgtEl>
                                      </p:cBhvr>
                                      <p:to x="100000" y="100000"/>
                                    </p:animScale>
                                    <p:animScale>
                                      <p:cBhvr>
                                        <p:cTn id="31" dur="26">
                                          <p:stCondLst>
                                            <p:cond delay="1312"/>
                                          </p:stCondLst>
                                        </p:cTn>
                                        <p:tgtEl>
                                          <p:spTgt spid="70659">
                                            <p:txEl>
                                              <p:pRg st="1" end="1"/>
                                            </p:txEl>
                                          </p:spTgt>
                                        </p:tgtEl>
                                      </p:cBhvr>
                                      <p:to x="100000" y="80000"/>
                                    </p:animScale>
                                    <p:animScale>
                                      <p:cBhvr>
                                        <p:cTn id="32" dur="166" decel="50000">
                                          <p:stCondLst>
                                            <p:cond delay="1338"/>
                                          </p:stCondLst>
                                        </p:cTn>
                                        <p:tgtEl>
                                          <p:spTgt spid="70659">
                                            <p:txEl>
                                              <p:pRg st="1" end="1"/>
                                            </p:txEl>
                                          </p:spTgt>
                                        </p:tgtEl>
                                      </p:cBhvr>
                                      <p:to x="100000" y="100000"/>
                                    </p:animScale>
                                    <p:animScale>
                                      <p:cBhvr>
                                        <p:cTn id="33" dur="26">
                                          <p:stCondLst>
                                            <p:cond delay="1642"/>
                                          </p:stCondLst>
                                        </p:cTn>
                                        <p:tgtEl>
                                          <p:spTgt spid="70659">
                                            <p:txEl>
                                              <p:pRg st="1" end="1"/>
                                            </p:txEl>
                                          </p:spTgt>
                                        </p:tgtEl>
                                      </p:cBhvr>
                                      <p:to x="100000" y="90000"/>
                                    </p:animScale>
                                    <p:animScale>
                                      <p:cBhvr>
                                        <p:cTn id="34" dur="166" decel="50000">
                                          <p:stCondLst>
                                            <p:cond delay="1668"/>
                                          </p:stCondLst>
                                        </p:cTn>
                                        <p:tgtEl>
                                          <p:spTgt spid="70659">
                                            <p:txEl>
                                              <p:pRg st="1" end="1"/>
                                            </p:txEl>
                                          </p:spTgt>
                                        </p:tgtEl>
                                      </p:cBhvr>
                                      <p:to x="100000" y="100000"/>
                                    </p:animScale>
                                    <p:animScale>
                                      <p:cBhvr>
                                        <p:cTn id="35" dur="26">
                                          <p:stCondLst>
                                            <p:cond delay="1808"/>
                                          </p:stCondLst>
                                        </p:cTn>
                                        <p:tgtEl>
                                          <p:spTgt spid="70659">
                                            <p:txEl>
                                              <p:pRg st="1" end="1"/>
                                            </p:txEl>
                                          </p:spTgt>
                                        </p:tgtEl>
                                      </p:cBhvr>
                                      <p:to x="100000" y="95000"/>
                                    </p:animScale>
                                    <p:animScale>
                                      <p:cBhvr>
                                        <p:cTn id="36" dur="166" decel="50000">
                                          <p:stCondLst>
                                            <p:cond delay="1834"/>
                                          </p:stCondLst>
                                        </p:cTn>
                                        <p:tgtEl>
                                          <p:spTgt spid="70659">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70659">
                                            <p:txEl>
                                              <p:pRg st="2" end="2"/>
                                            </p:txEl>
                                          </p:spTgt>
                                        </p:tgtEl>
                                        <p:attrNameLst>
                                          <p:attrName>style.visibility</p:attrName>
                                        </p:attrNameLst>
                                      </p:cBhvr>
                                      <p:to>
                                        <p:strVal val="visible"/>
                                      </p:to>
                                    </p:set>
                                    <p:animEffect transition="in" filter="wipe(down)">
                                      <p:cBhvr>
                                        <p:cTn id="39" dur="580">
                                          <p:stCondLst>
                                            <p:cond delay="0"/>
                                          </p:stCondLst>
                                        </p:cTn>
                                        <p:tgtEl>
                                          <p:spTgt spid="70659">
                                            <p:txEl>
                                              <p:pRg st="2" end="2"/>
                                            </p:txEl>
                                          </p:spTgt>
                                        </p:tgtEl>
                                      </p:cBhvr>
                                    </p:animEffect>
                                    <p:anim calcmode="lin" valueType="num">
                                      <p:cBhvr>
                                        <p:cTn id="40" dur="1822" tmFilter="0,0; 0.14,0.36; 0.43,0.73; 0.71,0.91; 1.0,1.0">
                                          <p:stCondLst>
                                            <p:cond delay="0"/>
                                          </p:stCondLst>
                                        </p:cTn>
                                        <p:tgtEl>
                                          <p:spTgt spid="70659">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0659">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0659">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0659">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0659">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70659">
                                            <p:txEl>
                                              <p:pRg st="2" end="2"/>
                                            </p:txEl>
                                          </p:spTgt>
                                        </p:tgtEl>
                                      </p:cBhvr>
                                      <p:to x="100000" y="60000"/>
                                    </p:animScale>
                                    <p:animScale>
                                      <p:cBhvr>
                                        <p:cTn id="46" dur="166" decel="50000">
                                          <p:stCondLst>
                                            <p:cond delay="676"/>
                                          </p:stCondLst>
                                        </p:cTn>
                                        <p:tgtEl>
                                          <p:spTgt spid="70659">
                                            <p:txEl>
                                              <p:pRg st="2" end="2"/>
                                            </p:txEl>
                                          </p:spTgt>
                                        </p:tgtEl>
                                      </p:cBhvr>
                                      <p:to x="100000" y="100000"/>
                                    </p:animScale>
                                    <p:animScale>
                                      <p:cBhvr>
                                        <p:cTn id="47" dur="26">
                                          <p:stCondLst>
                                            <p:cond delay="1312"/>
                                          </p:stCondLst>
                                        </p:cTn>
                                        <p:tgtEl>
                                          <p:spTgt spid="70659">
                                            <p:txEl>
                                              <p:pRg st="2" end="2"/>
                                            </p:txEl>
                                          </p:spTgt>
                                        </p:tgtEl>
                                      </p:cBhvr>
                                      <p:to x="100000" y="80000"/>
                                    </p:animScale>
                                    <p:animScale>
                                      <p:cBhvr>
                                        <p:cTn id="48" dur="166" decel="50000">
                                          <p:stCondLst>
                                            <p:cond delay="1338"/>
                                          </p:stCondLst>
                                        </p:cTn>
                                        <p:tgtEl>
                                          <p:spTgt spid="70659">
                                            <p:txEl>
                                              <p:pRg st="2" end="2"/>
                                            </p:txEl>
                                          </p:spTgt>
                                        </p:tgtEl>
                                      </p:cBhvr>
                                      <p:to x="100000" y="100000"/>
                                    </p:animScale>
                                    <p:animScale>
                                      <p:cBhvr>
                                        <p:cTn id="49" dur="26">
                                          <p:stCondLst>
                                            <p:cond delay="1642"/>
                                          </p:stCondLst>
                                        </p:cTn>
                                        <p:tgtEl>
                                          <p:spTgt spid="70659">
                                            <p:txEl>
                                              <p:pRg st="2" end="2"/>
                                            </p:txEl>
                                          </p:spTgt>
                                        </p:tgtEl>
                                      </p:cBhvr>
                                      <p:to x="100000" y="90000"/>
                                    </p:animScale>
                                    <p:animScale>
                                      <p:cBhvr>
                                        <p:cTn id="50" dur="166" decel="50000">
                                          <p:stCondLst>
                                            <p:cond delay="1668"/>
                                          </p:stCondLst>
                                        </p:cTn>
                                        <p:tgtEl>
                                          <p:spTgt spid="70659">
                                            <p:txEl>
                                              <p:pRg st="2" end="2"/>
                                            </p:txEl>
                                          </p:spTgt>
                                        </p:tgtEl>
                                      </p:cBhvr>
                                      <p:to x="100000" y="100000"/>
                                    </p:animScale>
                                    <p:animScale>
                                      <p:cBhvr>
                                        <p:cTn id="51" dur="26">
                                          <p:stCondLst>
                                            <p:cond delay="1808"/>
                                          </p:stCondLst>
                                        </p:cTn>
                                        <p:tgtEl>
                                          <p:spTgt spid="70659">
                                            <p:txEl>
                                              <p:pRg st="2" end="2"/>
                                            </p:txEl>
                                          </p:spTgt>
                                        </p:tgtEl>
                                      </p:cBhvr>
                                      <p:to x="100000" y="95000"/>
                                    </p:animScale>
                                    <p:animScale>
                                      <p:cBhvr>
                                        <p:cTn id="52" dur="166" decel="50000">
                                          <p:stCondLst>
                                            <p:cond delay="1834"/>
                                          </p:stCondLst>
                                        </p:cTn>
                                        <p:tgtEl>
                                          <p:spTgt spid="70659">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70658"/>
                                        </p:tgtEl>
                                        <p:attrNameLst>
                                          <p:attrName>style.visibility</p:attrName>
                                        </p:attrNameLst>
                                      </p:cBhvr>
                                      <p:to>
                                        <p:strVal val="visible"/>
                                      </p:to>
                                    </p:set>
                                    <p:animEffect transition="in" filter="wipe(down)">
                                      <p:cBhvr>
                                        <p:cTn id="57" dur="5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67" y="188640"/>
            <a:ext cx="7772400" cy="1359024"/>
          </a:xfrm>
        </p:spPr>
        <p:txBody>
          <a:bodyPr/>
          <a:lstStyle/>
          <a:p>
            <a:pPr>
              <a:defRPr/>
            </a:pPr>
            <a:r>
              <a:rPr lang="zh-TW" altLang="zh-TW" dirty="0">
                <a:effectLst>
                  <a:outerShdw blurRad="38100" dist="38100" dir="2700000" algn="tl">
                    <a:srgbClr val="000000">
                      <a:alpha val="43137"/>
                    </a:srgbClr>
                  </a:outerShdw>
                </a:effectLst>
                <a:latin typeface="標楷體" panose="03000509000000000000" pitchFamily="65" charset="-120"/>
              </a:rPr>
              <a:t>金融焦點</a:t>
            </a:r>
            <a:r>
              <a:rPr lang="en-US" altLang="zh-TW" dirty="0">
                <a:effectLst>
                  <a:outerShdw blurRad="38100" dist="38100" dir="2700000" algn="tl">
                    <a:srgbClr val="000000">
                      <a:alpha val="43137"/>
                    </a:srgbClr>
                  </a:outerShdw>
                </a:effectLst>
                <a:latin typeface="標楷體" panose="03000509000000000000" pitchFamily="65" charset="-120"/>
              </a:rPr>
              <a:t>: </a:t>
            </a:r>
            <a:r>
              <a:rPr lang="en-US" altLang="zh-TW" dirty="0" smtClean="0">
                <a:effectLst>
                  <a:outerShdw blurRad="38100" dist="38100" dir="2700000" algn="tl">
                    <a:srgbClr val="000000">
                      <a:alpha val="43137"/>
                    </a:srgbClr>
                  </a:outerShdw>
                </a:effectLst>
                <a:latin typeface="標楷體" panose="03000509000000000000" pitchFamily="65" charset="-120"/>
              </a:rPr>
              <a:t/>
            </a:r>
            <a:br>
              <a:rPr lang="en-US" altLang="zh-TW" dirty="0" smtClean="0">
                <a:effectLst>
                  <a:outerShdw blurRad="38100" dist="38100" dir="2700000" algn="tl">
                    <a:srgbClr val="000000">
                      <a:alpha val="43137"/>
                    </a:srgbClr>
                  </a:outerShdw>
                </a:effectLst>
                <a:latin typeface="標楷體" panose="03000509000000000000" pitchFamily="65" charset="-120"/>
              </a:rPr>
            </a:br>
            <a:r>
              <a:rPr lang="zh-TW" altLang="zh-TW" dirty="0" smtClean="0">
                <a:effectLst>
                  <a:outerShdw blurRad="38100" dist="38100" dir="2700000" algn="tl">
                    <a:srgbClr val="000000">
                      <a:alpha val="43137"/>
                    </a:srgbClr>
                  </a:outerShdw>
                </a:effectLst>
                <a:latin typeface="標楷體" panose="03000509000000000000" pitchFamily="65" charset="-120"/>
              </a:rPr>
              <a:t>兩稅合一</a:t>
            </a:r>
            <a:r>
              <a:rPr lang="zh-TW" altLang="zh-TW" dirty="0">
                <a:effectLst>
                  <a:outerShdw blurRad="38100" dist="38100" dir="2700000" algn="tl">
                    <a:srgbClr val="000000">
                      <a:alpha val="43137"/>
                    </a:srgbClr>
                  </a:outerShdw>
                </a:effectLst>
                <a:latin typeface="標楷體" panose="03000509000000000000" pitchFamily="65" charset="-120"/>
              </a:rPr>
              <a:t>與投資人行為</a:t>
            </a:r>
            <a:endParaRPr lang="zh-TW" altLang="en-US" dirty="0">
              <a:effectLst>
                <a:outerShdw blurRad="38100" dist="38100" dir="2700000" algn="tl">
                  <a:srgbClr val="000000">
                    <a:alpha val="43137"/>
                  </a:srgbClr>
                </a:outerShdw>
              </a:effectLst>
              <a:latin typeface="標楷體" panose="03000509000000000000" pitchFamily="65" charset="-120"/>
            </a:endParaRPr>
          </a:p>
        </p:txBody>
      </p:sp>
      <p:sp>
        <p:nvSpPr>
          <p:cNvPr id="81923" name="Content Placeholder 2"/>
          <p:cNvSpPr>
            <a:spLocks noGrp="1"/>
          </p:cNvSpPr>
          <p:nvPr>
            <p:ph idx="1"/>
          </p:nvPr>
        </p:nvSpPr>
        <p:spPr>
          <a:xfrm>
            <a:off x="504664" y="1700808"/>
            <a:ext cx="8134672" cy="4114800"/>
          </a:xfrm>
        </p:spPr>
        <p:txBody>
          <a:bodyPr/>
          <a:lstStyle/>
          <a:p>
            <a:r>
              <a:rPr lang="zh-TW" altLang="zh-TW" sz="2400" dirty="0" smtClean="0">
                <a:solidFill>
                  <a:srgbClr val="002060"/>
                </a:solidFill>
              </a:rPr>
              <a:t>兩稅合一</a:t>
            </a:r>
            <a:r>
              <a:rPr lang="zh-CN" altLang="en-US" sz="2400" dirty="0">
                <a:solidFill>
                  <a:srgbClr val="002060"/>
                </a:solidFill>
              </a:rPr>
              <a:t>：</a:t>
            </a:r>
            <a:r>
              <a:rPr lang="zh-TW" altLang="zh-TW" sz="2400" dirty="0" smtClean="0"/>
              <a:t>公司</a:t>
            </a:r>
            <a:r>
              <a:rPr lang="zh-TW" altLang="zh-TW" sz="2400" dirty="0"/>
              <a:t>在繳納營利事業所得稅之後，將盈餘以股利方式分配給股東</a:t>
            </a:r>
            <a:r>
              <a:rPr lang="zh-TW" altLang="zh-TW" sz="2400" dirty="0" smtClean="0"/>
              <a:t>，個人</a:t>
            </a:r>
            <a:r>
              <a:rPr lang="zh-TW" altLang="zh-TW" sz="2400" dirty="0"/>
              <a:t>股東的股利所得必須併入綜合所得課稅</a:t>
            </a:r>
            <a:r>
              <a:rPr lang="zh-TW" altLang="zh-TW" sz="2400" dirty="0" smtClean="0"/>
              <a:t>，而公司</a:t>
            </a:r>
            <a:r>
              <a:rPr lang="zh-TW" altLang="zh-TW" sz="2400" dirty="0"/>
              <a:t>繳納的營利事業所得稅則退還給個人股東的稅賦制度。</a:t>
            </a:r>
          </a:p>
          <a:p>
            <a:r>
              <a:rPr lang="zh-TW" altLang="zh-TW" sz="2400" dirty="0" smtClean="0"/>
              <a:t>股票</a:t>
            </a:r>
            <a:r>
              <a:rPr lang="zh-TW" altLang="zh-TW" sz="2400" dirty="0"/>
              <a:t>除息前後應該採取何種交易策略比較</a:t>
            </a:r>
            <a:r>
              <a:rPr lang="zh-TW" altLang="zh-TW" sz="2400" dirty="0" smtClean="0"/>
              <a:t>有利</a:t>
            </a:r>
            <a:r>
              <a:rPr lang="zh-CN" altLang="en-US" sz="2400" dirty="0" smtClean="0"/>
              <a:t>？</a:t>
            </a:r>
            <a:r>
              <a:rPr lang="zh-TW" altLang="zh-TW" sz="2400" dirty="0" smtClean="0"/>
              <a:t>取決於</a:t>
            </a:r>
            <a:r>
              <a:rPr lang="zh-TW" altLang="zh-TW" sz="2400" dirty="0"/>
              <a:t>其所得稅率及股利抵稅率的高低</a:t>
            </a:r>
            <a:r>
              <a:rPr lang="zh-TW" altLang="zh-TW" sz="2400" dirty="0" smtClean="0"/>
              <a:t>。</a:t>
            </a:r>
            <a:endParaRPr lang="en-US" altLang="zh-TW" sz="2400" dirty="0" smtClean="0"/>
          </a:p>
          <a:p>
            <a:pPr lvl="1"/>
            <a:r>
              <a:rPr lang="zh-TW" altLang="zh-TW" sz="2400" dirty="0">
                <a:solidFill>
                  <a:srgbClr val="006600"/>
                </a:solidFill>
              </a:rPr>
              <a:t>所得稅率小於股利抵稅率</a:t>
            </a:r>
            <a:r>
              <a:rPr lang="zh-TW" altLang="zh-TW" sz="2400" dirty="0"/>
              <a:t>的投資人，有誘因採取在除息前</a:t>
            </a:r>
            <a:r>
              <a:rPr lang="zh-TW" altLang="zh-TW" sz="2400" dirty="0">
                <a:solidFill>
                  <a:srgbClr val="006600"/>
                </a:solidFill>
              </a:rPr>
              <a:t>買進</a:t>
            </a:r>
            <a:r>
              <a:rPr lang="zh-TW" altLang="zh-TW" sz="2400" dirty="0"/>
              <a:t>並在除息後</a:t>
            </a:r>
            <a:r>
              <a:rPr lang="zh-TW" altLang="zh-TW" sz="2400" dirty="0">
                <a:solidFill>
                  <a:srgbClr val="006600"/>
                </a:solidFill>
              </a:rPr>
              <a:t>賣出</a:t>
            </a:r>
            <a:r>
              <a:rPr lang="zh-TW" altLang="zh-TW" sz="2400" dirty="0"/>
              <a:t>的策略，以獲取</a:t>
            </a:r>
            <a:r>
              <a:rPr lang="zh-TW" altLang="zh-TW" sz="2400" dirty="0">
                <a:solidFill>
                  <a:srgbClr val="C00000"/>
                </a:solidFill>
              </a:rPr>
              <a:t>退稅</a:t>
            </a:r>
            <a:r>
              <a:rPr lang="zh-TW" altLang="zh-TW" sz="2400" dirty="0" smtClean="0">
                <a:solidFill>
                  <a:srgbClr val="C00000"/>
                </a:solidFill>
              </a:rPr>
              <a:t>利益</a:t>
            </a:r>
            <a:r>
              <a:rPr lang="zh-CN" altLang="en-US" sz="2400" dirty="0" smtClean="0"/>
              <a:t>。</a:t>
            </a:r>
            <a:endParaRPr lang="en-US" altLang="zh-TW" sz="2400" dirty="0"/>
          </a:p>
          <a:p>
            <a:pPr lvl="1"/>
            <a:r>
              <a:rPr lang="zh-TW" altLang="zh-TW" sz="2400" dirty="0">
                <a:solidFill>
                  <a:srgbClr val="006600"/>
                </a:solidFill>
              </a:rPr>
              <a:t>所得稅率大於股利抵稅率</a:t>
            </a:r>
            <a:r>
              <a:rPr lang="zh-TW" altLang="zh-TW" sz="2400" dirty="0"/>
              <a:t>的投資人，有誘因採取在除息前</a:t>
            </a:r>
            <a:r>
              <a:rPr lang="zh-TW" altLang="zh-TW" sz="2400" dirty="0">
                <a:solidFill>
                  <a:srgbClr val="006600"/>
                </a:solidFill>
              </a:rPr>
              <a:t>賣出</a:t>
            </a:r>
            <a:r>
              <a:rPr lang="zh-TW" altLang="zh-TW" sz="2400" dirty="0"/>
              <a:t>並在除息後</a:t>
            </a:r>
            <a:r>
              <a:rPr lang="zh-TW" altLang="zh-TW" sz="2400" dirty="0">
                <a:solidFill>
                  <a:srgbClr val="006600"/>
                </a:solidFill>
              </a:rPr>
              <a:t>買回</a:t>
            </a:r>
            <a:r>
              <a:rPr lang="zh-TW" altLang="zh-TW" sz="2400" dirty="0"/>
              <a:t>的策略，以</a:t>
            </a:r>
            <a:r>
              <a:rPr lang="zh-TW" altLang="zh-TW" sz="2400" dirty="0">
                <a:solidFill>
                  <a:srgbClr val="C00000"/>
                </a:solidFill>
              </a:rPr>
              <a:t>規避稅</a:t>
            </a:r>
            <a:r>
              <a:rPr lang="zh-TW" altLang="zh-TW" sz="2400" dirty="0" smtClean="0">
                <a:solidFill>
                  <a:srgbClr val="C00000"/>
                </a:solidFill>
              </a:rPr>
              <a:t>賦</a:t>
            </a:r>
            <a:r>
              <a:rPr lang="zh-CN" altLang="en-US" sz="2400" dirty="0" smtClean="0"/>
              <a:t>。</a:t>
            </a:r>
            <a:endParaRPr lang="en-US" altLang="zh-TW" sz="2400" dirty="0"/>
          </a:p>
          <a:p>
            <a:endParaRPr lang="en-US" altLang="zh-TW" sz="2400" dirty="0" smtClean="0"/>
          </a:p>
          <a:p>
            <a:endParaRPr lang="zh-TW" altLang="en-US" sz="2400" dirty="0" smtClean="0"/>
          </a:p>
        </p:txBody>
      </p:sp>
      <p:sp>
        <p:nvSpPr>
          <p:cNvPr id="8192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r>
              <a:rPr kumimoji="0" lang="zh-TW" altLang="en-US" sz="1400" smtClean="0"/>
              <a:t>黃志典：金融市場概論</a:t>
            </a:r>
            <a:endParaRPr kumimoji="0" lang="en-US" altLang="zh-TW" sz="1400" smtClean="0"/>
          </a:p>
        </p:txBody>
      </p:sp>
      <p:sp>
        <p:nvSpPr>
          <p:cNvPr id="8192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AE485E03-32AE-4711-BB6E-136DDE381C73}" type="slidenum">
              <a:rPr kumimoji="0" lang="en-US" altLang="zh-TW" sz="1400"/>
              <a:pPr/>
              <a:t>83</a:t>
            </a:fld>
            <a:endParaRPr kumimoji="0" lang="en-US" altLang="zh-TW"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 calcmode="lin" valueType="num">
                                      <p:cBhvr additive="base">
                                        <p:cTn id="12" dur="500" fill="hold"/>
                                        <p:tgtEl>
                                          <p:spTgt spid="8192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1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1923">
                                            <p:txEl>
                                              <p:pRg st="1" end="1"/>
                                            </p:txEl>
                                          </p:spTgt>
                                        </p:tgtEl>
                                        <p:attrNameLst>
                                          <p:attrName>style.visibility</p:attrName>
                                        </p:attrNameLst>
                                      </p:cBhvr>
                                      <p:to>
                                        <p:strVal val="visible"/>
                                      </p:to>
                                    </p:set>
                                    <p:anim calcmode="lin" valueType="num">
                                      <p:cBhvr additive="base">
                                        <p:cTn id="18"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2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1923">
                                            <p:txEl>
                                              <p:pRg st="2" end="2"/>
                                            </p:txEl>
                                          </p:spTgt>
                                        </p:tgtEl>
                                        <p:attrNameLst>
                                          <p:attrName>style.visibility</p:attrName>
                                        </p:attrNameLst>
                                      </p:cBhvr>
                                      <p:to>
                                        <p:strVal val="visible"/>
                                      </p:to>
                                    </p:set>
                                    <p:anim calcmode="lin" valueType="num">
                                      <p:cBhvr additive="base">
                                        <p:cTn id="22"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81923">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1923">
                                            <p:txEl>
                                              <p:pRg st="3" end="3"/>
                                            </p:txEl>
                                          </p:spTgt>
                                        </p:tgtEl>
                                        <p:attrNameLst>
                                          <p:attrName>style.visibility</p:attrName>
                                        </p:attrNameLst>
                                      </p:cBhvr>
                                      <p:to>
                                        <p:strVal val="visible"/>
                                      </p:to>
                                    </p:set>
                                    <p:anim calcmode="lin" valueType="num">
                                      <p:cBhvr additive="base">
                                        <p:cTn id="26" dur="500" fill="hold"/>
                                        <p:tgtEl>
                                          <p:spTgt spid="8192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19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92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79222"/>
            <a:ext cx="7772400" cy="4114800"/>
          </a:xfrm>
        </p:spPr>
        <p:txBody>
          <a:bodyPr/>
          <a:lstStyle/>
          <a:p>
            <a:r>
              <a:rPr lang="zh-TW" altLang="zh-TW" sz="2800" dirty="0">
                <a:latin typeface="標楷體" panose="03000509000000000000" pitchFamily="65" charset="-120"/>
                <a:ea typeface="標楷體" panose="03000509000000000000" pitchFamily="65" charset="-120"/>
              </a:rPr>
              <a:t>臺灣自</a:t>
            </a:r>
            <a:r>
              <a:rPr lang="en-US" altLang="zh-TW" sz="2800" dirty="0">
                <a:latin typeface="標楷體" panose="03000509000000000000" pitchFamily="65" charset="-120"/>
                <a:ea typeface="標楷體" panose="03000509000000000000" pitchFamily="65" charset="-120"/>
              </a:rPr>
              <a:t>2015</a:t>
            </a:r>
            <a:r>
              <a:rPr lang="zh-TW" altLang="zh-TW" sz="2800" dirty="0">
                <a:latin typeface="標楷體" panose="03000509000000000000" pitchFamily="65" charset="-120"/>
                <a:ea typeface="標楷體" panose="03000509000000000000" pitchFamily="65" charset="-120"/>
              </a:rPr>
              <a:t>年開始將股利的可扣抵稅額減半，亦即投資人在申報所得稅時，不能將公司繳納的營利事業所得稅全額扣抵，而只能扣抵一半</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r>
              <a:rPr lang="zh-TW" altLang="zh-TW" sz="2800" dirty="0" smtClean="0">
                <a:latin typeface="標楷體" panose="03000509000000000000" pitchFamily="65" charset="-120"/>
                <a:ea typeface="標楷體" panose="03000509000000000000" pitchFamily="65" charset="-120"/>
              </a:rPr>
              <a:t>在</a:t>
            </a:r>
            <a:r>
              <a:rPr lang="zh-TW" altLang="zh-TW" sz="2800" dirty="0">
                <a:latin typeface="標楷體" panose="03000509000000000000" pitchFamily="65" charset="-120"/>
                <a:ea typeface="標楷體" panose="03000509000000000000" pitchFamily="65" charset="-120"/>
              </a:rPr>
              <a:t>臺灣現行稅制下，投資人獲得股利可能會被課重稅，而且還必須繳納健保補充費，可是投資股票的跌價損失卻不能抵</a:t>
            </a:r>
            <a:r>
              <a:rPr lang="zh-TW" altLang="zh-TW" sz="2800" dirty="0" smtClean="0">
                <a:latin typeface="標楷體" panose="03000509000000000000" pitchFamily="65" charset="-120"/>
                <a:ea typeface="標楷體" panose="03000509000000000000" pitchFamily="65" charset="-120"/>
              </a:rPr>
              <a:t>稅</a:t>
            </a:r>
            <a:r>
              <a:rPr lang="zh-CN" altLang="en-US" sz="2800" dirty="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lvl="1"/>
            <a:r>
              <a:rPr lang="zh-TW" altLang="zh-TW" dirty="0" smtClean="0">
                <a:latin typeface="標楷體" panose="03000509000000000000" pitchFamily="65" charset="-120"/>
                <a:ea typeface="標楷體" panose="03000509000000000000" pitchFamily="65" charset="-120"/>
              </a:rPr>
              <a:t>如果</a:t>
            </a:r>
            <a:r>
              <a:rPr lang="zh-TW" altLang="zh-TW" dirty="0">
                <a:latin typeface="標楷體" panose="03000509000000000000" pitchFamily="65" charset="-120"/>
                <a:ea typeface="標楷體" panose="03000509000000000000" pitchFamily="65" charset="-120"/>
              </a:rPr>
              <a:t>其它條件不變，所得稅率高的投資人將偏好持有股利率低的</a:t>
            </a:r>
            <a:r>
              <a:rPr lang="zh-TW" altLang="zh-TW" dirty="0" smtClean="0">
                <a:latin typeface="標楷體" panose="03000509000000000000" pitchFamily="65" charset="-120"/>
                <a:ea typeface="標楷體" panose="03000509000000000000" pitchFamily="65" charset="-120"/>
              </a:rPr>
              <a:t>股票。</a:t>
            </a:r>
            <a:endParaRPr lang="zh-TW" altLang="zh-TW" dirty="0">
              <a:latin typeface="標楷體" panose="03000509000000000000" pitchFamily="65" charset="-120"/>
              <a:ea typeface="標楷體" panose="03000509000000000000" pitchFamily="65" charset="-120"/>
            </a:endParaRPr>
          </a:p>
          <a:p>
            <a:pPr marL="457200" lvl="1" indent="0">
              <a:buNone/>
            </a:pPr>
            <a:endParaRPr lang="zh-TW" altLang="en-US" dirty="0">
              <a:latin typeface="標楷體" panose="03000509000000000000" pitchFamily="65" charset="-120"/>
              <a:ea typeface="標楷體" panose="03000509000000000000" pitchFamily="65" charset="-120"/>
            </a:endParaRPr>
          </a:p>
        </p:txBody>
      </p:sp>
      <p:sp>
        <p:nvSpPr>
          <p:cNvPr id="4" name="Footer Placeholder 3"/>
          <p:cNvSpPr>
            <a:spLocks noGrp="1"/>
          </p:cNvSpPr>
          <p:nvPr>
            <p:ph type="ftr" sz="quarter" idx="11"/>
          </p:nvPr>
        </p:nvSpPr>
        <p:spPr/>
        <p:txBody>
          <a:bodyPr/>
          <a:lstStyle/>
          <a:p>
            <a:pPr>
              <a:defRPr/>
            </a:pPr>
            <a:r>
              <a:rPr lang="zh-TW" altLang="en-US" smtClean="0"/>
              <a:t>黃志典：金融市場概論</a:t>
            </a:r>
            <a:endParaRPr lang="en-US" altLang="zh-TW"/>
          </a:p>
        </p:txBody>
      </p:sp>
      <p:sp>
        <p:nvSpPr>
          <p:cNvPr id="5" name="Slide Number Placeholder 4"/>
          <p:cNvSpPr>
            <a:spLocks noGrp="1"/>
          </p:cNvSpPr>
          <p:nvPr>
            <p:ph type="sldNum" sz="quarter" idx="12"/>
          </p:nvPr>
        </p:nvSpPr>
        <p:spPr/>
        <p:txBody>
          <a:bodyPr/>
          <a:lstStyle/>
          <a:p>
            <a:pPr>
              <a:defRPr/>
            </a:pPr>
            <a:fld id="{3669AD01-4AFE-4779-BEB2-1257737E7A1B}" type="slidenum">
              <a:rPr lang="en-US" altLang="zh-TW" smtClean="0"/>
              <a:pPr>
                <a:defRPr/>
              </a:pPr>
              <a:t>84</a:t>
            </a:fld>
            <a:endParaRPr lang="en-US" altLang="zh-TW"/>
          </a:p>
        </p:txBody>
      </p:sp>
      <p:sp>
        <p:nvSpPr>
          <p:cNvPr id="6" name="Title 1"/>
          <p:cNvSpPr>
            <a:spLocks noGrp="1"/>
          </p:cNvSpPr>
          <p:nvPr>
            <p:ph type="title"/>
          </p:nvPr>
        </p:nvSpPr>
        <p:spPr>
          <a:xfrm>
            <a:off x="685800" y="258180"/>
            <a:ext cx="7772400" cy="1435968"/>
          </a:xfrm>
        </p:spPr>
        <p:txBody>
          <a:bodyPr/>
          <a:lstStyle/>
          <a:p>
            <a:pPr>
              <a:defRPr/>
            </a:pPr>
            <a:r>
              <a:rPr lang="zh-TW" altLang="zh-TW" dirty="0">
                <a:effectLst>
                  <a:outerShdw blurRad="38100" dist="38100" dir="2700000" algn="tl">
                    <a:srgbClr val="000000">
                      <a:alpha val="43137"/>
                    </a:srgbClr>
                  </a:outerShdw>
                </a:effectLst>
                <a:latin typeface="標楷體" panose="03000509000000000000" pitchFamily="65" charset="-120"/>
              </a:rPr>
              <a:t>金融焦點</a:t>
            </a:r>
            <a:r>
              <a:rPr lang="en-US" altLang="zh-TW" dirty="0">
                <a:effectLst>
                  <a:outerShdw blurRad="38100" dist="38100" dir="2700000" algn="tl">
                    <a:srgbClr val="000000">
                      <a:alpha val="43137"/>
                    </a:srgbClr>
                  </a:outerShdw>
                </a:effectLst>
                <a:latin typeface="標楷體" panose="03000509000000000000" pitchFamily="65" charset="-120"/>
              </a:rPr>
              <a:t>: </a:t>
            </a:r>
            <a:r>
              <a:rPr lang="en-US" altLang="zh-TW" dirty="0" smtClean="0">
                <a:effectLst>
                  <a:outerShdw blurRad="38100" dist="38100" dir="2700000" algn="tl">
                    <a:srgbClr val="000000">
                      <a:alpha val="43137"/>
                    </a:srgbClr>
                  </a:outerShdw>
                </a:effectLst>
                <a:latin typeface="標楷體" panose="03000509000000000000" pitchFamily="65" charset="-120"/>
              </a:rPr>
              <a:t/>
            </a:r>
            <a:br>
              <a:rPr lang="en-US" altLang="zh-TW" dirty="0" smtClean="0">
                <a:effectLst>
                  <a:outerShdw blurRad="38100" dist="38100" dir="2700000" algn="tl">
                    <a:srgbClr val="000000">
                      <a:alpha val="43137"/>
                    </a:srgbClr>
                  </a:outerShdw>
                </a:effectLst>
                <a:latin typeface="標楷體" panose="03000509000000000000" pitchFamily="65" charset="-120"/>
              </a:rPr>
            </a:br>
            <a:r>
              <a:rPr lang="zh-TW" altLang="zh-TW" dirty="0" smtClean="0">
                <a:effectLst>
                  <a:outerShdw blurRad="38100" dist="38100" dir="2700000" algn="tl">
                    <a:srgbClr val="000000">
                      <a:alpha val="43137"/>
                    </a:srgbClr>
                  </a:outerShdw>
                </a:effectLst>
                <a:latin typeface="標楷體" panose="03000509000000000000" pitchFamily="65" charset="-120"/>
              </a:rPr>
              <a:t>兩稅合一</a:t>
            </a:r>
            <a:r>
              <a:rPr lang="zh-TW" altLang="zh-TW" dirty="0">
                <a:effectLst>
                  <a:outerShdw blurRad="38100" dist="38100" dir="2700000" algn="tl">
                    <a:srgbClr val="000000">
                      <a:alpha val="43137"/>
                    </a:srgbClr>
                  </a:outerShdw>
                </a:effectLst>
                <a:latin typeface="標楷體" panose="03000509000000000000" pitchFamily="65" charset="-120"/>
              </a:rPr>
              <a:t>與投資人</a:t>
            </a:r>
            <a:r>
              <a:rPr lang="zh-TW" altLang="zh-TW" dirty="0" smtClean="0">
                <a:effectLst>
                  <a:outerShdw blurRad="38100" dist="38100" dir="2700000" algn="tl">
                    <a:srgbClr val="000000">
                      <a:alpha val="43137"/>
                    </a:srgbClr>
                  </a:outerShdw>
                </a:effectLst>
                <a:latin typeface="標楷體" panose="03000509000000000000" pitchFamily="65" charset="-120"/>
              </a:rPr>
              <a:t>行為</a:t>
            </a:r>
            <a:r>
              <a:rPr lang="zh-CN" altLang="en-US" dirty="0" smtClean="0">
                <a:effectLst>
                  <a:outerShdw blurRad="38100" dist="38100" dir="2700000" algn="tl">
                    <a:srgbClr val="000000">
                      <a:alpha val="43137"/>
                    </a:srgbClr>
                  </a:outerShdw>
                </a:effectLst>
                <a:latin typeface="標楷體" panose="03000509000000000000" pitchFamily="65" charset="-120"/>
              </a:rPr>
              <a:t>（續）</a:t>
            </a:r>
            <a:endParaRPr lang="zh-TW" altLang="en-US" dirty="0">
              <a:effectLst>
                <a:outerShdw blurRad="38100" dist="38100" dir="2700000" algn="tl">
                  <a:srgbClr val="000000">
                    <a:alpha val="43137"/>
                  </a:srgbClr>
                </a:outerShdw>
              </a:effectLst>
              <a:latin typeface="標楷體" panose="03000509000000000000" pitchFamily="65" charset="-120"/>
            </a:endParaRPr>
          </a:p>
        </p:txBody>
      </p:sp>
    </p:spTree>
    <p:extLst>
      <p:ext uri="{BB962C8B-B14F-4D97-AF65-F5344CB8AC3E}">
        <p14:creationId xmlns:p14="http://schemas.microsoft.com/office/powerpoint/2010/main" val="296556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編號版面配置區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fld id="{F1E33638-7B9B-4679-ABCD-45CD8206AA02}" type="slidenum">
              <a:rPr kumimoji="0" lang="en-US" altLang="zh-TW" sz="1400">
                <a:ea typeface="新細明體" panose="02020500000000000000" pitchFamily="18" charset="-120"/>
              </a:rPr>
              <a:pPr>
                <a:spcBef>
                  <a:spcPct val="0"/>
                </a:spcBef>
                <a:buClrTx/>
                <a:buSzTx/>
                <a:buFontTx/>
                <a:buNone/>
              </a:pPr>
              <a:t>85</a:t>
            </a:fld>
            <a:endParaRPr kumimoji="0" lang="en-US" altLang="zh-TW" sz="1400">
              <a:ea typeface="新細明體" panose="02020500000000000000" pitchFamily="18" charset="-120"/>
            </a:endParaRPr>
          </a:p>
        </p:txBody>
      </p:sp>
      <p:sp>
        <p:nvSpPr>
          <p:cNvPr id="19460" name="Rectangle 2"/>
          <p:cNvSpPr>
            <a:spLocks noGrp="1" noChangeArrowheads="1"/>
          </p:cNvSpPr>
          <p:nvPr>
            <p:ph type="title"/>
          </p:nvPr>
        </p:nvSpPr>
        <p:spPr/>
        <p:txBody>
          <a:bodyPr/>
          <a:lstStyle/>
          <a:p>
            <a:pPr eaLnBrk="1" hangingPunct="1">
              <a:defRPr/>
            </a:pPr>
            <a:r>
              <a:rPr lang="zh-TW" altLang="en-US" dirty="0" smtClean="0">
                <a:latin typeface="標楷體" pitchFamily="65" charset="-120"/>
              </a:rPr>
              <a:t>附錄</a:t>
            </a:r>
            <a:r>
              <a:rPr lang="en-US" altLang="zh-TW" dirty="0" smtClean="0">
                <a:latin typeface="標楷體" pitchFamily="65" charset="-120"/>
              </a:rPr>
              <a:t>1</a:t>
            </a:r>
            <a:r>
              <a:rPr lang="zh-TW" altLang="en-US" dirty="0" smtClean="0">
                <a:latin typeface="標楷體" pitchFamily="65" charset="-120"/>
              </a:rPr>
              <a:t>：</a:t>
            </a:r>
            <a:r>
              <a:rPr lang="zh-TW" altLang="en-US" sz="4000" dirty="0" smtClean="0">
                <a:latin typeface="標楷體" pitchFamily="65" charset="-120"/>
              </a:rPr>
              <a:t>股利超級成長模式</a:t>
            </a:r>
            <a:endParaRPr lang="en-US" altLang="zh-TW" dirty="0" smtClean="0">
              <a:latin typeface="標楷體" pitchFamily="65" charset="-120"/>
            </a:endParaRPr>
          </a:p>
        </p:txBody>
      </p:sp>
      <p:sp>
        <p:nvSpPr>
          <p:cNvPr id="192515" name="Rectangle 3"/>
          <p:cNvSpPr>
            <a:spLocks noGrp="1" noChangeArrowheads="1"/>
          </p:cNvSpPr>
          <p:nvPr>
            <p:ph type="body" sz="half" idx="1"/>
          </p:nvPr>
        </p:nvSpPr>
        <p:spPr>
          <a:xfrm>
            <a:off x="457200" y="1719263"/>
            <a:ext cx="8362950" cy="4411662"/>
          </a:xfrm>
        </p:spPr>
        <p:txBody>
          <a:bodyPr/>
          <a:lstStyle/>
          <a:p>
            <a:pPr eaLnBrk="1" hangingPunct="1"/>
            <a:r>
              <a:rPr lang="zh-TW" altLang="en-US" sz="2400" dirty="0" smtClean="0">
                <a:latin typeface="標楷體" panose="03000509000000000000" pitchFamily="65" charset="-120"/>
              </a:rPr>
              <a:t>假設某公司的現金股利在前</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年每年成長</a:t>
            </a:r>
            <a:r>
              <a:rPr lang="en-US" altLang="zh-TW" sz="2400" dirty="0" smtClean="0">
                <a:latin typeface="標楷體" panose="03000509000000000000" pitchFamily="65" charset="-120"/>
              </a:rPr>
              <a:t>g1</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g1</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k</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年以後的股利年成長率下跌為</a:t>
            </a:r>
            <a:r>
              <a:rPr lang="en-US" altLang="zh-TW" sz="2400" dirty="0" smtClean="0">
                <a:latin typeface="標楷體" panose="03000509000000000000" pitchFamily="65" charset="-120"/>
              </a:rPr>
              <a:t>g2</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g2</a:t>
            </a:r>
            <a:r>
              <a:rPr lang="zh-TW" altLang="en-US" sz="2400" dirty="0" smtClean="0">
                <a:latin typeface="標楷體" panose="03000509000000000000" pitchFamily="65" charset="-120"/>
              </a:rPr>
              <a:t>＜</a:t>
            </a:r>
            <a:r>
              <a:rPr lang="en-US" altLang="zh-TW" sz="2400" dirty="0" smtClean="0">
                <a:latin typeface="標楷體" panose="03000509000000000000" pitchFamily="65" charset="-120"/>
              </a:rPr>
              <a:t>k </a:t>
            </a:r>
          </a:p>
          <a:p>
            <a:pPr lvl="1" eaLnBrk="1" hangingPunct="1"/>
            <a:endParaRPr lang="en-US" altLang="zh-TW" sz="2200" dirty="0" smtClean="0">
              <a:latin typeface="標楷體" panose="03000509000000000000" pitchFamily="65" charset="-120"/>
            </a:endParaRPr>
          </a:p>
          <a:p>
            <a:pPr lvl="1" eaLnBrk="1" hangingPunct="1"/>
            <a:endParaRPr lang="en-US" altLang="zh-TW" sz="2200" dirty="0" smtClean="0"/>
          </a:p>
          <a:p>
            <a:pPr lvl="1" eaLnBrk="1" hangingPunct="1"/>
            <a:endParaRPr lang="en-US" altLang="zh-TW" sz="2200" dirty="0" smtClean="0"/>
          </a:p>
          <a:p>
            <a:pPr lvl="1" eaLnBrk="1" hangingPunct="1"/>
            <a:endParaRPr lang="en-US" altLang="zh-TW" sz="2200" dirty="0" smtClean="0"/>
          </a:p>
          <a:p>
            <a:pPr eaLnBrk="1" hangingPunct="1">
              <a:buFont typeface="Wingdings" panose="05000000000000000000" pitchFamily="2" charset="2"/>
              <a:buNone/>
            </a:pPr>
            <a:endParaRPr lang="en-US" altLang="zh-TW" sz="2800" dirty="0" smtClean="0">
              <a:latin typeface="標楷體" panose="03000509000000000000" pitchFamily="65" charset="-120"/>
            </a:endParaRPr>
          </a:p>
          <a:p>
            <a:pPr eaLnBrk="1" hangingPunct="1"/>
            <a:r>
              <a:rPr lang="zh-TW" altLang="en-US" sz="2400" dirty="0" smtClean="0">
                <a:latin typeface="標楷體" panose="03000509000000000000" pitchFamily="65" charset="-120"/>
              </a:rPr>
              <a:t>股利超級成長模式其實是二段式的評價模型，第一段是將前</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年的現金股利折現為現值。第二段是以股利固定成長模型將</a:t>
            </a:r>
            <a:r>
              <a:rPr lang="en-US" altLang="zh-TW" sz="2400" dirty="0" smtClean="0">
                <a:latin typeface="標楷體" panose="03000509000000000000" pitchFamily="65" charset="-120"/>
              </a:rPr>
              <a:t>T+1</a:t>
            </a:r>
            <a:r>
              <a:rPr lang="zh-TW" altLang="en-US" sz="2400" dirty="0" smtClean="0">
                <a:latin typeface="標楷體" panose="03000509000000000000" pitchFamily="65" charset="-120"/>
              </a:rPr>
              <a:t>年起的現金股利折現為第</a:t>
            </a:r>
            <a:r>
              <a:rPr lang="en-US" altLang="zh-TW" sz="2400" dirty="0" smtClean="0">
                <a:latin typeface="標楷體" panose="03000509000000000000" pitchFamily="65" charset="-120"/>
              </a:rPr>
              <a:t>T</a:t>
            </a:r>
            <a:r>
              <a:rPr lang="zh-TW" altLang="en-US" sz="2400" dirty="0" smtClean="0">
                <a:latin typeface="標楷體" panose="03000509000000000000" pitchFamily="65" charset="-120"/>
              </a:rPr>
              <a:t>年的價值，再折現為現值。</a:t>
            </a:r>
          </a:p>
        </p:txBody>
      </p:sp>
      <p:graphicFrame>
        <p:nvGraphicFramePr>
          <p:cNvPr id="192516" name="Object 4"/>
          <p:cNvGraphicFramePr>
            <a:graphicFrameLocks noGrp="1" noChangeAspect="1"/>
          </p:cNvGraphicFramePr>
          <p:nvPr>
            <p:ph sz="half" idx="2"/>
          </p:nvPr>
        </p:nvGraphicFramePr>
        <p:xfrm>
          <a:off x="2484438" y="2857500"/>
          <a:ext cx="4464050" cy="1584325"/>
        </p:xfrm>
        <a:graphic>
          <a:graphicData uri="http://schemas.openxmlformats.org/presentationml/2006/ole">
            <mc:AlternateContent xmlns:mc="http://schemas.openxmlformats.org/markup-compatibility/2006">
              <mc:Choice xmlns:v="urn:schemas-microsoft-com:vml" Requires="v">
                <p:oleObj spid="_x0000_s82966" name="方程式" r:id="rId3" imgW="2755900" imgH="977900" progId="Equation.3">
                  <p:embed/>
                </p:oleObj>
              </mc:Choice>
              <mc:Fallback>
                <p:oleObj name="方程式" r:id="rId3" imgW="2755900" imgH="9779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2857500"/>
                        <a:ext cx="4464050" cy="158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50" name="頁尾版面配置區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kumimoji="1" sz="3200">
                <a:solidFill>
                  <a:schemeClr val="tx1"/>
                </a:solidFill>
                <a:latin typeface="Times New Roman" panose="02020603050405020304" pitchFamily="18" charset="0"/>
                <a:ea typeface="標楷體" panose="03000509000000000000" pitchFamily="65" charset="-120"/>
              </a:defRPr>
            </a:lvl1pPr>
            <a:lvl2pPr marL="742950" indent="-285750">
              <a:spcBef>
                <a:spcPct val="20000"/>
              </a:spcBef>
              <a:buClr>
                <a:schemeClr val="accent2"/>
              </a:buClr>
              <a:buSzPct val="90000"/>
              <a:buFont typeface="Wingdings" panose="05000000000000000000" pitchFamily="2" charset="2"/>
              <a:buChar char="Ø"/>
              <a:defRPr kumimoji="1" sz="2800">
                <a:solidFill>
                  <a:schemeClr val="tx1"/>
                </a:solidFill>
                <a:latin typeface="Times New Roman" panose="02020603050405020304" pitchFamily="18" charset="0"/>
                <a:ea typeface="標楷體" panose="03000509000000000000" pitchFamily="65" charset="-120"/>
              </a:defRPr>
            </a:lvl2pPr>
            <a:lvl3pPr marL="1143000" indent="-228600">
              <a:spcBef>
                <a:spcPct val="20000"/>
              </a:spcBef>
              <a:buClr>
                <a:schemeClr val="accent1"/>
              </a:buClr>
              <a:buSzPct val="60000"/>
              <a:buFont typeface="Wingdings" panose="05000000000000000000" pitchFamily="2" charset="2"/>
              <a:buChar char="ü"/>
              <a:defRPr kumimoji="1" sz="2400">
                <a:solidFill>
                  <a:schemeClr val="tx1"/>
                </a:solidFill>
                <a:latin typeface="Times New Roman" panose="02020603050405020304" pitchFamily="18" charset="0"/>
                <a:ea typeface="標楷體" panose="03000509000000000000" pitchFamily="65" charset="-120"/>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標楷體" panose="03000509000000000000" pitchFamily="65" charset="-12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標楷體" panose="03000509000000000000" pitchFamily="65" charset="-120"/>
              </a:defRPr>
            </a:lvl9pPr>
          </a:lstStyle>
          <a:p>
            <a:pPr>
              <a:spcBef>
                <a:spcPct val="0"/>
              </a:spcBef>
              <a:buClrTx/>
              <a:buSzTx/>
              <a:buFontTx/>
              <a:buNone/>
            </a:pPr>
            <a:r>
              <a:rPr kumimoji="0" lang="zh-TW" altLang="en-US" sz="1400" smtClean="0">
                <a:ea typeface="新細明體" panose="02020500000000000000" pitchFamily="18" charset="-120"/>
              </a:rPr>
              <a:t>黃志典：金融市場概論</a:t>
            </a:r>
            <a:endParaRPr kumimoji="0" lang="en-US" altLang="zh-TW" sz="1400" smtClean="0">
              <a:ea typeface="新細明體" panose="02020500000000000000"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92516"/>
                                        </p:tgtEl>
                                        <p:attrNameLst>
                                          <p:attrName>style.visibility</p:attrName>
                                        </p:attrNameLst>
                                      </p:cBhvr>
                                      <p:to>
                                        <p:strVal val="visible"/>
                                      </p:to>
                                    </p:set>
                                    <p:animEffect transition="in" filter="wipe(down)">
                                      <p:cBhvr>
                                        <p:cTn id="7" dur="580">
                                          <p:stCondLst>
                                            <p:cond delay="0"/>
                                          </p:stCondLst>
                                        </p:cTn>
                                        <p:tgtEl>
                                          <p:spTgt spid="192516"/>
                                        </p:tgtEl>
                                      </p:cBhvr>
                                    </p:animEffect>
                                    <p:anim calcmode="lin" valueType="num">
                                      <p:cBhvr>
                                        <p:cTn id="8" dur="1822" tmFilter="0,0; 0.14,0.36; 0.43,0.73; 0.71,0.91; 1.0,1.0">
                                          <p:stCondLst>
                                            <p:cond delay="0"/>
                                          </p:stCondLst>
                                        </p:cTn>
                                        <p:tgtEl>
                                          <p:spTgt spid="1925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25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25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25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25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92516"/>
                                        </p:tgtEl>
                                      </p:cBhvr>
                                      <p:to x="100000" y="60000"/>
                                    </p:animScale>
                                    <p:animScale>
                                      <p:cBhvr>
                                        <p:cTn id="14" dur="166" decel="50000">
                                          <p:stCondLst>
                                            <p:cond delay="676"/>
                                          </p:stCondLst>
                                        </p:cTn>
                                        <p:tgtEl>
                                          <p:spTgt spid="192516"/>
                                        </p:tgtEl>
                                      </p:cBhvr>
                                      <p:to x="100000" y="100000"/>
                                    </p:animScale>
                                    <p:animScale>
                                      <p:cBhvr>
                                        <p:cTn id="15" dur="26">
                                          <p:stCondLst>
                                            <p:cond delay="1312"/>
                                          </p:stCondLst>
                                        </p:cTn>
                                        <p:tgtEl>
                                          <p:spTgt spid="192516"/>
                                        </p:tgtEl>
                                      </p:cBhvr>
                                      <p:to x="100000" y="80000"/>
                                    </p:animScale>
                                    <p:animScale>
                                      <p:cBhvr>
                                        <p:cTn id="16" dur="166" decel="50000">
                                          <p:stCondLst>
                                            <p:cond delay="1338"/>
                                          </p:stCondLst>
                                        </p:cTn>
                                        <p:tgtEl>
                                          <p:spTgt spid="192516"/>
                                        </p:tgtEl>
                                      </p:cBhvr>
                                      <p:to x="100000" y="100000"/>
                                    </p:animScale>
                                    <p:animScale>
                                      <p:cBhvr>
                                        <p:cTn id="17" dur="26">
                                          <p:stCondLst>
                                            <p:cond delay="1642"/>
                                          </p:stCondLst>
                                        </p:cTn>
                                        <p:tgtEl>
                                          <p:spTgt spid="192516"/>
                                        </p:tgtEl>
                                      </p:cBhvr>
                                      <p:to x="100000" y="90000"/>
                                    </p:animScale>
                                    <p:animScale>
                                      <p:cBhvr>
                                        <p:cTn id="18" dur="166" decel="50000">
                                          <p:stCondLst>
                                            <p:cond delay="1668"/>
                                          </p:stCondLst>
                                        </p:cTn>
                                        <p:tgtEl>
                                          <p:spTgt spid="192516"/>
                                        </p:tgtEl>
                                      </p:cBhvr>
                                      <p:to x="100000" y="100000"/>
                                    </p:animScale>
                                    <p:animScale>
                                      <p:cBhvr>
                                        <p:cTn id="19" dur="26">
                                          <p:stCondLst>
                                            <p:cond delay="1808"/>
                                          </p:stCondLst>
                                        </p:cTn>
                                        <p:tgtEl>
                                          <p:spTgt spid="192516"/>
                                        </p:tgtEl>
                                      </p:cBhvr>
                                      <p:to x="100000" y="95000"/>
                                    </p:animScale>
                                    <p:animScale>
                                      <p:cBhvr>
                                        <p:cTn id="20" dur="166" decel="50000">
                                          <p:stCondLst>
                                            <p:cond delay="1834"/>
                                          </p:stCondLst>
                                        </p:cTn>
                                        <p:tgtEl>
                                          <p:spTgt spid="1925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92515">
                                            <p:txEl>
                                              <p:pRg st="0" end="0"/>
                                            </p:txEl>
                                          </p:spTgt>
                                        </p:tgtEl>
                                        <p:attrNameLst>
                                          <p:attrName>style.visibility</p:attrName>
                                        </p:attrNameLst>
                                      </p:cBhvr>
                                      <p:to>
                                        <p:strVal val="visible"/>
                                      </p:to>
                                    </p:set>
                                    <p:animEffect transition="in" filter="barn(inVertical)">
                                      <p:cBhvr>
                                        <p:cTn id="25" dur="500"/>
                                        <p:tgtEl>
                                          <p:spTgt spid="19251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92515">
                                            <p:txEl>
                                              <p:pRg st="6" end="6"/>
                                            </p:txEl>
                                          </p:spTgt>
                                        </p:tgtEl>
                                        <p:attrNameLst>
                                          <p:attrName>style.visibility</p:attrName>
                                        </p:attrNameLst>
                                      </p:cBhvr>
                                      <p:to>
                                        <p:strVal val="visible"/>
                                      </p:to>
                                    </p:set>
                                    <p:animEffect transition="in" filter="barn(inVertical)">
                                      <p:cBhvr>
                                        <p:cTn id="30" dur="500"/>
                                        <p:tgtEl>
                                          <p:spTgt spid="19251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9460"/>
                                        </p:tgtEl>
                                        <p:attrNameLst>
                                          <p:attrName>style.visibility</p:attrName>
                                        </p:attrNameLst>
                                      </p:cBhvr>
                                      <p:to>
                                        <p:strVal val="visible"/>
                                      </p:to>
                                    </p:set>
                                    <p:animEffect transition="in" filter="circle(in)">
                                      <p:cBhvr>
                                        <p:cTn id="35"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251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726028"/>
            <a:ext cx="7772400" cy="4114800"/>
          </a:xfrm>
        </p:spPr>
        <p:txBody>
          <a:bodyPr/>
          <a:lstStyle/>
          <a:p>
            <a:r>
              <a:rPr lang="zh-TW" altLang="zh-TW" sz="2400" dirty="0" smtClean="0"/>
              <a:t>在</a:t>
            </a:r>
            <a:r>
              <a:rPr lang="zh-TW" altLang="zh-TW" sz="2400" dirty="0"/>
              <a:t>證交所成立以前，臺灣的股票交易並無集中的場所，投資人在證券商營業處所以議價方式買賣</a:t>
            </a:r>
            <a:r>
              <a:rPr lang="zh-TW" altLang="zh-TW" sz="2400" dirty="0" smtClean="0"/>
              <a:t>股票。</a:t>
            </a:r>
            <a:endParaRPr lang="zh-TW" altLang="zh-TW" sz="2400" dirty="0"/>
          </a:p>
          <a:p>
            <a:r>
              <a:rPr lang="en-US" altLang="zh-TW" sz="2400" dirty="0"/>
              <a:t>1962</a:t>
            </a:r>
            <a:r>
              <a:rPr lang="zh-TW" altLang="zh-TW" sz="2400" dirty="0"/>
              <a:t>年臺灣證券交易所成立，股票市場分為採競價方式成交的集中市場及採議價方式成交的上櫃市場</a:t>
            </a:r>
            <a:r>
              <a:rPr lang="en-US" altLang="zh-TW" sz="2400" dirty="0"/>
              <a:t>(</a:t>
            </a:r>
            <a:r>
              <a:rPr lang="zh-TW" altLang="zh-TW" sz="2400" dirty="0"/>
              <a:t>店頭市場</a:t>
            </a:r>
            <a:r>
              <a:rPr lang="en-US" altLang="zh-TW" sz="2400" dirty="0"/>
              <a:t>)</a:t>
            </a:r>
            <a:r>
              <a:rPr lang="zh-TW" altLang="zh-TW" sz="2400" dirty="0" smtClean="0"/>
              <a:t>。</a:t>
            </a:r>
            <a:endParaRPr lang="en-US" altLang="zh-TW" sz="2400" dirty="0" smtClean="0"/>
          </a:p>
          <a:p>
            <a:r>
              <a:rPr lang="en-US" altLang="zh-TW" sz="2400" dirty="0" smtClean="0"/>
              <a:t>1968</a:t>
            </a:r>
            <a:r>
              <a:rPr lang="zh-TW" altLang="zh-TW" sz="2400" dirty="0"/>
              <a:t>年政府制定「證券交易法」，將股票的發行與交易納入有系統的管理，同年訂定「有價證券上市審查準則」，作為審查公開發行公司股票上市的審查依據</a:t>
            </a:r>
            <a:r>
              <a:rPr lang="zh-TW" altLang="zh-TW" sz="2400" dirty="0" smtClean="0"/>
              <a:t>。</a:t>
            </a:r>
            <a:endParaRPr lang="en-US" altLang="zh-TW" sz="2400" dirty="0" smtClean="0"/>
          </a:p>
          <a:p>
            <a:r>
              <a:rPr lang="en-US" altLang="zh-TW" sz="2400" dirty="0" smtClean="0"/>
              <a:t>1971</a:t>
            </a:r>
            <a:r>
              <a:rPr lang="zh-TW" altLang="zh-TW" sz="2400" dirty="0"/>
              <a:t>年臺灣證券交易所開始編製、發佈「臺灣加權股價指數」</a:t>
            </a:r>
            <a:r>
              <a:rPr lang="en-US" altLang="zh-TW" sz="2400" dirty="0"/>
              <a:t>(</a:t>
            </a:r>
            <a:r>
              <a:rPr lang="zh-TW" altLang="zh-TW" sz="2400" dirty="0"/>
              <a:t>以</a:t>
            </a:r>
            <a:r>
              <a:rPr lang="en-US" altLang="zh-TW" sz="2400" dirty="0"/>
              <a:t>1966</a:t>
            </a:r>
            <a:r>
              <a:rPr lang="zh-TW" altLang="zh-TW" sz="2400" dirty="0"/>
              <a:t>年為基期</a:t>
            </a:r>
            <a:r>
              <a:rPr lang="en-US" altLang="zh-TW" sz="2400" dirty="0"/>
              <a:t>)</a:t>
            </a:r>
            <a:r>
              <a:rPr lang="zh-TW" altLang="zh-TW" sz="2400" dirty="0"/>
              <a:t>，以衡量股票市場的價格走勢。</a:t>
            </a:r>
          </a:p>
          <a:p>
            <a:endParaRPr lang="zh-TW" altLang="en-US" sz="2400" dirty="0"/>
          </a:p>
        </p:txBody>
      </p:sp>
      <p:sp>
        <p:nvSpPr>
          <p:cNvPr id="5" name="Footer Placeholder 4"/>
          <p:cNvSpPr>
            <a:spLocks noGrp="1"/>
          </p:cNvSpPr>
          <p:nvPr>
            <p:ph type="ftr" sz="quarter" idx="11"/>
          </p:nvPr>
        </p:nvSpPr>
        <p:spPr/>
        <p:txBody>
          <a:bodyPr/>
          <a:lstStyle/>
          <a:p>
            <a:pPr>
              <a:defRPr/>
            </a:pPr>
            <a:r>
              <a:rPr lang="zh-TW" altLang="en-US" smtClean="0"/>
              <a:t>黃志典：金融市場概論</a:t>
            </a:r>
            <a:endParaRPr lang="en-US" altLang="zh-TW"/>
          </a:p>
        </p:txBody>
      </p:sp>
      <p:sp>
        <p:nvSpPr>
          <p:cNvPr id="6" name="Slide Number Placeholder 5"/>
          <p:cNvSpPr>
            <a:spLocks noGrp="1"/>
          </p:cNvSpPr>
          <p:nvPr>
            <p:ph type="sldNum" sz="quarter" idx="12"/>
          </p:nvPr>
        </p:nvSpPr>
        <p:spPr/>
        <p:txBody>
          <a:bodyPr/>
          <a:lstStyle/>
          <a:p>
            <a:pPr>
              <a:defRPr/>
            </a:pPr>
            <a:fld id="{3907483D-0575-4DAB-80DB-0DDD5943CE42}" type="slidenum">
              <a:rPr lang="en-US" altLang="zh-TW" smtClean="0"/>
              <a:pPr>
                <a:defRPr/>
              </a:pPr>
              <a:t>86</a:t>
            </a:fld>
            <a:endParaRPr lang="en-US" altLang="zh-TW"/>
          </a:p>
        </p:txBody>
      </p:sp>
      <p:sp>
        <p:nvSpPr>
          <p:cNvPr id="7" name="Rectangle 2"/>
          <p:cNvSpPr>
            <a:spLocks noGrp="1" noChangeArrowheads="1"/>
          </p:cNvSpPr>
          <p:nvPr>
            <p:ph type="title"/>
          </p:nvPr>
        </p:nvSpPr>
        <p:spPr>
          <a:xfrm>
            <a:off x="685800" y="180324"/>
            <a:ext cx="7772400" cy="1143000"/>
          </a:xfrm>
        </p:spPr>
        <p:txBody>
          <a:bodyPr/>
          <a:lstStyle/>
          <a:p>
            <a:pPr eaLnBrk="1" hangingPunct="1">
              <a:defRPr/>
            </a:pPr>
            <a:r>
              <a:rPr lang="zh-TW" altLang="en-US" dirty="0" smtClean="0">
                <a:effectLst>
                  <a:outerShdw blurRad="38100" dist="38100" dir="2700000" algn="tl">
                    <a:srgbClr val="000000">
                      <a:alpha val="43137"/>
                    </a:srgbClr>
                  </a:outerShdw>
                </a:effectLst>
                <a:latin typeface="標楷體" pitchFamily="65" charset="-120"/>
                <a:ea typeface="標楷體" panose="03000509000000000000" pitchFamily="65" charset="-120"/>
              </a:rPr>
              <a:t>附錄</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2</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：臺灣股票市場發展概況</a:t>
            </a:r>
            <a:endParaRPr lang="en-US" altLang="zh-TW" dirty="0" smtClean="0">
              <a:effectLst>
                <a:outerShdw blurRad="38100" dist="38100" dir="2700000" algn="tl">
                  <a:srgbClr val="000000">
                    <a:alpha val="43137"/>
                  </a:srgbClr>
                </a:outerShdw>
              </a:effectLst>
              <a:latin typeface="標楷體" pitchFamily="65" charset="-120"/>
              <a:ea typeface="標楷體" panose="03000509000000000000" pitchFamily="65" charset="-120"/>
            </a:endParaRPr>
          </a:p>
        </p:txBody>
      </p:sp>
    </p:spTree>
    <p:extLst>
      <p:ext uri="{BB962C8B-B14F-4D97-AF65-F5344CB8AC3E}">
        <p14:creationId xmlns:p14="http://schemas.microsoft.com/office/powerpoint/2010/main" val="294446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40668" y="1443038"/>
            <a:ext cx="8062664" cy="4805362"/>
          </a:xfrm>
        </p:spPr>
        <p:txBody>
          <a:bodyPr/>
          <a:lstStyle/>
          <a:p>
            <a:r>
              <a:rPr lang="en-US" altLang="zh-TW" sz="2400" dirty="0" smtClean="0"/>
              <a:t>1980</a:t>
            </a:r>
            <a:r>
              <a:rPr lang="zh-TW" altLang="zh-TW" sz="2400" dirty="0" smtClean="0"/>
              <a:t>年中期之後，臺灣股票市場邁入高成長與國際化的階段，</a:t>
            </a:r>
            <a:r>
              <a:rPr lang="en-US" altLang="zh-TW" sz="2400" dirty="0" smtClean="0"/>
              <a:t>1980</a:t>
            </a:r>
            <a:r>
              <a:rPr lang="zh-TW" altLang="zh-TW" sz="2400" dirty="0" smtClean="0"/>
              <a:t>年後期，由於國內資金充沛，預期新台幣升值引起外資大量湧入，加權股價指數及股票成交金額迭創新高。</a:t>
            </a:r>
            <a:endParaRPr lang="en-US" altLang="zh-TW" sz="2400" dirty="0" smtClean="0"/>
          </a:p>
          <a:p>
            <a:r>
              <a:rPr lang="zh-TW" altLang="zh-TW" sz="2400" dirty="0" smtClean="0"/>
              <a:t>為</a:t>
            </a:r>
            <a:r>
              <a:rPr lang="zh-TW" altLang="zh-TW" sz="2400" dirty="0"/>
              <a:t>因應金融自由化與國際化的時代潮流，政府於</a:t>
            </a:r>
            <a:r>
              <a:rPr lang="en-US" altLang="zh-TW" sz="2400" dirty="0"/>
              <a:t>1989</a:t>
            </a:r>
            <a:r>
              <a:rPr lang="zh-TW" altLang="zh-TW" sz="2400" dirty="0"/>
              <a:t>年訂定「證券商設置標準」，開放證券商</a:t>
            </a:r>
            <a:r>
              <a:rPr lang="zh-TW" altLang="zh-TW" sz="2400" dirty="0" smtClean="0"/>
              <a:t>設立</a:t>
            </a:r>
            <a:r>
              <a:rPr lang="zh-CN" altLang="en-US" sz="2400" dirty="0" smtClean="0"/>
              <a:t>。</a:t>
            </a:r>
            <a:endParaRPr lang="en-US" altLang="zh-CN" sz="2400" dirty="0" smtClean="0"/>
          </a:p>
          <a:p>
            <a:r>
              <a:rPr lang="en-US" altLang="zh-TW" sz="2400" dirty="0" smtClean="0"/>
              <a:t>1991</a:t>
            </a:r>
            <a:r>
              <a:rPr lang="zh-TW" altLang="zh-TW" sz="2400" dirty="0"/>
              <a:t>年實施「外國專業投資機構制度</a:t>
            </a:r>
            <a:r>
              <a:rPr lang="zh-TW" altLang="zh-TW" sz="2400" dirty="0" smtClean="0"/>
              <a:t>」</a:t>
            </a:r>
            <a:r>
              <a:rPr lang="en-US" altLang="zh-TW" sz="2400" dirty="0" smtClean="0"/>
              <a:t>(QFII</a:t>
            </a:r>
            <a:r>
              <a:rPr lang="en-US" altLang="zh-TW" sz="2400" dirty="0"/>
              <a:t>)</a:t>
            </a:r>
            <a:r>
              <a:rPr lang="zh-TW" altLang="zh-TW" sz="2400" dirty="0" smtClean="0"/>
              <a:t>，</a:t>
            </a:r>
            <a:r>
              <a:rPr lang="zh-TW" altLang="zh-TW" sz="2400" dirty="0"/>
              <a:t>開放取得許可的外國專業投資機構投資臺灣股票市場</a:t>
            </a:r>
            <a:r>
              <a:rPr lang="zh-TW" altLang="zh-TW" sz="2400" dirty="0" smtClean="0"/>
              <a:t>；</a:t>
            </a:r>
            <a:endParaRPr lang="en-US" altLang="zh-TW" sz="2400" dirty="0" smtClean="0"/>
          </a:p>
          <a:p>
            <a:r>
              <a:rPr lang="en-US" altLang="zh-TW" sz="2400" dirty="0" smtClean="0"/>
              <a:t>1997</a:t>
            </a:r>
            <a:r>
              <a:rPr lang="zh-TW" altLang="zh-TW" sz="2400" dirty="0"/>
              <a:t>年實施「期貨交易法」，開放期貨交易，投資人可以利用指數期貨避險</a:t>
            </a:r>
            <a:r>
              <a:rPr lang="zh-TW" altLang="zh-TW" sz="2400" dirty="0" smtClean="0"/>
              <a:t>；</a:t>
            </a:r>
            <a:endParaRPr lang="en-US" altLang="zh-TW" sz="2400" dirty="0" smtClean="0"/>
          </a:p>
          <a:p>
            <a:r>
              <a:rPr lang="zh-TW" altLang="zh-TW" sz="2400" dirty="0" smtClean="0"/>
              <a:t> </a:t>
            </a:r>
            <a:r>
              <a:rPr lang="en-US" altLang="zh-TW" sz="2400" dirty="0"/>
              <a:t>2003</a:t>
            </a:r>
            <a:r>
              <a:rPr lang="zh-TW" altLang="zh-TW" sz="2400" dirty="0"/>
              <a:t>年取消</a:t>
            </a:r>
            <a:r>
              <a:rPr lang="en-US" altLang="zh-TW" sz="2400" dirty="0"/>
              <a:t>QFII</a:t>
            </a:r>
            <a:r>
              <a:rPr lang="zh-TW" altLang="zh-TW" sz="2400" dirty="0"/>
              <a:t>制度、解除對國外投資人投資臺灣股市的各項限制。</a:t>
            </a:r>
          </a:p>
          <a:p>
            <a:endParaRPr lang="zh-TW" altLang="en-US" sz="2400" dirty="0"/>
          </a:p>
        </p:txBody>
      </p:sp>
      <p:sp>
        <p:nvSpPr>
          <p:cNvPr id="5" name="Footer Placeholder 4"/>
          <p:cNvSpPr>
            <a:spLocks noGrp="1"/>
          </p:cNvSpPr>
          <p:nvPr>
            <p:ph type="ftr" sz="quarter" idx="11"/>
          </p:nvPr>
        </p:nvSpPr>
        <p:spPr/>
        <p:txBody>
          <a:bodyPr/>
          <a:lstStyle/>
          <a:p>
            <a:pPr>
              <a:defRPr/>
            </a:pPr>
            <a:r>
              <a:rPr lang="zh-TW" altLang="en-US" smtClean="0"/>
              <a:t>黃志典：金融市場概論</a:t>
            </a:r>
            <a:endParaRPr lang="en-US" altLang="zh-TW"/>
          </a:p>
        </p:txBody>
      </p:sp>
      <p:sp>
        <p:nvSpPr>
          <p:cNvPr id="6" name="Slide Number Placeholder 5"/>
          <p:cNvSpPr>
            <a:spLocks noGrp="1"/>
          </p:cNvSpPr>
          <p:nvPr>
            <p:ph type="sldNum" sz="quarter" idx="12"/>
          </p:nvPr>
        </p:nvSpPr>
        <p:spPr/>
        <p:txBody>
          <a:bodyPr/>
          <a:lstStyle/>
          <a:p>
            <a:pPr>
              <a:defRPr/>
            </a:pPr>
            <a:fld id="{3907483D-0575-4DAB-80DB-0DDD5943CE42}" type="slidenum">
              <a:rPr lang="en-US" altLang="zh-TW" smtClean="0"/>
              <a:pPr>
                <a:defRPr/>
              </a:pPr>
              <a:t>87</a:t>
            </a:fld>
            <a:endParaRPr lang="en-US" altLang="zh-TW"/>
          </a:p>
        </p:txBody>
      </p:sp>
      <p:sp>
        <p:nvSpPr>
          <p:cNvPr id="7" name="Rectangle 2"/>
          <p:cNvSpPr>
            <a:spLocks noGrp="1" noChangeArrowheads="1"/>
          </p:cNvSpPr>
          <p:nvPr>
            <p:ph type="title"/>
          </p:nvPr>
        </p:nvSpPr>
        <p:spPr>
          <a:xfrm>
            <a:off x="0" y="190500"/>
            <a:ext cx="9144000" cy="1143000"/>
          </a:xfrm>
        </p:spPr>
        <p:txBody>
          <a:bodyPr/>
          <a:lstStyle/>
          <a:p>
            <a:pPr eaLnBrk="1" hangingPunct="1">
              <a:defRPr/>
            </a:pPr>
            <a:r>
              <a:rPr lang="zh-TW" altLang="en-US" dirty="0" smtClean="0">
                <a:effectLst>
                  <a:outerShdw blurRad="38100" dist="38100" dir="2700000" algn="tl">
                    <a:srgbClr val="000000">
                      <a:alpha val="43137"/>
                    </a:srgbClr>
                  </a:outerShdw>
                </a:effectLst>
                <a:latin typeface="標楷體" pitchFamily="65" charset="-120"/>
                <a:ea typeface="標楷體" panose="03000509000000000000" pitchFamily="65" charset="-120"/>
              </a:rPr>
              <a:t>附錄</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2</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：臺灣股票市場發展</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概況</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en-US" altLang="zh-TW" dirty="0" smtClean="0">
              <a:effectLst>
                <a:outerShdw blurRad="38100" dist="38100" dir="2700000" algn="tl">
                  <a:srgbClr val="000000">
                    <a:alpha val="43137"/>
                  </a:srgbClr>
                </a:outerShdw>
              </a:effectLst>
              <a:latin typeface="標楷體" pitchFamily="65" charset="-120"/>
              <a:ea typeface="標楷體" panose="03000509000000000000" pitchFamily="65" charset="-120"/>
            </a:endParaRPr>
          </a:p>
        </p:txBody>
      </p:sp>
    </p:spTree>
    <p:extLst>
      <p:ext uri="{BB962C8B-B14F-4D97-AF65-F5344CB8AC3E}">
        <p14:creationId xmlns:p14="http://schemas.microsoft.com/office/powerpoint/2010/main" val="392302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04664" y="1557350"/>
            <a:ext cx="8134672" cy="4467200"/>
          </a:xfrm>
        </p:spPr>
        <p:txBody>
          <a:bodyPr/>
          <a:lstStyle/>
          <a:p>
            <a:r>
              <a:rPr lang="zh-TW" altLang="zh-TW" sz="2800" dirty="0" smtClean="0"/>
              <a:t>目前</a:t>
            </a:r>
            <a:r>
              <a:rPr lang="zh-TW" altLang="zh-TW" sz="2800" dirty="0"/>
              <a:t>臺灣的</a:t>
            </a:r>
            <a:r>
              <a:rPr lang="zh-TW" altLang="zh-TW" sz="2800" dirty="0" smtClean="0"/>
              <a:t>股票</a:t>
            </a:r>
            <a:r>
              <a:rPr lang="zh-TW" altLang="zh-TW" sz="2800" dirty="0"/>
              <a:t>交易市場分為集中市場與上櫃市場</a:t>
            </a:r>
            <a:r>
              <a:rPr lang="zh-TW" altLang="zh-TW" sz="2800" dirty="0" smtClean="0"/>
              <a:t>，集中市場</a:t>
            </a:r>
            <a:r>
              <a:rPr lang="zh-TW" altLang="zh-TW" sz="2800" dirty="0"/>
              <a:t>的</a:t>
            </a:r>
            <a:r>
              <a:rPr lang="zh-TW" altLang="zh-TW" sz="2800" dirty="0" smtClean="0"/>
              <a:t>規模大於</a:t>
            </a:r>
            <a:r>
              <a:rPr lang="zh-TW" altLang="zh-TW" sz="2800" dirty="0"/>
              <a:t>上櫃市場</a:t>
            </a:r>
            <a:r>
              <a:rPr lang="zh-TW" altLang="zh-TW" sz="2800" dirty="0" smtClean="0"/>
              <a:t>。</a:t>
            </a:r>
            <a:endParaRPr lang="en-US" altLang="zh-TW" sz="2800" dirty="0" smtClean="0"/>
          </a:p>
          <a:p>
            <a:r>
              <a:rPr lang="zh-TW" altLang="zh-TW" sz="2800" dirty="0" smtClean="0"/>
              <a:t>臺灣股票市場的投資人一向</a:t>
            </a:r>
            <a:r>
              <a:rPr lang="zh-TW" altLang="zh-TW" sz="2800" dirty="0"/>
              <a:t>以本國自然人為主</a:t>
            </a:r>
            <a:r>
              <a:rPr lang="zh-TW" altLang="zh-TW" sz="2800" dirty="0" smtClean="0"/>
              <a:t>，</a:t>
            </a:r>
            <a:endParaRPr lang="en-US" altLang="zh-TW" sz="2800" dirty="0" smtClean="0"/>
          </a:p>
          <a:p>
            <a:pPr lvl="1"/>
            <a:r>
              <a:rPr lang="zh-TW" altLang="zh-TW" dirty="0" smtClean="0"/>
              <a:t>但</a:t>
            </a:r>
            <a:r>
              <a:rPr lang="zh-TW" altLang="zh-TW" dirty="0"/>
              <a:t>近年來，本國法人與外國法人的重要性已日明顯提高</a:t>
            </a:r>
            <a:r>
              <a:rPr lang="zh-TW" altLang="zh-TW" dirty="0" smtClean="0"/>
              <a:t>。</a:t>
            </a:r>
            <a:endParaRPr lang="en-US" altLang="zh-TW" dirty="0" smtClean="0"/>
          </a:p>
          <a:p>
            <a:r>
              <a:rPr lang="zh-TW" altLang="zh-TW" sz="2800" dirty="0" smtClean="0"/>
              <a:t>過去</a:t>
            </a:r>
            <a:r>
              <a:rPr lang="zh-TW" altLang="zh-TW" sz="2800" dirty="0"/>
              <a:t>，臺灣股票市場的投機氣氛極為濃厚，投資人以短線進出為主，導致臺灣股票市場的成交值周轉率明顯高於其他國家</a:t>
            </a:r>
            <a:r>
              <a:rPr lang="zh-TW" altLang="zh-TW" sz="2800" dirty="0" smtClean="0"/>
              <a:t>，</a:t>
            </a:r>
            <a:endParaRPr lang="en-US" altLang="zh-TW" sz="2800" dirty="0" smtClean="0"/>
          </a:p>
          <a:p>
            <a:pPr lvl="1"/>
            <a:r>
              <a:rPr lang="zh-TW" altLang="zh-TW" dirty="0" smtClean="0"/>
              <a:t>但</a:t>
            </a:r>
            <a:r>
              <a:rPr lang="zh-TW" altLang="zh-TW" dirty="0"/>
              <a:t>最近幾年，臺灣股票市場的投機風氣與投資人短線進出的現象已經明顯改善。</a:t>
            </a:r>
            <a:endParaRPr lang="zh-TW" altLang="en-US" dirty="0"/>
          </a:p>
        </p:txBody>
      </p:sp>
      <p:sp>
        <p:nvSpPr>
          <p:cNvPr id="5" name="Footer Placeholder 4"/>
          <p:cNvSpPr>
            <a:spLocks noGrp="1"/>
          </p:cNvSpPr>
          <p:nvPr>
            <p:ph type="ftr" sz="quarter" idx="11"/>
          </p:nvPr>
        </p:nvSpPr>
        <p:spPr/>
        <p:txBody>
          <a:bodyPr/>
          <a:lstStyle/>
          <a:p>
            <a:pPr>
              <a:defRPr/>
            </a:pPr>
            <a:r>
              <a:rPr lang="zh-TW" altLang="en-US" smtClean="0"/>
              <a:t>黃志典：金融市場概論</a:t>
            </a:r>
            <a:endParaRPr lang="en-US" altLang="zh-TW"/>
          </a:p>
        </p:txBody>
      </p:sp>
      <p:sp>
        <p:nvSpPr>
          <p:cNvPr id="6" name="Slide Number Placeholder 5"/>
          <p:cNvSpPr>
            <a:spLocks noGrp="1"/>
          </p:cNvSpPr>
          <p:nvPr>
            <p:ph type="sldNum" sz="quarter" idx="12"/>
          </p:nvPr>
        </p:nvSpPr>
        <p:spPr/>
        <p:txBody>
          <a:bodyPr/>
          <a:lstStyle/>
          <a:p>
            <a:pPr>
              <a:defRPr/>
            </a:pPr>
            <a:fld id="{3907483D-0575-4DAB-80DB-0DDD5943CE42}" type="slidenum">
              <a:rPr lang="en-US" altLang="zh-TW" smtClean="0"/>
              <a:pPr>
                <a:defRPr/>
              </a:pPr>
              <a:t>88</a:t>
            </a:fld>
            <a:endParaRPr lang="en-US" altLang="zh-TW"/>
          </a:p>
        </p:txBody>
      </p:sp>
      <p:sp>
        <p:nvSpPr>
          <p:cNvPr id="7" name="Rectangle 2"/>
          <p:cNvSpPr>
            <a:spLocks noGrp="1" noChangeArrowheads="1"/>
          </p:cNvSpPr>
          <p:nvPr>
            <p:ph type="title"/>
          </p:nvPr>
        </p:nvSpPr>
        <p:spPr>
          <a:xfrm>
            <a:off x="685800" y="190500"/>
            <a:ext cx="7772400" cy="1143000"/>
          </a:xfrm>
        </p:spPr>
        <p:txBody>
          <a:bodyPr/>
          <a:lstStyle/>
          <a:p>
            <a:pPr eaLnBrk="1" hangingPunct="1">
              <a:defRPr/>
            </a:pPr>
            <a:r>
              <a:rPr lang="zh-TW" altLang="en-US" dirty="0" smtClean="0">
                <a:effectLst>
                  <a:outerShdw blurRad="38100" dist="38100" dir="2700000" algn="tl">
                    <a:srgbClr val="000000">
                      <a:alpha val="43137"/>
                    </a:srgbClr>
                  </a:outerShdw>
                </a:effectLst>
                <a:latin typeface="標楷體" pitchFamily="65" charset="-120"/>
                <a:ea typeface="標楷體" panose="03000509000000000000" pitchFamily="65" charset="-120"/>
              </a:rPr>
              <a:t>附錄</a:t>
            </a:r>
            <a:r>
              <a:rPr lang="en-US"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2</a:t>
            </a:r>
            <a:r>
              <a:rPr lang="zh-TW" altLang="zh-TW"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：臺灣股票市場發展</a:t>
            </a:r>
            <a:r>
              <a:rPr lang="zh-TW" altLang="zh-TW"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概況</a:t>
            </a:r>
            <a:r>
              <a:rPr lang="zh-CN" altLang="en-US"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（續</a:t>
            </a:r>
            <a:r>
              <a:rPr lang="en-US" altLang="zh-CN"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endParaRPr lang="en-US" altLang="zh-TW" dirty="0" smtClean="0">
              <a:effectLst>
                <a:outerShdw blurRad="38100" dist="38100" dir="2700000" algn="tl">
                  <a:srgbClr val="000000">
                    <a:alpha val="43137"/>
                  </a:srgbClr>
                </a:outerShdw>
              </a:effectLst>
              <a:latin typeface="標楷體" pitchFamily="65" charset="-120"/>
              <a:ea typeface="標楷體" panose="03000509000000000000" pitchFamily="65" charset="-120"/>
            </a:endParaRPr>
          </a:p>
        </p:txBody>
      </p:sp>
    </p:spTree>
    <p:extLst>
      <p:ext uri="{BB962C8B-B14F-4D97-AF65-F5344CB8AC3E}">
        <p14:creationId xmlns:p14="http://schemas.microsoft.com/office/powerpoint/2010/main" val="203624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arn(inVertic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theme/theme1.xml><?xml version="1.0" encoding="utf-8"?>
<a:theme xmlns:a="http://schemas.openxmlformats.org/drawingml/2006/main" name="Soaring">
  <a:themeElements>
    <a:clrScheme name="行雲流水">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Soaring">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10031</TotalTime>
  <Words>9358</Words>
  <Application>Microsoft Office PowerPoint</Application>
  <PresentationFormat>如螢幕大小 (4:3)</PresentationFormat>
  <Paragraphs>1151</Paragraphs>
  <Slides>88</Slides>
  <Notes>2</Notes>
  <HiddenSlides>0</HiddenSlides>
  <MMClips>0</MMClips>
  <ScaleCrop>false</ScaleCrop>
  <HeadingPairs>
    <vt:vector size="8" baseType="variant">
      <vt:variant>
        <vt:lpstr>使用字型</vt:lpstr>
      </vt:variant>
      <vt:variant>
        <vt:i4>5</vt:i4>
      </vt:variant>
      <vt:variant>
        <vt:lpstr>佈景主題</vt:lpstr>
      </vt:variant>
      <vt:variant>
        <vt:i4>1</vt:i4>
      </vt:variant>
      <vt:variant>
        <vt:lpstr>內嵌 OLE 伺服程式</vt:lpstr>
      </vt:variant>
      <vt:variant>
        <vt:i4>4</vt:i4>
      </vt:variant>
      <vt:variant>
        <vt:lpstr>投影片標題</vt:lpstr>
      </vt:variant>
      <vt:variant>
        <vt:i4>88</vt:i4>
      </vt:variant>
    </vt:vector>
  </HeadingPairs>
  <TitlesOfParts>
    <vt:vector size="98" baseType="lpstr">
      <vt:lpstr>新細明體</vt:lpstr>
      <vt:lpstr>標楷體</vt:lpstr>
      <vt:lpstr>Arial</vt:lpstr>
      <vt:lpstr>Times New Roman</vt:lpstr>
      <vt:lpstr>Wingdings</vt:lpstr>
      <vt:lpstr>Soaring</vt:lpstr>
      <vt:lpstr>方程式</vt:lpstr>
      <vt:lpstr>Equation</vt:lpstr>
      <vt:lpstr>Equation.DSMT4</vt:lpstr>
      <vt:lpstr>Equation.3</vt:lpstr>
      <vt:lpstr>第6章  股票市場</vt:lpstr>
      <vt:lpstr>本章綱要</vt:lpstr>
      <vt:lpstr>股票市場的金融工具</vt:lpstr>
      <vt:lpstr>股票市場的金融工具(續)</vt:lpstr>
      <vt:lpstr>特別股和普通股的不同</vt:lpstr>
      <vt:lpstr>股票市場的金融工具(續)</vt:lpstr>
      <vt:lpstr>PowerPoint 簡報</vt:lpstr>
      <vt:lpstr>股票市場的金融工具(續)</vt:lpstr>
      <vt:lpstr>股票市場的金融工具(續)</vt:lpstr>
      <vt:lpstr>資產證券化各項商品流通在外餘額統計表</vt:lpstr>
      <vt:lpstr>股票市場的金融工具(續)</vt:lpstr>
      <vt:lpstr>部分國內標的之上市（櫃）認購（售）權證到期日結算價格／結算點數彙總表</vt:lpstr>
      <vt:lpstr>股票市場的組織</vt:lpstr>
      <vt:lpstr>股票市場的參與者</vt:lpstr>
      <vt:lpstr>股票市場的參與者(續)</vt:lpstr>
      <vt:lpstr>股票市場的參與者(續)</vt:lpstr>
      <vt:lpstr>依據「證券交易法」第61條規定</vt:lpstr>
      <vt:lpstr>調整信用交易維持率-證交所</vt:lpstr>
      <vt:lpstr>融資維持率</vt:lpstr>
      <vt:lpstr>信用交易整戶維持率</vt:lpstr>
      <vt:lpstr>利息怎麼計算</vt:lpstr>
      <vt:lpstr>股票市場的參與者(續)</vt:lpstr>
      <vt:lpstr>股價指數的意義與編製</vt:lpstr>
      <vt:lpstr>股價指數的意義與編製</vt:lpstr>
      <vt:lpstr>價格加權指數</vt:lpstr>
      <vt:lpstr>價格加權指數（續）</vt:lpstr>
      <vt:lpstr>市值加權指數</vt:lpstr>
      <vt:lpstr>市值加權指數（續）</vt:lpstr>
      <vt:lpstr>等權指數</vt:lpstr>
      <vt:lpstr>等權指數（續）</vt:lpstr>
      <vt:lpstr>主要股價指數</vt:lpstr>
      <vt:lpstr>台灣發行量加權股價指數（續）</vt:lpstr>
      <vt:lpstr>台灣發行量加權股價指數（續）</vt:lpstr>
      <vt:lpstr>台灣發行量加權股價指數（續）</vt:lpstr>
      <vt:lpstr>台灣發行量加權股價指數（續）</vt:lpstr>
      <vt:lpstr>主要股價指數(續)</vt:lpstr>
      <vt:lpstr>主要股價指數(續)</vt:lpstr>
      <vt:lpstr>主要股價指數(續)</vt:lpstr>
      <vt:lpstr>股票的評價</vt:lpstr>
      <vt:lpstr>股利折現模型-1</vt:lpstr>
      <vt:lpstr>股利固定成長模式（續)</vt:lpstr>
      <vt:lpstr>股利折現模型-2</vt:lpstr>
      <vt:lpstr>市場倍數還原法</vt:lpstr>
      <vt:lpstr>本益比倍數還原法</vt:lpstr>
      <vt:lpstr>本益比倍數還原法 (續)</vt:lpstr>
      <vt:lpstr>本益比倍數還原法 (續)</vt:lpstr>
      <vt:lpstr>本益比倍數還原法(續)</vt:lpstr>
      <vt:lpstr>市價淨值比倍數還原法</vt:lpstr>
      <vt:lpstr>市價現金流量比倍數還原法</vt:lpstr>
      <vt:lpstr>股票的發行實務</vt:lpstr>
      <vt:lpstr>股票的發行方式</vt:lpstr>
      <vt:lpstr>股票的承銷方式</vt:lpstr>
      <vt:lpstr>股票的承銷方式(續)</vt:lpstr>
      <vt:lpstr>股票的銷售方式-競價拍賣</vt:lpstr>
      <vt:lpstr>股票的銷售方式-詢價圈購</vt:lpstr>
      <vt:lpstr>股票的銷售方式-公開申購</vt:lpstr>
      <vt:lpstr>股票市場的交易實務</vt:lpstr>
      <vt:lpstr>漲跌幅限制</vt:lpstr>
      <vt:lpstr>交割</vt:lpstr>
      <vt:lpstr>股利發放</vt:lpstr>
      <vt:lpstr>股利發放（續）</vt:lpstr>
      <vt:lpstr>股利發放（續）</vt:lpstr>
      <vt:lpstr>交易費用與稅負</vt:lpstr>
      <vt:lpstr>交易費用與稅負（續）</vt:lpstr>
      <vt:lpstr>台灣的股利所得稅</vt:lpstr>
      <vt:lpstr>交易費用與稅負（續）</vt:lpstr>
      <vt:lpstr>交易費用與稅負（續）</vt:lpstr>
      <vt:lpstr>交易費用與稅負（續）</vt:lpstr>
      <vt:lpstr>信用交易</vt:lpstr>
      <vt:lpstr>融資交易（續）</vt:lpstr>
      <vt:lpstr>融資交易（續）</vt:lpstr>
      <vt:lpstr>融券交易</vt:lpstr>
      <vt:lpstr>融券交易（續）</vt:lpstr>
      <vt:lpstr>融券交易（續）</vt:lpstr>
      <vt:lpstr>擔保維持率</vt:lpstr>
      <vt:lpstr>當日沖銷</vt:lpstr>
      <vt:lpstr>金融辭典：除息行情</vt:lpstr>
      <vt:lpstr>金融視窗: 報酬指數</vt:lpstr>
      <vt:lpstr>金融視窗: 報酬指數（續）</vt:lpstr>
      <vt:lpstr>金融焦點： 公司為什麼要減資？</vt:lpstr>
      <vt:lpstr>金融焦點： 公司為什麼要減資？(續)</vt:lpstr>
      <vt:lpstr>金融焦點： 公司為什麼要減資？(續)</vt:lpstr>
      <vt:lpstr>金融焦點:  兩稅合一與投資人行為</vt:lpstr>
      <vt:lpstr>金融焦點:  兩稅合一與投資人行為（續）</vt:lpstr>
      <vt:lpstr>附錄1：股利超級成長模式</vt:lpstr>
      <vt:lpstr>附錄2：臺灣股票市場發展概況</vt:lpstr>
      <vt:lpstr>附錄2：臺灣股票市場發展概況（續)</vt:lpstr>
      <vt:lpstr>附錄2：臺灣股票市場發展概況（續)</vt:lpstr>
    </vt:vector>
  </TitlesOfParts>
  <Company>Polaris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ringo</dc:creator>
  <cp:lastModifiedBy>user</cp:lastModifiedBy>
  <cp:revision>549</cp:revision>
  <dcterms:created xsi:type="dcterms:W3CDTF">2004-11-16T00:58:18Z</dcterms:created>
  <dcterms:modified xsi:type="dcterms:W3CDTF">2018-11-12T09:40:47Z</dcterms:modified>
</cp:coreProperties>
</file>