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 id="2147483653" r:id="rId3"/>
    <p:sldMasterId id="2147483656" r:id="rId4"/>
    <p:sldMasterId id="2147483655" r:id="rId5"/>
    <p:sldMasterId id="2147483924" r:id="rId6"/>
  </p:sldMasterIdLst>
  <p:notesMasterIdLst>
    <p:notesMasterId r:id="rId79"/>
  </p:notesMasterIdLst>
  <p:handoutMasterIdLst>
    <p:handoutMasterId r:id="rId80"/>
  </p:handoutMasterIdLst>
  <p:sldIdLst>
    <p:sldId id="317" r:id="rId7"/>
    <p:sldId id="606" r:id="rId8"/>
    <p:sldId id="607" r:id="rId9"/>
    <p:sldId id="608" r:id="rId10"/>
    <p:sldId id="609" r:id="rId11"/>
    <p:sldId id="610" r:id="rId12"/>
    <p:sldId id="611" r:id="rId13"/>
    <p:sldId id="612" r:id="rId14"/>
    <p:sldId id="613" r:id="rId15"/>
    <p:sldId id="614" r:id="rId16"/>
    <p:sldId id="615" r:id="rId17"/>
    <p:sldId id="616" r:id="rId18"/>
    <p:sldId id="617" r:id="rId19"/>
    <p:sldId id="488" r:id="rId20"/>
    <p:sldId id="328" r:id="rId21"/>
    <p:sldId id="430" r:id="rId22"/>
    <p:sldId id="405" r:id="rId23"/>
    <p:sldId id="467" r:id="rId24"/>
    <p:sldId id="464" r:id="rId25"/>
    <p:sldId id="569" r:id="rId26"/>
    <p:sldId id="516" r:id="rId27"/>
    <p:sldId id="517" r:id="rId28"/>
    <p:sldId id="603" r:id="rId29"/>
    <p:sldId id="618" r:id="rId30"/>
    <p:sldId id="619" r:id="rId31"/>
    <p:sldId id="622" r:id="rId32"/>
    <p:sldId id="623" r:id="rId33"/>
    <p:sldId id="624" r:id="rId34"/>
    <p:sldId id="625" r:id="rId35"/>
    <p:sldId id="621" r:id="rId36"/>
    <p:sldId id="518" r:id="rId37"/>
    <p:sldId id="604" r:id="rId38"/>
    <p:sldId id="519" r:id="rId39"/>
    <p:sldId id="520" r:id="rId40"/>
    <p:sldId id="521" r:id="rId41"/>
    <p:sldId id="620" r:id="rId42"/>
    <p:sldId id="522" r:id="rId43"/>
    <p:sldId id="523" r:id="rId44"/>
    <p:sldId id="524" r:id="rId45"/>
    <p:sldId id="525" r:id="rId46"/>
    <p:sldId id="527" r:id="rId47"/>
    <p:sldId id="626" r:id="rId48"/>
    <p:sldId id="532" r:id="rId49"/>
    <p:sldId id="533" r:id="rId50"/>
    <p:sldId id="534" r:id="rId51"/>
    <p:sldId id="535" r:id="rId52"/>
    <p:sldId id="537" r:id="rId53"/>
    <p:sldId id="538" r:id="rId54"/>
    <p:sldId id="570" r:id="rId55"/>
    <p:sldId id="571" r:id="rId56"/>
    <p:sldId id="573" r:id="rId57"/>
    <p:sldId id="574" r:id="rId58"/>
    <p:sldId id="575" r:id="rId59"/>
    <p:sldId id="540" r:id="rId60"/>
    <p:sldId id="544" r:id="rId61"/>
    <p:sldId id="597" r:id="rId62"/>
    <p:sldId id="599" r:id="rId63"/>
    <p:sldId id="598" r:id="rId64"/>
    <p:sldId id="576" r:id="rId65"/>
    <p:sldId id="577" r:id="rId66"/>
    <p:sldId id="579" r:id="rId67"/>
    <p:sldId id="580" r:id="rId68"/>
    <p:sldId id="581" r:id="rId69"/>
    <p:sldId id="582" r:id="rId70"/>
    <p:sldId id="584" r:id="rId71"/>
    <p:sldId id="585" r:id="rId72"/>
    <p:sldId id="586" r:id="rId73"/>
    <p:sldId id="587" r:id="rId74"/>
    <p:sldId id="590" r:id="rId75"/>
    <p:sldId id="594" r:id="rId76"/>
    <p:sldId id="602" r:id="rId77"/>
    <p:sldId id="595" r:id="rId78"/>
  </p:sldIdLst>
  <p:sldSz cx="9144000" cy="6858000" type="letter"/>
  <p:notesSz cx="6858000" cy="9144000"/>
  <p:kinsoku lang="zh-TW"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DEDED"/>
    <a:srgbClr val="0000CC"/>
    <a:srgbClr val="FFFFFF"/>
    <a:srgbClr val="000066"/>
    <a:srgbClr val="FFFFD3"/>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240" autoAdjust="0"/>
  </p:normalViewPr>
  <p:slideViewPr>
    <p:cSldViewPr>
      <p:cViewPr varScale="1">
        <p:scale>
          <a:sx n="106" d="100"/>
          <a:sy n="106" d="100"/>
        </p:scale>
        <p:origin x="1062" y="96"/>
      </p:cViewPr>
      <p:guideLst>
        <p:guide orient="horz" pos="2160"/>
        <p:guide pos="2880"/>
      </p:guideLst>
    </p:cSldViewPr>
  </p:slideViewPr>
  <p:outlineViewPr>
    <p:cViewPr>
      <p:scale>
        <a:sx n="33" d="100"/>
        <a:sy n="33" d="100"/>
      </p:scale>
      <p:origin x="0" y="-7495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7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tableStyles" Target="tableStyle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3.wmf"/><Relationship Id="rId13" Type="http://schemas.openxmlformats.org/officeDocument/2006/relationships/image" Target="../media/image18.wmf"/><Relationship Id="rId3" Type="http://schemas.openxmlformats.org/officeDocument/2006/relationships/image" Target="../media/image8.wmf"/><Relationship Id="rId7" Type="http://schemas.openxmlformats.org/officeDocument/2006/relationships/image" Target="../media/image12.wmf"/><Relationship Id="rId12" Type="http://schemas.openxmlformats.org/officeDocument/2006/relationships/image" Target="../media/image17.wmf"/><Relationship Id="rId17" Type="http://schemas.openxmlformats.org/officeDocument/2006/relationships/image" Target="../media/image22.wmf"/><Relationship Id="rId2" Type="http://schemas.openxmlformats.org/officeDocument/2006/relationships/image" Target="../media/image7.wmf"/><Relationship Id="rId16" Type="http://schemas.openxmlformats.org/officeDocument/2006/relationships/image" Target="../media/image21.wmf"/><Relationship Id="rId1" Type="http://schemas.openxmlformats.org/officeDocument/2006/relationships/image" Target="../media/image6.wmf"/><Relationship Id="rId6" Type="http://schemas.openxmlformats.org/officeDocument/2006/relationships/image" Target="../media/image11.wmf"/><Relationship Id="rId11" Type="http://schemas.openxmlformats.org/officeDocument/2006/relationships/image" Target="../media/image16.wmf"/><Relationship Id="rId5" Type="http://schemas.openxmlformats.org/officeDocument/2006/relationships/image" Target="../media/image10.wmf"/><Relationship Id="rId15" Type="http://schemas.openxmlformats.org/officeDocument/2006/relationships/image" Target="../media/image20.wmf"/><Relationship Id="rId10" Type="http://schemas.openxmlformats.org/officeDocument/2006/relationships/image" Target="../media/image15.wmf"/><Relationship Id="rId4" Type="http://schemas.openxmlformats.org/officeDocument/2006/relationships/image" Target="../media/image9.wmf"/><Relationship Id="rId9" Type="http://schemas.openxmlformats.org/officeDocument/2006/relationships/image" Target="../media/image14.wmf"/><Relationship Id="rId14"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5" Type="http://schemas.openxmlformats.org/officeDocument/2006/relationships/image" Target="../media/image28.wmf"/><Relationship Id="rId4" Type="http://schemas.openxmlformats.org/officeDocument/2006/relationships/image" Target="../media/image2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ChangeArrowheads="1"/>
          </p:cNvSpPr>
          <p:nvPr/>
        </p:nvSpPr>
        <p:spPr bwMode="auto">
          <a:xfrm>
            <a:off x="3081338" y="8710613"/>
            <a:ext cx="6873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7312" tIns="44450" rIns="87312" bIns="44450">
            <a:spAutoFit/>
          </a:bodyPr>
          <a:lstStyle>
            <a:lvl1pPr defTabSz="868363" eaLnBrk="0" hangingPunct="0">
              <a:defRPr>
                <a:solidFill>
                  <a:schemeClr val="tx1"/>
                </a:solidFill>
                <a:latin typeface="Arial" charset="0"/>
              </a:defRPr>
            </a:lvl1pPr>
            <a:lvl2pPr marL="742950" indent="-285750" defTabSz="868363" eaLnBrk="0" hangingPunct="0">
              <a:defRPr>
                <a:solidFill>
                  <a:schemeClr val="tx1"/>
                </a:solidFill>
                <a:latin typeface="Arial" charset="0"/>
              </a:defRPr>
            </a:lvl2pPr>
            <a:lvl3pPr marL="1143000" indent="-228600" defTabSz="868363" eaLnBrk="0" hangingPunct="0">
              <a:defRPr>
                <a:solidFill>
                  <a:schemeClr val="tx1"/>
                </a:solidFill>
                <a:latin typeface="Arial" charset="0"/>
              </a:defRPr>
            </a:lvl3pPr>
            <a:lvl4pPr marL="1600200" indent="-228600" defTabSz="868363" eaLnBrk="0" hangingPunct="0">
              <a:defRPr>
                <a:solidFill>
                  <a:schemeClr val="tx1"/>
                </a:solidFill>
                <a:latin typeface="Arial" charset="0"/>
              </a:defRPr>
            </a:lvl4pPr>
            <a:lvl5pPr marL="2057400" indent="-228600" defTabSz="868363" eaLnBrk="0" hangingPunct="0">
              <a:defRPr>
                <a:solidFill>
                  <a:schemeClr val="tx1"/>
                </a:solidFill>
                <a:latin typeface="Arial" charset="0"/>
              </a:defRPr>
            </a:lvl5pPr>
            <a:lvl6pPr marL="2514600" indent="-228600" defTabSz="868363" eaLnBrk="0" fontAlgn="base" hangingPunct="0">
              <a:spcBef>
                <a:spcPct val="0"/>
              </a:spcBef>
              <a:spcAft>
                <a:spcPct val="0"/>
              </a:spcAft>
              <a:defRPr>
                <a:solidFill>
                  <a:schemeClr val="tx1"/>
                </a:solidFill>
                <a:latin typeface="Arial" charset="0"/>
              </a:defRPr>
            </a:lvl6pPr>
            <a:lvl7pPr marL="2971800" indent="-228600" defTabSz="868363" eaLnBrk="0" fontAlgn="base" hangingPunct="0">
              <a:spcBef>
                <a:spcPct val="0"/>
              </a:spcBef>
              <a:spcAft>
                <a:spcPct val="0"/>
              </a:spcAft>
              <a:defRPr>
                <a:solidFill>
                  <a:schemeClr val="tx1"/>
                </a:solidFill>
                <a:latin typeface="Arial" charset="0"/>
              </a:defRPr>
            </a:lvl7pPr>
            <a:lvl8pPr marL="3429000" indent="-228600" defTabSz="868363" eaLnBrk="0" fontAlgn="base" hangingPunct="0">
              <a:spcBef>
                <a:spcPct val="0"/>
              </a:spcBef>
              <a:spcAft>
                <a:spcPct val="0"/>
              </a:spcAft>
              <a:defRPr>
                <a:solidFill>
                  <a:schemeClr val="tx1"/>
                </a:solidFill>
                <a:latin typeface="Arial" charset="0"/>
              </a:defRPr>
            </a:lvl8pPr>
            <a:lvl9pPr marL="3886200" indent="-228600" defTabSz="868363" eaLnBrk="0" fontAlgn="base" hangingPunct="0">
              <a:spcBef>
                <a:spcPct val="0"/>
              </a:spcBef>
              <a:spcAft>
                <a:spcPct val="0"/>
              </a:spcAft>
              <a:defRPr>
                <a:solidFill>
                  <a:schemeClr val="tx1"/>
                </a:solidFill>
                <a:latin typeface="Arial" charset="0"/>
              </a:defRPr>
            </a:lvl9pPr>
          </a:lstStyle>
          <a:p>
            <a:pPr algn="ctr">
              <a:lnSpc>
                <a:spcPct val="90000"/>
              </a:lnSpc>
              <a:defRPr/>
            </a:pPr>
            <a:r>
              <a:rPr lang="en-US" altLang="zh-TW" sz="1200" smtClean="0">
                <a:latin typeface="Times New Roman" pitchFamily="18" charset="0"/>
              </a:rPr>
              <a:t>Page </a:t>
            </a:r>
            <a:fld id="{CDA4850E-D326-4FEE-96F1-B88CE5872EE3}" type="slidenum">
              <a:rPr lang="en-US" altLang="zh-TW" sz="1200" smtClean="0">
                <a:latin typeface="Times New Roman" pitchFamily="18" charset="0"/>
              </a:rPr>
              <a:pPr algn="ctr">
                <a:lnSpc>
                  <a:spcPct val="90000"/>
                </a:lnSpc>
                <a:defRPr/>
              </a:pPr>
              <a:t>‹#›</a:t>
            </a:fld>
            <a:endParaRPr lang="en-US" altLang="zh-TW" sz="1200" smtClean="0">
              <a:latin typeface="Times New Roman" pitchFamily="18" charset="0"/>
            </a:endParaRPr>
          </a:p>
        </p:txBody>
      </p:sp>
    </p:spTree>
    <p:extLst>
      <p:ext uri="{BB962C8B-B14F-4D97-AF65-F5344CB8AC3E}">
        <p14:creationId xmlns:p14="http://schemas.microsoft.com/office/powerpoint/2010/main" val="42610869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altLang="zh-TW" noProof="0" smtClean="0"/>
              <a:t>Body Text</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100355" name="Rectangle 3"/>
          <p:cNvSpPr>
            <a:spLocks noChangeArrowheads="1"/>
          </p:cNvSpPr>
          <p:nvPr/>
        </p:nvSpPr>
        <p:spPr bwMode="auto">
          <a:xfrm>
            <a:off x="3081338" y="8710613"/>
            <a:ext cx="6873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7312" tIns="44450" rIns="87312" bIns="44450">
            <a:spAutoFit/>
          </a:bodyPr>
          <a:lstStyle>
            <a:lvl1pPr defTabSz="868363" eaLnBrk="0" hangingPunct="0">
              <a:defRPr>
                <a:solidFill>
                  <a:schemeClr val="tx1"/>
                </a:solidFill>
                <a:latin typeface="Arial" charset="0"/>
              </a:defRPr>
            </a:lvl1pPr>
            <a:lvl2pPr marL="742950" indent="-285750" defTabSz="868363" eaLnBrk="0" hangingPunct="0">
              <a:defRPr>
                <a:solidFill>
                  <a:schemeClr val="tx1"/>
                </a:solidFill>
                <a:latin typeface="Arial" charset="0"/>
              </a:defRPr>
            </a:lvl2pPr>
            <a:lvl3pPr marL="1143000" indent="-228600" defTabSz="868363" eaLnBrk="0" hangingPunct="0">
              <a:defRPr>
                <a:solidFill>
                  <a:schemeClr val="tx1"/>
                </a:solidFill>
                <a:latin typeface="Arial" charset="0"/>
              </a:defRPr>
            </a:lvl3pPr>
            <a:lvl4pPr marL="1600200" indent="-228600" defTabSz="868363" eaLnBrk="0" hangingPunct="0">
              <a:defRPr>
                <a:solidFill>
                  <a:schemeClr val="tx1"/>
                </a:solidFill>
                <a:latin typeface="Arial" charset="0"/>
              </a:defRPr>
            </a:lvl4pPr>
            <a:lvl5pPr marL="2057400" indent="-228600" defTabSz="868363" eaLnBrk="0" hangingPunct="0">
              <a:defRPr>
                <a:solidFill>
                  <a:schemeClr val="tx1"/>
                </a:solidFill>
                <a:latin typeface="Arial" charset="0"/>
              </a:defRPr>
            </a:lvl5pPr>
            <a:lvl6pPr marL="2514600" indent="-228600" defTabSz="868363" eaLnBrk="0" fontAlgn="base" hangingPunct="0">
              <a:spcBef>
                <a:spcPct val="0"/>
              </a:spcBef>
              <a:spcAft>
                <a:spcPct val="0"/>
              </a:spcAft>
              <a:defRPr>
                <a:solidFill>
                  <a:schemeClr val="tx1"/>
                </a:solidFill>
                <a:latin typeface="Arial" charset="0"/>
              </a:defRPr>
            </a:lvl6pPr>
            <a:lvl7pPr marL="2971800" indent="-228600" defTabSz="868363" eaLnBrk="0" fontAlgn="base" hangingPunct="0">
              <a:spcBef>
                <a:spcPct val="0"/>
              </a:spcBef>
              <a:spcAft>
                <a:spcPct val="0"/>
              </a:spcAft>
              <a:defRPr>
                <a:solidFill>
                  <a:schemeClr val="tx1"/>
                </a:solidFill>
                <a:latin typeface="Arial" charset="0"/>
              </a:defRPr>
            </a:lvl7pPr>
            <a:lvl8pPr marL="3429000" indent="-228600" defTabSz="868363" eaLnBrk="0" fontAlgn="base" hangingPunct="0">
              <a:spcBef>
                <a:spcPct val="0"/>
              </a:spcBef>
              <a:spcAft>
                <a:spcPct val="0"/>
              </a:spcAft>
              <a:defRPr>
                <a:solidFill>
                  <a:schemeClr val="tx1"/>
                </a:solidFill>
                <a:latin typeface="Arial" charset="0"/>
              </a:defRPr>
            </a:lvl8pPr>
            <a:lvl9pPr marL="3886200" indent="-228600" defTabSz="868363" eaLnBrk="0" fontAlgn="base" hangingPunct="0">
              <a:spcBef>
                <a:spcPct val="0"/>
              </a:spcBef>
              <a:spcAft>
                <a:spcPct val="0"/>
              </a:spcAft>
              <a:defRPr>
                <a:solidFill>
                  <a:schemeClr val="tx1"/>
                </a:solidFill>
                <a:latin typeface="Arial" charset="0"/>
              </a:defRPr>
            </a:lvl9pPr>
          </a:lstStyle>
          <a:p>
            <a:pPr algn="ctr">
              <a:lnSpc>
                <a:spcPct val="90000"/>
              </a:lnSpc>
              <a:defRPr/>
            </a:pPr>
            <a:r>
              <a:rPr lang="en-US" altLang="zh-TW" sz="1200" smtClean="0">
                <a:latin typeface="Times New Roman" pitchFamily="18" charset="0"/>
              </a:rPr>
              <a:t>Page </a:t>
            </a:r>
            <a:fld id="{7303E3E9-45FA-4077-87C6-127CCFBD3D91}" type="slidenum">
              <a:rPr lang="en-US" altLang="zh-TW" sz="1200" smtClean="0">
                <a:latin typeface="Times New Roman" pitchFamily="18" charset="0"/>
              </a:rPr>
              <a:pPr algn="ctr">
                <a:lnSpc>
                  <a:spcPct val="90000"/>
                </a:lnSpc>
                <a:defRPr/>
              </a:pPr>
              <a:t>‹#›</a:t>
            </a:fld>
            <a:endParaRPr lang="en-US" altLang="zh-TW" sz="1200" smtClean="0">
              <a:latin typeface="Times New Roman" pitchFamily="18" charset="0"/>
            </a:endParaRPr>
          </a:p>
        </p:txBody>
      </p:sp>
      <p:sp>
        <p:nvSpPr>
          <p:cNvPr id="87044" name="Rectangle 4"/>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1512898785"/>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Times New Roman" pitchFamily="18"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Times New Roman" pitchFamily="18"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50938" y="692150"/>
            <a:ext cx="4556125" cy="3416300"/>
          </a:xfrm>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252915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投影片圖像版面配置區 1"/>
          <p:cNvSpPr>
            <a:spLocks noGrp="1" noRot="1" noChangeAspect="1" noTextEdit="1"/>
          </p:cNvSpPr>
          <p:nvPr>
            <p:ph type="sldImg"/>
          </p:nvPr>
        </p:nvSpPr>
        <p:spPr>
          <a:ln/>
        </p:spPr>
      </p:sp>
      <p:sp>
        <p:nvSpPr>
          <p:cNvPr id="84995"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zh-TW" smtClean="0"/>
              <a:t>在台鳳集團戶發生延滯繳息情形後，王玉雲反而變本加厲與台鳳集團負責人黃宗宏結黨營私，由黃宗宏指示尋求一百多個人頭戶向該行申貸，其作業方式為利用該集團人頭公司或該集團員工、家屬或利用金錢購買「借款人頭」等無報稅所得或報稅所得偏低之個人人頭戶名義申貸放款，大量套取銀行資金</a:t>
            </a:r>
            <a:endParaRPr lang="zh-TW" altLang="en-US" smtClean="0"/>
          </a:p>
        </p:txBody>
      </p:sp>
      <p:sp>
        <p:nvSpPr>
          <p:cNvPr id="4" name="投影片編號版面配置區 3"/>
          <p:cNvSpPr>
            <a:spLocks noGrp="1"/>
          </p:cNvSpPr>
          <p:nvPr>
            <p:ph type="sldNum" sz="quarter" idx="5"/>
          </p:nvPr>
        </p:nvSpPr>
        <p:spPr>
          <a:xfrm>
            <a:off x="3910013" y="8758238"/>
            <a:ext cx="2992437" cy="460375"/>
          </a:xfrm>
          <a:prstGeom prst="rect">
            <a:avLst/>
          </a:prstGeom>
        </p:spPr>
        <p:txBody>
          <a:bodyPr/>
          <a:lstStyle/>
          <a:p>
            <a:pPr>
              <a:defRPr/>
            </a:pPr>
            <a:fld id="{C145281B-FF1B-4141-80E6-64BF73B2ABFA}" type="slidenum">
              <a:rPr lang="zh-TW" altLang="en-US" smtClean="0"/>
              <a:pPr>
                <a:defRPr/>
              </a:pPr>
              <a:t>9</a:t>
            </a:fld>
            <a:endParaRPr lang="en-US" altLang="zh-TW"/>
          </a:p>
        </p:txBody>
      </p:sp>
    </p:spTree>
    <p:extLst>
      <p:ext uri="{BB962C8B-B14F-4D97-AF65-F5344CB8AC3E}">
        <p14:creationId xmlns:p14="http://schemas.microsoft.com/office/powerpoint/2010/main" val="1545730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圖像版面配置區 1"/>
          <p:cNvSpPr>
            <a:spLocks noGrp="1" noRot="1" noChangeAspect="1" noTextEdit="1"/>
          </p:cNvSpPr>
          <p:nvPr>
            <p:ph type="sldImg"/>
          </p:nvPr>
        </p:nvSpPr>
        <p:spPr>
          <a:xfrm>
            <a:off x="1150938" y="692150"/>
            <a:ext cx="4556125" cy="3416300"/>
          </a:xfrm>
          <a:ln/>
        </p:spPr>
      </p:sp>
      <p:sp>
        <p:nvSpPr>
          <p:cNvPr id="90115"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t>IDM</a:t>
            </a:r>
            <a:r>
              <a:rPr lang="zh-TW" altLang="en-US" smtClean="0"/>
              <a:t>時訊避雷針是由銘傳大學與時報資訊共同研發，為時報資訊開發之一套專業之業財務危機預警產品，僅提供收費會員使用，該預警系統考量企業之財務資料、公司治理、總體經濟以及財務資訊等四大變數，分析並預測企業發生財務危機之可能性，透過該模組量化上市上櫃公司的財務風險危機，提供市場參與者作為決策參考</a:t>
            </a:r>
          </a:p>
        </p:txBody>
      </p:sp>
    </p:spTree>
    <p:extLst>
      <p:ext uri="{BB962C8B-B14F-4D97-AF65-F5344CB8AC3E}">
        <p14:creationId xmlns:p14="http://schemas.microsoft.com/office/powerpoint/2010/main" val="2819190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50938" y="692150"/>
            <a:ext cx="4556125" cy="3416300"/>
          </a:xfrm>
        </p:spPr>
      </p:sp>
      <p:sp>
        <p:nvSpPr>
          <p:cNvPr id="3" name="備忘稿版面配置區 2"/>
          <p:cNvSpPr>
            <a:spLocks noGrp="1"/>
          </p:cNvSpPr>
          <p:nvPr>
            <p:ph type="body" idx="1"/>
          </p:nvPr>
        </p:nvSpPr>
        <p:spPr/>
        <p:txBody>
          <a:bodyPr/>
          <a:lstStyle/>
          <a:p>
            <a:pPr marL="0" marR="0" lvl="0" indent="0" algn="l" defTabSz="914400" rtl="0" eaLnBrk="0" fontAlgn="base" latinLnBrk="0" hangingPunct="0">
              <a:lnSpc>
                <a:spcPct val="90000"/>
              </a:lnSpc>
              <a:spcBef>
                <a:spcPct val="40000"/>
              </a:spcBef>
              <a:spcAft>
                <a:spcPct val="0"/>
              </a:spcAft>
              <a:buClrTx/>
              <a:buSzTx/>
              <a:buFontTx/>
              <a:buNone/>
              <a:tabLst/>
              <a:defRPr/>
            </a:pPr>
            <a:r>
              <a:rPr lang="zh-TW" altLang="zh-TW" sz="1200" dirty="0" smtClean="0"/>
              <a:t>螞蟻花唄是螞蟻金服推出的一款用於淘寶、天貓的信用消費服務</a:t>
            </a:r>
            <a:endParaRPr lang="en-US" altLang="zh-TW" sz="1200" dirty="0" smtClean="0"/>
          </a:p>
          <a:p>
            <a:pPr marL="0" marR="0" lvl="0" indent="0" algn="l" defTabSz="914400" rtl="0" eaLnBrk="0" fontAlgn="base" latinLnBrk="0" hangingPunct="0">
              <a:lnSpc>
                <a:spcPct val="90000"/>
              </a:lnSpc>
              <a:spcBef>
                <a:spcPct val="40000"/>
              </a:spcBef>
              <a:spcAft>
                <a:spcPct val="0"/>
              </a:spcAft>
              <a:buClrTx/>
              <a:buSzTx/>
              <a:buFontTx/>
              <a:buNone/>
              <a:tabLst/>
              <a:defRPr/>
            </a:pPr>
            <a:r>
              <a:rPr lang="zh-TW" altLang="en-US" dirty="0" smtClean="0"/>
              <a:t>通過部署在雲端的算法識別事故照片，與保險公司連接後，定損寶可以在幾秒鐘之內就能給出準確的定損結果，包括受損部件、維修方案及維修價格。在各種保險理賠中，雖然車型多配件多，但車輛定損是一個相對標準化流程化的部分，這就給了人工智能發揮的空間。根據螞蟻金服現場的演示，在隨機抽取的十二件案例定損中，定損寶用時 </a:t>
            </a:r>
            <a:r>
              <a:rPr lang="en-US" altLang="zh-TW" dirty="0" smtClean="0"/>
              <a:t>6 </a:t>
            </a:r>
            <a:r>
              <a:rPr lang="zh-TW" altLang="en-US" dirty="0" smtClean="0"/>
              <a:t>秒多就全部定損完畢。而專業的 </a:t>
            </a:r>
            <a:r>
              <a:rPr lang="en-US" altLang="zh-TW" dirty="0" smtClean="0"/>
              <a:t>6 </a:t>
            </a:r>
            <a:r>
              <a:rPr lang="zh-TW" altLang="en-US" dirty="0" smtClean="0"/>
              <a:t>名定損員一共花了快 </a:t>
            </a:r>
            <a:r>
              <a:rPr lang="en-US" altLang="zh-TW" dirty="0" smtClean="0"/>
              <a:t>7 </a:t>
            </a:r>
            <a:r>
              <a:rPr lang="zh-TW" altLang="en-US" dirty="0" smtClean="0"/>
              <a:t>分鐘才全部定損完畢。雖然看起來技術上沒什麼問題了，不過一下子讓 </a:t>
            </a:r>
            <a:r>
              <a:rPr lang="en-US" altLang="zh-TW" dirty="0" smtClean="0"/>
              <a:t>10 </a:t>
            </a:r>
            <a:r>
              <a:rPr lang="zh-TW" altLang="en-US" dirty="0" smtClean="0"/>
              <a:t>萬從事查勘定損的人失業也不可能</a:t>
            </a:r>
            <a:endParaRPr lang="zh-TW" altLang="en-US" sz="1200" dirty="0" smtClean="0"/>
          </a:p>
          <a:p>
            <a:endParaRPr lang="zh-TW" altLang="en-US" dirty="0"/>
          </a:p>
        </p:txBody>
      </p:sp>
    </p:spTree>
    <p:extLst>
      <p:ext uri="{BB962C8B-B14F-4D97-AF65-F5344CB8AC3E}">
        <p14:creationId xmlns:p14="http://schemas.microsoft.com/office/powerpoint/2010/main" val="2571438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50938" y="692150"/>
            <a:ext cx="4556125" cy="3416300"/>
          </a:xfrm>
        </p:spPr>
      </p:sp>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Times New Roman" pitchFamily="18" charset="0"/>
                <a:ea typeface="+mn-ea"/>
                <a:cs typeface="+mn-cs"/>
              </a:rPr>
              <a:t>直銷銀行是「有限牌照」，「有限」體現為不能設立線下網點，而民營銀行是全牌照，與傳統銀行無異</a:t>
            </a:r>
            <a:r>
              <a:rPr lang="zh-TW" altLang="en-US" sz="1200" kern="1200" dirty="0" smtClean="0">
                <a:solidFill>
                  <a:schemeClr val="tx1"/>
                </a:solidFill>
                <a:effectLst/>
                <a:latin typeface="Times New Roman" pitchFamily="18" charset="0"/>
                <a:ea typeface="+mn-ea"/>
                <a:cs typeface="+mn-cs"/>
              </a:rPr>
              <a:t>。</a:t>
            </a:r>
            <a:r>
              <a:rPr lang="zh-TW" altLang="zh-TW" sz="1200" kern="1200" dirty="0" smtClean="0">
                <a:solidFill>
                  <a:schemeClr val="tx1"/>
                </a:solidFill>
                <a:effectLst/>
                <a:latin typeface="Times New Roman" pitchFamily="18" charset="0"/>
                <a:ea typeface="+mn-ea"/>
                <a:cs typeface="+mn-cs"/>
              </a:rPr>
              <a:t>網商銀行、微眾銀行都自願放棄了設立線下網點</a:t>
            </a:r>
            <a:endParaRPr lang="zh-TW" altLang="en-US" dirty="0"/>
          </a:p>
        </p:txBody>
      </p:sp>
    </p:spTree>
    <p:extLst>
      <p:ext uri="{BB962C8B-B14F-4D97-AF65-F5344CB8AC3E}">
        <p14:creationId xmlns:p14="http://schemas.microsoft.com/office/powerpoint/2010/main" val="36654429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Rectangle 2"/>
          <p:cNvSpPr>
            <a:spLocks noChangeArrowheads="1"/>
          </p:cNvSpPr>
          <p:nvPr/>
        </p:nvSpPr>
        <p:spPr bwMode="ltGray">
          <a:xfrm>
            <a:off x="0" y="0"/>
            <a:ext cx="1295400" cy="487680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grpSp>
        <p:nvGrpSpPr>
          <p:cNvPr id="5" name="Group 3"/>
          <p:cNvGrpSpPr>
            <a:grpSpLocks/>
          </p:cNvGrpSpPr>
          <p:nvPr/>
        </p:nvGrpSpPr>
        <p:grpSpPr bwMode="auto">
          <a:xfrm>
            <a:off x="0" y="3505200"/>
            <a:ext cx="8763000" cy="2438400"/>
            <a:chOff x="0" y="2208"/>
            <a:chExt cx="5520" cy="1536"/>
          </a:xfrm>
        </p:grpSpPr>
        <p:sp>
          <p:nvSpPr>
            <p:cNvPr id="6" name="Rectangle 4"/>
            <p:cNvSpPr>
              <a:spLocks noChangeArrowheads="1"/>
            </p:cNvSpPr>
            <p:nvPr/>
          </p:nvSpPr>
          <p:spPr bwMode="ltGray">
            <a:xfrm>
              <a:off x="624" y="2208"/>
              <a:ext cx="4896" cy="1536"/>
            </a:xfrm>
            <a:prstGeom prst="rect">
              <a:avLst/>
            </a:prstGeom>
            <a:solidFill>
              <a:srgbClr val="000066"/>
            </a:solidFill>
            <a:ln w="9525">
              <a:solidFill>
                <a:srgbClr val="000066"/>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7" name="Rectangle 5"/>
            <p:cNvSpPr>
              <a:spLocks noChangeArrowheads="1"/>
            </p:cNvSpPr>
            <p:nvPr/>
          </p:nvSpPr>
          <p:spPr bwMode="ltGray">
            <a:xfrm>
              <a:off x="654" y="2352"/>
              <a:ext cx="4818" cy="1347"/>
            </a:xfrm>
            <a:prstGeom prst="rect">
              <a:avLst/>
            </a:prstGeom>
            <a:solidFill>
              <a:schemeClr val="bg1"/>
            </a:solidFill>
            <a:ln w="9525">
              <a:solidFill>
                <a:srgbClr val="000066"/>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8" name="Line 6"/>
            <p:cNvSpPr>
              <a:spLocks noChangeShapeType="1"/>
            </p:cNvSpPr>
            <p:nvPr/>
          </p:nvSpPr>
          <p:spPr bwMode="ltGray">
            <a:xfrm>
              <a:off x="0" y="3072"/>
              <a:ext cx="624" cy="0"/>
            </a:xfrm>
            <a:prstGeom prst="line">
              <a:avLst/>
            </a:prstGeom>
            <a:noFill/>
            <a:ln w="50800">
              <a:solidFill>
                <a:srgbClr val="000066"/>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grpSp>
        <p:nvGrpSpPr>
          <p:cNvPr id="9" name="Group 7"/>
          <p:cNvGrpSpPr>
            <a:grpSpLocks/>
          </p:cNvGrpSpPr>
          <p:nvPr/>
        </p:nvGrpSpPr>
        <p:grpSpPr bwMode="auto">
          <a:xfrm>
            <a:off x="762000" y="1219200"/>
            <a:ext cx="8077200" cy="304800"/>
            <a:chOff x="400" y="336"/>
            <a:chExt cx="5088" cy="192"/>
          </a:xfrm>
        </p:grpSpPr>
        <p:sp>
          <p:nvSpPr>
            <p:cNvPr id="10" name="Rectangle 8"/>
            <p:cNvSpPr>
              <a:spLocks noChangeArrowheads="1"/>
            </p:cNvSpPr>
            <p:nvPr/>
          </p:nvSpPr>
          <p:spPr bwMode="ltGray">
            <a:xfrm>
              <a:off x="3952" y="336"/>
              <a:ext cx="1536" cy="19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11" name="Line 9"/>
            <p:cNvSpPr>
              <a:spLocks noChangeShapeType="1"/>
            </p:cNvSpPr>
            <p:nvPr/>
          </p:nvSpPr>
          <p:spPr bwMode="ltGray">
            <a:xfrm>
              <a:off x="400" y="432"/>
              <a:ext cx="5088"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pic>
        <p:nvPicPr>
          <p:cNvPr id="12"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r="1187"/>
          <a:stretch>
            <a:fillRect/>
          </a:stretch>
        </p:blipFill>
        <p:spPr bwMode="auto">
          <a:xfrm>
            <a:off x="6172200" y="3633788"/>
            <a:ext cx="2511425"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87050" name="Rectangle 10"/>
          <p:cNvSpPr>
            <a:spLocks noGrp="1" noChangeArrowheads="1"/>
          </p:cNvSpPr>
          <p:nvPr>
            <p:ph type="ctrTitle"/>
          </p:nvPr>
        </p:nvSpPr>
        <p:spPr>
          <a:xfrm>
            <a:off x="1828800" y="1600200"/>
            <a:ext cx="6858000" cy="1752600"/>
          </a:xfrm>
        </p:spPr>
        <p:txBody>
          <a:bodyPr/>
          <a:lstStyle>
            <a:lvl1pPr>
              <a:defRPr sz="4400"/>
            </a:lvl1pPr>
          </a:lstStyle>
          <a:p>
            <a:r>
              <a:rPr lang="en-US" altLang="zh-TW"/>
              <a:t>Click to edit Master title style</a:t>
            </a:r>
          </a:p>
        </p:txBody>
      </p:sp>
      <p:sp>
        <p:nvSpPr>
          <p:cNvPr id="87051" name="Rectangle 11"/>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altLang="zh-TW"/>
              <a:t>Click to edit Master subtitle style</a:t>
            </a:r>
          </a:p>
        </p:txBody>
      </p:sp>
      <p:sp>
        <p:nvSpPr>
          <p:cNvPr id="13" name="Rectangle 12"/>
          <p:cNvSpPr>
            <a:spLocks noGrp="1" noChangeArrowheads="1"/>
          </p:cNvSpPr>
          <p:nvPr>
            <p:ph type="dt" sz="half" idx="10"/>
          </p:nvPr>
        </p:nvSpPr>
        <p:spPr>
          <a:xfrm>
            <a:off x="912813" y="6251575"/>
            <a:ext cx="1905000" cy="457200"/>
          </a:xfrm>
        </p:spPr>
        <p:txBody>
          <a:bodyPr/>
          <a:lstStyle>
            <a:lvl1pPr>
              <a:defRPr/>
            </a:lvl1pPr>
          </a:lstStyle>
          <a:p>
            <a:pPr>
              <a:defRPr/>
            </a:pPr>
            <a:endParaRPr lang="en-US" altLang="zh-TW"/>
          </a:p>
        </p:txBody>
      </p:sp>
      <p:sp>
        <p:nvSpPr>
          <p:cNvPr id="14" name="Rectangle 13"/>
          <p:cNvSpPr>
            <a:spLocks noGrp="1" noChangeArrowheads="1"/>
          </p:cNvSpPr>
          <p:nvPr>
            <p:ph type="ftr" sz="quarter" idx="11"/>
          </p:nvPr>
        </p:nvSpPr>
        <p:spPr>
          <a:xfrm>
            <a:off x="3354388" y="6248400"/>
            <a:ext cx="2895600" cy="457200"/>
          </a:xfrm>
        </p:spPr>
        <p:txBody>
          <a:bodyPr/>
          <a:lstStyle>
            <a:lvl1pPr>
              <a:defRPr/>
            </a:lvl1pPr>
          </a:lstStyle>
          <a:p>
            <a:pPr>
              <a:defRPr/>
            </a:pPr>
            <a:endParaRPr lang="en-US" altLang="zh-TW"/>
          </a:p>
        </p:txBody>
      </p:sp>
      <p:sp>
        <p:nvSpPr>
          <p:cNvPr id="15" name="Rectangle 14"/>
          <p:cNvSpPr>
            <a:spLocks noGrp="1" noChangeArrowheads="1"/>
          </p:cNvSpPr>
          <p:nvPr>
            <p:ph type="sldNum" sz="quarter" idx="12"/>
          </p:nvPr>
        </p:nvSpPr>
        <p:spPr/>
        <p:txBody>
          <a:bodyPr/>
          <a:lstStyle>
            <a:lvl1pPr>
              <a:defRPr/>
            </a:lvl1pPr>
          </a:lstStyle>
          <a:p>
            <a:pPr>
              <a:defRPr/>
            </a:pPr>
            <a:fld id="{D73E38B0-78FA-4EE3-AE06-C711026F41C5}" type="slidenum">
              <a:rPr lang="zh-TW" altLang="en-US"/>
              <a:pPr>
                <a:defRPr/>
              </a:pPr>
              <a:t>‹#›</a:t>
            </a:fld>
            <a:endParaRPr lang="en-US" altLang="zh-TW"/>
          </a:p>
        </p:txBody>
      </p:sp>
    </p:spTree>
    <p:extLst>
      <p:ext uri="{BB962C8B-B14F-4D97-AF65-F5344CB8AC3E}">
        <p14:creationId xmlns:p14="http://schemas.microsoft.com/office/powerpoint/2010/main" val="3911015511"/>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50D5D01E-CB7E-42A6-8FE1-F758ED2B98B2}" type="slidenum">
              <a:rPr lang="zh-TW" altLang="en-US"/>
              <a:pPr>
                <a:defRPr/>
              </a:pPr>
              <a:t>‹#›</a:t>
            </a:fld>
            <a:endParaRPr lang="en-US" altLang="zh-TW"/>
          </a:p>
        </p:txBody>
      </p:sp>
    </p:spTree>
    <p:extLst>
      <p:ext uri="{BB962C8B-B14F-4D97-AF65-F5344CB8AC3E}">
        <p14:creationId xmlns:p14="http://schemas.microsoft.com/office/powerpoint/2010/main" val="2464084663"/>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927A4729-AD61-46C8-97C2-DC4FA71C4B39}" type="slidenum">
              <a:rPr lang="zh-TW" altLang="en-US"/>
              <a:pPr>
                <a:defRPr/>
              </a:pPr>
              <a:t>‹#›</a:t>
            </a:fld>
            <a:endParaRPr lang="en-US" altLang="zh-TW"/>
          </a:p>
        </p:txBody>
      </p:sp>
    </p:spTree>
    <p:extLst>
      <p:ext uri="{BB962C8B-B14F-4D97-AF65-F5344CB8AC3E}">
        <p14:creationId xmlns:p14="http://schemas.microsoft.com/office/powerpoint/2010/main" val="158226749"/>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762000" y="1295400"/>
            <a:ext cx="39624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76800" y="1295400"/>
            <a:ext cx="39624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10"/>
          <p:cNvSpPr>
            <a:spLocks noGrp="1" noChangeArrowheads="1"/>
          </p:cNvSpPr>
          <p:nvPr>
            <p:ph type="sldNum" sz="quarter" idx="12"/>
          </p:nvPr>
        </p:nvSpPr>
        <p:spPr>
          <a:ln/>
        </p:spPr>
        <p:txBody>
          <a:bodyPr/>
          <a:lstStyle>
            <a:lvl1pPr>
              <a:defRPr/>
            </a:lvl1pPr>
          </a:lstStyle>
          <a:p>
            <a:pPr>
              <a:defRPr/>
            </a:pPr>
            <a:fld id="{47348757-5363-408C-A885-AAE4B07AFC6A}" type="slidenum">
              <a:rPr lang="zh-TW" altLang="en-US"/>
              <a:pPr>
                <a:defRPr/>
              </a:pPr>
              <a:t>‹#›</a:t>
            </a:fld>
            <a:endParaRPr lang="en-US" altLang="zh-TW"/>
          </a:p>
        </p:txBody>
      </p:sp>
    </p:spTree>
    <p:extLst>
      <p:ext uri="{BB962C8B-B14F-4D97-AF65-F5344CB8AC3E}">
        <p14:creationId xmlns:p14="http://schemas.microsoft.com/office/powerpoint/2010/main" val="3255454950"/>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10"/>
          <p:cNvSpPr>
            <a:spLocks noGrp="1" noChangeArrowheads="1"/>
          </p:cNvSpPr>
          <p:nvPr>
            <p:ph type="sldNum" sz="quarter" idx="12"/>
          </p:nvPr>
        </p:nvSpPr>
        <p:spPr>
          <a:ln/>
        </p:spPr>
        <p:txBody>
          <a:bodyPr/>
          <a:lstStyle>
            <a:lvl1pPr>
              <a:defRPr/>
            </a:lvl1pPr>
          </a:lstStyle>
          <a:p>
            <a:pPr>
              <a:defRPr/>
            </a:pPr>
            <a:fld id="{1A8663F5-A2C5-42F0-B265-3E168E6F854B}" type="slidenum">
              <a:rPr lang="zh-TW" altLang="en-US"/>
              <a:pPr>
                <a:defRPr/>
              </a:pPr>
              <a:t>‹#›</a:t>
            </a:fld>
            <a:endParaRPr lang="en-US" altLang="zh-TW"/>
          </a:p>
        </p:txBody>
      </p:sp>
    </p:spTree>
    <p:extLst>
      <p:ext uri="{BB962C8B-B14F-4D97-AF65-F5344CB8AC3E}">
        <p14:creationId xmlns:p14="http://schemas.microsoft.com/office/powerpoint/2010/main" val="2781460965"/>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2"/>
          </p:nvPr>
        </p:nvSpPr>
        <p:spPr>
          <a:ln/>
        </p:spPr>
        <p:txBody>
          <a:bodyPr/>
          <a:lstStyle>
            <a:lvl1pPr>
              <a:defRPr/>
            </a:lvl1pPr>
          </a:lstStyle>
          <a:p>
            <a:pPr>
              <a:defRPr/>
            </a:pPr>
            <a:fld id="{FF83091A-A946-4EC8-B6B1-1916764BF0FC}" type="slidenum">
              <a:rPr lang="zh-TW" altLang="en-US"/>
              <a:pPr>
                <a:defRPr/>
              </a:pPr>
              <a:t>‹#›</a:t>
            </a:fld>
            <a:endParaRPr lang="en-US" altLang="zh-TW"/>
          </a:p>
        </p:txBody>
      </p:sp>
    </p:spTree>
    <p:extLst>
      <p:ext uri="{BB962C8B-B14F-4D97-AF65-F5344CB8AC3E}">
        <p14:creationId xmlns:p14="http://schemas.microsoft.com/office/powerpoint/2010/main" val="2171054422"/>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10"/>
          <p:cNvSpPr>
            <a:spLocks noGrp="1" noChangeArrowheads="1"/>
          </p:cNvSpPr>
          <p:nvPr>
            <p:ph type="sldNum" sz="quarter" idx="12"/>
          </p:nvPr>
        </p:nvSpPr>
        <p:spPr>
          <a:ln/>
        </p:spPr>
        <p:txBody>
          <a:bodyPr/>
          <a:lstStyle>
            <a:lvl1pPr>
              <a:defRPr/>
            </a:lvl1pPr>
          </a:lstStyle>
          <a:p>
            <a:pPr>
              <a:defRPr/>
            </a:pPr>
            <a:fld id="{02731064-AAC2-4ED8-84AD-860489E62B00}" type="slidenum">
              <a:rPr lang="zh-TW" altLang="en-US"/>
              <a:pPr>
                <a:defRPr/>
              </a:pPr>
              <a:t>‹#›</a:t>
            </a:fld>
            <a:endParaRPr lang="en-US" altLang="zh-TW"/>
          </a:p>
        </p:txBody>
      </p:sp>
    </p:spTree>
    <p:extLst>
      <p:ext uri="{BB962C8B-B14F-4D97-AF65-F5344CB8AC3E}">
        <p14:creationId xmlns:p14="http://schemas.microsoft.com/office/powerpoint/2010/main" val="1316301182"/>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10"/>
          <p:cNvSpPr>
            <a:spLocks noGrp="1" noChangeArrowheads="1"/>
          </p:cNvSpPr>
          <p:nvPr>
            <p:ph type="sldNum" sz="quarter" idx="12"/>
          </p:nvPr>
        </p:nvSpPr>
        <p:spPr>
          <a:ln/>
        </p:spPr>
        <p:txBody>
          <a:bodyPr/>
          <a:lstStyle>
            <a:lvl1pPr>
              <a:defRPr/>
            </a:lvl1pPr>
          </a:lstStyle>
          <a:p>
            <a:pPr>
              <a:defRPr/>
            </a:pPr>
            <a:fld id="{20C6E1CB-E44B-46EB-B9A0-0A128F4FE49C}" type="slidenum">
              <a:rPr lang="zh-TW" altLang="en-US"/>
              <a:pPr>
                <a:defRPr/>
              </a:pPr>
              <a:t>‹#›</a:t>
            </a:fld>
            <a:endParaRPr lang="en-US" altLang="zh-TW"/>
          </a:p>
        </p:txBody>
      </p:sp>
    </p:spTree>
    <p:extLst>
      <p:ext uri="{BB962C8B-B14F-4D97-AF65-F5344CB8AC3E}">
        <p14:creationId xmlns:p14="http://schemas.microsoft.com/office/powerpoint/2010/main" val="272592020"/>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10"/>
          <p:cNvSpPr>
            <a:spLocks noGrp="1" noChangeArrowheads="1"/>
          </p:cNvSpPr>
          <p:nvPr>
            <p:ph type="sldNum" sz="quarter" idx="12"/>
          </p:nvPr>
        </p:nvSpPr>
        <p:spPr>
          <a:ln/>
        </p:spPr>
        <p:txBody>
          <a:bodyPr/>
          <a:lstStyle>
            <a:lvl1pPr>
              <a:defRPr/>
            </a:lvl1pPr>
          </a:lstStyle>
          <a:p>
            <a:pPr>
              <a:defRPr/>
            </a:pPr>
            <a:fld id="{9FEB5F37-310B-4574-ABF1-3DE36D644B8A}" type="slidenum">
              <a:rPr lang="zh-TW" altLang="en-US"/>
              <a:pPr>
                <a:defRPr/>
              </a:pPr>
              <a:t>‹#›</a:t>
            </a:fld>
            <a:endParaRPr lang="en-US" altLang="zh-TW"/>
          </a:p>
        </p:txBody>
      </p:sp>
    </p:spTree>
    <p:extLst>
      <p:ext uri="{BB962C8B-B14F-4D97-AF65-F5344CB8AC3E}">
        <p14:creationId xmlns:p14="http://schemas.microsoft.com/office/powerpoint/2010/main" val="767606050"/>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E71CC8AE-1885-4495-BE28-00A8D321B26F}" type="slidenum">
              <a:rPr lang="zh-TW" altLang="en-US"/>
              <a:pPr>
                <a:defRPr/>
              </a:pPr>
              <a:t>‹#›</a:t>
            </a:fld>
            <a:endParaRPr lang="en-US" altLang="zh-TW"/>
          </a:p>
        </p:txBody>
      </p:sp>
    </p:spTree>
    <p:extLst>
      <p:ext uri="{BB962C8B-B14F-4D97-AF65-F5344CB8AC3E}">
        <p14:creationId xmlns:p14="http://schemas.microsoft.com/office/powerpoint/2010/main" val="2989055637"/>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77050" y="277813"/>
            <a:ext cx="2038350" cy="585311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762000" y="277813"/>
            <a:ext cx="5962650" cy="585311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70036689-E441-4140-AFC9-60E630C79B17}" type="slidenum">
              <a:rPr lang="zh-TW" altLang="en-US"/>
              <a:pPr>
                <a:defRPr/>
              </a:pPr>
              <a:t>‹#›</a:t>
            </a:fld>
            <a:endParaRPr lang="en-US" altLang="zh-TW"/>
          </a:p>
        </p:txBody>
      </p:sp>
    </p:spTree>
    <p:extLst>
      <p:ext uri="{BB962C8B-B14F-4D97-AF65-F5344CB8AC3E}">
        <p14:creationId xmlns:p14="http://schemas.microsoft.com/office/powerpoint/2010/main" val="2925785135"/>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CAD0ADDA-C6BA-4565-BEBA-D3B256828D15}" type="slidenum">
              <a:rPr lang="zh-TW" altLang="en-US"/>
              <a:pPr>
                <a:defRPr/>
              </a:pPr>
              <a:t>‹#›</a:t>
            </a:fld>
            <a:endParaRPr lang="en-US" altLang="zh-TW"/>
          </a:p>
        </p:txBody>
      </p:sp>
    </p:spTree>
    <p:extLst>
      <p:ext uri="{BB962C8B-B14F-4D97-AF65-F5344CB8AC3E}">
        <p14:creationId xmlns:p14="http://schemas.microsoft.com/office/powerpoint/2010/main" val="4121004864"/>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AB48F516-2412-44F6-BD25-639299A89C6A}" type="slidenum">
              <a:rPr lang="zh-TW" altLang="en-US"/>
              <a:pPr>
                <a:defRPr/>
              </a:pPr>
              <a:t>‹#›</a:t>
            </a:fld>
            <a:endParaRPr lang="en-US" altLang="zh-TW"/>
          </a:p>
        </p:txBody>
      </p:sp>
    </p:spTree>
    <p:extLst>
      <p:ext uri="{BB962C8B-B14F-4D97-AF65-F5344CB8AC3E}">
        <p14:creationId xmlns:p14="http://schemas.microsoft.com/office/powerpoint/2010/main" val="4271775676"/>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28E19265-837D-4DFA-A3CB-EFF36DDCA8A6}" type="slidenum">
              <a:rPr lang="zh-TW" altLang="en-US"/>
              <a:pPr>
                <a:defRPr/>
              </a:pPr>
              <a:t>‹#›</a:t>
            </a:fld>
            <a:endParaRPr lang="en-US" altLang="zh-TW"/>
          </a:p>
        </p:txBody>
      </p:sp>
    </p:spTree>
    <p:extLst>
      <p:ext uri="{BB962C8B-B14F-4D97-AF65-F5344CB8AC3E}">
        <p14:creationId xmlns:p14="http://schemas.microsoft.com/office/powerpoint/2010/main" val="2633907676"/>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762000" y="2286000"/>
            <a:ext cx="3962400" cy="3844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76800" y="2286000"/>
            <a:ext cx="3962400" cy="3844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10"/>
          <p:cNvSpPr>
            <a:spLocks noGrp="1" noChangeArrowheads="1"/>
          </p:cNvSpPr>
          <p:nvPr>
            <p:ph type="sldNum" sz="quarter" idx="12"/>
          </p:nvPr>
        </p:nvSpPr>
        <p:spPr>
          <a:ln/>
        </p:spPr>
        <p:txBody>
          <a:bodyPr/>
          <a:lstStyle>
            <a:lvl1pPr>
              <a:defRPr/>
            </a:lvl1pPr>
          </a:lstStyle>
          <a:p>
            <a:pPr>
              <a:defRPr/>
            </a:pPr>
            <a:fld id="{FDFA58CC-E22D-43A5-88F0-083AE1539F5C}" type="slidenum">
              <a:rPr lang="zh-TW" altLang="en-US"/>
              <a:pPr>
                <a:defRPr/>
              </a:pPr>
              <a:t>‹#›</a:t>
            </a:fld>
            <a:endParaRPr lang="en-US" altLang="zh-TW"/>
          </a:p>
        </p:txBody>
      </p:sp>
    </p:spTree>
    <p:extLst>
      <p:ext uri="{BB962C8B-B14F-4D97-AF65-F5344CB8AC3E}">
        <p14:creationId xmlns:p14="http://schemas.microsoft.com/office/powerpoint/2010/main" val="2553995201"/>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10"/>
          <p:cNvSpPr>
            <a:spLocks noGrp="1" noChangeArrowheads="1"/>
          </p:cNvSpPr>
          <p:nvPr>
            <p:ph type="sldNum" sz="quarter" idx="12"/>
          </p:nvPr>
        </p:nvSpPr>
        <p:spPr>
          <a:ln/>
        </p:spPr>
        <p:txBody>
          <a:bodyPr/>
          <a:lstStyle>
            <a:lvl1pPr>
              <a:defRPr/>
            </a:lvl1pPr>
          </a:lstStyle>
          <a:p>
            <a:pPr>
              <a:defRPr/>
            </a:pPr>
            <a:fld id="{E1A65A1F-BA3E-49CC-A821-ABE33D08AFDC}" type="slidenum">
              <a:rPr lang="zh-TW" altLang="en-US"/>
              <a:pPr>
                <a:defRPr/>
              </a:pPr>
              <a:t>‹#›</a:t>
            </a:fld>
            <a:endParaRPr lang="en-US" altLang="zh-TW"/>
          </a:p>
        </p:txBody>
      </p:sp>
    </p:spTree>
    <p:extLst>
      <p:ext uri="{BB962C8B-B14F-4D97-AF65-F5344CB8AC3E}">
        <p14:creationId xmlns:p14="http://schemas.microsoft.com/office/powerpoint/2010/main" val="2130168048"/>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2"/>
          </p:nvPr>
        </p:nvSpPr>
        <p:spPr>
          <a:ln/>
        </p:spPr>
        <p:txBody>
          <a:bodyPr/>
          <a:lstStyle>
            <a:lvl1pPr>
              <a:defRPr/>
            </a:lvl1pPr>
          </a:lstStyle>
          <a:p>
            <a:pPr>
              <a:defRPr/>
            </a:pPr>
            <a:fld id="{7A770270-5CF2-4EA3-8ACF-087D796CE115}" type="slidenum">
              <a:rPr lang="zh-TW" altLang="en-US"/>
              <a:pPr>
                <a:defRPr/>
              </a:pPr>
              <a:t>‹#›</a:t>
            </a:fld>
            <a:endParaRPr lang="en-US" altLang="zh-TW"/>
          </a:p>
        </p:txBody>
      </p:sp>
    </p:spTree>
    <p:extLst>
      <p:ext uri="{BB962C8B-B14F-4D97-AF65-F5344CB8AC3E}">
        <p14:creationId xmlns:p14="http://schemas.microsoft.com/office/powerpoint/2010/main" val="2659361158"/>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10"/>
          <p:cNvSpPr>
            <a:spLocks noGrp="1" noChangeArrowheads="1"/>
          </p:cNvSpPr>
          <p:nvPr>
            <p:ph type="sldNum" sz="quarter" idx="12"/>
          </p:nvPr>
        </p:nvSpPr>
        <p:spPr>
          <a:ln/>
        </p:spPr>
        <p:txBody>
          <a:bodyPr/>
          <a:lstStyle>
            <a:lvl1pPr>
              <a:defRPr/>
            </a:lvl1pPr>
          </a:lstStyle>
          <a:p>
            <a:pPr>
              <a:defRPr/>
            </a:pPr>
            <a:fld id="{C497EEC0-09DE-4653-91E2-B7DE8FFF145E}" type="slidenum">
              <a:rPr lang="zh-TW" altLang="en-US"/>
              <a:pPr>
                <a:defRPr/>
              </a:pPr>
              <a:t>‹#›</a:t>
            </a:fld>
            <a:endParaRPr lang="en-US" altLang="zh-TW"/>
          </a:p>
        </p:txBody>
      </p:sp>
    </p:spTree>
    <p:extLst>
      <p:ext uri="{BB962C8B-B14F-4D97-AF65-F5344CB8AC3E}">
        <p14:creationId xmlns:p14="http://schemas.microsoft.com/office/powerpoint/2010/main" val="3350659241"/>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10"/>
          <p:cNvSpPr>
            <a:spLocks noGrp="1" noChangeArrowheads="1"/>
          </p:cNvSpPr>
          <p:nvPr>
            <p:ph type="sldNum" sz="quarter" idx="12"/>
          </p:nvPr>
        </p:nvSpPr>
        <p:spPr>
          <a:ln/>
        </p:spPr>
        <p:txBody>
          <a:bodyPr/>
          <a:lstStyle>
            <a:lvl1pPr>
              <a:defRPr/>
            </a:lvl1pPr>
          </a:lstStyle>
          <a:p>
            <a:pPr>
              <a:defRPr/>
            </a:pPr>
            <a:fld id="{1D84D5D3-9A9F-47B5-A6B3-3DA875B20F00}" type="slidenum">
              <a:rPr lang="zh-TW" altLang="en-US"/>
              <a:pPr>
                <a:defRPr/>
              </a:pPr>
              <a:t>‹#›</a:t>
            </a:fld>
            <a:endParaRPr lang="en-US" altLang="zh-TW"/>
          </a:p>
        </p:txBody>
      </p:sp>
    </p:spTree>
    <p:extLst>
      <p:ext uri="{BB962C8B-B14F-4D97-AF65-F5344CB8AC3E}">
        <p14:creationId xmlns:p14="http://schemas.microsoft.com/office/powerpoint/2010/main" val="2885286996"/>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10"/>
          <p:cNvSpPr>
            <a:spLocks noGrp="1" noChangeArrowheads="1"/>
          </p:cNvSpPr>
          <p:nvPr>
            <p:ph type="sldNum" sz="quarter" idx="12"/>
          </p:nvPr>
        </p:nvSpPr>
        <p:spPr>
          <a:ln/>
        </p:spPr>
        <p:txBody>
          <a:bodyPr/>
          <a:lstStyle>
            <a:lvl1pPr>
              <a:defRPr/>
            </a:lvl1pPr>
          </a:lstStyle>
          <a:p>
            <a:pPr>
              <a:defRPr/>
            </a:pPr>
            <a:fld id="{8FF34F40-6112-4F7D-9A57-FF2A27266B2F}" type="slidenum">
              <a:rPr lang="zh-TW" altLang="en-US"/>
              <a:pPr>
                <a:defRPr/>
              </a:pPr>
              <a:t>‹#›</a:t>
            </a:fld>
            <a:endParaRPr lang="en-US" altLang="zh-TW"/>
          </a:p>
        </p:txBody>
      </p:sp>
    </p:spTree>
    <p:extLst>
      <p:ext uri="{BB962C8B-B14F-4D97-AF65-F5344CB8AC3E}">
        <p14:creationId xmlns:p14="http://schemas.microsoft.com/office/powerpoint/2010/main" val="3331828892"/>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B8D7885E-37ED-49E7-852F-2B8D6B2C9C14}" type="slidenum">
              <a:rPr lang="zh-TW" altLang="en-US"/>
              <a:pPr>
                <a:defRPr/>
              </a:pPr>
              <a:t>‹#›</a:t>
            </a:fld>
            <a:endParaRPr lang="en-US" altLang="zh-TW"/>
          </a:p>
        </p:txBody>
      </p:sp>
    </p:spTree>
    <p:extLst>
      <p:ext uri="{BB962C8B-B14F-4D97-AF65-F5344CB8AC3E}">
        <p14:creationId xmlns:p14="http://schemas.microsoft.com/office/powerpoint/2010/main" val="1374939009"/>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77050" y="152400"/>
            <a:ext cx="2038350" cy="5978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762000" y="152400"/>
            <a:ext cx="5962650" cy="5978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9E40FF2E-5B15-41EC-A09B-1215C4E25EC9}" type="slidenum">
              <a:rPr lang="zh-TW" altLang="en-US"/>
              <a:pPr>
                <a:defRPr/>
              </a:pPr>
              <a:t>‹#›</a:t>
            </a:fld>
            <a:endParaRPr lang="en-US" altLang="zh-TW"/>
          </a:p>
        </p:txBody>
      </p:sp>
    </p:spTree>
    <p:extLst>
      <p:ext uri="{BB962C8B-B14F-4D97-AF65-F5344CB8AC3E}">
        <p14:creationId xmlns:p14="http://schemas.microsoft.com/office/powerpoint/2010/main" val="676451497"/>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7630F97D-6CF6-456D-807F-30B8C63DA6D2}" type="slidenum">
              <a:rPr lang="zh-TW" altLang="en-US"/>
              <a:pPr>
                <a:defRPr/>
              </a:pPr>
              <a:t>‹#›</a:t>
            </a:fld>
            <a:endParaRPr lang="en-US" altLang="zh-TW"/>
          </a:p>
        </p:txBody>
      </p:sp>
    </p:spTree>
    <p:extLst>
      <p:ext uri="{BB962C8B-B14F-4D97-AF65-F5344CB8AC3E}">
        <p14:creationId xmlns:p14="http://schemas.microsoft.com/office/powerpoint/2010/main" val="807728757"/>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59560C5F-D97B-4780-A97F-3FFD0EE3FCD7}" type="slidenum">
              <a:rPr lang="zh-TW" altLang="en-US"/>
              <a:pPr>
                <a:defRPr/>
              </a:pPr>
              <a:t>‹#›</a:t>
            </a:fld>
            <a:endParaRPr lang="en-US" altLang="zh-TW"/>
          </a:p>
        </p:txBody>
      </p:sp>
    </p:spTree>
    <p:extLst>
      <p:ext uri="{BB962C8B-B14F-4D97-AF65-F5344CB8AC3E}">
        <p14:creationId xmlns:p14="http://schemas.microsoft.com/office/powerpoint/2010/main" val="980161552"/>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F9CD6FBC-8550-4E86-952E-0A86968BBE1B}" type="slidenum">
              <a:rPr lang="zh-TW" altLang="en-US"/>
              <a:pPr>
                <a:defRPr/>
              </a:pPr>
              <a:t>‹#›</a:t>
            </a:fld>
            <a:endParaRPr lang="en-US" altLang="zh-TW"/>
          </a:p>
        </p:txBody>
      </p:sp>
    </p:spTree>
    <p:extLst>
      <p:ext uri="{BB962C8B-B14F-4D97-AF65-F5344CB8AC3E}">
        <p14:creationId xmlns:p14="http://schemas.microsoft.com/office/powerpoint/2010/main" val="3266154543"/>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762000" y="2895600"/>
            <a:ext cx="3962400" cy="3235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76800" y="2895600"/>
            <a:ext cx="3962400" cy="3235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10"/>
          <p:cNvSpPr>
            <a:spLocks noGrp="1" noChangeArrowheads="1"/>
          </p:cNvSpPr>
          <p:nvPr>
            <p:ph type="sldNum" sz="quarter" idx="12"/>
          </p:nvPr>
        </p:nvSpPr>
        <p:spPr>
          <a:ln/>
        </p:spPr>
        <p:txBody>
          <a:bodyPr/>
          <a:lstStyle>
            <a:lvl1pPr>
              <a:defRPr/>
            </a:lvl1pPr>
          </a:lstStyle>
          <a:p>
            <a:pPr>
              <a:defRPr/>
            </a:pPr>
            <a:fld id="{7B4227CE-1473-4D68-9E4B-AEFD3F8158E6}" type="slidenum">
              <a:rPr lang="zh-TW" altLang="en-US"/>
              <a:pPr>
                <a:defRPr/>
              </a:pPr>
              <a:t>‹#›</a:t>
            </a:fld>
            <a:endParaRPr lang="en-US" altLang="zh-TW"/>
          </a:p>
        </p:txBody>
      </p:sp>
    </p:spTree>
    <p:extLst>
      <p:ext uri="{BB962C8B-B14F-4D97-AF65-F5344CB8AC3E}">
        <p14:creationId xmlns:p14="http://schemas.microsoft.com/office/powerpoint/2010/main" val="390034744"/>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10"/>
          <p:cNvSpPr>
            <a:spLocks noGrp="1" noChangeArrowheads="1"/>
          </p:cNvSpPr>
          <p:nvPr>
            <p:ph type="sldNum" sz="quarter" idx="12"/>
          </p:nvPr>
        </p:nvSpPr>
        <p:spPr>
          <a:ln/>
        </p:spPr>
        <p:txBody>
          <a:bodyPr/>
          <a:lstStyle>
            <a:lvl1pPr>
              <a:defRPr/>
            </a:lvl1pPr>
          </a:lstStyle>
          <a:p>
            <a:pPr>
              <a:defRPr/>
            </a:pPr>
            <a:fld id="{33A953EA-3205-4C87-B561-639A26EDDA30}" type="slidenum">
              <a:rPr lang="zh-TW" altLang="en-US"/>
              <a:pPr>
                <a:defRPr/>
              </a:pPr>
              <a:t>‹#›</a:t>
            </a:fld>
            <a:endParaRPr lang="en-US" altLang="zh-TW"/>
          </a:p>
        </p:txBody>
      </p:sp>
    </p:spTree>
    <p:extLst>
      <p:ext uri="{BB962C8B-B14F-4D97-AF65-F5344CB8AC3E}">
        <p14:creationId xmlns:p14="http://schemas.microsoft.com/office/powerpoint/2010/main" val="3776720928"/>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2"/>
          </p:nvPr>
        </p:nvSpPr>
        <p:spPr>
          <a:ln/>
        </p:spPr>
        <p:txBody>
          <a:bodyPr/>
          <a:lstStyle>
            <a:lvl1pPr>
              <a:defRPr/>
            </a:lvl1pPr>
          </a:lstStyle>
          <a:p>
            <a:pPr>
              <a:defRPr/>
            </a:pPr>
            <a:fld id="{B9A9F48E-DA41-47D6-9EC6-051FC78F9F15}" type="slidenum">
              <a:rPr lang="zh-TW" altLang="en-US"/>
              <a:pPr>
                <a:defRPr/>
              </a:pPr>
              <a:t>‹#›</a:t>
            </a:fld>
            <a:endParaRPr lang="en-US" altLang="zh-TW"/>
          </a:p>
        </p:txBody>
      </p:sp>
    </p:spTree>
    <p:extLst>
      <p:ext uri="{BB962C8B-B14F-4D97-AF65-F5344CB8AC3E}">
        <p14:creationId xmlns:p14="http://schemas.microsoft.com/office/powerpoint/2010/main" val="3643278140"/>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10"/>
          <p:cNvSpPr>
            <a:spLocks noGrp="1" noChangeArrowheads="1"/>
          </p:cNvSpPr>
          <p:nvPr>
            <p:ph type="sldNum" sz="quarter" idx="12"/>
          </p:nvPr>
        </p:nvSpPr>
        <p:spPr>
          <a:ln/>
        </p:spPr>
        <p:txBody>
          <a:bodyPr/>
          <a:lstStyle>
            <a:lvl1pPr>
              <a:defRPr/>
            </a:lvl1pPr>
          </a:lstStyle>
          <a:p>
            <a:pPr>
              <a:defRPr/>
            </a:pPr>
            <a:fld id="{C6A9C659-1067-4070-99F7-FCA56DFF8CED}" type="slidenum">
              <a:rPr lang="zh-TW" altLang="en-US"/>
              <a:pPr>
                <a:defRPr/>
              </a:pPr>
              <a:t>‹#›</a:t>
            </a:fld>
            <a:endParaRPr lang="en-US" altLang="zh-TW"/>
          </a:p>
        </p:txBody>
      </p:sp>
    </p:spTree>
    <p:extLst>
      <p:ext uri="{BB962C8B-B14F-4D97-AF65-F5344CB8AC3E}">
        <p14:creationId xmlns:p14="http://schemas.microsoft.com/office/powerpoint/2010/main" val="2594451922"/>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10"/>
          <p:cNvSpPr>
            <a:spLocks noGrp="1" noChangeArrowheads="1"/>
          </p:cNvSpPr>
          <p:nvPr>
            <p:ph type="sldNum" sz="quarter" idx="12"/>
          </p:nvPr>
        </p:nvSpPr>
        <p:spPr>
          <a:ln/>
        </p:spPr>
        <p:txBody>
          <a:bodyPr/>
          <a:lstStyle>
            <a:lvl1pPr>
              <a:defRPr/>
            </a:lvl1pPr>
          </a:lstStyle>
          <a:p>
            <a:pPr>
              <a:defRPr/>
            </a:pPr>
            <a:fld id="{F505795F-CCEE-4FC0-954C-10271936E995}" type="slidenum">
              <a:rPr lang="zh-TW" altLang="en-US"/>
              <a:pPr>
                <a:defRPr/>
              </a:pPr>
              <a:t>‹#›</a:t>
            </a:fld>
            <a:endParaRPr lang="en-US" altLang="zh-TW"/>
          </a:p>
        </p:txBody>
      </p:sp>
    </p:spTree>
    <p:extLst>
      <p:ext uri="{BB962C8B-B14F-4D97-AF65-F5344CB8AC3E}">
        <p14:creationId xmlns:p14="http://schemas.microsoft.com/office/powerpoint/2010/main" val="3526123171"/>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10"/>
          <p:cNvSpPr>
            <a:spLocks noGrp="1" noChangeArrowheads="1"/>
          </p:cNvSpPr>
          <p:nvPr>
            <p:ph type="sldNum" sz="quarter" idx="12"/>
          </p:nvPr>
        </p:nvSpPr>
        <p:spPr>
          <a:ln/>
        </p:spPr>
        <p:txBody>
          <a:bodyPr/>
          <a:lstStyle>
            <a:lvl1pPr>
              <a:defRPr/>
            </a:lvl1pPr>
          </a:lstStyle>
          <a:p>
            <a:pPr>
              <a:defRPr/>
            </a:pPr>
            <a:fld id="{3AF1CD4D-93FE-4AD9-A65B-C81D425DB9C3}" type="slidenum">
              <a:rPr lang="zh-TW" altLang="en-US"/>
              <a:pPr>
                <a:defRPr/>
              </a:pPr>
              <a:t>‹#›</a:t>
            </a:fld>
            <a:endParaRPr lang="en-US" altLang="zh-TW"/>
          </a:p>
        </p:txBody>
      </p:sp>
    </p:spTree>
    <p:extLst>
      <p:ext uri="{BB962C8B-B14F-4D97-AF65-F5344CB8AC3E}">
        <p14:creationId xmlns:p14="http://schemas.microsoft.com/office/powerpoint/2010/main" val="1556305062"/>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168D39A1-B8A7-418C-962E-385CD00577D9}" type="slidenum">
              <a:rPr lang="zh-TW" altLang="en-US"/>
              <a:pPr>
                <a:defRPr/>
              </a:pPr>
              <a:t>‹#›</a:t>
            </a:fld>
            <a:endParaRPr lang="en-US" altLang="zh-TW"/>
          </a:p>
        </p:txBody>
      </p:sp>
    </p:spTree>
    <p:extLst>
      <p:ext uri="{BB962C8B-B14F-4D97-AF65-F5344CB8AC3E}">
        <p14:creationId xmlns:p14="http://schemas.microsoft.com/office/powerpoint/2010/main" val="4223117572"/>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77050" y="274638"/>
            <a:ext cx="2038350" cy="5856287"/>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762000" y="274638"/>
            <a:ext cx="5962650" cy="585628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9C844AA9-7F75-4BA3-A93A-6D8B64642D23}" type="slidenum">
              <a:rPr lang="zh-TW" altLang="en-US"/>
              <a:pPr>
                <a:defRPr/>
              </a:pPr>
              <a:t>‹#›</a:t>
            </a:fld>
            <a:endParaRPr lang="en-US" altLang="zh-TW"/>
          </a:p>
        </p:txBody>
      </p:sp>
    </p:spTree>
    <p:extLst>
      <p:ext uri="{BB962C8B-B14F-4D97-AF65-F5344CB8AC3E}">
        <p14:creationId xmlns:p14="http://schemas.microsoft.com/office/powerpoint/2010/main" val="1464786268"/>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8"/>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9"/>
          <p:cNvSpPr>
            <a:spLocks noGrp="1" noChangeArrowheads="1"/>
          </p:cNvSpPr>
          <p:nvPr>
            <p:ph type="sldNum" sz="quarter" idx="12"/>
          </p:nvPr>
        </p:nvSpPr>
        <p:spPr>
          <a:ln/>
        </p:spPr>
        <p:txBody>
          <a:bodyPr/>
          <a:lstStyle>
            <a:lvl1pPr>
              <a:defRPr/>
            </a:lvl1pPr>
          </a:lstStyle>
          <a:p>
            <a:pPr>
              <a:defRPr/>
            </a:pPr>
            <a:fld id="{BB23BD3A-BC6C-4594-8854-84452FCE4515}" type="slidenum">
              <a:rPr lang="zh-TW" altLang="en-US"/>
              <a:pPr>
                <a:defRPr/>
              </a:pPr>
              <a:t>‹#›</a:t>
            </a:fld>
            <a:endParaRPr lang="en-US" altLang="zh-TW"/>
          </a:p>
        </p:txBody>
      </p:sp>
    </p:spTree>
    <p:extLst>
      <p:ext uri="{BB962C8B-B14F-4D97-AF65-F5344CB8AC3E}">
        <p14:creationId xmlns:p14="http://schemas.microsoft.com/office/powerpoint/2010/main" val="2343764077"/>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8"/>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9"/>
          <p:cNvSpPr>
            <a:spLocks noGrp="1" noChangeArrowheads="1"/>
          </p:cNvSpPr>
          <p:nvPr>
            <p:ph type="sldNum" sz="quarter" idx="12"/>
          </p:nvPr>
        </p:nvSpPr>
        <p:spPr>
          <a:ln/>
        </p:spPr>
        <p:txBody>
          <a:bodyPr/>
          <a:lstStyle>
            <a:lvl1pPr>
              <a:defRPr/>
            </a:lvl1pPr>
          </a:lstStyle>
          <a:p>
            <a:pPr>
              <a:defRPr/>
            </a:pPr>
            <a:fld id="{ACD3A1AA-92FA-482D-B0D9-FF42CCBC10DB}" type="slidenum">
              <a:rPr lang="zh-TW" altLang="en-US"/>
              <a:pPr>
                <a:defRPr/>
              </a:pPr>
              <a:t>‹#›</a:t>
            </a:fld>
            <a:endParaRPr lang="en-US" altLang="zh-TW"/>
          </a:p>
        </p:txBody>
      </p:sp>
    </p:spTree>
    <p:extLst>
      <p:ext uri="{BB962C8B-B14F-4D97-AF65-F5344CB8AC3E}">
        <p14:creationId xmlns:p14="http://schemas.microsoft.com/office/powerpoint/2010/main" val="2393158407"/>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7"/>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8"/>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9"/>
          <p:cNvSpPr>
            <a:spLocks noGrp="1" noChangeArrowheads="1"/>
          </p:cNvSpPr>
          <p:nvPr>
            <p:ph type="sldNum" sz="quarter" idx="12"/>
          </p:nvPr>
        </p:nvSpPr>
        <p:spPr>
          <a:ln/>
        </p:spPr>
        <p:txBody>
          <a:bodyPr/>
          <a:lstStyle>
            <a:lvl1pPr>
              <a:defRPr/>
            </a:lvl1pPr>
          </a:lstStyle>
          <a:p>
            <a:pPr>
              <a:defRPr/>
            </a:pPr>
            <a:fld id="{0F884504-53DC-4118-A03B-BCAEBEC709DF}" type="slidenum">
              <a:rPr lang="zh-TW" altLang="en-US"/>
              <a:pPr>
                <a:defRPr/>
              </a:pPr>
              <a:t>‹#›</a:t>
            </a:fld>
            <a:endParaRPr lang="en-US" altLang="zh-TW"/>
          </a:p>
        </p:txBody>
      </p:sp>
    </p:spTree>
    <p:extLst>
      <p:ext uri="{BB962C8B-B14F-4D97-AF65-F5344CB8AC3E}">
        <p14:creationId xmlns:p14="http://schemas.microsoft.com/office/powerpoint/2010/main" val="4279674289"/>
      </p:ext>
    </p:extLst>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762000" y="838200"/>
            <a:ext cx="3962400" cy="5292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76800" y="838200"/>
            <a:ext cx="3962400" cy="5292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7"/>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8"/>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9"/>
          <p:cNvSpPr>
            <a:spLocks noGrp="1" noChangeArrowheads="1"/>
          </p:cNvSpPr>
          <p:nvPr>
            <p:ph type="sldNum" sz="quarter" idx="12"/>
          </p:nvPr>
        </p:nvSpPr>
        <p:spPr>
          <a:ln/>
        </p:spPr>
        <p:txBody>
          <a:bodyPr/>
          <a:lstStyle>
            <a:lvl1pPr>
              <a:defRPr/>
            </a:lvl1pPr>
          </a:lstStyle>
          <a:p>
            <a:pPr>
              <a:defRPr/>
            </a:pPr>
            <a:fld id="{C4B492B0-7C02-42D5-A9A7-2B27087272A5}" type="slidenum">
              <a:rPr lang="zh-TW" altLang="en-US"/>
              <a:pPr>
                <a:defRPr/>
              </a:pPr>
              <a:t>‹#›</a:t>
            </a:fld>
            <a:endParaRPr lang="en-US" altLang="zh-TW"/>
          </a:p>
        </p:txBody>
      </p:sp>
    </p:spTree>
    <p:extLst>
      <p:ext uri="{BB962C8B-B14F-4D97-AF65-F5344CB8AC3E}">
        <p14:creationId xmlns:p14="http://schemas.microsoft.com/office/powerpoint/2010/main" val="3030720443"/>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7"/>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8"/>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9"/>
          <p:cNvSpPr>
            <a:spLocks noGrp="1" noChangeArrowheads="1"/>
          </p:cNvSpPr>
          <p:nvPr>
            <p:ph type="sldNum" sz="quarter" idx="12"/>
          </p:nvPr>
        </p:nvSpPr>
        <p:spPr>
          <a:ln/>
        </p:spPr>
        <p:txBody>
          <a:bodyPr/>
          <a:lstStyle>
            <a:lvl1pPr>
              <a:defRPr/>
            </a:lvl1pPr>
          </a:lstStyle>
          <a:p>
            <a:pPr>
              <a:defRPr/>
            </a:pPr>
            <a:fld id="{D7771790-8CF6-4894-8FE8-C556D1B15EB0}" type="slidenum">
              <a:rPr lang="zh-TW" altLang="en-US"/>
              <a:pPr>
                <a:defRPr/>
              </a:pPr>
              <a:t>‹#›</a:t>
            </a:fld>
            <a:endParaRPr lang="en-US" altLang="zh-TW"/>
          </a:p>
        </p:txBody>
      </p:sp>
    </p:spTree>
    <p:extLst>
      <p:ext uri="{BB962C8B-B14F-4D97-AF65-F5344CB8AC3E}">
        <p14:creationId xmlns:p14="http://schemas.microsoft.com/office/powerpoint/2010/main" val="4056624087"/>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7"/>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8"/>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9"/>
          <p:cNvSpPr>
            <a:spLocks noGrp="1" noChangeArrowheads="1"/>
          </p:cNvSpPr>
          <p:nvPr>
            <p:ph type="sldNum" sz="quarter" idx="12"/>
          </p:nvPr>
        </p:nvSpPr>
        <p:spPr>
          <a:ln/>
        </p:spPr>
        <p:txBody>
          <a:bodyPr/>
          <a:lstStyle>
            <a:lvl1pPr>
              <a:defRPr/>
            </a:lvl1pPr>
          </a:lstStyle>
          <a:p>
            <a:pPr>
              <a:defRPr/>
            </a:pPr>
            <a:fld id="{237F8B61-4138-4325-8092-ECE403DBB5B1}" type="slidenum">
              <a:rPr lang="zh-TW" altLang="en-US"/>
              <a:pPr>
                <a:defRPr/>
              </a:pPr>
              <a:t>‹#›</a:t>
            </a:fld>
            <a:endParaRPr lang="en-US" altLang="zh-TW"/>
          </a:p>
        </p:txBody>
      </p:sp>
    </p:spTree>
    <p:extLst>
      <p:ext uri="{BB962C8B-B14F-4D97-AF65-F5344CB8AC3E}">
        <p14:creationId xmlns:p14="http://schemas.microsoft.com/office/powerpoint/2010/main" val="1721407597"/>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8"/>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9"/>
          <p:cNvSpPr>
            <a:spLocks noGrp="1" noChangeArrowheads="1"/>
          </p:cNvSpPr>
          <p:nvPr>
            <p:ph type="sldNum" sz="quarter" idx="12"/>
          </p:nvPr>
        </p:nvSpPr>
        <p:spPr>
          <a:ln/>
        </p:spPr>
        <p:txBody>
          <a:bodyPr/>
          <a:lstStyle>
            <a:lvl1pPr>
              <a:defRPr/>
            </a:lvl1pPr>
          </a:lstStyle>
          <a:p>
            <a:pPr>
              <a:defRPr/>
            </a:pPr>
            <a:fld id="{B47364CC-5B52-4C3E-8475-6B8748FF40A0}" type="slidenum">
              <a:rPr lang="zh-TW" altLang="en-US"/>
              <a:pPr>
                <a:defRPr/>
              </a:pPr>
              <a:t>‹#›</a:t>
            </a:fld>
            <a:endParaRPr lang="en-US" altLang="zh-TW"/>
          </a:p>
        </p:txBody>
      </p:sp>
    </p:spTree>
    <p:extLst>
      <p:ext uri="{BB962C8B-B14F-4D97-AF65-F5344CB8AC3E}">
        <p14:creationId xmlns:p14="http://schemas.microsoft.com/office/powerpoint/2010/main" val="3591784339"/>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7"/>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8"/>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9"/>
          <p:cNvSpPr>
            <a:spLocks noGrp="1" noChangeArrowheads="1"/>
          </p:cNvSpPr>
          <p:nvPr>
            <p:ph type="sldNum" sz="quarter" idx="12"/>
          </p:nvPr>
        </p:nvSpPr>
        <p:spPr>
          <a:ln/>
        </p:spPr>
        <p:txBody>
          <a:bodyPr/>
          <a:lstStyle>
            <a:lvl1pPr>
              <a:defRPr/>
            </a:lvl1pPr>
          </a:lstStyle>
          <a:p>
            <a:pPr>
              <a:defRPr/>
            </a:pPr>
            <a:fld id="{A4EA1E44-643B-40EE-AD92-391DDD5D792C}" type="slidenum">
              <a:rPr lang="zh-TW" altLang="en-US"/>
              <a:pPr>
                <a:defRPr/>
              </a:pPr>
              <a:t>‹#›</a:t>
            </a:fld>
            <a:endParaRPr lang="en-US" altLang="zh-TW"/>
          </a:p>
        </p:txBody>
      </p:sp>
    </p:spTree>
    <p:extLst>
      <p:ext uri="{BB962C8B-B14F-4D97-AF65-F5344CB8AC3E}">
        <p14:creationId xmlns:p14="http://schemas.microsoft.com/office/powerpoint/2010/main" val="1084381386"/>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7"/>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8"/>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9"/>
          <p:cNvSpPr>
            <a:spLocks noGrp="1" noChangeArrowheads="1"/>
          </p:cNvSpPr>
          <p:nvPr>
            <p:ph type="sldNum" sz="quarter" idx="12"/>
          </p:nvPr>
        </p:nvSpPr>
        <p:spPr>
          <a:ln/>
        </p:spPr>
        <p:txBody>
          <a:bodyPr/>
          <a:lstStyle>
            <a:lvl1pPr>
              <a:defRPr/>
            </a:lvl1pPr>
          </a:lstStyle>
          <a:p>
            <a:pPr>
              <a:defRPr/>
            </a:pPr>
            <a:fld id="{E4150AFA-BE82-4C64-9FFC-EECF0BB2D391}" type="slidenum">
              <a:rPr lang="zh-TW" altLang="en-US"/>
              <a:pPr>
                <a:defRPr/>
              </a:pPr>
              <a:t>‹#›</a:t>
            </a:fld>
            <a:endParaRPr lang="en-US" altLang="zh-TW"/>
          </a:p>
        </p:txBody>
      </p:sp>
    </p:spTree>
    <p:extLst>
      <p:ext uri="{BB962C8B-B14F-4D97-AF65-F5344CB8AC3E}">
        <p14:creationId xmlns:p14="http://schemas.microsoft.com/office/powerpoint/2010/main" val="1691273595"/>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8"/>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9"/>
          <p:cNvSpPr>
            <a:spLocks noGrp="1" noChangeArrowheads="1"/>
          </p:cNvSpPr>
          <p:nvPr>
            <p:ph type="sldNum" sz="quarter" idx="12"/>
          </p:nvPr>
        </p:nvSpPr>
        <p:spPr>
          <a:ln/>
        </p:spPr>
        <p:txBody>
          <a:bodyPr/>
          <a:lstStyle>
            <a:lvl1pPr>
              <a:defRPr/>
            </a:lvl1pPr>
          </a:lstStyle>
          <a:p>
            <a:pPr>
              <a:defRPr/>
            </a:pPr>
            <a:fld id="{9360CAA0-91BD-4DE0-9128-AE621E54EB98}" type="slidenum">
              <a:rPr lang="zh-TW" altLang="en-US"/>
              <a:pPr>
                <a:defRPr/>
              </a:pPr>
              <a:t>‹#›</a:t>
            </a:fld>
            <a:endParaRPr lang="en-US" altLang="zh-TW"/>
          </a:p>
        </p:txBody>
      </p:sp>
    </p:spTree>
    <p:extLst>
      <p:ext uri="{BB962C8B-B14F-4D97-AF65-F5344CB8AC3E}">
        <p14:creationId xmlns:p14="http://schemas.microsoft.com/office/powerpoint/2010/main" val="3210809844"/>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5810250" y="838200"/>
            <a:ext cx="3028950" cy="52927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3276600" y="838200"/>
            <a:ext cx="8934450" cy="52927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8"/>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9"/>
          <p:cNvSpPr>
            <a:spLocks noGrp="1" noChangeArrowheads="1"/>
          </p:cNvSpPr>
          <p:nvPr>
            <p:ph type="sldNum" sz="quarter" idx="12"/>
          </p:nvPr>
        </p:nvSpPr>
        <p:spPr>
          <a:ln/>
        </p:spPr>
        <p:txBody>
          <a:bodyPr/>
          <a:lstStyle>
            <a:lvl1pPr>
              <a:defRPr/>
            </a:lvl1pPr>
          </a:lstStyle>
          <a:p>
            <a:pPr>
              <a:defRPr/>
            </a:pPr>
            <a:fld id="{C7E05F41-3E62-4D14-BA55-0714EBBF265C}" type="slidenum">
              <a:rPr lang="zh-TW" altLang="en-US"/>
              <a:pPr>
                <a:defRPr/>
              </a:pPr>
              <a:t>‹#›</a:t>
            </a:fld>
            <a:endParaRPr lang="en-US" altLang="zh-TW"/>
          </a:p>
        </p:txBody>
      </p:sp>
    </p:spTree>
    <p:extLst>
      <p:ext uri="{BB962C8B-B14F-4D97-AF65-F5344CB8AC3E}">
        <p14:creationId xmlns:p14="http://schemas.microsoft.com/office/powerpoint/2010/main" val="3826643942"/>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7724A62A-5DCB-40E2-9D36-FEFC35536FD4}" type="slidenum">
              <a:rPr lang="zh-TW" altLang="en-US"/>
              <a:pPr>
                <a:defRPr/>
              </a:pPr>
              <a:t>‹#›</a:t>
            </a:fld>
            <a:endParaRPr lang="en-US" altLang="zh-TW"/>
          </a:p>
        </p:txBody>
      </p:sp>
    </p:spTree>
    <p:extLst>
      <p:ext uri="{BB962C8B-B14F-4D97-AF65-F5344CB8AC3E}">
        <p14:creationId xmlns:p14="http://schemas.microsoft.com/office/powerpoint/2010/main" val="3000013200"/>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9E96D78C-B0B6-47DF-97C2-FBBEB0DB1131}" type="slidenum">
              <a:rPr lang="zh-TW" altLang="en-US"/>
              <a:pPr>
                <a:defRPr/>
              </a:pPr>
              <a:t>‹#›</a:t>
            </a:fld>
            <a:endParaRPr lang="en-US" altLang="zh-TW"/>
          </a:p>
        </p:txBody>
      </p:sp>
    </p:spTree>
    <p:extLst>
      <p:ext uri="{BB962C8B-B14F-4D97-AF65-F5344CB8AC3E}">
        <p14:creationId xmlns:p14="http://schemas.microsoft.com/office/powerpoint/2010/main" val="667721420"/>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CE0305DA-B878-4F3F-90ED-D8F3FA6FFA41}" type="slidenum">
              <a:rPr lang="zh-TW" altLang="en-US"/>
              <a:pPr>
                <a:defRPr/>
              </a:pPr>
              <a:t>‹#›</a:t>
            </a:fld>
            <a:endParaRPr lang="en-US" altLang="zh-TW"/>
          </a:p>
        </p:txBody>
      </p:sp>
    </p:spTree>
    <p:extLst>
      <p:ext uri="{BB962C8B-B14F-4D97-AF65-F5344CB8AC3E}">
        <p14:creationId xmlns:p14="http://schemas.microsoft.com/office/powerpoint/2010/main" val="1628206369"/>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762000" y="838200"/>
            <a:ext cx="3962400" cy="5292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76800" y="838200"/>
            <a:ext cx="3962400" cy="5292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10"/>
          <p:cNvSpPr>
            <a:spLocks noGrp="1" noChangeArrowheads="1"/>
          </p:cNvSpPr>
          <p:nvPr>
            <p:ph type="sldNum" sz="quarter" idx="12"/>
          </p:nvPr>
        </p:nvSpPr>
        <p:spPr>
          <a:ln/>
        </p:spPr>
        <p:txBody>
          <a:bodyPr/>
          <a:lstStyle>
            <a:lvl1pPr>
              <a:defRPr/>
            </a:lvl1pPr>
          </a:lstStyle>
          <a:p>
            <a:pPr>
              <a:defRPr/>
            </a:pPr>
            <a:fld id="{A183BA9B-89F6-4F73-9BB2-D0FEC04D1E8A}" type="slidenum">
              <a:rPr lang="zh-TW" altLang="en-US"/>
              <a:pPr>
                <a:defRPr/>
              </a:pPr>
              <a:t>‹#›</a:t>
            </a:fld>
            <a:endParaRPr lang="en-US" altLang="zh-TW"/>
          </a:p>
        </p:txBody>
      </p:sp>
    </p:spTree>
    <p:extLst>
      <p:ext uri="{BB962C8B-B14F-4D97-AF65-F5344CB8AC3E}">
        <p14:creationId xmlns:p14="http://schemas.microsoft.com/office/powerpoint/2010/main" val="561238652"/>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10"/>
          <p:cNvSpPr>
            <a:spLocks noGrp="1" noChangeArrowheads="1"/>
          </p:cNvSpPr>
          <p:nvPr>
            <p:ph type="sldNum" sz="quarter" idx="12"/>
          </p:nvPr>
        </p:nvSpPr>
        <p:spPr>
          <a:ln/>
        </p:spPr>
        <p:txBody>
          <a:bodyPr/>
          <a:lstStyle>
            <a:lvl1pPr>
              <a:defRPr/>
            </a:lvl1pPr>
          </a:lstStyle>
          <a:p>
            <a:pPr>
              <a:defRPr/>
            </a:pPr>
            <a:fld id="{61A9B690-3478-46B5-A8CC-B4F9C37855C0}" type="slidenum">
              <a:rPr lang="zh-TW" altLang="en-US"/>
              <a:pPr>
                <a:defRPr/>
              </a:pPr>
              <a:t>‹#›</a:t>
            </a:fld>
            <a:endParaRPr lang="en-US" altLang="zh-TW"/>
          </a:p>
        </p:txBody>
      </p:sp>
    </p:spTree>
    <p:extLst>
      <p:ext uri="{BB962C8B-B14F-4D97-AF65-F5344CB8AC3E}">
        <p14:creationId xmlns:p14="http://schemas.microsoft.com/office/powerpoint/2010/main" val="429632201"/>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2"/>
          </p:nvPr>
        </p:nvSpPr>
        <p:spPr>
          <a:ln/>
        </p:spPr>
        <p:txBody>
          <a:bodyPr/>
          <a:lstStyle>
            <a:lvl1pPr>
              <a:defRPr/>
            </a:lvl1pPr>
          </a:lstStyle>
          <a:p>
            <a:pPr>
              <a:defRPr/>
            </a:pPr>
            <a:fld id="{239B644E-571F-49DF-8C6F-476428B91FAE}" type="slidenum">
              <a:rPr lang="zh-TW" altLang="en-US"/>
              <a:pPr>
                <a:defRPr/>
              </a:pPr>
              <a:t>‹#›</a:t>
            </a:fld>
            <a:endParaRPr lang="en-US" altLang="zh-TW"/>
          </a:p>
        </p:txBody>
      </p:sp>
    </p:spTree>
    <p:extLst>
      <p:ext uri="{BB962C8B-B14F-4D97-AF65-F5344CB8AC3E}">
        <p14:creationId xmlns:p14="http://schemas.microsoft.com/office/powerpoint/2010/main" val="3286559954"/>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10"/>
          <p:cNvSpPr>
            <a:spLocks noGrp="1" noChangeArrowheads="1"/>
          </p:cNvSpPr>
          <p:nvPr>
            <p:ph type="sldNum" sz="quarter" idx="12"/>
          </p:nvPr>
        </p:nvSpPr>
        <p:spPr>
          <a:ln/>
        </p:spPr>
        <p:txBody>
          <a:bodyPr/>
          <a:lstStyle>
            <a:lvl1pPr>
              <a:defRPr/>
            </a:lvl1pPr>
          </a:lstStyle>
          <a:p>
            <a:pPr>
              <a:defRPr/>
            </a:pPr>
            <a:fld id="{B5F497E4-6D0A-402F-9E79-67869EFB059C}" type="slidenum">
              <a:rPr lang="zh-TW" altLang="en-US"/>
              <a:pPr>
                <a:defRPr/>
              </a:pPr>
              <a:t>‹#›</a:t>
            </a:fld>
            <a:endParaRPr lang="en-US" altLang="zh-TW"/>
          </a:p>
        </p:txBody>
      </p:sp>
    </p:spTree>
    <p:extLst>
      <p:ext uri="{BB962C8B-B14F-4D97-AF65-F5344CB8AC3E}">
        <p14:creationId xmlns:p14="http://schemas.microsoft.com/office/powerpoint/2010/main" val="2346440896"/>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10"/>
          <p:cNvSpPr>
            <a:spLocks noGrp="1" noChangeArrowheads="1"/>
          </p:cNvSpPr>
          <p:nvPr>
            <p:ph type="sldNum" sz="quarter" idx="12"/>
          </p:nvPr>
        </p:nvSpPr>
        <p:spPr>
          <a:ln/>
        </p:spPr>
        <p:txBody>
          <a:bodyPr/>
          <a:lstStyle>
            <a:lvl1pPr>
              <a:defRPr/>
            </a:lvl1pPr>
          </a:lstStyle>
          <a:p>
            <a:pPr>
              <a:defRPr/>
            </a:pPr>
            <a:fld id="{9D9E0A7D-C32F-44AB-BAD7-6BC0B7F5F95D}" type="slidenum">
              <a:rPr lang="zh-TW" altLang="en-US"/>
              <a:pPr>
                <a:defRPr/>
              </a:pPr>
              <a:t>‹#›</a:t>
            </a:fld>
            <a:endParaRPr lang="en-US" altLang="zh-TW"/>
          </a:p>
        </p:txBody>
      </p:sp>
    </p:spTree>
    <p:extLst>
      <p:ext uri="{BB962C8B-B14F-4D97-AF65-F5344CB8AC3E}">
        <p14:creationId xmlns:p14="http://schemas.microsoft.com/office/powerpoint/2010/main" val="2446649924"/>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10"/>
          <p:cNvSpPr>
            <a:spLocks noGrp="1" noChangeArrowheads="1"/>
          </p:cNvSpPr>
          <p:nvPr>
            <p:ph type="sldNum" sz="quarter" idx="12"/>
          </p:nvPr>
        </p:nvSpPr>
        <p:spPr>
          <a:ln/>
        </p:spPr>
        <p:txBody>
          <a:bodyPr/>
          <a:lstStyle>
            <a:lvl1pPr>
              <a:defRPr/>
            </a:lvl1pPr>
          </a:lstStyle>
          <a:p>
            <a:pPr>
              <a:defRPr/>
            </a:pPr>
            <a:fld id="{22F73B4B-5FD2-46A9-8CFE-4DDABF5EA9B6}" type="slidenum">
              <a:rPr lang="zh-TW" altLang="en-US"/>
              <a:pPr>
                <a:defRPr/>
              </a:pPr>
              <a:t>‹#›</a:t>
            </a:fld>
            <a:endParaRPr lang="en-US" altLang="zh-TW"/>
          </a:p>
        </p:txBody>
      </p:sp>
    </p:spTree>
    <p:extLst>
      <p:ext uri="{BB962C8B-B14F-4D97-AF65-F5344CB8AC3E}">
        <p14:creationId xmlns:p14="http://schemas.microsoft.com/office/powerpoint/2010/main" val="884198075"/>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612FBA14-7B34-429F-8804-E2E95A13963D}" type="slidenum">
              <a:rPr lang="zh-TW" altLang="en-US"/>
              <a:pPr>
                <a:defRPr/>
              </a:pPr>
              <a:t>‹#›</a:t>
            </a:fld>
            <a:endParaRPr lang="en-US" altLang="zh-TW"/>
          </a:p>
        </p:txBody>
      </p:sp>
    </p:spTree>
    <p:extLst>
      <p:ext uri="{BB962C8B-B14F-4D97-AF65-F5344CB8AC3E}">
        <p14:creationId xmlns:p14="http://schemas.microsoft.com/office/powerpoint/2010/main" val="2142086531"/>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743700" y="76200"/>
            <a:ext cx="2095500" cy="60547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76200"/>
            <a:ext cx="6134100" cy="60547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2"/>
          </p:nvPr>
        </p:nvSpPr>
        <p:spPr>
          <a:ln/>
        </p:spPr>
        <p:txBody>
          <a:bodyPr/>
          <a:lstStyle>
            <a:lvl1pPr>
              <a:defRPr/>
            </a:lvl1pPr>
          </a:lstStyle>
          <a:p>
            <a:pPr>
              <a:defRPr/>
            </a:pPr>
            <a:fld id="{75748BE6-77B6-4B6D-BD2A-29B30692D2C8}" type="slidenum">
              <a:rPr lang="zh-TW" altLang="en-US"/>
              <a:pPr>
                <a:defRPr/>
              </a:pPr>
              <a:t>‹#›</a:t>
            </a:fld>
            <a:endParaRPr lang="en-US" altLang="zh-TW"/>
          </a:p>
        </p:txBody>
      </p:sp>
    </p:spTree>
    <p:extLst>
      <p:ext uri="{BB962C8B-B14F-4D97-AF65-F5344CB8AC3E}">
        <p14:creationId xmlns:p14="http://schemas.microsoft.com/office/powerpoint/2010/main" val="3058168057"/>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橢圓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ltLang="zh-TW">
              <a:solidFill>
                <a:srgbClr val="000000"/>
              </a:solidFill>
              <a:ea typeface="新細明體" pitchFamily="18" charset="-120"/>
            </a:endParaRPr>
          </a:p>
        </p:txBody>
      </p:sp>
      <p:sp>
        <p:nvSpPr>
          <p:cNvPr id="5" name="橢圓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ltLang="zh-TW">
              <a:solidFill>
                <a:srgbClr val="000000"/>
              </a:solidFill>
              <a:ea typeface="新細明體" pitchFamily="18" charset="-120"/>
            </a:endParaRPr>
          </a:p>
        </p:txBody>
      </p:sp>
      <p:sp>
        <p:nvSpPr>
          <p:cNvPr id="14" name="標題 13"/>
          <p:cNvSpPr>
            <a:spLocks noGrp="1"/>
          </p:cNvSpPr>
          <p:nvPr>
            <p:ph type="ctrTitle"/>
          </p:nvPr>
        </p:nvSpPr>
        <p:spPr>
          <a:xfrm>
            <a:off x="1432560" y="359898"/>
            <a:ext cx="7406640" cy="1472184"/>
          </a:xfrm>
        </p:spPr>
        <p:txBody>
          <a:bodyPr anchor="b"/>
          <a:lstStyle>
            <a:lvl1pPr algn="l">
              <a:defRPr/>
            </a:lvl1pPr>
            <a:extLst/>
          </a:lstStyle>
          <a:p>
            <a:r>
              <a:rPr lang="zh-TW" altLang="en-US" smtClean="0"/>
              <a:t>按一下以編輯母片標題樣式</a:t>
            </a:r>
            <a:endParaRPr lang="en-US"/>
          </a:p>
        </p:txBody>
      </p:sp>
      <p:sp>
        <p:nvSpPr>
          <p:cNvPr id="22" name="副標題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zh-TW" altLang="en-US" smtClean="0"/>
              <a:t>按一下以編輯母片副標題樣式</a:t>
            </a:r>
            <a:endParaRPr lang="en-US"/>
          </a:p>
        </p:txBody>
      </p:sp>
      <p:sp>
        <p:nvSpPr>
          <p:cNvPr id="6" name="日期版面配置區 6"/>
          <p:cNvSpPr>
            <a:spLocks noGrp="1"/>
          </p:cNvSpPr>
          <p:nvPr>
            <p:ph type="dt" sz="half" idx="10"/>
          </p:nvPr>
        </p:nvSpPr>
        <p:spPr/>
        <p:txBody>
          <a:bodyPr/>
          <a:lstStyle>
            <a:lvl1pPr>
              <a:defRPr/>
            </a:lvl1pPr>
            <a:extLst/>
          </a:lstStyle>
          <a:p>
            <a:pPr>
              <a:defRPr/>
            </a:pPr>
            <a:endParaRPr lang="en-US" altLang="zh-TW"/>
          </a:p>
        </p:txBody>
      </p:sp>
      <p:sp>
        <p:nvSpPr>
          <p:cNvPr id="7" name="頁尾版面配置區 19"/>
          <p:cNvSpPr>
            <a:spLocks noGrp="1"/>
          </p:cNvSpPr>
          <p:nvPr>
            <p:ph type="ftr" sz="quarter" idx="11"/>
          </p:nvPr>
        </p:nvSpPr>
        <p:spPr/>
        <p:txBody>
          <a:bodyPr/>
          <a:lstStyle>
            <a:lvl1pPr>
              <a:defRPr/>
            </a:lvl1pPr>
            <a:extLst/>
          </a:lstStyle>
          <a:p>
            <a:pPr>
              <a:defRPr/>
            </a:pPr>
            <a:endParaRPr lang="en-US" altLang="zh-TW"/>
          </a:p>
        </p:txBody>
      </p:sp>
      <p:sp>
        <p:nvSpPr>
          <p:cNvPr id="8" name="投影片編號版面配置區 9"/>
          <p:cNvSpPr>
            <a:spLocks noGrp="1"/>
          </p:cNvSpPr>
          <p:nvPr>
            <p:ph type="sldNum" sz="quarter" idx="12"/>
          </p:nvPr>
        </p:nvSpPr>
        <p:spPr/>
        <p:txBody>
          <a:bodyPr/>
          <a:lstStyle>
            <a:lvl1pPr>
              <a:defRPr/>
            </a:lvl1pPr>
            <a:extLst/>
          </a:lstStyle>
          <a:p>
            <a:pPr>
              <a:defRPr/>
            </a:pPr>
            <a:fld id="{708B87D5-A55E-4997-A09B-5B734B5CBB84}" type="slidenum">
              <a:rPr lang="zh-TW" altLang="en-US"/>
              <a:pPr>
                <a:defRPr/>
              </a:pPr>
              <a:t>‹#›</a:t>
            </a:fld>
            <a:endParaRPr lang="en-US" altLang="zh-TW"/>
          </a:p>
        </p:txBody>
      </p:sp>
    </p:spTree>
    <p:extLst>
      <p:ext uri="{BB962C8B-B14F-4D97-AF65-F5344CB8AC3E}">
        <p14:creationId xmlns:p14="http://schemas.microsoft.com/office/powerpoint/2010/main" val="1576022894"/>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endParaRPr lang="en-US" altLang="zh-TW"/>
          </a:p>
        </p:txBody>
      </p:sp>
      <p:sp>
        <p:nvSpPr>
          <p:cNvPr id="5" name="頁尾版面配置區 9"/>
          <p:cNvSpPr>
            <a:spLocks noGrp="1"/>
          </p:cNvSpPr>
          <p:nvPr>
            <p:ph type="ftr" sz="quarter" idx="11"/>
          </p:nvPr>
        </p:nvSpPr>
        <p:spPr/>
        <p:txBody>
          <a:bodyPr/>
          <a:lstStyle>
            <a:lvl1pPr>
              <a:defRPr/>
            </a:lvl1pPr>
          </a:lstStyle>
          <a:p>
            <a:pPr>
              <a:defRPr/>
            </a:pPr>
            <a:endParaRPr lang="en-US" altLang="zh-TW"/>
          </a:p>
        </p:txBody>
      </p:sp>
      <p:sp>
        <p:nvSpPr>
          <p:cNvPr id="6" name="投影片編號版面配置區 21"/>
          <p:cNvSpPr>
            <a:spLocks noGrp="1"/>
          </p:cNvSpPr>
          <p:nvPr>
            <p:ph type="sldNum" sz="quarter" idx="12"/>
          </p:nvPr>
        </p:nvSpPr>
        <p:spPr/>
        <p:txBody>
          <a:bodyPr/>
          <a:lstStyle>
            <a:lvl1pPr>
              <a:defRPr/>
            </a:lvl1pPr>
          </a:lstStyle>
          <a:p>
            <a:pPr>
              <a:defRPr/>
            </a:pPr>
            <a:fld id="{D7458FC9-130F-444C-86CE-8EF0D0EE7E5F}" type="slidenum">
              <a:rPr lang="zh-TW" altLang="en-US"/>
              <a:pPr>
                <a:defRPr/>
              </a:pPr>
              <a:t>‹#›</a:t>
            </a:fld>
            <a:endParaRPr lang="en-US" altLang="zh-TW"/>
          </a:p>
        </p:txBody>
      </p:sp>
    </p:spTree>
    <p:extLst>
      <p:ext uri="{BB962C8B-B14F-4D97-AF65-F5344CB8AC3E}">
        <p14:creationId xmlns:p14="http://schemas.microsoft.com/office/powerpoint/2010/main" val="2621998451"/>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4" name="矩形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5" name="矩形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6" name="橢圓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ltLang="zh-TW">
              <a:solidFill>
                <a:srgbClr val="000000"/>
              </a:solidFill>
              <a:ea typeface="新細明體" pitchFamily="18" charset="-120"/>
            </a:endParaRPr>
          </a:p>
        </p:txBody>
      </p:sp>
      <p:sp>
        <p:nvSpPr>
          <p:cNvPr id="7" name="橢圓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ltLang="zh-TW">
              <a:solidFill>
                <a:srgbClr val="000000"/>
              </a:solidFill>
              <a:ea typeface="新細明體" pitchFamily="18" charset="-120"/>
            </a:endParaRPr>
          </a:p>
        </p:txBody>
      </p:sp>
      <p:sp>
        <p:nvSpPr>
          <p:cNvPr id="2" name="標題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zh-TW" altLang="en-US" smtClean="0"/>
              <a:t>按一下以編輯母片標題樣式</a:t>
            </a:r>
            <a:endParaRPr lang="en-US"/>
          </a:p>
        </p:txBody>
      </p:sp>
      <p:sp>
        <p:nvSpPr>
          <p:cNvPr id="3" name="文字版面配置區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zh-TW" altLang="en-US" smtClean="0"/>
              <a:t>按一下以編輯母片文字樣式</a:t>
            </a:r>
          </a:p>
        </p:txBody>
      </p:sp>
      <p:sp>
        <p:nvSpPr>
          <p:cNvPr id="8" name="日期版面配置區 3"/>
          <p:cNvSpPr>
            <a:spLocks noGrp="1"/>
          </p:cNvSpPr>
          <p:nvPr>
            <p:ph type="dt" sz="half" idx="10"/>
          </p:nvPr>
        </p:nvSpPr>
        <p:spPr/>
        <p:txBody>
          <a:bodyPr/>
          <a:lstStyle>
            <a:lvl1pPr>
              <a:defRPr/>
            </a:lvl1pPr>
            <a:extLst/>
          </a:lstStyle>
          <a:p>
            <a:pPr>
              <a:defRPr/>
            </a:pPr>
            <a:endParaRPr lang="en-US" altLang="zh-TW"/>
          </a:p>
        </p:txBody>
      </p:sp>
      <p:sp>
        <p:nvSpPr>
          <p:cNvPr id="9" name="頁尾版面配置區 4"/>
          <p:cNvSpPr>
            <a:spLocks noGrp="1"/>
          </p:cNvSpPr>
          <p:nvPr>
            <p:ph type="ftr" sz="quarter" idx="11"/>
          </p:nvPr>
        </p:nvSpPr>
        <p:spPr/>
        <p:txBody>
          <a:bodyPr/>
          <a:lstStyle>
            <a:lvl1pPr>
              <a:defRPr/>
            </a:lvl1pPr>
            <a:extLst/>
          </a:lstStyle>
          <a:p>
            <a:pPr>
              <a:defRPr/>
            </a:pPr>
            <a:endParaRPr lang="en-US" altLang="zh-TW"/>
          </a:p>
        </p:txBody>
      </p:sp>
      <p:sp>
        <p:nvSpPr>
          <p:cNvPr id="10" name="投影片編號版面配置區 5"/>
          <p:cNvSpPr>
            <a:spLocks noGrp="1"/>
          </p:cNvSpPr>
          <p:nvPr>
            <p:ph type="sldNum" sz="quarter" idx="12"/>
          </p:nvPr>
        </p:nvSpPr>
        <p:spPr/>
        <p:txBody>
          <a:bodyPr/>
          <a:lstStyle>
            <a:lvl1pPr>
              <a:defRPr/>
            </a:lvl1pPr>
            <a:extLst/>
          </a:lstStyle>
          <a:p>
            <a:pPr>
              <a:defRPr/>
            </a:pPr>
            <a:fld id="{2E8B143E-6ED6-4B0D-A8E1-55621431396D}" type="slidenum">
              <a:rPr lang="zh-TW" altLang="en-US"/>
              <a:pPr>
                <a:defRPr/>
              </a:pPr>
              <a:t>‹#›</a:t>
            </a:fld>
            <a:endParaRPr lang="en-US" altLang="zh-TW"/>
          </a:p>
        </p:txBody>
      </p:sp>
    </p:spTree>
    <p:extLst>
      <p:ext uri="{BB962C8B-B14F-4D97-AF65-F5344CB8AC3E}">
        <p14:creationId xmlns:p14="http://schemas.microsoft.com/office/powerpoint/2010/main" val="3839125038"/>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lstStyle>
            <a:extLst/>
          </a:lstStyle>
          <a:p>
            <a:r>
              <a:rPr lang="zh-TW" altLang="en-US" smtClean="0"/>
              <a:t>按一下以編輯母片標題樣式</a:t>
            </a:r>
            <a:endParaRPr lang="en-US"/>
          </a:p>
        </p:txBody>
      </p:sp>
      <p:sp>
        <p:nvSpPr>
          <p:cNvPr id="3" name="內容版面配置區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23"/>
          <p:cNvSpPr>
            <a:spLocks noGrp="1"/>
          </p:cNvSpPr>
          <p:nvPr>
            <p:ph type="dt" sz="half" idx="10"/>
          </p:nvPr>
        </p:nvSpPr>
        <p:spPr/>
        <p:txBody>
          <a:bodyPr/>
          <a:lstStyle>
            <a:lvl1pPr>
              <a:defRPr/>
            </a:lvl1pPr>
          </a:lstStyle>
          <a:p>
            <a:pPr>
              <a:defRPr/>
            </a:pPr>
            <a:endParaRPr lang="en-US" altLang="zh-TW"/>
          </a:p>
        </p:txBody>
      </p:sp>
      <p:sp>
        <p:nvSpPr>
          <p:cNvPr id="6" name="頁尾版面配置區 9"/>
          <p:cNvSpPr>
            <a:spLocks noGrp="1"/>
          </p:cNvSpPr>
          <p:nvPr>
            <p:ph type="ftr" sz="quarter" idx="11"/>
          </p:nvPr>
        </p:nvSpPr>
        <p:spPr/>
        <p:txBody>
          <a:bodyPr/>
          <a:lstStyle>
            <a:lvl1pPr>
              <a:defRPr/>
            </a:lvl1pPr>
          </a:lstStyle>
          <a:p>
            <a:pPr>
              <a:defRPr/>
            </a:pPr>
            <a:endParaRPr lang="en-US" altLang="zh-TW"/>
          </a:p>
        </p:txBody>
      </p:sp>
      <p:sp>
        <p:nvSpPr>
          <p:cNvPr id="7" name="投影片編號版面配置區 21"/>
          <p:cNvSpPr>
            <a:spLocks noGrp="1"/>
          </p:cNvSpPr>
          <p:nvPr>
            <p:ph type="sldNum" sz="quarter" idx="12"/>
          </p:nvPr>
        </p:nvSpPr>
        <p:spPr/>
        <p:txBody>
          <a:bodyPr/>
          <a:lstStyle>
            <a:lvl1pPr>
              <a:defRPr/>
            </a:lvl1pPr>
          </a:lstStyle>
          <a:p>
            <a:pPr>
              <a:defRPr/>
            </a:pPr>
            <a:fld id="{E974ECEB-2C4E-474C-ABDF-361C154B3B8A}" type="slidenum">
              <a:rPr lang="zh-TW" altLang="en-US"/>
              <a:pPr>
                <a:defRPr/>
              </a:pPr>
              <a:t>‹#›</a:t>
            </a:fld>
            <a:endParaRPr lang="en-US" altLang="zh-TW"/>
          </a:p>
        </p:txBody>
      </p:sp>
    </p:spTree>
    <p:extLst>
      <p:ext uri="{BB962C8B-B14F-4D97-AF65-F5344CB8AC3E}">
        <p14:creationId xmlns:p14="http://schemas.microsoft.com/office/powerpoint/2010/main" val="3739561519"/>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5160336"/>
            <a:ext cx="8229600" cy="1143000"/>
          </a:xfrm>
        </p:spPr>
        <p:txBody>
          <a:bodyPr/>
          <a:lstStyle>
            <a:lvl1pPr algn="ctr">
              <a:defRPr sz="4500" b="1" cap="none" baseline="0"/>
            </a:lvl1pPr>
            <a:extLst/>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zh-TW" altLang="en-US" smtClean="0"/>
              <a:t>按一下以編輯母片文字樣式</a:t>
            </a:r>
          </a:p>
        </p:txBody>
      </p:sp>
      <p:sp>
        <p:nvSpPr>
          <p:cNvPr id="4" name="文字版面配置區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zh-TW" altLang="en-US" smtClean="0"/>
              <a:t>按一下以編輯母片文字樣式</a:t>
            </a:r>
          </a:p>
        </p:txBody>
      </p:sp>
      <p:sp>
        <p:nvSpPr>
          <p:cNvPr id="5" name="內容版面配置區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6" name="內容版面配置區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6"/>
          <p:cNvSpPr>
            <a:spLocks noGrp="1"/>
          </p:cNvSpPr>
          <p:nvPr>
            <p:ph type="dt" sz="half" idx="10"/>
          </p:nvPr>
        </p:nvSpPr>
        <p:spPr/>
        <p:txBody>
          <a:bodyPr/>
          <a:lstStyle>
            <a:lvl1pPr>
              <a:defRPr/>
            </a:lvl1pPr>
            <a:extLst/>
          </a:lstStyle>
          <a:p>
            <a:pPr>
              <a:defRPr/>
            </a:pPr>
            <a:endParaRPr lang="en-US" altLang="zh-TW"/>
          </a:p>
        </p:txBody>
      </p:sp>
      <p:sp>
        <p:nvSpPr>
          <p:cNvPr id="8" name="頁尾版面配置區 7"/>
          <p:cNvSpPr>
            <a:spLocks noGrp="1"/>
          </p:cNvSpPr>
          <p:nvPr>
            <p:ph type="ftr" sz="quarter" idx="11"/>
          </p:nvPr>
        </p:nvSpPr>
        <p:spPr/>
        <p:txBody>
          <a:bodyPr/>
          <a:lstStyle>
            <a:lvl1pPr>
              <a:defRPr/>
            </a:lvl1pPr>
            <a:extLst/>
          </a:lstStyle>
          <a:p>
            <a:pPr>
              <a:defRPr/>
            </a:pPr>
            <a:endParaRPr lang="en-US" altLang="zh-TW"/>
          </a:p>
        </p:txBody>
      </p:sp>
      <p:sp>
        <p:nvSpPr>
          <p:cNvPr id="9" name="投影片編號版面配置區 8"/>
          <p:cNvSpPr>
            <a:spLocks noGrp="1"/>
          </p:cNvSpPr>
          <p:nvPr>
            <p:ph type="sldNum" sz="quarter" idx="12"/>
          </p:nvPr>
        </p:nvSpPr>
        <p:spPr/>
        <p:txBody>
          <a:bodyPr/>
          <a:lstStyle>
            <a:lvl1pPr>
              <a:defRPr/>
            </a:lvl1pPr>
            <a:extLst/>
          </a:lstStyle>
          <a:p>
            <a:pPr>
              <a:defRPr/>
            </a:pPr>
            <a:fld id="{1C0AA073-8CF7-418F-93D8-0F9BED04E204}" type="slidenum">
              <a:rPr lang="zh-TW" altLang="en-US"/>
              <a:pPr>
                <a:defRPr/>
              </a:pPr>
              <a:t>‹#›</a:t>
            </a:fld>
            <a:endParaRPr lang="en-US" altLang="zh-TW"/>
          </a:p>
        </p:txBody>
      </p:sp>
    </p:spTree>
    <p:extLst>
      <p:ext uri="{BB962C8B-B14F-4D97-AF65-F5344CB8AC3E}">
        <p14:creationId xmlns:p14="http://schemas.microsoft.com/office/powerpoint/2010/main" val="2446226420"/>
      </p:ext>
    </p:extLst>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lstStyle>
            <a:extLst/>
          </a:lstStyle>
          <a:p>
            <a:r>
              <a:rPr lang="zh-TW" altLang="en-US" smtClean="0"/>
              <a:t>按一下以編輯母片標題樣式</a:t>
            </a:r>
            <a:endParaRPr lang="en-US"/>
          </a:p>
        </p:txBody>
      </p:sp>
      <p:sp>
        <p:nvSpPr>
          <p:cNvPr id="3" name="日期版面配置區 23"/>
          <p:cNvSpPr>
            <a:spLocks noGrp="1"/>
          </p:cNvSpPr>
          <p:nvPr>
            <p:ph type="dt" sz="half" idx="10"/>
          </p:nvPr>
        </p:nvSpPr>
        <p:spPr/>
        <p:txBody>
          <a:bodyPr/>
          <a:lstStyle>
            <a:lvl1pPr>
              <a:defRPr/>
            </a:lvl1pPr>
          </a:lstStyle>
          <a:p>
            <a:pPr>
              <a:defRPr/>
            </a:pPr>
            <a:endParaRPr lang="en-US" altLang="zh-TW"/>
          </a:p>
        </p:txBody>
      </p:sp>
      <p:sp>
        <p:nvSpPr>
          <p:cNvPr id="4" name="頁尾版面配置區 9"/>
          <p:cNvSpPr>
            <a:spLocks noGrp="1"/>
          </p:cNvSpPr>
          <p:nvPr>
            <p:ph type="ftr" sz="quarter" idx="11"/>
          </p:nvPr>
        </p:nvSpPr>
        <p:spPr/>
        <p:txBody>
          <a:bodyPr/>
          <a:lstStyle>
            <a:lvl1pPr>
              <a:defRPr/>
            </a:lvl1pPr>
          </a:lstStyle>
          <a:p>
            <a:pPr>
              <a:defRPr/>
            </a:pPr>
            <a:endParaRPr lang="en-US" altLang="zh-TW"/>
          </a:p>
        </p:txBody>
      </p:sp>
      <p:sp>
        <p:nvSpPr>
          <p:cNvPr id="5" name="投影片編號版面配置區 21"/>
          <p:cNvSpPr>
            <a:spLocks noGrp="1"/>
          </p:cNvSpPr>
          <p:nvPr>
            <p:ph type="sldNum" sz="quarter" idx="12"/>
          </p:nvPr>
        </p:nvSpPr>
        <p:spPr/>
        <p:txBody>
          <a:bodyPr/>
          <a:lstStyle>
            <a:lvl1pPr>
              <a:defRPr/>
            </a:lvl1pPr>
          </a:lstStyle>
          <a:p>
            <a:pPr>
              <a:defRPr/>
            </a:pPr>
            <a:fld id="{3410C285-FB40-4F51-A460-3E7450EB4D58}" type="slidenum">
              <a:rPr lang="zh-TW" altLang="en-US"/>
              <a:pPr>
                <a:defRPr/>
              </a:pPr>
              <a:t>‹#›</a:t>
            </a:fld>
            <a:endParaRPr lang="en-US" altLang="zh-TW"/>
          </a:p>
        </p:txBody>
      </p:sp>
    </p:spTree>
    <p:extLst>
      <p:ext uri="{BB962C8B-B14F-4D97-AF65-F5344CB8AC3E}">
        <p14:creationId xmlns:p14="http://schemas.microsoft.com/office/powerpoint/2010/main" val="2787560311"/>
      </p:ext>
    </p:extLst>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矩形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3" name="矩形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4" name="日期版面配置區 1"/>
          <p:cNvSpPr>
            <a:spLocks noGrp="1"/>
          </p:cNvSpPr>
          <p:nvPr>
            <p:ph type="dt" sz="half" idx="10"/>
          </p:nvPr>
        </p:nvSpPr>
        <p:spPr/>
        <p:txBody>
          <a:bodyPr/>
          <a:lstStyle>
            <a:lvl1pPr>
              <a:defRPr/>
            </a:lvl1pPr>
            <a:extLst/>
          </a:lstStyle>
          <a:p>
            <a:pPr>
              <a:defRPr/>
            </a:pPr>
            <a:endParaRPr lang="en-US" altLang="zh-TW"/>
          </a:p>
        </p:txBody>
      </p:sp>
      <p:sp>
        <p:nvSpPr>
          <p:cNvPr id="5" name="頁尾版面配置區 2"/>
          <p:cNvSpPr>
            <a:spLocks noGrp="1"/>
          </p:cNvSpPr>
          <p:nvPr>
            <p:ph type="ftr" sz="quarter" idx="11"/>
          </p:nvPr>
        </p:nvSpPr>
        <p:spPr/>
        <p:txBody>
          <a:bodyPr/>
          <a:lstStyle>
            <a:lvl1pPr>
              <a:defRPr/>
            </a:lvl1pPr>
            <a:extLst/>
          </a:lstStyle>
          <a:p>
            <a:pPr>
              <a:defRPr/>
            </a:pPr>
            <a:endParaRPr lang="en-US" altLang="zh-TW"/>
          </a:p>
        </p:txBody>
      </p:sp>
      <p:sp>
        <p:nvSpPr>
          <p:cNvPr id="6" name="投影片編號版面配置區 3"/>
          <p:cNvSpPr>
            <a:spLocks noGrp="1"/>
          </p:cNvSpPr>
          <p:nvPr>
            <p:ph type="sldNum" sz="quarter" idx="12"/>
          </p:nvPr>
        </p:nvSpPr>
        <p:spPr/>
        <p:txBody>
          <a:bodyPr/>
          <a:lstStyle>
            <a:lvl1pPr>
              <a:defRPr/>
            </a:lvl1pPr>
            <a:extLst/>
          </a:lstStyle>
          <a:p>
            <a:pPr>
              <a:defRPr/>
            </a:pPr>
            <a:fld id="{10BD13B0-E27B-465B-A96F-C7F04C867081}" type="slidenum">
              <a:rPr lang="zh-TW" altLang="en-US"/>
              <a:pPr>
                <a:defRPr/>
              </a:pPr>
              <a:t>‹#›</a:t>
            </a:fld>
            <a:endParaRPr lang="en-US" altLang="zh-TW"/>
          </a:p>
        </p:txBody>
      </p:sp>
    </p:spTree>
    <p:extLst>
      <p:ext uri="{BB962C8B-B14F-4D97-AF65-F5344CB8AC3E}">
        <p14:creationId xmlns:p14="http://schemas.microsoft.com/office/powerpoint/2010/main" val="4257089674"/>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zh-TW" altLang="en-US" smtClean="0"/>
              <a:t>按一下以編輯母片標題樣式</a:t>
            </a:r>
            <a:endParaRPr lang="en-US"/>
          </a:p>
        </p:txBody>
      </p:sp>
      <p:sp>
        <p:nvSpPr>
          <p:cNvPr id="3" name="文字版面配置區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zh-TW" altLang="en-US" smtClean="0"/>
              <a:t>按一下以編輯母片文字樣式</a:t>
            </a:r>
          </a:p>
        </p:txBody>
      </p:sp>
      <p:sp>
        <p:nvSpPr>
          <p:cNvPr id="4" name="內容版面配置區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4"/>
          <p:cNvSpPr>
            <a:spLocks noGrp="1"/>
          </p:cNvSpPr>
          <p:nvPr>
            <p:ph type="dt" sz="half" idx="10"/>
          </p:nvPr>
        </p:nvSpPr>
        <p:spPr/>
        <p:txBody>
          <a:bodyPr/>
          <a:lstStyle>
            <a:lvl1pPr>
              <a:defRPr/>
            </a:lvl1pPr>
            <a:extLst/>
          </a:lstStyle>
          <a:p>
            <a:pPr>
              <a:defRPr/>
            </a:pPr>
            <a:endParaRPr lang="en-US" altLang="zh-TW"/>
          </a:p>
        </p:txBody>
      </p:sp>
      <p:sp>
        <p:nvSpPr>
          <p:cNvPr id="6" name="頁尾版面配置區 5"/>
          <p:cNvSpPr>
            <a:spLocks noGrp="1"/>
          </p:cNvSpPr>
          <p:nvPr>
            <p:ph type="ftr" sz="quarter" idx="11"/>
          </p:nvPr>
        </p:nvSpPr>
        <p:spPr/>
        <p:txBody>
          <a:bodyPr/>
          <a:lstStyle>
            <a:lvl1pPr>
              <a:defRPr/>
            </a:lvl1pPr>
            <a:extLst/>
          </a:lstStyle>
          <a:p>
            <a:pPr>
              <a:defRPr/>
            </a:pPr>
            <a:endParaRPr lang="en-US" altLang="zh-TW"/>
          </a:p>
        </p:txBody>
      </p:sp>
      <p:sp>
        <p:nvSpPr>
          <p:cNvPr id="7" name="投影片編號版面配置區 6"/>
          <p:cNvSpPr>
            <a:spLocks noGrp="1"/>
          </p:cNvSpPr>
          <p:nvPr>
            <p:ph type="sldNum" sz="quarter" idx="12"/>
          </p:nvPr>
        </p:nvSpPr>
        <p:spPr/>
        <p:txBody>
          <a:bodyPr/>
          <a:lstStyle>
            <a:lvl1pPr>
              <a:defRPr/>
            </a:lvl1pPr>
            <a:extLst/>
          </a:lstStyle>
          <a:p>
            <a:pPr>
              <a:defRPr/>
            </a:pPr>
            <a:fld id="{EEDDD01C-4530-4971-A447-B0A810FC9C61}" type="slidenum">
              <a:rPr lang="zh-TW" altLang="en-US"/>
              <a:pPr>
                <a:defRPr/>
              </a:pPr>
              <a:t>‹#›</a:t>
            </a:fld>
            <a:endParaRPr lang="en-US" altLang="zh-TW"/>
          </a:p>
        </p:txBody>
      </p:sp>
    </p:spTree>
    <p:extLst>
      <p:ext uri="{BB962C8B-B14F-4D97-AF65-F5344CB8AC3E}">
        <p14:creationId xmlns:p14="http://schemas.microsoft.com/office/powerpoint/2010/main" val="852978161"/>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5" name="矩形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p>
            <a:pPr indent="-282575">
              <a:lnSpc>
                <a:spcPts val="3000"/>
              </a:lnSpc>
              <a:spcBef>
                <a:spcPts val="600"/>
              </a:spcBef>
              <a:buClr>
                <a:schemeClr val="accent1"/>
              </a:buClr>
              <a:buSzPct val="80000"/>
              <a:buFont typeface="Wingdings 2" pitchFamily="18" charset="2"/>
              <a:buNone/>
              <a:defRPr/>
            </a:pPr>
            <a:endParaRPr lang="en-US" altLang="zh-TW" sz="3200">
              <a:latin typeface="Gill Sans MT" pitchFamily="34" charset="0"/>
              <a:ea typeface="新細明體" pitchFamily="18" charset="-120"/>
            </a:endParaRPr>
          </a:p>
        </p:txBody>
      </p:sp>
      <p:sp>
        <p:nvSpPr>
          <p:cNvPr id="6" name="流程圖: 程序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7" name="流程圖: 程序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2" name="標題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zh-TW" altLang="en-US" smtClean="0"/>
              <a:t>按一下以編輯母片標題樣式</a:t>
            </a:r>
            <a:endParaRPr lang="en-US"/>
          </a:p>
        </p:txBody>
      </p:sp>
      <p:sp>
        <p:nvSpPr>
          <p:cNvPr id="3" name="圖片版面配置區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zh-TW" altLang="en-US" noProof="0" smtClean="0"/>
              <a:t>按一下圖示以新增圖片</a:t>
            </a:r>
            <a:endParaRPr lang="en-US" noProof="0" dirty="0"/>
          </a:p>
        </p:txBody>
      </p:sp>
      <p:sp>
        <p:nvSpPr>
          <p:cNvPr id="4" name="文字版面配置區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zh-TW" altLang="en-US" smtClean="0"/>
              <a:t>按一下以編輯母片文字樣式</a:t>
            </a:r>
          </a:p>
        </p:txBody>
      </p:sp>
      <p:sp>
        <p:nvSpPr>
          <p:cNvPr id="8" name="日期版面配置區 4"/>
          <p:cNvSpPr>
            <a:spLocks noGrp="1"/>
          </p:cNvSpPr>
          <p:nvPr>
            <p:ph type="dt" sz="half" idx="10"/>
          </p:nvPr>
        </p:nvSpPr>
        <p:spPr/>
        <p:txBody>
          <a:bodyPr/>
          <a:lstStyle>
            <a:lvl1pPr>
              <a:defRPr/>
            </a:lvl1pPr>
            <a:extLst/>
          </a:lstStyle>
          <a:p>
            <a:pPr>
              <a:defRPr/>
            </a:pPr>
            <a:endParaRPr lang="en-US" altLang="zh-TW"/>
          </a:p>
        </p:txBody>
      </p:sp>
      <p:sp>
        <p:nvSpPr>
          <p:cNvPr id="9" name="頁尾版面配置區 5"/>
          <p:cNvSpPr>
            <a:spLocks noGrp="1"/>
          </p:cNvSpPr>
          <p:nvPr>
            <p:ph type="ftr" sz="quarter" idx="11"/>
          </p:nvPr>
        </p:nvSpPr>
        <p:spPr/>
        <p:txBody>
          <a:bodyPr/>
          <a:lstStyle>
            <a:lvl1pPr>
              <a:defRPr/>
            </a:lvl1pPr>
            <a:extLst/>
          </a:lstStyle>
          <a:p>
            <a:pPr>
              <a:defRPr/>
            </a:pPr>
            <a:endParaRPr lang="en-US" altLang="zh-TW"/>
          </a:p>
        </p:txBody>
      </p:sp>
      <p:sp>
        <p:nvSpPr>
          <p:cNvPr id="10" name="投影片編號版面配置區 6"/>
          <p:cNvSpPr>
            <a:spLocks noGrp="1"/>
          </p:cNvSpPr>
          <p:nvPr>
            <p:ph type="sldNum" sz="quarter" idx="12"/>
          </p:nvPr>
        </p:nvSpPr>
        <p:spPr/>
        <p:txBody>
          <a:bodyPr/>
          <a:lstStyle>
            <a:lvl1pPr>
              <a:defRPr/>
            </a:lvl1pPr>
            <a:extLst/>
          </a:lstStyle>
          <a:p>
            <a:pPr>
              <a:defRPr/>
            </a:pPr>
            <a:fld id="{1E5276EF-F88F-473C-9311-82BFB0EE5CCF}" type="slidenum">
              <a:rPr lang="zh-TW" altLang="en-US"/>
              <a:pPr>
                <a:defRPr/>
              </a:pPr>
              <a:t>‹#›</a:t>
            </a:fld>
            <a:endParaRPr lang="en-US" altLang="zh-TW"/>
          </a:p>
        </p:txBody>
      </p:sp>
    </p:spTree>
    <p:extLst>
      <p:ext uri="{BB962C8B-B14F-4D97-AF65-F5344CB8AC3E}">
        <p14:creationId xmlns:p14="http://schemas.microsoft.com/office/powerpoint/2010/main" val="206803494"/>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endParaRPr lang="en-US" altLang="zh-TW"/>
          </a:p>
        </p:txBody>
      </p:sp>
      <p:sp>
        <p:nvSpPr>
          <p:cNvPr id="5" name="頁尾版面配置區 9"/>
          <p:cNvSpPr>
            <a:spLocks noGrp="1"/>
          </p:cNvSpPr>
          <p:nvPr>
            <p:ph type="ftr" sz="quarter" idx="11"/>
          </p:nvPr>
        </p:nvSpPr>
        <p:spPr/>
        <p:txBody>
          <a:bodyPr/>
          <a:lstStyle>
            <a:lvl1pPr>
              <a:defRPr/>
            </a:lvl1pPr>
          </a:lstStyle>
          <a:p>
            <a:pPr>
              <a:defRPr/>
            </a:pPr>
            <a:endParaRPr lang="en-US" altLang="zh-TW"/>
          </a:p>
        </p:txBody>
      </p:sp>
      <p:sp>
        <p:nvSpPr>
          <p:cNvPr id="6" name="投影片編號版面配置區 21"/>
          <p:cNvSpPr>
            <a:spLocks noGrp="1"/>
          </p:cNvSpPr>
          <p:nvPr>
            <p:ph type="sldNum" sz="quarter" idx="12"/>
          </p:nvPr>
        </p:nvSpPr>
        <p:spPr/>
        <p:txBody>
          <a:bodyPr/>
          <a:lstStyle>
            <a:lvl1pPr>
              <a:defRPr/>
            </a:lvl1pPr>
          </a:lstStyle>
          <a:p>
            <a:pPr>
              <a:defRPr/>
            </a:pPr>
            <a:fld id="{024DDD22-F1EC-4D1E-9F19-5ADD50CDD399}" type="slidenum">
              <a:rPr lang="zh-TW" altLang="en-US"/>
              <a:pPr>
                <a:defRPr/>
              </a:pPr>
              <a:t>‹#›</a:t>
            </a:fld>
            <a:endParaRPr lang="en-US" altLang="zh-TW"/>
          </a:p>
        </p:txBody>
      </p:sp>
    </p:spTree>
    <p:extLst>
      <p:ext uri="{BB962C8B-B14F-4D97-AF65-F5344CB8AC3E}">
        <p14:creationId xmlns:p14="http://schemas.microsoft.com/office/powerpoint/2010/main" val="2593234404"/>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274639"/>
            <a:ext cx="1828800" cy="5851525"/>
          </a:xfrm>
        </p:spPr>
        <p:txBody>
          <a:bodyPr vert="eaVert"/>
          <a:lstStyle>
            <a:extLs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1143000" y="274640"/>
            <a:ext cx="5562600" cy="5851525"/>
          </a:xfrm>
        </p:spPr>
        <p:txBody>
          <a:bodyPr vert="eaVert"/>
          <a:lstStyle>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endParaRPr lang="en-US" altLang="zh-TW"/>
          </a:p>
        </p:txBody>
      </p:sp>
      <p:sp>
        <p:nvSpPr>
          <p:cNvPr id="5" name="頁尾版面配置區 9"/>
          <p:cNvSpPr>
            <a:spLocks noGrp="1"/>
          </p:cNvSpPr>
          <p:nvPr>
            <p:ph type="ftr" sz="quarter" idx="11"/>
          </p:nvPr>
        </p:nvSpPr>
        <p:spPr/>
        <p:txBody>
          <a:bodyPr/>
          <a:lstStyle>
            <a:lvl1pPr>
              <a:defRPr/>
            </a:lvl1pPr>
          </a:lstStyle>
          <a:p>
            <a:pPr>
              <a:defRPr/>
            </a:pPr>
            <a:endParaRPr lang="en-US" altLang="zh-TW"/>
          </a:p>
        </p:txBody>
      </p:sp>
      <p:sp>
        <p:nvSpPr>
          <p:cNvPr id="6" name="投影片編號版面配置區 21"/>
          <p:cNvSpPr>
            <a:spLocks noGrp="1"/>
          </p:cNvSpPr>
          <p:nvPr>
            <p:ph type="sldNum" sz="quarter" idx="12"/>
          </p:nvPr>
        </p:nvSpPr>
        <p:spPr/>
        <p:txBody>
          <a:bodyPr/>
          <a:lstStyle>
            <a:lvl1pPr>
              <a:defRPr/>
            </a:lvl1pPr>
          </a:lstStyle>
          <a:p>
            <a:pPr>
              <a:defRPr/>
            </a:pPr>
            <a:fld id="{648E3CEE-5236-4AD0-B7B6-C4B6AF174D55}" type="slidenum">
              <a:rPr lang="zh-TW" altLang="en-US"/>
              <a:pPr>
                <a:defRPr/>
              </a:pPr>
              <a:t>‹#›</a:t>
            </a:fld>
            <a:endParaRPr lang="en-US" altLang="zh-TW"/>
          </a:p>
        </p:txBody>
      </p:sp>
    </p:spTree>
    <p:extLst>
      <p:ext uri="{BB962C8B-B14F-4D97-AF65-F5344CB8AC3E}">
        <p14:creationId xmlns:p14="http://schemas.microsoft.com/office/powerpoint/2010/main" val="882068768"/>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3.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0" y="0"/>
            <a:ext cx="609600" cy="487680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grpSp>
        <p:nvGrpSpPr>
          <p:cNvPr id="1027" name="Group 3"/>
          <p:cNvGrpSpPr>
            <a:grpSpLocks/>
          </p:cNvGrpSpPr>
          <p:nvPr/>
        </p:nvGrpSpPr>
        <p:grpSpPr bwMode="auto">
          <a:xfrm>
            <a:off x="381000" y="1066800"/>
            <a:ext cx="8305800" cy="182563"/>
            <a:chOff x="240" y="893"/>
            <a:chExt cx="5232" cy="115"/>
          </a:xfrm>
        </p:grpSpPr>
        <p:sp>
          <p:nvSpPr>
            <p:cNvPr id="1034" name="Rectangle 4"/>
            <p:cNvSpPr>
              <a:spLocks noChangeArrowheads="1"/>
            </p:cNvSpPr>
            <p:nvPr/>
          </p:nvSpPr>
          <p:spPr bwMode="ltGray">
            <a:xfrm>
              <a:off x="4320" y="893"/>
              <a:ext cx="1152" cy="11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1035" name="Line 5"/>
            <p:cNvSpPr>
              <a:spLocks noChangeShapeType="1"/>
            </p:cNvSpPr>
            <p:nvPr/>
          </p:nvSpPr>
          <p:spPr bwMode="ltGray">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sp>
        <p:nvSpPr>
          <p:cNvPr id="1028" name="Rectangle 6"/>
          <p:cNvSpPr>
            <a:spLocks noGrp="1" noChangeArrowheads="1"/>
          </p:cNvSpPr>
          <p:nvPr>
            <p:ph type="title"/>
          </p:nvPr>
        </p:nvSpPr>
        <p:spPr bwMode="auto">
          <a:xfrm>
            <a:off x="762000" y="277813"/>
            <a:ext cx="8153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9" name="Rectangle 7"/>
          <p:cNvSpPr>
            <a:spLocks noGrp="1" noChangeArrowheads="1"/>
          </p:cNvSpPr>
          <p:nvPr>
            <p:ph type="body" idx="1"/>
          </p:nvPr>
        </p:nvSpPr>
        <p:spPr bwMode="auto">
          <a:xfrm>
            <a:off x="762000" y="1295400"/>
            <a:ext cx="8077200"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86024" name="Rectangle 8"/>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新細明體" pitchFamily="18" charset="-120"/>
              </a:defRPr>
            </a:lvl1pPr>
          </a:lstStyle>
          <a:p>
            <a:pPr>
              <a:defRPr/>
            </a:pPr>
            <a:endParaRPr lang="en-US" altLang="zh-TW"/>
          </a:p>
        </p:txBody>
      </p:sp>
      <p:sp>
        <p:nvSpPr>
          <p:cNvPr id="86025" name="Rectangle 9"/>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ea typeface="新細明體" pitchFamily="18" charset="-120"/>
              </a:defRPr>
            </a:lvl1pPr>
          </a:lstStyle>
          <a:p>
            <a:pPr>
              <a:defRPr/>
            </a:pPr>
            <a:endParaRPr lang="en-US" altLang="zh-TW"/>
          </a:p>
        </p:txBody>
      </p:sp>
      <p:sp>
        <p:nvSpPr>
          <p:cNvPr id="86026"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新細明體" pitchFamily="18" charset="-120"/>
              </a:defRPr>
            </a:lvl1pPr>
          </a:lstStyle>
          <a:p>
            <a:pPr>
              <a:defRPr/>
            </a:pPr>
            <a:fld id="{96D661F9-F9DC-4284-839D-A20EA52F7394}" type="slidenum">
              <a:rPr lang="zh-TW" altLang="en-US"/>
              <a:pPr>
                <a:defRPr/>
              </a:pPr>
              <a:t>‹#›</a:t>
            </a:fld>
            <a:endParaRPr lang="en-US" altLang="zh-TW"/>
          </a:p>
        </p:txBody>
      </p:sp>
      <p:sp>
        <p:nvSpPr>
          <p:cNvPr id="1033" name="Line 11"/>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spTree>
  </p:cSld>
  <p:clrMap bg1="lt1" tx1="dk1" bg2="lt2" tx2="dk2" accent1="accent1" accent2="accent2" accent3="accent3" accent4="accent4" accent5="accent5" accent6="accent6" hlink="hlink" folHlink="folHlink"/>
  <p:sldLayoutIdLst>
    <p:sldLayoutId id="2147484890"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Lst>
  <p:transition>
    <p:random/>
  </p:transition>
  <p:timing>
    <p:tnLst>
      <p:par>
        <p:cTn id="1" dur="indefinite" restart="never" nodeType="tmRoot"/>
      </p:par>
    </p:tnLst>
  </p:timing>
  <p:txStyles>
    <p:titleStyle>
      <a:lvl1pPr algn="l" rtl="0" eaLnBrk="0" fontAlgn="base" hangingPunct="0">
        <a:spcBef>
          <a:spcPct val="0"/>
        </a:spcBef>
        <a:spcAft>
          <a:spcPct val="0"/>
        </a:spcAft>
        <a:defRPr sz="3800" b="1">
          <a:solidFill>
            <a:srgbClr val="000066"/>
          </a:solidFill>
          <a:latin typeface="+mj-lt"/>
          <a:ea typeface="+mj-ea"/>
          <a:cs typeface="+mj-cs"/>
        </a:defRPr>
      </a:lvl1pPr>
      <a:lvl2pPr algn="l" rtl="0" eaLnBrk="0" fontAlgn="base" hangingPunct="0">
        <a:spcBef>
          <a:spcPct val="0"/>
        </a:spcBef>
        <a:spcAft>
          <a:spcPct val="0"/>
        </a:spcAft>
        <a:defRPr sz="3800" b="1">
          <a:solidFill>
            <a:srgbClr val="000066"/>
          </a:solidFill>
          <a:latin typeface="Times New Roman" pitchFamily="18" charset="0"/>
        </a:defRPr>
      </a:lvl2pPr>
      <a:lvl3pPr algn="l" rtl="0" eaLnBrk="0" fontAlgn="base" hangingPunct="0">
        <a:spcBef>
          <a:spcPct val="0"/>
        </a:spcBef>
        <a:spcAft>
          <a:spcPct val="0"/>
        </a:spcAft>
        <a:defRPr sz="3800" b="1">
          <a:solidFill>
            <a:srgbClr val="000066"/>
          </a:solidFill>
          <a:latin typeface="Times New Roman" pitchFamily="18" charset="0"/>
        </a:defRPr>
      </a:lvl3pPr>
      <a:lvl4pPr algn="l" rtl="0" eaLnBrk="0" fontAlgn="base" hangingPunct="0">
        <a:spcBef>
          <a:spcPct val="0"/>
        </a:spcBef>
        <a:spcAft>
          <a:spcPct val="0"/>
        </a:spcAft>
        <a:defRPr sz="3800" b="1">
          <a:solidFill>
            <a:srgbClr val="000066"/>
          </a:solidFill>
          <a:latin typeface="Times New Roman" pitchFamily="18" charset="0"/>
        </a:defRPr>
      </a:lvl4pPr>
      <a:lvl5pPr algn="l" rtl="0" eaLnBrk="0" fontAlgn="base" hangingPunct="0">
        <a:spcBef>
          <a:spcPct val="0"/>
        </a:spcBef>
        <a:spcAft>
          <a:spcPct val="0"/>
        </a:spcAft>
        <a:defRPr sz="3800" b="1">
          <a:solidFill>
            <a:srgbClr val="000066"/>
          </a:solidFill>
          <a:latin typeface="Times New Roman" pitchFamily="18" charset="0"/>
        </a:defRPr>
      </a:lvl5pPr>
      <a:lvl6pPr marL="457200" algn="l" rtl="0" fontAlgn="base">
        <a:spcBef>
          <a:spcPct val="0"/>
        </a:spcBef>
        <a:spcAft>
          <a:spcPct val="0"/>
        </a:spcAft>
        <a:defRPr sz="3800" b="1">
          <a:solidFill>
            <a:srgbClr val="000066"/>
          </a:solidFill>
          <a:latin typeface="Times New Roman" pitchFamily="18" charset="0"/>
        </a:defRPr>
      </a:lvl6pPr>
      <a:lvl7pPr marL="914400" algn="l" rtl="0" fontAlgn="base">
        <a:spcBef>
          <a:spcPct val="0"/>
        </a:spcBef>
        <a:spcAft>
          <a:spcPct val="0"/>
        </a:spcAft>
        <a:defRPr sz="3800" b="1">
          <a:solidFill>
            <a:srgbClr val="000066"/>
          </a:solidFill>
          <a:latin typeface="Times New Roman" pitchFamily="18" charset="0"/>
        </a:defRPr>
      </a:lvl7pPr>
      <a:lvl8pPr marL="1371600" algn="l" rtl="0" fontAlgn="base">
        <a:spcBef>
          <a:spcPct val="0"/>
        </a:spcBef>
        <a:spcAft>
          <a:spcPct val="0"/>
        </a:spcAft>
        <a:defRPr sz="3800" b="1">
          <a:solidFill>
            <a:srgbClr val="000066"/>
          </a:solidFill>
          <a:latin typeface="Times New Roman" pitchFamily="18" charset="0"/>
        </a:defRPr>
      </a:lvl8pPr>
      <a:lvl9pPr marL="1828800" algn="l" rtl="0" fontAlgn="base">
        <a:spcBef>
          <a:spcPct val="0"/>
        </a:spcBef>
        <a:spcAft>
          <a:spcPct val="0"/>
        </a:spcAft>
        <a:defRPr sz="3800" b="1">
          <a:solidFill>
            <a:srgbClr val="000066"/>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3200" b="1">
          <a:solidFill>
            <a:srgbClr val="000066"/>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3000" b="1">
          <a:solidFill>
            <a:srgbClr val="000066"/>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800" b="1">
          <a:solidFill>
            <a:srgbClr val="000066"/>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5pPr>
      <a:lvl6pPr marL="25146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6pPr>
      <a:lvl7pPr marL="29718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7pPr>
      <a:lvl8pPr marL="34290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8pPr>
      <a:lvl9pPr marL="38862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ltGray">
          <a:xfrm>
            <a:off x="0" y="0"/>
            <a:ext cx="609600" cy="487680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grpSp>
        <p:nvGrpSpPr>
          <p:cNvPr id="2051" name="Group 3"/>
          <p:cNvGrpSpPr>
            <a:grpSpLocks/>
          </p:cNvGrpSpPr>
          <p:nvPr/>
        </p:nvGrpSpPr>
        <p:grpSpPr bwMode="auto">
          <a:xfrm>
            <a:off x="609600" y="2027238"/>
            <a:ext cx="8305800" cy="182562"/>
            <a:chOff x="240" y="893"/>
            <a:chExt cx="5232" cy="115"/>
          </a:xfrm>
        </p:grpSpPr>
        <p:sp>
          <p:nvSpPr>
            <p:cNvPr id="2058" name="Rectangle 4"/>
            <p:cNvSpPr>
              <a:spLocks noChangeArrowheads="1"/>
            </p:cNvSpPr>
            <p:nvPr/>
          </p:nvSpPr>
          <p:spPr bwMode="ltGray">
            <a:xfrm>
              <a:off x="4320" y="893"/>
              <a:ext cx="1152" cy="11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2059" name="Line 5"/>
            <p:cNvSpPr>
              <a:spLocks noChangeShapeType="1"/>
            </p:cNvSpPr>
            <p:nvPr/>
          </p:nvSpPr>
          <p:spPr bwMode="ltGray">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sp>
        <p:nvSpPr>
          <p:cNvPr id="2052" name="Rectangle 6"/>
          <p:cNvSpPr>
            <a:spLocks noGrp="1" noChangeArrowheads="1"/>
          </p:cNvSpPr>
          <p:nvPr>
            <p:ph type="title"/>
          </p:nvPr>
        </p:nvSpPr>
        <p:spPr bwMode="auto">
          <a:xfrm>
            <a:off x="762000" y="152400"/>
            <a:ext cx="8153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title style</a:t>
            </a:r>
          </a:p>
        </p:txBody>
      </p:sp>
      <p:sp>
        <p:nvSpPr>
          <p:cNvPr id="2053" name="Rectangle 7"/>
          <p:cNvSpPr>
            <a:spLocks noGrp="1" noChangeArrowheads="1"/>
          </p:cNvSpPr>
          <p:nvPr>
            <p:ph type="body" idx="1"/>
          </p:nvPr>
        </p:nvSpPr>
        <p:spPr bwMode="auto">
          <a:xfrm>
            <a:off x="762000" y="2286000"/>
            <a:ext cx="807720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89096" name="Rectangle 8"/>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新細明體" pitchFamily="18" charset="-120"/>
              </a:defRPr>
            </a:lvl1pPr>
          </a:lstStyle>
          <a:p>
            <a:pPr>
              <a:defRPr/>
            </a:pPr>
            <a:endParaRPr lang="en-US" altLang="zh-TW"/>
          </a:p>
        </p:txBody>
      </p:sp>
      <p:sp>
        <p:nvSpPr>
          <p:cNvPr id="89097" name="Rectangle 9"/>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ea typeface="新細明體" pitchFamily="18" charset="-120"/>
              </a:defRPr>
            </a:lvl1pPr>
          </a:lstStyle>
          <a:p>
            <a:pPr>
              <a:defRPr/>
            </a:pPr>
            <a:endParaRPr lang="en-US" altLang="zh-TW"/>
          </a:p>
        </p:txBody>
      </p:sp>
      <p:sp>
        <p:nvSpPr>
          <p:cNvPr id="89098"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新細明體" pitchFamily="18" charset="-120"/>
              </a:defRPr>
            </a:lvl1pPr>
          </a:lstStyle>
          <a:p>
            <a:pPr>
              <a:defRPr/>
            </a:pPr>
            <a:fld id="{F099BEC5-C4D2-4A66-8DF3-A1845B87216C}" type="slidenum">
              <a:rPr lang="zh-TW" altLang="en-US"/>
              <a:pPr>
                <a:defRPr/>
              </a:pPr>
              <a:t>‹#›</a:t>
            </a:fld>
            <a:endParaRPr lang="en-US" altLang="zh-TW"/>
          </a:p>
        </p:txBody>
      </p:sp>
      <p:sp>
        <p:nvSpPr>
          <p:cNvPr id="2057" name="Line 11"/>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spTree>
  </p:cSld>
  <p:clrMap bg1="lt1" tx1="dk1" bg2="lt2" tx2="dk2" accent1="accent1" accent2="accent2" accent3="accent3" accent4="accent4" accent5="accent5" accent6="accent6" hlink="hlink" folHlink="folHlink"/>
  <p:sldLayoutIdLst>
    <p:sldLayoutId id="2147484840" r:id="rId1"/>
    <p:sldLayoutId id="2147484841" r:id="rId2"/>
    <p:sldLayoutId id="2147484842" r:id="rId3"/>
    <p:sldLayoutId id="2147484843" r:id="rId4"/>
    <p:sldLayoutId id="2147484844" r:id="rId5"/>
    <p:sldLayoutId id="2147484845" r:id="rId6"/>
    <p:sldLayoutId id="2147484846" r:id="rId7"/>
    <p:sldLayoutId id="2147484847" r:id="rId8"/>
    <p:sldLayoutId id="2147484848" r:id="rId9"/>
    <p:sldLayoutId id="2147484849" r:id="rId10"/>
    <p:sldLayoutId id="2147484850" r:id="rId11"/>
  </p:sldLayoutIdLst>
  <p:transition>
    <p:random/>
  </p:transition>
  <p:timing>
    <p:tnLst>
      <p:par>
        <p:cTn id="1" dur="indefinite" restart="never" nodeType="tmRoot"/>
      </p:par>
    </p:tnLst>
  </p:timing>
  <p:txStyles>
    <p:titleStyle>
      <a:lvl1pPr algn="l" rtl="0" eaLnBrk="0" fontAlgn="base" hangingPunct="0">
        <a:spcBef>
          <a:spcPct val="0"/>
        </a:spcBef>
        <a:spcAft>
          <a:spcPct val="0"/>
        </a:spcAft>
        <a:defRPr sz="3800" b="1">
          <a:solidFill>
            <a:srgbClr val="000066"/>
          </a:solidFill>
          <a:latin typeface="+mj-lt"/>
          <a:ea typeface="+mj-ea"/>
          <a:cs typeface="+mj-cs"/>
        </a:defRPr>
      </a:lvl1pPr>
      <a:lvl2pPr algn="l" rtl="0" eaLnBrk="0" fontAlgn="base" hangingPunct="0">
        <a:spcBef>
          <a:spcPct val="0"/>
        </a:spcBef>
        <a:spcAft>
          <a:spcPct val="0"/>
        </a:spcAft>
        <a:defRPr sz="3800" b="1">
          <a:solidFill>
            <a:srgbClr val="000066"/>
          </a:solidFill>
          <a:latin typeface="Times New Roman" pitchFamily="18" charset="0"/>
        </a:defRPr>
      </a:lvl2pPr>
      <a:lvl3pPr algn="l" rtl="0" eaLnBrk="0" fontAlgn="base" hangingPunct="0">
        <a:spcBef>
          <a:spcPct val="0"/>
        </a:spcBef>
        <a:spcAft>
          <a:spcPct val="0"/>
        </a:spcAft>
        <a:defRPr sz="3800" b="1">
          <a:solidFill>
            <a:srgbClr val="000066"/>
          </a:solidFill>
          <a:latin typeface="Times New Roman" pitchFamily="18" charset="0"/>
        </a:defRPr>
      </a:lvl3pPr>
      <a:lvl4pPr algn="l" rtl="0" eaLnBrk="0" fontAlgn="base" hangingPunct="0">
        <a:spcBef>
          <a:spcPct val="0"/>
        </a:spcBef>
        <a:spcAft>
          <a:spcPct val="0"/>
        </a:spcAft>
        <a:defRPr sz="3800" b="1">
          <a:solidFill>
            <a:srgbClr val="000066"/>
          </a:solidFill>
          <a:latin typeface="Times New Roman" pitchFamily="18" charset="0"/>
        </a:defRPr>
      </a:lvl4pPr>
      <a:lvl5pPr algn="l" rtl="0" eaLnBrk="0" fontAlgn="base" hangingPunct="0">
        <a:spcBef>
          <a:spcPct val="0"/>
        </a:spcBef>
        <a:spcAft>
          <a:spcPct val="0"/>
        </a:spcAft>
        <a:defRPr sz="3800" b="1">
          <a:solidFill>
            <a:srgbClr val="000066"/>
          </a:solidFill>
          <a:latin typeface="Times New Roman" pitchFamily="18" charset="0"/>
        </a:defRPr>
      </a:lvl5pPr>
      <a:lvl6pPr marL="457200" algn="l" rtl="0" fontAlgn="base">
        <a:spcBef>
          <a:spcPct val="0"/>
        </a:spcBef>
        <a:spcAft>
          <a:spcPct val="0"/>
        </a:spcAft>
        <a:defRPr sz="3800" b="1">
          <a:solidFill>
            <a:srgbClr val="000066"/>
          </a:solidFill>
          <a:latin typeface="Times New Roman" pitchFamily="18" charset="0"/>
        </a:defRPr>
      </a:lvl6pPr>
      <a:lvl7pPr marL="914400" algn="l" rtl="0" fontAlgn="base">
        <a:spcBef>
          <a:spcPct val="0"/>
        </a:spcBef>
        <a:spcAft>
          <a:spcPct val="0"/>
        </a:spcAft>
        <a:defRPr sz="3800" b="1">
          <a:solidFill>
            <a:srgbClr val="000066"/>
          </a:solidFill>
          <a:latin typeface="Times New Roman" pitchFamily="18" charset="0"/>
        </a:defRPr>
      </a:lvl7pPr>
      <a:lvl8pPr marL="1371600" algn="l" rtl="0" fontAlgn="base">
        <a:spcBef>
          <a:spcPct val="0"/>
        </a:spcBef>
        <a:spcAft>
          <a:spcPct val="0"/>
        </a:spcAft>
        <a:defRPr sz="3800" b="1">
          <a:solidFill>
            <a:srgbClr val="000066"/>
          </a:solidFill>
          <a:latin typeface="Times New Roman" pitchFamily="18" charset="0"/>
        </a:defRPr>
      </a:lvl8pPr>
      <a:lvl9pPr marL="1828800" algn="l" rtl="0" fontAlgn="base">
        <a:spcBef>
          <a:spcPct val="0"/>
        </a:spcBef>
        <a:spcAft>
          <a:spcPct val="0"/>
        </a:spcAft>
        <a:defRPr sz="3800" b="1">
          <a:solidFill>
            <a:srgbClr val="000066"/>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3200" b="1">
          <a:solidFill>
            <a:srgbClr val="000066"/>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3000" b="1">
          <a:solidFill>
            <a:srgbClr val="000066"/>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800" b="1">
          <a:solidFill>
            <a:srgbClr val="000066"/>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5pPr>
      <a:lvl6pPr marL="25146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6pPr>
      <a:lvl7pPr marL="29718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7pPr>
      <a:lvl8pPr marL="34290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8pPr>
      <a:lvl9pPr marL="38862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ltGray">
          <a:xfrm>
            <a:off x="0" y="0"/>
            <a:ext cx="609600" cy="487680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grpSp>
        <p:nvGrpSpPr>
          <p:cNvPr id="3075" name="Group 3"/>
          <p:cNvGrpSpPr>
            <a:grpSpLocks/>
          </p:cNvGrpSpPr>
          <p:nvPr/>
        </p:nvGrpSpPr>
        <p:grpSpPr bwMode="auto">
          <a:xfrm>
            <a:off x="609600" y="2713038"/>
            <a:ext cx="8305800" cy="182562"/>
            <a:chOff x="240" y="893"/>
            <a:chExt cx="5232" cy="115"/>
          </a:xfrm>
        </p:grpSpPr>
        <p:sp>
          <p:nvSpPr>
            <p:cNvPr id="3082" name="Rectangle 4"/>
            <p:cNvSpPr>
              <a:spLocks noChangeArrowheads="1"/>
            </p:cNvSpPr>
            <p:nvPr/>
          </p:nvSpPr>
          <p:spPr bwMode="ltGray">
            <a:xfrm>
              <a:off x="4320" y="893"/>
              <a:ext cx="1152" cy="11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3083" name="Line 5"/>
            <p:cNvSpPr>
              <a:spLocks noChangeShapeType="1"/>
            </p:cNvSpPr>
            <p:nvPr/>
          </p:nvSpPr>
          <p:spPr bwMode="ltGray">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sp>
        <p:nvSpPr>
          <p:cNvPr id="3076" name="Rectangle 7"/>
          <p:cNvSpPr>
            <a:spLocks noGrp="1" noChangeArrowheads="1"/>
          </p:cNvSpPr>
          <p:nvPr>
            <p:ph type="body" idx="1"/>
          </p:nvPr>
        </p:nvSpPr>
        <p:spPr bwMode="auto">
          <a:xfrm>
            <a:off x="762000" y="2895600"/>
            <a:ext cx="8077200" cy="323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90120" name="Rectangle 8"/>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新細明體" pitchFamily="18" charset="-120"/>
              </a:defRPr>
            </a:lvl1pPr>
          </a:lstStyle>
          <a:p>
            <a:pPr>
              <a:defRPr/>
            </a:pPr>
            <a:endParaRPr lang="en-US" altLang="zh-TW"/>
          </a:p>
        </p:txBody>
      </p:sp>
      <p:sp>
        <p:nvSpPr>
          <p:cNvPr id="90121" name="Rectangle 9"/>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ea typeface="新細明體" pitchFamily="18" charset="-120"/>
              </a:defRPr>
            </a:lvl1pPr>
          </a:lstStyle>
          <a:p>
            <a:pPr>
              <a:defRPr/>
            </a:pPr>
            <a:endParaRPr lang="en-US" altLang="zh-TW"/>
          </a:p>
        </p:txBody>
      </p:sp>
      <p:sp>
        <p:nvSpPr>
          <p:cNvPr id="90122"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新細明體" pitchFamily="18" charset="-120"/>
              </a:defRPr>
            </a:lvl1pPr>
          </a:lstStyle>
          <a:p>
            <a:pPr>
              <a:defRPr/>
            </a:pPr>
            <a:fld id="{E9ADF646-D119-4B69-A412-741B6CA49063}" type="slidenum">
              <a:rPr lang="zh-TW" altLang="en-US"/>
              <a:pPr>
                <a:defRPr/>
              </a:pPr>
              <a:t>‹#›</a:t>
            </a:fld>
            <a:endParaRPr lang="en-US" altLang="zh-TW"/>
          </a:p>
        </p:txBody>
      </p:sp>
      <p:sp>
        <p:nvSpPr>
          <p:cNvPr id="3080" name="Line 11"/>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081" name="Rectangle 12"/>
          <p:cNvSpPr>
            <a:spLocks noGrp="1" noChangeArrowheads="1"/>
          </p:cNvSpPr>
          <p:nvPr>
            <p:ph type="title"/>
          </p:nvPr>
        </p:nvSpPr>
        <p:spPr bwMode="auto">
          <a:xfrm>
            <a:off x="762000" y="274638"/>
            <a:ext cx="8153400" cy="231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Tree>
  </p:cSld>
  <p:clrMap bg1="lt1" tx1="dk1" bg2="lt2" tx2="dk2" accent1="accent1" accent2="accent2" accent3="accent3" accent4="accent4" accent5="accent5" accent6="accent6" hlink="hlink" folHlink="folHlink"/>
  <p:sldLayoutIdLst>
    <p:sldLayoutId id="2147484851" r:id="rId1"/>
    <p:sldLayoutId id="2147484852" r:id="rId2"/>
    <p:sldLayoutId id="2147484853" r:id="rId3"/>
    <p:sldLayoutId id="2147484854" r:id="rId4"/>
    <p:sldLayoutId id="2147484855" r:id="rId5"/>
    <p:sldLayoutId id="2147484856" r:id="rId6"/>
    <p:sldLayoutId id="2147484857" r:id="rId7"/>
    <p:sldLayoutId id="2147484858" r:id="rId8"/>
    <p:sldLayoutId id="2147484859" r:id="rId9"/>
    <p:sldLayoutId id="2147484860" r:id="rId10"/>
    <p:sldLayoutId id="2147484861" r:id="rId11"/>
  </p:sldLayoutIdLst>
  <p:transition>
    <p:random/>
  </p:transition>
  <p:timing>
    <p:tnLst>
      <p:par>
        <p:cTn id="1" dur="indefinite" restart="never" nodeType="tmRoot"/>
      </p:par>
    </p:tnLst>
  </p:timing>
  <p:txStyles>
    <p:titleStyle>
      <a:lvl1pPr algn="l" rtl="0" eaLnBrk="0" fontAlgn="base" hangingPunct="0">
        <a:spcBef>
          <a:spcPct val="0"/>
        </a:spcBef>
        <a:spcAft>
          <a:spcPct val="0"/>
        </a:spcAft>
        <a:defRPr sz="3800" b="1">
          <a:solidFill>
            <a:srgbClr val="000066"/>
          </a:solidFill>
          <a:latin typeface="+mj-lt"/>
          <a:ea typeface="+mj-ea"/>
          <a:cs typeface="+mj-cs"/>
        </a:defRPr>
      </a:lvl1pPr>
      <a:lvl2pPr algn="l" rtl="0" eaLnBrk="0" fontAlgn="base" hangingPunct="0">
        <a:spcBef>
          <a:spcPct val="0"/>
        </a:spcBef>
        <a:spcAft>
          <a:spcPct val="0"/>
        </a:spcAft>
        <a:defRPr sz="3800" b="1">
          <a:solidFill>
            <a:srgbClr val="000066"/>
          </a:solidFill>
          <a:latin typeface="Times New Roman" pitchFamily="18" charset="0"/>
        </a:defRPr>
      </a:lvl2pPr>
      <a:lvl3pPr algn="l" rtl="0" eaLnBrk="0" fontAlgn="base" hangingPunct="0">
        <a:spcBef>
          <a:spcPct val="0"/>
        </a:spcBef>
        <a:spcAft>
          <a:spcPct val="0"/>
        </a:spcAft>
        <a:defRPr sz="3800" b="1">
          <a:solidFill>
            <a:srgbClr val="000066"/>
          </a:solidFill>
          <a:latin typeface="Times New Roman" pitchFamily="18" charset="0"/>
        </a:defRPr>
      </a:lvl3pPr>
      <a:lvl4pPr algn="l" rtl="0" eaLnBrk="0" fontAlgn="base" hangingPunct="0">
        <a:spcBef>
          <a:spcPct val="0"/>
        </a:spcBef>
        <a:spcAft>
          <a:spcPct val="0"/>
        </a:spcAft>
        <a:defRPr sz="3800" b="1">
          <a:solidFill>
            <a:srgbClr val="000066"/>
          </a:solidFill>
          <a:latin typeface="Times New Roman" pitchFamily="18" charset="0"/>
        </a:defRPr>
      </a:lvl4pPr>
      <a:lvl5pPr algn="l" rtl="0" eaLnBrk="0" fontAlgn="base" hangingPunct="0">
        <a:spcBef>
          <a:spcPct val="0"/>
        </a:spcBef>
        <a:spcAft>
          <a:spcPct val="0"/>
        </a:spcAft>
        <a:defRPr sz="3800" b="1">
          <a:solidFill>
            <a:srgbClr val="000066"/>
          </a:solidFill>
          <a:latin typeface="Times New Roman" pitchFamily="18" charset="0"/>
        </a:defRPr>
      </a:lvl5pPr>
      <a:lvl6pPr marL="457200" algn="l" rtl="0" fontAlgn="base">
        <a:spcBef>
          <a:spcPct val="0"/>
        </a:spcBef>
        <a:spcAft>
          <a:spcPct val="0"/>
        </a:spcAft>
        <a:defRPr sz="3800" b="1">
          <a:solidFill>
            <a:srgbClr val="000066"/>
          </a:solidFill>
          <a:latin typeface="Times New Roman" pitchFamily="18" charset="0"/>
        </a:defRPr>
      </a:lvl6pPr>
      <a:lvl7pPr marL="914400" algn="l" rtl="0" fontAlgn="base">
        <a:spcBef>
          <a:spcPct val="0"/>
        </a:spcBef>
        <a:spcAft>
          <a:spcPct val="0"/>
        </a:spcAft>
        <a:defRPr sz="3800" b="1">
          <a:solidFill>
            <a:srgbClr val="000066"/>
          </a:solidFill>
          <a:latin typeface="Times New Roman" pitchFamily="18" charset="0"/>
        </a:defRPr>
      </a:lvl7pPr>
      <a:lvl8pPr marL="1371600" algn="l" rtl="0" fontAlgn="base">
        <a:spcBef>
          <a:spcPct val="0"/>
        </a:spcBef>
        <a:spcAft>
          <a:spcPct val="0"/>
        </a:spcAft>
        <a:defRPr sz="3800" b="1">
          <a:solidFill>
            <a:srgbClr val="000066"/>
          </a:solidFill>
          <a:latin typeface="Times New Roman" pitchFamily="18" charset="0"/>
        </a:defRPr>
      </a:lvl8pPr>
      <a:lvl9pPr marL="1828800" algn="l" rtl="0" fontAlgn="base">
        <a:spcBef>
          <a:spcPct val="0"/>
        </a:spcBef>
        <a:spcAft>
          <a:spcPct val="0"/>
        </a:spcAft>
        <a:defRPr sz="3800" b="1">
          <a:solidFill>
            <a:srgbClr val="000066"/>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3200" b="1">
          <a:solidFill>
            <a:srgbClr val="000066"/>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3000" b="1">
          <a:solidFill>
            <a:srgbClr val="000066"/>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800" b="1">
          <a:solidFill>
            <a:srgbClr val="000066"/>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5pPr>
      <a:lvl6pPr marL="25146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6pPr>
      <a:lvl7pPr marL="29718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7pPr>
      <a:lvl8pPr marL="34290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8pPr>
      <a:lvl9pPr marL="38862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ltGray">
          <a:xfrm>
            <a:off x="0" y="0"/>
            <a:ext cx="304800" cy="685800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grpSp>
        <p:nvGrpSpPr>
          <p:cNvPr id="4099" name="Group 3"/>
          <p:cNvGrpSpPr>
            <a:grpSpLocks/>
          </p:cNvGrpSpPr>
          <p:nvPr/>
        </p:nvGrpSpPr>
        <p:grpSpPr bwMode="auto">
          <a:xfrm>
            <a:off x="152400" y="0"/>
            <a:ext cx="8915400" cy="182563"/>
            <a:chOff x="240" y="893"/>
            <a:chExt cx="5232" cy="115"/>
          </a:xfrm>
        </p:grpSpPr>
        <p:sp>
          <p:nvSpPr>
            <p:cNvPr id="4105" name="Rectangle 4"/>
            <p:cNvSpPr>
              <a:spLocks noChangeArrowheads="1"/>
            </p:cNvSpPr>
            <p:nvPr/>
          </p:nvSpPr>
          <p:spPr bwMode="ltGray">
            <a:xfrm>
              <a:off x="4320" y="893"/>
              <a:ext cx="1152" cy="11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4106" name="Line 5"/>
            <p:cNvSpPr>
              <a:spLocks noChangeShapeType="1"/>
            </p:cNvSpPr>
            <p:nvPr/>
          </p:nvSpPr>
          <p:spPr bwMode="ltGray">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sp>
        <p:nvSpPr>
          <p:cNvPr id="4100" name="Rectangle 6"/>
          <p:cNvSpPr>
            <a:spLocks noGrp="1" noChangeArrowheads="1"/>
          </p:cNvSpPr>
          <p:nvPr>
            <p:ph type="body" idx="1"/>
          </p:nvPr>
        </p:nvSpPr>
        <p:spPr bwMode="auto">
          <a:xfrm>
            <a:off x="762000" y="838200"/>
            <a:ext cx="8077200" cy="529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235527" name="Rectangle 7"/>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新細明體" pitchFamily="18" charset="-120"/>
              </a:defRPr>
            </a:lvl1pPr>
          </a:lstStyle>
          <a:p>
            <a:pPr>
              <a:defRPr/>
            </a:pPr>
            <a:endParaRPr lang="en-US" altLang="zh-TW"/>
          </a:p>
        </p:txBody>
      </p:sp>
      <p:sp>
        <p:nvSpPr>
          <p:cNvPr id="235528" name="Rectangle 8"/>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ea typeface="新細明體" pitchFamily="18" charset="-120"/>
              </a:defRPr>
            </a:lvl1pPr>
          </a:lstStyle>
          <a:p>
            <a:pPr>
              <a:defRPr/>
            </a:pPr>
            <a:endParaRPr lang="en-US" altLang="zh-TW"/>
          </a:p>
        </p:txBody>
      </p:sp>
      <p:sp>
        <p:nvSpPr>
          <p:cNvPr id="235529" name="Rectangle 9"/>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新細明體" pitchFamily="18" charset="-120"/>
              </a:defRPr>
            </a:lvl1pPr>
          </a:lstStyle>
          <a:p>
            <a:pPr>
              <a:defRPr/>
            </a:pPr>
            <a:fld id="{4374204B-C0F7-4B76-AC77-AE4D75006E26}" type="slidenum">
              <a:rPr lang="zh-TW" altLang="en-US"/>
              <a:pPr>
                <a:defRPr/>
              </a:pPr>
              <a:t>‹#›</a:t>
            </a:fld>
            <a:endParaRPr lang="en-US" altLang="zh-TW"/>
          </a:p>
        </p:txBody>
      </p:sp>
      <p:sp>
        <p:nvSpPr>
          <p:cNvPr id="4104" name="Rectangle 11"/>
          <p:cNvSpPr>
            <a:spLocks noGrp="1" noChangeArrowheads="1"/>
          </p:cNvSpPr>
          <p:nvPr>
            <p:ph type="title"/>
          </p:nvPr>
        </p:nvSpPr>
        <p:spPr bwMode="auto">
          <a:xfrm rot="-5400000">
            <a:off x="-3276600" y="3276600"/>
            <a:ext cx="685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Tree>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random/>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4400" b="1">
          <a:solidFill>
            <a:srgbClr val="FFFFFF"/>
          </a:solidFill>
          <a:latin typeface="+mj-lt"/>
          <a:ea typeface="+mj-ea"/>
          <a:cs typeface="+mj-cs"/>
        </a:defRPr>
      </a:lvl1pPr>
      <a:lvl2pPr algn="l" rtl="0" eaLnBrk="0" fontAlgn="base" hangingPunct="0">
        <a:lnSpc>
          <a:spcPct val="90000"/>
        </a:lnSpc>
        <a:spcBef>
          <a:spcPct val="0"/>
        </a:spcBef>
        <a:spcAft>
          <a:spcPct val="0"/>
        </a:spcAft>
        <a:defRPr sz="4400" b="1">
          <a:solidFill>
            <a:srgbClr val="FFFFFF"/>
          </a:solidFill>
          <a:latin typeface="Times New Roman" pitchFamily="18" charset="0"/>
        </a:defRPr>
      </a:lvl2pPr>
      <a:lvl3pPr algn="l" rtl="0" eaLnBrk="0" fontAlgn="base" hangingPunct="0">
        <a:lnSpc>
          <a:spcPct val="90000"/>
        </a:lnSpc>
        <a:spcBef>
          <a:spcPct val="0"/>
        </a:spcBef>
        <a:spcAft>
          <a:spcPct val="0"/>
        </a:spcAft>
        <a:defRPr sz="4400" b="1">
          <a:solidFill>
            <a:srgbClr val="FFFFFF"/>
          </a:solidFill>
          <a:latin typeface="Times New Roman" pitchFamily="18" charset="0"/>
        </a:defRPr>
      </a:lvl3pPr>
      <a:lvl4pPr algn="l" rtl="0" eaLnBrk="0" fontAlgn="base" hangingPunct="0">
        <a:lnSpc>
          <a:spcPct val="90000"/>
        </a:lnSpc>
        <a:spcBef>
          <a:spcPct val="0"/>
        </a:spcBef>
        <a:spcAft>
          <a:spcPct val="0"/>
        </a:spcAft>
        <a:defRPr sz="4400" b="1">
          <a:solidFill>
            <a:srgbClr val="FFFFFF"/>
          </a:solidFill>
          <a:latin typeface="Times New Roman" pitchFamily="18" charset="0"/>
        </a:defRPr>
      </a:lvl4pPr>
      <a:lvl5pPr algn="l" rtl="0" eaLnBrk="0" fontAlgn="base" hangingPunct="0">
        <a:lnSpc>
          <a:spcPct val="90000"/>
        </a:lnSpc>
        <a:spcBef>
          <a:spcPct val="0"/>
        </a:spcBef>
        <a:spcAft>
          <a:spcPct val="0"/>
        </a:spcAft>
        <a:defRPr sz="4400" b="1">
          <a:solidFill>
            <a:srgbClr val="FFFFFF"/>
          </a:solidFill>
          <a:latin typeface="Times New Roman" pitchFamily="18" charset="0"/>
        </a:defRPr>
      </a:lvl5pPr>
      <a:lvl6pPr marL="457200" algn="l" rtl="0" fontAlgn="base">
        <a:lnSpc>
          <a:spcPct val="90000"/>
        </a:lnSpc>
        <a:spcBef>
          <a:spcPct val="0"/>
        </a:spcBef>
        <a:spcAft>
          <a:spcPct val="0"/>
        </a:spcAft>
        <a:defRPr b="1">
          <a:solidFill>
            <a:srgbClr val="FFFFFF"/>
          </a:solidFill>
          <a:latin typeface="Times New Roman" pitchFamily="18" charset="0"/>
        </a:defRPr>
      </a:lvl6pPr>
      <a:lvl7pPr marL="914400" algn="l" rtl="0" fontAlgn="base">
        <a:lnSpc>
          <a:spcPct val="90000"/>
        </a:lnSpc>
        <a:spcBef>
          <a:spcPct val="0"/>
        </a:spcBef>
        <a:spcAft>
          <a:spcPct val="0"/>
        </a:spcAft>
        <a:defRPr b="1">
          <a:solidFill>
            <a:srgbClr val="FFFFFF"/>
          </a:solidFill>
          <a:latin typeface="Times New Roman" pitchFamily="18" charset="0"/>
        </a:defRPr>
      </a:lvl7pPr>
      <a:lvl8pPr marL="1371600" algn="l" rtl="0" fontAlgn="base">
        <a:lnSpc>
          <a:spcPct val="90000"/>
        </a:lnSpc>
        <a:spcBef>
          <a:spcPct val="0"/>
        </a:spcBef>
        <a:spcAft>
          <a:spcPct val="0"/>
        </a:spcAft>
        <a:defRPr b="1">
          <a:solidFill>
            <a:srgbClr val="FFFFFF"/>
          </a:solidFill>
          <a:latin typeface="Times New Roman" pitchFamily="18" charset="0"/>
        </a:defRPr>
      </a:lvl8pPr>
      <a:lvl9pPr marL="1828800" algn="l" rtl="0" fontAlgn="base">
        <a:lnSpc>
          <a:spcPct val="90000"/>
        </a:lnSpc>
        <a:spcBef>
          <a:spcPct val="0"/>
        </a:spcBef>
        <a:spcAft>
          <a:spcPct val="0"/>
        </a:spcAft>
        <a:defRPr b="1">
          <a:solidFill>
            <a:srgbClr val="FFFFFF"/>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3200" b="1">
          <a:solidFill>
            <a:srgbClr val="000066"/>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3000" b="1">
          <a:solidFill>
            <a:srgbClr val="000066"/>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800" b="1">
          <a:solidFill>
            <a:srgbClr val="000066"/>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5pPr>
      <a:lvl6pPr marL="25146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6pPr>
      <a:lvl7pPr marL="29718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7pPr>
      <a:lvl8pPr marL="34290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8pPr>
      <a:lvl9pPr marL="38862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ltGray">
          <a:xfrm>
            <a:off x="0" y="0"/>
            <a:ext cx="228600" cy="388620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grpSp>
        <p:nvGrpSpPr>
          <p:cNvPr id="5123" name="Group 3"/>
          <p:cNvGrpSpPr>
            <a:grpSpLocks/>
          </p:cNvGrpSpPr>
          <p:nvPr/>
        </p:nvGrpSpPr>
        <p:grpSpPr bwMode="auto">
          <a:xfrm>
            <a:off x="0" y="381000"/>
            <a:ext cx="8915400" cy="182563"/>
            <a:chOff x="240" y="893"/>
            <a:chExt cx="5232" cy="115"/>
          </a:xfrm>
        </p:grpSpPr>
        <p:sp>
          <p:nvSpPr>
            <p:cNvPr id="5130" name="Rectangle 4"/>
            <p:cNvSpPr>
              <a:spLocks noChangeArrowheads="1"/>
            </p:cNvSpPr>
            <p:nvPr/>
          </p:nvSpPr>
          <p:spPr bwMode="ltGray">
            <a:xfrm>
              <a:off x="4320" y="893"/>
              <a:ext cx="1152" cy="11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5131" name="Line 5"/>
            <p:cNvSpPr>
              <a:spLocks noChangeShapeType="1"/>
            </p:cNvSpPr>
            <p:nvPr/>
          </p:nvSpPr>
          <p:spPr bwMode="ltGray">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sp>
        <p:nvSpPr>
          <p:cNvPr id="5124" name="Rectangle 7"/>
          <p:cNvSpPr>
            <a:spLocks noGrp="1" noChangeArrowheads="1"/>
          </p:cNvSpPr>
          <p:nvPr>
            <p:ph type="body" idx="1"/>
          </p:nvPr>
        </p:nvSpPr>
        <p:spPr bwMode="auto">
          <a:xfrm>
            <a:off x="762000" y="838200"/>
            <a:ext cx="8077200" cy="529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15720" name="Rectangle 8"/>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新細明體" pitchFamily="18" charset="-120"/>
              </a:defRPr>
            </a:lvl1pPr>
          </a:lstStyle>
          <a:p>
            <a:pPr>
              <a:defRPr/>
            </a:pPr>
            <a:endParaRPr lang="en-US" altLang="zh-TW"/>
          </a:p>
        </p:txBody>
      </p:sp>
      <p:sp>
        <p:nvSpPr>
          <p:cNvPr id="115721" name="Rectangle 9"/>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ea typeface="新細明體" pitchFamily="18" charset="-120"/>
              </a:defRPr>
            </a:lvl1pPr>
          </a:lstStyle>
          <a:p>
            <a:pPr>
              <a:defRPr/>
            </a:pPr>
            <a:endParaRPr lang="en-US" altLang="zh-TW"/>
          </a:p>
        </p:txBody>
      </p:sp>
      <p:sp>
        <p:nvSpPr>
          <p:cNvPr id="115722"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新細明體" pitchFamily="18" charset="-120"/>
              </a:defRPr>
            </a:lvl1pPr>
          </a:lstStyle>
          <a:p>
            <a:pPr>
              <a:defRPr/>
            </a:pPr>
            <a:fld id="{6EAB6798-629D-45F5-B48E-197FFE90C547}" type="slidenum">
              <a:rPr lang="zh-TW" altLang="en-US"/>
              <a:pPr>
                <a:defRPr/>
              </a:pPr>
              <a:t>‹#›</a:t>
            </a:fld>
            <a:endParaRPr lang="en-US" altLang="zh-TW"/>
          </a:p>
        </p:txBody>
      </p:sp>
      <p:sp>
        <p:nvSpPr>
          <p:cNvPr id="5128" name="Line 11"/>
          <p:cNvSpPr>
            <a:spLocks noChangeShapeType="1"/>
          </p:cNvSpPr>
          <p:nvPr/>
        </p:nvSpPr>
        <p:spPr bwMode="auto">
          <a:xfrm>
            <a:off x="0" y="3886200"/>
            <a:ext cx="228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129" name="Rectangle 14"/>
          <p:cNvSpPr>
            <a:spLocks noGrp="1" noChangeArrowheads="1"/>
          </p:cNvSpPr>
          <p:nvPr>
            <p:ph type="title"/>
          </p:nvPr>
        </p:nvSpPr>
        <p:spPr bwMode="auto">
          <a:xfrm>
            <a:off x="457200" y="76200"/>
            <a:ext cx="822960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Tree>
  </p:cSld>
  <p:clrMap bg1="lt1" tx1="dk1" bg2="lt2" tx2="dk2" accent1="accent1" accent2="accent2" accent3="accent3" accent4="accent4" accent5="accent5" accent6="accent6" hlink="hlink" folHlink="folHlink"/>
  <p:sldLayoutIdLst>
    <p:sldLayoutId id="2147484873" r:id="rId1"/>
    <p:sldLayoutId id="2147484874" r:id="rId2"/>
    <p:sldLayoutId id="2147484875" r:id="rId3"/>
    <p:sldLayoutId id="2147484876" r:id="rId4"/>
    <p:sldLayoutId id="2147484877" r:id="rId5"/>
    <p:sldLayoutId id="2147484878" r:id="rId6"/>
    <p:sldLayoutId id="2147484879" r:id="rId7"/>
    <p:sldLayoutId id="2147484880" r:id="rId8"/>
    <p:sldLayoutId id="2147484881" r:id="rId9"/>
    <p:sldLayoutId id="2147484882" r:id="rId10"/>
    <p:sldLayoutId id="2147484883" r:id="rId11"/>
  </p:sldLayoutIdLst>
  <p:transition>
    <p:random/>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600" b="1">
          <a:solidFill>
            <a:srgbClr val="000066"/>
          </a:solidFill>
          <a:latin typeface="+mj-lt"/>
          <a:ea typeface="+mj-ea"/>
          <a:cs typeface="+mj-cs"/>
        </a:defRPr>
      </a:lvl1pPr>
      <a:lvl2pPr algn="l" rtl="0" eaLnBrk="0" fontAlgn="base" hangingPunct="0">
        <a:lnSpc>
          <a:spcPct val="90000"/>
        </a:lnSpc>
        <a:spcBef>
          <a:spcPct val="0"/>
        </a:spcBef>
        <a:spcAft>
          <a:spcPct val="0"/>
        </a:spcAft>
        <a:defRPr sz="2600" b="1">
          <a:solidFill>
            <a:srgbClr val="000066"/>
          </a:solidFill>
          <a:latin typeface="Times New Roman" pitchFamily="18" charset="0"/>
        </a:defRPr>
      </a:lvl2pPr>
      <a:lvl3pPr algn="l" rtl="0" eaLnBrk="0" fontAlgn="base" hangingPunct="0">
        <a:lnSpc>
          <a:spcPct val="90000"/>
        </a:lnSpc>
        <a:spcBef>
          <a:spcPct val="0"/>
        </a:spcBef>
        <a:spcAft>
          <a:spcPct val="0"/>
        </a:spcAft>
        <a:defRPr sz="2600" b="1">
          <a:solidFill>
            <a:srgbClr val="000066"/>
          </a:solidFill>
          <a:latin typeface="Times New Roman" pitchFamily="18" charset="0"/>
        </a:defRPr>
      </a:lvl3pPr>
      <a:lvl4pPr algn="l" rtl="0" eaLnBrk="0" fontAlgn="base" hangingPunct="0">
        <a:lnSpc>
          <a:spcPct val="90000"/>
        </a:lnSpc>
        <a:spcBef>
          <a:spcPct val="0"/>
        </a:spcBef>
        <a:spcAft>
          <a:spcPct val="0"/>
        </a:spcAft>
        <a:defRPr sz="2600" b="1">
          <a:solidFill>
            <a:srgbClr val="000066"/>
          </a:solidFill>
          <a:latin typeface="Times New Roman" pitchFamily="18" charset="0"/>
        </a:defRPr>
      </a:lvl4pPr>
      <a:lvl5pPr algn="l" rtl="0" eaLnBrk="0" fontAlgn="base" hangingPunct="0">
        <a:lnSpc>
          <a:spcPct val="90000"/>
        </a:lnSpc>
        <a:spcBef>
          <a:spcPct val="0"/>
        </a:spcBef>
        <a:spcAft>
          <a:spcPct val="0"/>
        </a:spcAft>
        <a:defRPr sz="2600" b="1">
          <a:solidFill>
            <a:srgbClr val="000066"/>
          </a:solidFill>
          <a:latin typeface="Times New Roman" pitchFamily="18" charset="0"/>
        </a:defRPr>
      </a:lvl5pPr>
      <a:lvl6pPr marL="457200" algn="l" rtl="0" fontAlgn="base">
        <a:lnSpc>
          <a:spcPct val="90000"/>
        </a:lnSpc>
        <a:spcBef>
          <a:spcPct val="0"/>
        </a:spcBef>
        <a:spcAft>
          <a:spcPct val="0"/>
        </a:spcAft>
        <a:defRPr sz="2600" b="1">
          <a:solidFill>
            <a:srgbClr val="000066"/>
          </a:solidFill>
          <a:latin typeface="Times New Roman" pitchFamily="18" charset="0"/>
        </a:defRPr>
      </a:lvl6pPr>
      <a:lvl7pPr marL="914400" algn="l" rtl="0" fontAlgn="base">
        <a:lnSpc>
          <a:spcPct val="90000"/>
        </a:lnSpc>
        <a:spcBef>
          <a:spcPct val="0"/>
        </a:spcBef>
        <a:spcAft>
          <a:spcPct val="0"/>
        </a:spcAft>
        <a:defRPr sz="2600" b="1">
          <a:solidFill>
            <a:srgbClr val="000066"/>
          </a:solidFill>
          <a:latin typeface="Times New Roman" pitchFamily="18" charset="0"/>
        </a:defRPr>
      </a:lvl7pPr>
      <a:lvl8pPr marL="1371600" algn="l" rtl="0" fontAlgn="base">
        <a:lnSpc>
          <a:spcPct val="90000"/>
        </a:lnSpc>
        <a:spcBef>
          <a:spcPct val="0"/>
        </a:spcBef>
        <a:spcAft>
          <a:spcPct val="0"/>
        </a:spcAft>
        <a:defRPr sz="2600" b="1">
          <a:solidFill>
            <a:srgbClr val="000066"/>
          </a:solidFill>
          <a:latin typeface="Times New Roman" pitchFamily="18" charset="0"/>
        </a:defRPr>
      </a:lvl8pPr>
      <a:lvl9pPr marL="1828800" algn="l" rtl="0" fontAlgn="base">
        <a:lnSpc>
          <a:spcPct val="90000"/>
        </a:lnSpc>
        <a:spcBef>
          <a:spcPct val="0"/>
        </a:spcBef>
        <a:spcAft>
          <a:spcPct val="0"/>
        </a:spcAft>
        <a:defRPr sz="2600" b="1">
          <a:solidFill>
            <a:srgbClr val="000066"/>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3200" b="1">
          <a:solidFill>
            <a:srgbClr val="000066"/>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3000" b="1">
          <a:solidFill>
            <a:srgbClr val="000066"/>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800" b="1">
          <a:solidFill>
            <a:srgbClr val="000066"/>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5pPr>
      <a:lvl6pPr marL="25146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6pPr>
      <a:lvl7pPr marL="29718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7pPr>
      <a:lvl8pPr marL="34290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8pPr>
      <a:lvl9pPr marL="38862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圓形圖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8" name="橢圓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11" name="甜甜圈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12" name="矩形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5" name="標題版面配置區 4"/>
          <p:cNvSpPr>
            <a:spLocks noGrp="1"/>
          </p:cNvSpPr>
          <p:nvPr>
            <p:ph type="title"/>
          </p:nvPr>
        </p:nvSpPr>
        <p:spPr>
          <a:xfrm>
            <a:off x="1435100" y="274638"/>
            <a:ext cx="7499350" cy="1143000"/>
          </a:xfrm>
          <a:prstGeom prst="rect">
            <a:avLst/>
          </a:prstGeom>
        </p:spPr>
        <p:txBody>
          <a:bodyPr anchor="ctr">
            <a:normAutofit/>
          </a:bodyPr>
          <a:lstStyle>
            <a:extLst/>
          </a:lstStyle>
          <a:p>
            <a:r>
              <a:rPr lang="zh-TW" altLang="en-US" smtClean="0"/>
              <a:t>按一下以編輯母片標題樣式</a:t>
            </a:r>
            <a:endParaRPr lang="en-US"/>
          </a:p>
        </p:txBody>
      </p:sp>
      <p:sp>
        <p:nvSpPr>
          <p:cNvPr id="6153" name="文字版面配置區 8"/>
          <p:cNvSpPr>
            <a:spLocks noGrp="1"/>
          </p:cNvSpPr>
          <p:nvPr>
            <p:ph type="body" idx="1"/>
          </p:nvPr>
        </p:nvSpPr>
        <p:spPr bwMode="auto">
          <a:xfrm>
            <a:off x="1435100" y="1447800"/>
            <a:ext cx="74993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24" name="日期版面配置區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latin typeface="Arial" charset="0"/>
              </a:defRPr>
            </a:lvl1pPr>
            <a:extLst/>
          </a:lstStyle>
          <a:p>
            <a:pPr>
              <a:defRPr/>
            </a:pPr>
            <a:endParaRPr lang="en-US" altLang="zh-TW"/>
          </a:p>
        </p:txBody>
      </p:sp>
      <p:sp>
        <p:nvSpPr>
          <p:cNvPr id="10" name="頁尾版面配置區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latin typeface="Arial" charset="0"/>
              </a:defRPr>
            </a:lvl1pPr>
            <a:extLst/>
          </a:lstStyle>
          <a:p>
            <a:pPr>
              <a:defRPr/>
            </a:pPr>
            <a:endParaRPr lang="en-US" altLang="zh-TW"/>
          </a:p>
        </p:txBody>
      </p:sp>
      <p:sp>
        <p:nvSpPr>
          <p:cNvPr id="22" name="投影片編號版面配置區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latin typeface="Arial" charset="0"/>
              </a:defRPr>
            </a:lvl1pPr>
            <a:extLst/>
          </a:lstStyle>
          <a:p>
            <a:pPr>
              <a:defRPr/>
            </a:pPr>
            <a:fld id="{214B5753-C0C7-4F46-BB20-C3E881E953A2}" type="slidenum">
              <a:rPr lang="zh-TW" altLang="en-US"/>
              <a:pPr>
                <a:defRPr/>
              </a:pPr>
              <a:t>‹#›</a:t>
            </a:fld>
            <a:endParaRPr lang="en-US" altLang="zh-TW"/>
          </a:p>
        </p:txBody>
      </p:sp>
      <p:sp>
        <p:nvSpPr>
          <p:cNvPr id="15" name="矩形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Tree>
  </p:cSld>
  <p:clrMap bg1="lt1" tx1="dk1" bg2="lt2" tx2="dk2" accent1="accent1" accent2="accent2" accent3="accent3" accent4="accent4" accent5="accent5" accent6="accent6" hlink="hlink" folHlink="folHlink"/>
  <p:sldLayoutIdLst>
    <p:sldLayoutId id="2147484891" r:id="rId1"/>
    <p:sldLayoutId id="2147484884" r:id="rId2"/>
    <p:sldLayoutId id="2147484892" r:id="rId3"/>
    <p:sldLayoutId id="2147484885" r:id="rId4"/>
    <p:sldLayoutId id="2147484893" r:id="rId5"/>
    <p:sldLayoutId id="2147484886" r:id="rId6"/>
    <p:sldLayoutId id="2147484894" r:id="rId7"/>
    <p:sldLayoutId id="2147484895" r:id="rId8"/>
    <p:sldLayoutId id="2147484896" r:id="rId9"/>
    <p:sldLayoutId id="2147484887" r:id="rId10"/>
    <p:sldLayoutId id="2147484888" r:id="rId11"/>
  </p:sldLayoutIdLst>
  <p:transition>
    <p:random/>
  </p:transition>
  <p:timing>
    <p:tnLst>
      <p:par>
        <p:cTn id="1" dur="indefinite" restart="never" nodeType="tmRoot"/>
      </p:par>
    </p:tnLst>
  </p:timing>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7.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1.xml.rels><?xml version="1.0" encoding="UTF-8" standalone="yes"?>
<Relationships xmlns="http://schemas.openxmlformats.org/package/2006/relationships"><Relationship Id="rId13" Type="http://schemas.openxmlformats.org/officeDocument/2006/relationships/oleObject" Target="../embeddings/oleObject7.bin"/><Relationship Id="rId18" Type="http://schemas.openxmlformats.org/officeDocument/2006/relationships/image" Target="../media/image13.wmf"/><Relationship Id="rId26" Type="http://schemas.openxmlformats.org/officeDocument/2006/relationships/image" Target="../media/image17.wmf"/><Relationship Id="rId3" Type="http://schemas.openxmlformats.org/officeDocument/2006/relationships/oleObject" Target="../embeddings/oleObject2.bin"/><Relationship Id="rId21" Type="http://schemas.openxmlformats.org/officeDocument/2006/relationships/oleObject" Target="../embeddings/oleObject11.bin"/><Relationship Id="rId34" Type="http://schemas.openxmlformats.org/officeDocument/2006/relationships/image" Target="../media/image21.wmf"/><Relationship Id="rId7" Type="http://schemas.openxmlformats.org/officeDocument/2006/relationships/oleObject" Target="../embeddings/oleObject4.bin"/><Relationship Id="rId12" Type="http://schemas.openxmlformats.org/officeDocument/2006/relationships/image" Target="../media/image10.wmf"/><Relationship Id="rId17" Type="http://schemas.openxmlformats.org/officeDocument/2006/relationships/oleObject" Target="../embeddings/oleObject9.bin"/><Relationship Id="rId25" Type="http://schemas.openxmlformats.org/officeDocument/2006/relationships/oleObject" Target="../embeddings/oleObject13.bin"/><Relationship Id="rId33" Type="http://schemas.openxmlformats.org/officeDocument/2006/relationships/oleObject" Target="../embeddings/oleObject17.bin"/><Relationship Id="rId2" Type="http://schemas.openxmlformats.org/officeDocument/2006/relationships/slideLayout" Target="../slideLayouts/slideLayout61.xml"/><Relationship Id="rId16" Type="http://schemas.openxmlformats.org/officeDocument/2006/relationships/image" Target="../media/image12.wmf"/><Relationship Id="rId20" Type="http://schemas.openxmlformats.org/officeDocument/2006/relationships/image" Target="../media/image14.wmf"/><Relationship Id="rId29" Type="http://schemas.openxmlformats.org/officeDocument/2006/relationships/oleObject" Target="../embeddings/oleObject15.bin"/><Relationship Id="rId1" Type="http://schemas.openxmlformats.org/officeDocument/2006/relationships/vmlDrawing" Target="../drawings/vmlDrawing2.vml"/><Relationship Id="rId6" Type="http://schemas.openxmlformats.org/officeDocument/2006/relationships/image" Target="../media/image7.wmf"/><Relationship Id="rId11" Type="http://schemas.openxmlformats.org/officeDocument/2006/relationships/oleObject" Target="../embeddings/oleObject6.bin"/><Relationship Id="rId24" Type="http://schemas.openxmlformats.org/officeDocument/2006/relationships/image" Target="../media/image16.wmf"/><Relationship Id="rId32" Type="http://schemas.openxmlformats.org/officeDocument/2006/relationships/image" Target="../media/image20.wmf"/><Relationship Id="rId5" Type="http://schemas.openxmlformats.org/officeDocument/2006/relationships/oleObject" Target="../embeddings/oleObject3.bin"/><Relationship Id="rId15" Type="http://schemas.openxmlformats.org/officeDocument/2006/relationships/oleObject" Target="../embeddings/oleObject8.bin"/><Relationship Id="rId23" Type="http://schemas.openxmlformats.org/officeDocument/2006/relationships/oleObject" Target="../embeddings/oleObject12.bin"/><Relationship Id="rId28" Type="http://schemas.openxmlformats.org/officeDocument/2006/relationships/image" Target="../media/image18.wmf"/><Relationship Id="rId36" Type="http://schemas.openxmlformats.org/officeDocument/2006/relationships/image" Target="../media/image22.wmf"/><Relationship Id="rId10" Type="http://schemas.openxmlformats.org/officeDocument/2006/relationships/image" Target="../media/image9.wmf"/><Relationship Id="rId19" Type="http://schemas.openxmlformats.org/officeDocument/2006/relationships/oleObject" Target="../embeddings/oleObject10.bin"/><Relationship Id="rId31" Type="http://schemas.openxmlformats.org/officeDocument/2006/relationships/oleObject" Target="../embeddings/oleObject16.bin"/><Relationship Id="rId4" Type="http://schemas.openxmlformats.org/officeDocument/2006/relationships/image" Target="../media/image6.wmf"/><Relationship Id="rId9" Type="http://schemas.openxmlformats.org/officeDocument/2006/relationships/oleObject" Target="../embeddings/oleObject5.bin"/><Relationship Id="rId14" Type="http://schemas.openxmlformats.org/officeDocument/2006/relationships/image" Target="../media/image11.wmf"/><Relationship Id="rId22" Type="http://schemas.openxmlformats.org/officeDocument/2006/relationships/image" Target="../media/image15.wmf"/><Relationship Id="rId27" Type="http://schemas.openxmlformats.org/officeDocument/2006/relationships/oleObject" Target="../embeddings/oleObject14.bin"/><Relationship Id="rId30" Type="http://schemas.openxmlformats.org/officeDocument/2006/relationships/image" Target="../media/image19.wmf"/><Relationship Id="rId35" Type="http://schemas.openxmlformats.org/officeDocument/2006/relationships/oleObject" Target="../embeddings/oleObject18.bin"/><Relationship Id="rId8" Type="http://schemas.openxmlformats.org/officeDocument/2006/relationships/image" Target="../media/image8.w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57.xml"/><Relationship Id="rId1" Type="http://schemas.openxmlformats.org/officeDocument/2006/relationships/vmlDrawing" Target="../drawings/vmlDrawing3.vml"/><Relationship Id="rId4" Type="http://schemas.openxmlformats.org/officeDocument/2006/relationships/image" Target="../media/image23.emf"/></Relationships>
</file>

<file path=ppt/slides/_rels/slide43.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oleObject" Target="../embeddings/oleObject20.bin"/><Relationship Id="rId7" Type="http://schemas.openxmlformats.org/officeDocument/2006/relationships/oleObject" Target="../embeddings/oleObject22.bin"/><Relationship Id="rId12" Type="http://schemas.openxmlformats.org/officeDocument/2006/relationships/image" Target="../media/image28.wmf"/><Relationship Id="rId2" Type="http://schemas.openxmlformats.org/officeDocument/2006/relationships/slideLayout" Target="../slideLayouts/slideLayout57.xml"/><Relationship Id="rId1" Type="http://schemas.openxmlformats.org/officeDocument/2006/relationships/vmlDrawing" Target="../drawings/vmlDrawing4.vml"/><Relationship Id="rId6" Type="http://schemas.openxmlformats.org/officeDocument/2006/relationships/image" Target="../media/image25.wmf"/><Relationship Id="rId11" Type="http://schemas.openxmlformats.org/officeDocument/2006/relationships/oleObject" Target="../embeddings/oleObject24.bin"/><Relationship Id="rId5" Type="http://schemas.openxmlformats.org/officeDocument/2006/relationships/oleObject" Target="../embeddings/oleObject21.bin"/><Relationship Id="rId10" Type="http://schemas.openxmlformats.org/officeDocument/2006/relationships/image" Target="../media/image27.wmf"/><Relationship Id="rId4" Type="http://schemas.openxmlformats.org/officeDocument/2006/relationships/image" Target="../media/image24.wmf"/><Relationship Id="rId9" Type="http://schemas.openxmlformats.org/officeDocument/2006/relationships/oleObject" Target="../embeddings/oleObject23.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57.xml"/><Relationship Id="rId1" Type="http://schemas.openxmlformats.org/officeDocument/2006/relationships/vmlDrawing" Target="../drawings/vmlDrawing5.vml"/><Relationship Id="rId4" Type="http://schemas.openxmlformats.org/officeDocument/2006/relationships/image" Target="../media/image29.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5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6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Microsoft_Excel_97-2003____1.xls"/><Relationship Id="rId2" Type="http://schemas.openxmlformats.org/officeDocument/2006/relationships/slideLayout" Target="../slideLayouts/slideLayout61.xml"/><Relationship Id="rId1" Type="http://schemas.openxmlformats.org/officeDocument/2006/relationships/vmlDrawing" Target="../drawings/vmlDrawing6.vml"/><Relationship Id="rId4" Type="http://schemas.openxmlformats.org/officeDocument/2006/relationships/image" Target="../media/image34.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標題 1"/>
          <p:cNvSpPr>
            <a:spLocks noGrp="1"/>
          </p:cNvSpPr>
          <p:nvPr>
            <p:ph type="title"/>
          </p:nvPr>
        </p:nvSpPr>
        <p:spPr/>
        <p:txBody>
          <a:bodyPr/>
          <a:lstStyle/>
          <a:p>
            <a:pPr eaLnBrk="1" fontAlgn="auto" hangingPunct="1">
              <a:spcAft>
                <a:spcPts val="0"/>
              </a:spcAft>
              <a:defRPr/>
            </a:pPr>
            <a:r>
              <a:rPr lang="zh-TW" altLang="zh-TW" b="1" dirty="0" smtClean="0">
                <a:solidFill>
                  <a:schemeClr val="tx2">
                    <a:satMod val="130000"/>
                  </a:schemeClr>
                </a:solidFill>
              </a:rPr>
              <a:t>第十</a:t>
            </a:r>
            <a:r>
              <a:rPr lang="zh-TW" altLang="en-US" b="1" dirty="0" smtClean="0">
                <a:solidFill>
                  <a:schemeClr val="tx2">
                    <a:satMod val="130000"/>
                  </a:schemeClr>
                </a:solidFill>
              </a:rPr>
              <a:t>二</a:t>
            </a:r>
            <a:r>
              <a:rPr lang="zh-TW" altLang="zh-TW" b="1" dirty="0" smtClean="0">
                <a:solidFill>
                  <a:schemeClr val="tx2">
                    <a:satMod val="130000"/>
                  </a:schemeClr>
                </a:solidFill>
              </a:rPr>
              <a:t>章</a:t>
            </a:r>
            <a:r>
              <a:rPr lang="en-US" altLang="zh-TW" b="1" dirty="0" smtClean="0">
                <a:solidFill>
                  <a:schemeClr val="tx2">
                    <a:satMod val="130000"/>
                  </a:schemeClr>
                </a:solidFill>
              </a:rPr>
              <a:t>  </a:t>
            </a:r>
            <a:r>
              <a:rPr lang="zh-TW" altLang="zh-TW" b="1" dirty="0" smtClean="0">
                <a:solidFill>
                  <a:schemeClr val="tx2">
                    <a:satMod val="130000"/>
                  </a:schemeClr>
                </a:solidFill>
              </a:rPr>
              <a:t>授信作業實務</a:t>
            </a:r>
            <a:endParaRPr lang="zh-TW" altLang="en-US" dirty="0" smtClean="0">
              <a:solidFill>
                <a:schemeClr val="tx2">
                  <a:satMod val="130000"/>
                </a:schemeClr>
              </a:solidFill>
            </a:endParaRPr>
          </a:p>
        </p:txBody>
      </p:sp>
      <p:sp>
        <p:nvSpPr>
          <p:cNvPr id="14339" name="內容版面配置區 2"/>
          <p:cNvSpPr>
            <a:spLocks noGrp="1"/>
          </p:cNvSpPr>
          <p:nvPr>
            <p:ph idx="1"/>
          </p:nvPr>
        </p:nvSpPr>
        <p:spPr>
          <a:xfrm>
            <a:off x="533400" y="1828800"/>
            <a:ext cx="8153400" cy="4297363"/>
          </a:xfrm>
        </p:spPr>
        <p:txBody>
          <a:bodyPr/>
          <a:lstStyle/>
          <a:p>
            <a:r>
              <a:rPr lang="zh-TW" altLang="zh-TW" b="1" dirty="0" smtClean="0"/>
              <a:t>企業徵信作業</a:t>
            </a:r>
            <a:endParaRPr lang="zh-TW" altLang="zh-TW" dirty="0" smtClean="0"/>
          </a:p>
          <a:p>
            <a:r>
              <a:rPr lang="zh-TW" altLang="zh-TW" b="1" dirty="0" smtClean="0"/>
              <a:t>企業徵信調查與分析</a:t>
            </a:r>
            <a:endParaRPr lang="zh-TW" altLang="zh-TW" dirty="0" smtClean="0"/>
          </a:p>
          <a:p>
            <a:r>
              <a:rPr lang="zh-TW" altLang="zh-TW" b="1" dirty="0" smtClean="0"/>
              <a:t>信用評等系統</a:t>
            </a:r>
            <a:endParaRPr lang="zh-TW" altLang="zh-TW" dirty="0" smtClean="0"/>
          </a:p>
          <a:p>
            <a:r>
              <a:rPr lang="zh-TW" altLang="zh-TW" b="1" dirty="0" smtClean="0"/>
              <a:t>授信之定價</a:t>
            </a:r>
            <a:endParaRPr lang="zh-TW" altLang="zh-TW" dirty="0" smtClean="0"/>
          </a:p>
          <a:p>
            <a:r>
              <a:rPr lang="zh-TW" altLang="zh-TW" b="1" dirty="0" smtClean="0"/>
              <a:t>各種不同的報價方式</a:t>
            </a:r>
            <a:endParaRPr lang="zh-TW" altLang="zh-TW" dirty="0" smtClean="0"/>
          </a:p>
          <a:p>
            <a:pPr eaLnBrk="1" hangingPunct="1"/>
            <a:endParaRPr lang="zh-TW" altLang="en-US" dirty="0" smtClean="0"/>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pPr eaLnBrk="1" fontAlgn="auto" hangingPunct="1">
              <a:spcAft>
                <a:spcPts val="0"/>
              </a:spcAft>
              <a:defRPr/>
            </a:pPr>
            <a:r>
              <a:rPr lang="zh-TW" altLang="zh-TW" b="1" smtClean="0">
                <a:solidFill>
                  <a:schemeClr val="tx2">
                    <a:satMod val="130000"/>
                  </a:schemeClr>
                </a:solidFill>
              </a:rPr>
              <a:t>授信組織</a:t>
            </a:r>
            <a:endParaRPr lang="zh-TW" altLang="en-US" smtClean="0">
              <a:solidFill>
                <a:schemeClr val="tx2">
                  <a:satMod val="130000"/>
                </a:schemeClr>
              </a:solidFill>
            </a:endParaRPr>
          </a:p>
        </p:txBody>
      </p:sp>
      <p:sp>
        <p:nvSpPr>
          <p:cNvPr id="18435" name="內容版面配置區 2"/>
          <p:cNvSpPr>
            <a:spLocks noGrp="1"/>
          </p:cNvSpPr>
          <p:nvPr>
            <p:ph idx="1"/>
          </p:nvPr>
        </p:nvSpPr>
        <p:spPr/>
        <p:txBody>
          <a:bodyPr/>
          <a:lstStyle/>
          <a:p>
            <a:pPr eaLnBrk="1" hangingPunct="1"/>
            <a:r>
              <a:rPr lang="zh-TW" altLang="zh-TW" smtClean="0"/>
              <a:t>一、董事會</a:t>
            </a:r>
          </a:p>
          <a:p>
            <a:pPr eaLnBrk="1" hangingPunct="1"/>
            <a:r>
              <a:rPr lang="zh-TW" altLang="zh-TW" smtClean="0"/>
              <a:t>二、營業單位 </a:t>
            </a:r>
          </a:p>
          <a:p>
            <a:pPr eaLnBrk="1" hangingPunct="1"/>
            <a:r>
              <a:rPr lang="zh-TW" altLang="zh-TW" smtClean="0"/>
              <a:t>三、風險管理單位</a:t>
            </a:r>
          </a:p>
          <a:p>
            <a:pPr eaLnBrk="1" hangingPunct="1"/>
            <a:r>
              <a:rPr lang="zh-TW" altLang="zh-TW" smtClean="0"/>
              <a:t>四、授信審議單位</a:t>
            </a:r>
            <a:endParaRPr lang="en-US" altLang="zh-TW" smtClean="0"/>
          </a:p>
          <a:p>
            <a:pPr eaLnBrk="1" hangingPunct="1"/>
            <a:r>
              <a:rPr lang="zh-TW" altLang="zh-TW" smtClean="0"/>
              <a:t>五、稽核單位</a:t>
            </a:r>
          </a:p>
          <a:p>
            <a:pPr eaLnBrk="1" hangingPunct="1"/>
            <a:endParaRPr lang="zh-TW" altLang="zh-TW" smtClean="0"/>
          </a:p>
          <a:p>
            <a:pPr eaLnBrk="1" hangingPunct="1"/>
            <a:endParaRPr lang="zh-TW" altLang="en-US" smtClean="0"/>
          </a:p>
        </p:txBody>
      </p:sp>
    </p:spTree>
    <p:extLst>
      <p:ext uri="{BB962C8B-B14F-4D97-AF65-F5344CB8AC3E}">
        <p14:creationId xmlns:p14="http://schemas.microsoft.com/office/powerpoint/2010/main" val="1519332000"/>
      </p:ext>
    </p:extLst>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endParaRPr lang="zh-TW" altLang="en-US" sz="1800">
              <a:latin typeface="Arial" charset="0"/>
            </a:endParaRPr>
          </a:p>
        </p:txBody>
      </p:sp>
      <p:grpSp>
        <p:nvGrpSpPr>
          <p:cNvPr id="19459" name="Group 1"/>
          <p:cNvGrpSpPr>
            <a:grpSpLocks noChangeAspect="1"/>
          </p:cNvGrpSpPr>
          <p:nvPr/>
        </p:nvGrpSpPr>
        <p:grpSpPr bwMode="auto">
          <a:xfrm>
            <a:off x="1258888" y="404813"/>
            <a:ext cx="6500812" cy="5162550"/>
            <a:chOff x="2290" y="3690"/>
            <a:chExt cx="7200" cy="7226"/>
          </a:xfrm>
        </p:grpSpPr>
        <p:sp>
          <p:nvSpPr>
            <p:cNvPr id="19461" name="AutoShape 42"/>
            <p:cNvSpPr>
              <a:spLocks noChangeAspect="1" noChangeArrowheads="1" noTextEdit="1"/>
            </p:cNvSpPr>
            <p:nvPr/>
          </p:nvSpPr>
          <p:spPr bwMode="auto">
            <a:xfrm>
              <a:off x="2290" y="3690"/>
              <a:ext cx="7200" cy="7226"/>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9462" name="Text Box 41"/>
            <p:cNvSpPr txBox="1">
              <a:spLocks noChangeArrowheads="1"/>
            </p:cNvSpPr>
            <p:nvPr/>
          </p:nvSpPr>
          <p:spPr bwMode="auto">
            <a:xfrm>
              <a:off x="5170" y="3850"/>
              <a:ext cx="1096" cy="48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lgn="ctr">
                <a:spcBef>
                  <a:spcPct val="0"/>
                </a:spcBef>
                <a:buClrTx/>
                <a:buSzTx/>
                <a:buFontTx/>
                <a:buNone/>
              </a:pPr>
              <a:r>
                <a:rPr lang="zh-TW" altLang="en-US" sz="1200">
                  <a:latin typeface="Times New Roman" pitchFamily="18" charset="0"/>
                  <a:cs typeface="Times New Roman" pitchFamily="18" charset="0"/>
                </a:rPr>
                <a:t>董事會</a:t>
              </a:r>
              <a:endParaRPr lang="zh-TW" altLang="en-US" sz="1200">
                <a:latin typeface="Arial" charset="0"/>
                <a:cs typeface="Times New Roman" pitchFamily="18" charset="0"/>
              </a:endParaRPr>
            </a:p>
          </p:txBody>
        </p:sp>
        <p:sp>
          <p:nvSpPr>
            <p:cNvPr id="19463" name="Text Box 40"/>
            <p:cNvSpPr txBox="1">
              <a:spLocks noChangeArrowheads="1"/>
            </p:cNvSpPr>
            <p:nvPr/>
          </p:nvSpPr>
          <p:spPr bwMode="auto">
            <a:xfrm>
              <a:off x="3657" y="4970"/>
              <a:ext cx="1096" cy="80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授信審議委員會</a:t>
              </a:r>
              <a:endParaRPr lang="zh-TW" altLang="en-US" sz="1200">
                <a:latin typeface="Arial" charset="0"/>
                <a:cs typeface="Times New Roman" pitchFamily="18" charset="0"/>
              </a:endParaRPr>
            </a:p>
          </p:txBody>
        </p:sp>
        <p:sp>
          <p:nvSpPr>
            <p:cNvPr id="19464" name="Text Box 39"/>
            <p:cNvSpPr txBox="1">
              <a:spLocks noChangeArrowheads="1"/>
            </p:cNvSpPr>
            <p:nvPr/>
          </p:nvSpPr>
          <p:spPr bwMode="auto">
            <a:xfrm>
              <a:off x="7422" y="4895"/>
              <a:ext cx="1033" cy="80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風險管理委員會</a:t>
              </a:r>
              <a:endParaRPr lang="zh-TW" altLang="en-US" sz="1200">
                <a:latin typeface="Arial" charset="0"/>
                <a:cs typeface="Times New Roman" pitchFamily="18" charset="0"/>
              </a:endParaRPr>
            </a:p>
          </p:txBody>
        </p:sp>
        <p:sp>
          <p:nvSpPr>
            <p:cNvPr id="19465" name="Text Box 38"/>
            <p:cNvSpPr txBox="1">
              <a:spLocks noChangeArrowheads="1"/>
            </p:cNvSpPr>
            <p:nvPr/>
          </p:nvSpPr>
          <p:spPr bwMode="auto">
            <a:xfrm>
              <a:off x="4481" y="6604"/>
              <a:ext cx="939" cy="767"/>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授信審核處</a:t>
              </a:r>
              <a:endParaRPr lang="zh-TW" altLang="en-US" sz="1200">
                <a:latin typeface="Arial" charset="0"/>
                <a:cs typeface="Times New Roman" pitchFamily="18" charset="0"/>
              </a:endParaRPr>
            </a:p>
          </p:txBody>
        </p:sp>
        <p:sp>
          <p:nvSpPr>
            <p:cNvPr id="19466" name="Text Box 37"/>
            <p:cNvSpPr txBox="1">
              <a:spLocks noChangeArrowheads="1"/>
            </p:cNvSpPr>
            <p:nvPr/>
          </p:nvSpPr>
          <p:spPr bwMode="auto">
            <a:xfrm>
              <a:off x="2431" y="4970"/>
              <a:ext cx="939" cy="726"/>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總稽核處</a:t>
              </a:r>
              <a:endParaRPr lang="zh-TW" altLang="en-US" sz="1200">
                <a:latin typeface="Arial" charset="0"/>
                <a:cs typeface="Times New Roman" pitchFamily="18" charset="0"/>
              </a:endParaRPr>
            </a:p>
          </p:txBody>
        </p:sp>
        <p:sp>
          <p:nvSpPr>
            <p:cNvPr id="19467" name="Text Box 36"/>
            <p:cNvSpPr txBox="1">
              <a:spLocks noChangeArrowheads="1"/>
            </p:cNvSpPr>
            <p:nvPr/>
          </p:nvSpPr>
          <p:spPr bwMode="auto">
            <a:xfrm>
              <a:off x="3010" y="6570"/>
              <a:ext cx="939" cy="80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債權管理處</a:t>
              </a:r>
              <a:endParaRPr lang="zh-TW" altLang="en-US" sz="1200">
                <a:latin typeface="Arial" charset="0"/>
                <a:cs typeface="Times New Roman" pitchFamily="18" charset="0"/>
              </a:endParaRPr>
            </a:p>
            <a:p>
              <a:pPr>
                <a:spcBef>
                  <a:spcPct val="0"/>
                </a:spcBef>
                <a:buClrTx/>
                <a:buSzTx/>
                <a:buFontTx/>
                <a:buNone/>
              </a:pPr>
              <a:endParaRPr lang="zh-TW" altLang="en-US" sz="1200">
                <a:latin typeface="Arial" charset="0"/>
                <a:cs typeface="Times New Roman" pitchFamily="18" charset="0"/>
              </a:endParaRPr>
            </a:p>
          </p:txBody>
        </p:sp>
        <p:sp>
          <p:nvSpPr>
            <p:cNvPr id="19468" name="Text Box 35"/>
            <p:cNvSpPr txBox="1">
              <a:spLocks noChangeArrowheads="1"/>
            </p:cNvSpPr>
            <p:nvPr/>
          </p:nvSpPr>
          <p:spPr bwMode="auto">
            <a:xfrm>
              <a:off x="5170" y="5290"/>
              <a:ext cx="1346" cy="80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lgn="ctr">
                <a:spcBef>
                  <a:spcPct val="0"/>
                </a:spcBef>
                <a:buClrTx/>
                <a:buSzTx/>
                <a:buFontTx/>
                <a:buNone/>
              </a:pPr>
              <a:r>
                <a:rPr lang="zh-TW" altLang="en-US" sz="1200">
                  <a:latin typeface="Times New Roman" pitchFamily="18" charset="0"/>
                  <a:cs typeface="Times New Roman" pitchFamily="18" charset="0"/>
                </a:rPr>
                <a:t>總經理</a:t>
              </a:r>
              <a:endParaRPr lang="zh-TW" altLang="en-US" sz="1200">
                <a:latin typeface="Arial" charset="0"/>
                <a:cs typeface="Times New Roman" pitchFamily="18" charset="0"/>
              </a:endParaRPr>
            </a:p>
            <a:p>
              <a:pPr algn="ctr">
                <a:spcBef>
                  <a:spcPct val="0"/>
                </a:spcBef>
                <a:buClrTx/>
                <a:buSzTx/>
                <a:buFontTx/>
                <a:buNone/>
              </a:pPr>
              <a:r>
                <a:rPr lang="zh-TW" altLang="en-US" sz="1200">
                  <a:latin typeface="Times New Roman" pitchFamily="18" charset="0"/>
                  <a:cs typeface="Times New Roman" pitchFamily="18" charset="0"/>
                </a:rPr>
                <a:t>副總經理</a:t>
              </a:r>
              <a:endParaRPr lang="zh-TW" altLang="en-US" sz="1200">
                <a:latin typeface="Arial" charset="0"/>
                <a:cs typeface="Times New Roman" pitchFamily="18" charset="0"/>
              </a:endParaRPr>
            </a:p>
          </p:txBody>
        </p:sp>
        <p:sp>
          <p:nvSpPr>
            <p:cNvPr id="19469" name="Text Box 34"/>
            <p:cNvSpPr txBox="1">
              <a:spLocks noChangeArrowheads="1"/>
            </p:cNvSpPr>
            <p:nvPr/>
          </p:nvSpPr>
          <p:spPr bwMode="auto">
            <a:xfrm>
              <a:off x="8380" y="6604"/>
              <a:ext cx="1017" cy="80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企業金融業務處</a:t>
              </a:r>
              <a:endParaRPr lang="zh-TW" altLang="en-US" sz="1200">
                <a:latin typeface="Arial" charset="0"/>
                <a:cs typeface="Times New Roman" pitchFamily="18" charset="0"/>
              </a:endParaRPr>
            </a:p>
          </p:txBody>
        </p:sp>
        <p:sp>
          <p:nvSpPr>
            <p:cNvPr id="19470" name="Text Box 33"/>
            <p:cNvSpPr txBox="1">
              <a:spLocks noChangeArrowheads="1"/>
            </p:cNvSpPr>
            <p:nvPr/>
          </p:nvSpPr>
          <p:spPr bwMode="auto">
            <a:xfrm>
              <a:off x="7204" y="6604"/>
              <a:ext cx="1006" cy="80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消費金融業務處</a:t>
              </a:r>
              <a:endParaRPr lang="zh-TW" altLang="en-US" sz="1200">
                <a:latin typeface="Arial" charset="0"/>
                <a:cs typeface="Times New Roman" pitchFamily="18" charset="0"/>
              </a:endParaRPr>
            </a:p>
          </p:txBody>
        </p:sp>
        <p:sp>
          <p:nvSpPr>
            <p:cNvPr id="19471" name="Text Box 32"/>
            <p:cNvSpPr txBox="1">
              <a:spLocks noChangeArrowheads="1"/>
            </p:cNvSpPr>
            <p:nvPr/>
          </p:nvSpPr>
          <p:spPr bwMode="auto">
            <a:xfrm>
              <a:off x="8455" y="8094"/>
              <a:ext cx="720" cy="96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商品企劃</a:t>
              </a:r>
              <a:endParaRPr lang="zh-TW" altLang="en-US" sz="1200">
                <a:latin typeface="Arial" charset="0"/>
                <a:cs typeface="Times New Roman" pitchFamily="18" charset="0"/>
              </a:endParaRPr>
            </a:p>
          </p:txBody>
        </p:sp>
        <p:sp>
          <p:nvSpPr>
            <p:cNvPr id="19472" name="Text Box 31"/>
            <p:cNvSpPr txBox="1">
              <a:spLocks noChangeArrowheads="1"/>
            </p:cNvSpPr>
            <p:nvPr/>
          </p:nvSpPr>
          <p:spPr bwMode="auto">
            <a:xfrm>
              <a:off x="7677" y="8094"/>
              <a:ext cx="626" cy="96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商品行銷</a:t>
              </a:r>
              <a:endParaRPr lang="zh-TW" altLang="en-US" sz="1200">
                <a:latin typeface="Arial" charset="0"/>
                <a:cs typeface="Times New Roman" pitchFamily="18" charset="0"/>
              </a:endParaRPr>
            </a:p>
          </p:txBody>
        </p:sp>
        <p:sp>
          <p:nvSpPr>
            <p:cNvPr id="19473" name="Text Box 30"/>
            <p:cNvSpPr txBox="1">
              <a:spLocks noChangeArrowheads="1"/>
            </p:cNvSpPr>
            <p:nvPr/>
          </p:nvSpPr>
          <p:spPr bwMode="auto">
            <a:xfrm>
              <a:off x="5961" y="8009"/>
              <a:ext cx="1556" cy="1120"/>
            </a:xfrm>
            <a:prstGeom prst="rect">
              <a:avLst/>
            </a:prstGeom>
            <a:solidFill>
              <a:srgbClr val="FFFFFF"/>
            </a:solidFill>
            <a:ln w="9525">
              <a:solidFill>
                <a:srgbClr val="000000"/>
              </a:solidFill>
              <a:miter lim="800000"/>
              <a:headEnd/>
              <a:tailEnd/>
            </a:ln>
          </p:spPr>
          <p:txBody>
            <a:bodyPr vert="eaVert"/>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徵信調查</a:t>
              </a:r>
              <a:endParaRPr lang="zh-TW" altLang="en-US" sz="1200">
                <a:latin typeface="Arial" charset="0"/>
                <a:cs typeface="Times New Roman" pitchFamily="18" charset="0"/>
              </a:endParaRPr>
            </a:p>
            <a:p>
              <a:pPr>
                <a:spcBef>
                  <a:spcPct val="0"/>
                </a:spcBef>
                <a:buClrTx/>
                <a:buSzTx/>
                <a:buFontTx/>
                <a:buNone/>
              </a:pPr>
              <a:r>
                <a:rPr lang="zh-TW" altLang="en-US" sz="1200">
                  <a:latin typeface="Times New Roman" pitchFamily="18" charset="0"/>
                  <a:cs typeface="Times New Roman" pitchFamily="18" charset="0"/>
                </a:rPr>
                <a:t>資本計提</a:t>
              </a:r>
              <a:endParaRPr lang="zh-TW" altLang="en-US" sz="1200">
                <a:latin typeface="Arial" charset="0"/>
                <a:cs typeface="Times New Roman" pitchFamily="18" charset="0"/>
              </a:endParaRPr>
            </a:p>
            <a:p>
              <a:pPr>
                <a:spcBef>
                  <a:spcPct val="0"/>
                </a:spcBef>
                <a:buClrTx/>
                <a:buSzTx/>
                <a:buFontTx/>
                <a:buNone/>
              </a:pPr>
              <a:r>
                <a:rPr lang="zh-TW" altLang="en-US" sz="1200">
                  <a:latin typeface="Times New Roman" pitchFamily="18" charset="0"/>
                  <a:cs typeface="Times New Roman" pitchFamily="18" charset="0"/>
                </a:rPr>
                <a:t>信用風險分析研究</a:t>
              </a:r>
              <a:endParaRPr lang="zh-TW" altLang="en-US" sz="1200">
                <a:latin typeface="Arial" charset="0"/>
                <a:cs typeface="Times New Roman" pitchFamily="18" charset="0"/>
              </a:endParaRPr>
            </a:p>
          </p:txBody>
        </p:sp>
        <p:sp>
          <p:nvSpPr>
            <p:cNvPr id="19474" name="Line 29"/>
            <p:cNvSpPr>
              <a:spLocks noChangeShapeType="1"/>
            </p:cNvSpPr>
            <p:nvPr/>
          </p:nvSpPr>
          <p:spPr bwMode="auto">
            <a:xfrm>
              <a:off x="5796" y="4330"/>
              <a:ext cx="1" cy="48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75" name="Line 28"/>
            <p:cNvSpPr>
              <a:spLocks noChangeShapeType="1"/>
            </p:cNvSpPr>
            <p:nvPr/>
          </p:nvSpPr>
          <p:spPr bwMode="auto">
            <a:xfrm>
              <a:off x="2967" y="4650"/>
              <a:ext cx="5034"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76" name="Line 27"/>
            <p:cNvSpPr>
              <a:spLocks noChangeShapeType="1"/>
            </p:cNvSpPr>
            <p:nvPr/>
          </p:nvSpPr>
          <p:spPr bwMode="auto">
            <a:xfrm>
              <a:off x="4168" y="4650"/>
              <a:ext cx="1" cy="3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77" name="Line 26"/>
            <p:cNvSpPr>
              <a:spLocks noChangeShapeType="1"/>
            </p:cNvSpPr>
            <p:nvPr/>
          </p:nvSpPr>
          <p:spPr bwMode="auto">
            <a:xfrm>
              <a:off x="5796" y="6090"/>
              <a:ext cx="1" cy="16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78" name="Line 25"/>
            <p:cNvSpPr>
              <a:spLocks noChangeShapeType="1"/>
            </p:cNvSpPr>
            <p:nvPr/>
          </p:nvSpPr>
          <p:spPr bwMode="auto">
            <a:xfrm>
              <a:off x="3657" y="6251"/>
              <a:ext cx="5010"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79" name="Line 24"/>
            <p:cNvSpPr>
              <a:spLocks noChangeShapeType="1"/>
            </p:cNvSpPr>
            <p:nvPr/>
          </p:nvSpPr>
          <p:spPr bwMode="auto">
            <a:xfrm>
              <a:off x="7624" y="6252"/>
              <a:ext cx="1" cy="3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80" name="Line 23"/>
            <p:cNvSpPr>
              <a:spLocks noChangeShapeType="1"/>
            </p:cNvSpPr>
            <p:nvPr/>
          </p:nvSpPr>
          <p:spPr bwMode="auto">
            <a:xfrm>
              <a:off x="3656" y="6250"/>
              <a:ext cx="1" cy="3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81" name="Line 22"/>
            <p:cNvSpPr>
              <a:spLocks noChangeShapeType="1"/>
            </p:cNvSpPr>
            <p:nvPr/>
          </p:nvSpPr>
          <p:spPr bwMode="auto">
            <a:xfrm>
              <a:off x="7873" y="7828"/>
              <a:ext cx="1068"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82" name="Line 21"/>
            <p:cNvSpPr>
              <a:spLocks noChangeShapeType="1"/>
            </p:cNvSpPr>
            <p:nvPr/>
          </p:nvSpPr>
          <p:spPr bwMode="auto">
            <a:xfrm flipH="1">
              <a:off x="3370" y="7371"/>
              <a:ext cx="1" cy="63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83" name="Line 20"/>
            <p:cNvSpPr>
              <a:spLocks noChangeShapeType="1"/>
            </p:cNvSpPr>
            <p:nvPr/>
          </p:nvSpPr>
          <p:spPr bwMode="auto">
            <a:xfrm>
              <a:off x="7517" y="7404"/>
              <a:ext cx="1" cy="17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84" name="Line 19"/>
            <p:cNvSpPr>
              <a:spLocks noChangeShapeType="1"/>
            </p:cNvSpPr>
            <p:nvPr/>
          </p:nvSpPr>
          <p:spPr bwMode="auto">
            <a:xfrm>
              <a:off x="8668" y="7404"/>
              <a:ext cx="1" cy="1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85" name="Line 18"/>
            <p:cNvSpPr>
              <a:spLocks noChangeShapeType="1"/>
            </p:cNvSpPr>
            <p:nvPr/>
          </p:nvSpPr>
          <p:spPr bwMode="auto">
            <a:xfrm>
              <a:off x="4925" y="6250"/>
              <a:ext cx="1" cy="35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86" name="Line 17"/>
            <p:cNvSpPr>
              <a:spLocks noChangeShapeType="1"/>
            </p:cNvSpPr>
            <p:nvPr/>
          </p:nvSpPr>
          <p:spPr bwMode="auto">
            <a:xfrm>
              <a:off x="6420" y="6252"/>
              <a:ext cx="1" cy="31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87" name="Line 16"/>
            <p:cNvSpPr>
              <a:spLocks noChangeShapeType="1"/>
            </p:cNvSpPr>
            <p:nvPr/>
          </p:nvSpPr>
          <p:spPr bwMode="auto">
            <a:xfrm>
              <a:off x="8001" y="4650"/>
              <a:ext cx="1" cy="245"/>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88" name="Line 15"/>
            <p:cNvSpPr>
              <a:spLocks noChangeShapeType="1"/>
            </p:cNvSpPr>
            <p:nvPr/>
          </p:nvSpPr>
          <p:spPr bwMode="auto">
            <a:xfrm>
              <a:off x="4924" y="7370"/>
              <a:ext cx="1" cy="59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89" name="Line 14"/>
            <p:cNvSpPr>
              <a:spLocks noChangeShapeType="1"/>
            </p:cNvSpPr>
            <p:nvPr/>
          </p:nvSpPr>
          <p:spPr bwMode="auto">
            <a:xfrm flipH="1">
              <a:off x="6684" y="7369"/>
              <a:ext cx="1" cy="64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90" name="Line 13"/>
            <p:cNvSpPr>
              <a:spLocks noChangeShapeType="1"/>
            </p:cNvSpPr>
            <p:nvPr/>
          </p:nvSpPr>
          <p:spPr bwMode="auto">
            <a:xfrm>
              <a:off x="7517" y="7574"/>
              <a:ext cx="1150"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91" name="Line 12"/>
            <p:cNvSpPr>
              <a:spLocks noChangeShapeType="1"/>
            </p:cNvSpPr>
            <p:nvPr/>
          </p:nvSpPr>
          <p:spPr bwMode="auto">
            <a:xfrm flipH="1">
              <a:off x="8941" y="7825"/>
              <a:ext cx="2" cy="265"/>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92" name="Text Box 11"/>
            <p:cNvSpPr txBox="1">
              <a:spLocks noChangeArrowheads="1"/>
            </p:cNvSpPr>
            <p:nvPr/>
          </p:nvSpPr>
          <p:spPr bwMode="auto">
            <a:xfrm>
              <a:off x="5170" y="4810"/>
              <a:ext cx="1346" cy="48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高階管理階層曾接陳執行總裁</a:t>
              </a:r>
              <a:endParaRPr lang="zh-TW" altLang="en-US" sz="1200">
                <a:latin typeface="Arial" charset="0"/>
                <a:cs typeface="Times New Roman" pitchFamily="18" charset="0"/>
              </a:endParaRPr>
            </a:p>
            <a:p>
              <a:pPr>
                <a:spcBef>
                  <a:spcPct val="0"/>
                </a:spcBef>
                <a:buClrTx/>
                <a:buSzTx/>
                <a:buFontTx/>
                <a:buNone/>
              </a:pPr>
              <a:endParaRPr lang="zh-TW" altLang="en-US" sz="1200">
                <a:latin typeface="Arial" charset="0"/>
                <a:cs typeface="Times New Roman" pitchFamily="18" charset="0"/>
              </a:endParaRPr>
            </a:p>
          </p:txBody>
        </p:sp>
        <p:sp>
          <p:nvSpPr>
            <p:cNvPr id="19493" name="Text Box 10"/>
            <p:cNvSpPr txBox="1">
              <a:spLocks noChangeArrowheads="1"/>
            </p:cNvSpPr>
            <p:nvPr/>
          </p:nvSpPr>
          <p:spPr bwMode="auto">
            <a:xfrm>
              <a:off x="6059" y="6570"/>
              <a:ext cx="873" cy="801"/>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風險管理處</a:t>
              </a:r>
              <a:endParaRPr lang="zh-TW" altLang="en-US" sz="1200">
                <a:latin typeface="Arial" charset="0"/>
                <a:cs typeface="Times New Roman" pitchFamily="18" charset="0"/>
              </a:endParaRPr>
            </a:p>
          </p:txBody>
        </p:sp>
        <p:sp>
          <p:nvSpPr>
            <p:cNvPr id="19494" name="Line 9"/>
            <p:cNvSpPr>
              <a:spLocks noChangeShapeType="1"/>
            </p:cNvSpPr>
            <p:nvPr/>
          </p:nvSpPr>
          <p:spPr bwMode="auto">
            <a:xfrm>
              <a:off x="7872" y="7825"/>
              <a:ext cx="1" cy="26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95" name="Text Box 8"/>
            <p:cNvSpPr txBox="1">
              <a:spLocks noChangeArrowheads="1"/>
            </p:cNvSpPr>
            <p:nvPr/>
          </p:nvSpPr>
          <p:spPr bwMode="auto">
            <a:xfrm>
              <a:off x="4481" y="8009"/>
              <a:ext cx="862" cy="1019"/>
            </a:xfrm>
            <a:prstGeom prst="rect">
              <a:avLst/>
            </a:prstGeom>
            <a:solidFill>
              <a:srgbClr val="FFFFFF"/>
            </a:solidFill>
            <a:ln w="9525">
              <a:solidFill>
                <a:srgbClr val="000000"/>
              </a:solidFill>
              <a:miter lim="800000"/>
              <a:headEnd/>
              <a:tailEnd/>
            </a:ln>
          </p:spPr>
          <p:txBody>
            <a:bodyPr vert="eaVert"/>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貸款審核</a:t>
              </a:r>
              <a:endParaRPr lang="zh-TW" altLang="en-US" sz="1200">
                <a:latin typeface="Arial" charset="0"/>
                <a:cs typeface="Times New Roman" pitchFamily="18" charset="0"/>
              </a:endParaRPr>
            </a:p>
            <a:p>
              <a:pPr>
                <a:spcBef>
                  <a:spcPct val="0"/>
                </a:spcBef>
                <a:buClrTx/>
                <a:buSzTx/>
                <a:buFontTx/>
                <a:buNone/>
              </a:pPr>
              <a:r>
                <a:rPr lang="zh-TW" altLang="en-US" sz="1200">
                  <a:latin typeface="Times New Roman" pitchFamily="18" charset="0"/>
                  <a:cs typeface="Times New Roman" pitchFamily="18" charset="0"/>
                </a:rPr>
                <a:t>事後覆審</a:t>
              </a:r>
              <a:endParaRPr lang="zh-TW" altLang="en-US" sz="1200">
                <a:latin typeface="Arial" charset="0"/>
                <a:cs typeface="Times New Roman" pitchFamily="18" charset="0"/>
              </a:endParaRPr>
            </a:p>
          </p:txBody>
        </p:sp>
        <p:sp>
          <p:nvSpPr>
            <p:cNvPr id="19496" name="Line 7"/>
            <p:cNvSpPr>
              <a:spLocks noChangeShapeType="1"/>
            </p:cNvSpPr>
            <p:nvPr/>
          </p:nvSpPr>
          <p:spPr bwMode="auto">
            <a:xfrm>
              <a:off x="8667" y="6250"/>
              <a:ext cx="1" cy="32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97" name="Line 6"/>
            <p:cNvSpPr>
              <a:spLocks noChangeShapeType="1"/>
            </p:cNvSpPr>
            <p:nvPr/>
          </p:nvSpPr>
          <p:spPr bwMode="auto">
            <a:xfrm>
              <a:off x="2967" y="4650"/>
              <a:ext cx="1" cy="3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498" name="Text Box 5"/>
            <p:cNvSpPr txBox="1">
              <a:spLocks noChangeArrowheads="1"/>
            </p:cNvSpPr>
            <p:nvPr/>
          </p:nvSpPr>
          <p:spPr bwMode="auto">
            <a:xfrm>
              <a:off x="2967" y="7960"/>
              <a:ext cx="1109" cy="1068"/>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不良債權之催收及管理</a:t>
              </a:r>
              <a:endParaRPr lang="zh-TW" altLang="en-US" sz="1200">
                <a:latin typeface="Arial" charset="0"/>
                <a:cs typeface="Times New Roman" pitchFamily="18" charset="0"/>
              </a:endParaRPr>
            </a:p>
          </p:txBody>
        </p:sp>
        <p:sp>
          <p:nvSpPr>
            <p:cNvPr id="19499" name="Line 4"/>
            <p:cNvSpPr>
              <a:spLocks noChangeShapeType="1"/>
            </p:cNvSpPr>
            <p:nvPr/>
          </p:nvSpPr>
          <p:spPr bwMode="auto">
            <a:xfrm>
              <a:off x="8144" y="7574"/>
              <a:ext cx="1" cy="25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500" name="Line 3"/>
            <p:cNvSpPr>
              <a:spLocks noChangeShapeType="1"/>
            </p:cNvSpPr>
            <p:nvPr/>
          </p:nvSpPr>
          <p:spPr bwMode="auto">
            <a:xfrm>
              <a:off x="5796" y="6250"/>
              <a:ext cx="1" cy="345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501" name="Text Box 2"/>
            <p:cNvSpPr txBox="1">
              <a:spLocks noChangeArrowheads="1"/>
            </p:cNvSpPr>
            <p:nvPr/>
          </p:nvSpPr>
          <p:spPr bwMode="auto">
            <a:xfrm>
              <a:off x="5404" y="9707"/>
              <a:ext cx="862" cy="1019"/>
            </a:xfrm>
            <a:prstGeom prst="rect">
              <a:avLst/>
            </a:prstGeom>
            <a:solidFill>
              <a:srgbClr val="FFFFFF"/>
            </a:solidFill>
            <a:ln w="9525">
              <a:solidFill>
                <a:srgbClr val="000000"/>
              </a:solidFill>
              <a:miter lim="800000"/>
              <a:headEnd/>
              <a:tailEnd/>
            </a:ln>
          </p:spPr>
          <p:txBody>
            <a:bodyPr vert="eaVert"/>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200">
                  <a:latin typeface="Times New Roman" pitchFamily="18" charset="0"/>
                  <a:cs typeface="Times New Roman" pitchFamily="18" charset="0"/>
                </a:rPr>
                <a:t>國內分行</a:t>
              </a:r>
              <a:endParaRPr lang="zh-TW" altLang="en-US" sz="1200">
                <a:latin typeface="Arial" charset="0"/>
                <a:cs typeface="Times New Roman" pitchFamily="18" charset="0"/>
              </a:endParaRPr>
            </a:p>
            <a:p>
              <a:pPr>
                <a:spcBef>
                  <a:spcPct val="0"/>
                </a:spcBef>
                <a:buClrTx/>
                <a:buSzTx/>
                <a:buFontTx/>
                <a:buNone/>
              </a:pPr>
              <a:r>
                <a:rPr lang="zh-TW" altLang="en-US" sz="1200">
                  <a:latin typeface="Times New Roman" pitchFamily="18" charset="0"/>
                  <a:cs typeface="Times New Roman" pitchFamily="18" charset="0"/>
                </a:rPr>
                <a:t>國外分行</a:t>
              </a:r>
              <a:endParaRPr lang="zh-TW" altLang="en-US" sz="1200">
                <a:latin typeface="Arial" charset="0"/>
                <a:cs typeface="Times New Roman" pitchFamily="18" charset="0"/>
              </a:endParaRPr>
            </a:p>
          </p:txBody>
        </p:sp>
      </p:grpSp>
      <p:sp>
        <p:nvSpPr>
          <p:cNvPr id="19460" name="矩形 44"/>
          <p:cNvSpPr>
            <a:spLocks noChangeArrowheads="1"/>
          </p:cNvSpPr>
          <p:nvPr/>
        </p:nvSpPr>
        <p:spPr bwMode="auto">
          <a:xfrm>
            <a:off x="1071563" y="6000750"/>
            <a:ext cx="3643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zh-TW" altLang="zh-TW" sz="1800">
                <a:latin typeface="Arial" charset="0"/>
              </a:rPr>
              <a:t>【圖</a:t>
            </a:r>
            <a:r>
              <a:rPr lang="en-US" altLang="zh-TW" sz="1800">
                <a:latin typeface="Arial" charset="0"/>
              </a:rPr>
              <a:t>8.1</a:t>
            </a:r>
            <a:r>
              <a:rPr lang="zh-TW" altLang="zh-TW" sz="1800">
                <a:latin typeface="Arial" charset="0"/>
              </a:rPr>
              <a:t>】銀行的授信組織圖</a:t>
            </a:r>
            <a:endParaRPr lang="zh-TW" altLang="en-US" sz="1800">
              <a:latin typeface="Arial" charset="0"/>
            </a:endParaRPr>
          </a:p>
        </p:txBody>
      </p:sp>
    </p:spTree>
    <p:extLst>
      <p:ext uri="{BB962C8B-B14F-4D97-AF65-F5344CB8AC3E}">
        <p14:creationId xmlns:p14="http://schemas.microsoft.com/office/powerpoint/2010/main" val="1862508289"/>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23850" y="0"/>
            <a:ext cx="8569325" cy="1125538"/>
          </a:xfrm>
        </p:spPr>
        <p:txBody>
          <a:bodyPr/>
          <a:lstStyle/>
          <a:p>
            <a:pPr eaLnBrk="1" fontAlgn="auto" hangingPunct="1">
              <a:spcAft>
                <a:spcPts val="0"/>
              </a:spcAft>
              <a:defRPr/>
            </a:pPr>
            <a:r>
              <a:rPr lang="zh-TW" altLang="en-US" sz="3600" smtClean="0">
                <a:solidFill>
                  <a:schemeClr val="tx2">
                    <a:satMod val="130000"/>
                  </a:schemeClr>
                </a:solidFill>
              </a:rPr>
              <a:t>董事會</a:t>
            </a:r>
            <a:r>
              <a:rPr lang="en-US" altLang="zh-TW" sz="3600" smtClean="0">
                <a:solidFill>
                  <a:schemeClr val="tx2">
                    <a:satMod val="130000"/>
                  </a:schemeClr>
                </a:solidFill>
              </a:rPr>
              <a:t>(Board of Directors)</a:t>
            </a:r>
            <a:r>
              <a:rPr lang="zh-TW" altLang="en-US" sz="3600" smtClean="0">
                <a:solidFill>
                  <a:schemeClr val="tx2">
                    <a:satMod val="130000"/>
                  </a:schemeClr>
                </a:solidFill>
              </a:rPr>
              <a:t>董事會的角色</a:t>
            </a:r>
            <a:endParaRPr lang="en-US" altLang="zh-TW" sz="3600" smtClean="0">
              <a:solidFill>
                <a:schemeClr val="tx2">
                  <a:satMod val="130000"/>
                </a:schemeClr>
              </a:solidFill>
            </a:endParaRPr>
          </a:p>
        </p:txBody>
      </p:sp>
      <p:sp>
        <p:nvSpPr>
          <p:cNvPr id="20483" name="Rectangle 3"/>
          <p:cNvSpPr>
            <a:spLocks noGrp="1" noChangeArrowheads="1"/>
          </p:cNvSpPr>
          <p:nvPr>
            <p:ph idx="1"/>
          </p:nvPr>
        </p:nvSpPr>
        <p:spPr>
          <a:xfrm>
            <a:off x="250825" y="1052513"/>
            <a:ext cx="8893175" cy="5472112"/>
          </a:xfrm>
        </p:spPr>
        <p:txBody>
          <a:bodyPr/>
          <a:lstStyle/>
          <a:p>
            <a:pPr eaLnBrk="1" hangingPunct="1">
              <a:lnSpc>
                <a:spcPct val="160000"/>
              </a:lnSpc>
            </a:pPr>
            <a:r>
              <a:rPr lang="zh-TW" altLang="en-US" dirty="0" smtClean="0"/>
              <a:t>提供有關放款之最高指導方針，包括： </a:t>
            </a:r>
            <a:endParaRPr lang="en-US" altLang="zh-TW" dirty="0" smtClean="0"/>
          </a:p>
          <a:p>
            <a:pPr lvl="2" eaLnBrk="1" hangingPunct="1">
              <a:lnSpc>
                <a:spcPct val="160000"/>
              </a:lnSpc>
            </a:pPr>
            <a:r>
              <a:rPr lang="zh-TW" altLang="zh-TW" sz="2800" dirty="0" smtClean="0"/>
              <a:t>授信政策（</a:t>
            </a:r>
            <a:r>
              <a:rPr lang="en-US" altLang="zh-TW" sz="2800" dirty="0" smtClean="0"/>
              <a:t>Loan Policy</a:t>
            </a:r>
            <a:r>
              <a:rPr lang="zh-TW" altLang="zh-TW" sz="2800" dirty="0" smtClean="0"/>
              <a:t>）</a:t>
            </a:r>
            <a:endParaRPr lang="en-US" altLang="zh-TW" sz="2800" dirty="0" smtClean="0"/>
          </a:p>
          <a:p>
            <a:pPr lvl="2" eaLnBrk="1" hangingPunct="1">
              <a:lnSpc>
                <a:spcPct val="160000"/>
              </a:lnSpc>
            </a:pPr>
            <a:r>
              <a:rPr lang="zh-TW" altLang="en-US" sz="2800" dirty="0" smtClean="0"/>
              <a:t>授權範圍之訂定  </a:t>
            </a:r>
            <a:r>
              <a:rPr lang="en-US" altLang="zh-TW" sz="2800" dirty="0" smtClean="0"/>
              <a:t>(Loan authority)</a:t>
            </a:r>
          </a:p>
          <a:p>
            <a:pPr lvl="2" eaLnBrk="1" hangingPunct="1">
              <a:lnSpc>
                <a:spcPct val="160000"/>
              </a:lnSpc>
            </a:pPr>
            <a:r>
              <a:rPr lang="zh-TW" altLang="en-US" sz="2800" dirty="0" smtClean="0"/>
              <a:t>放款組合之形成  </a:t>
            </a:r>
            <a:r>
              <a:rPr lang="en-US" altLang="zh-TW" sz="2800" dirty="0" smtClean="0"/>
              <a:t>(loan portfolio),</a:t>
            </a:r>
          </a:p>
          <a:p>
            <a:pPr lvl="2" eaLnBrk="1" hangingPunct="1">
              <a:lnSpc>
                <a:spcPct val="160000"/>
              </a:lnSpc>
            </a:pPr>
            <a:r>
              <a:rPr lang="zh-TW" altLang="en-US" sz="2800" dirty="0" smtClean="0"/>
              <a:t>價格之訂定 </a:t>
            </a:r>
            <a:r>
              <a:rPr lang="en-US" altLang="zh-TW" sz="2800" dirty="0" smtClean="0"/>
              <a:t>(pricing policies),</a:t>
            </a:r>
          </a:p>
          <a:p>
            <a:pPr lvl="2" eaLnBrk="1" hangingPunct="1">
              <a:lnSpc>
                <a:spcPct val="160000"/>
              </a:lnSpc>
            </a:pPr>
            <a:r>
              <a:rPr lang="zh-TW" altLang="en-US" sz="2800" dirty="0" smtClean="0"/>
              <a:t>表外操作的規範  </a:t>
            </a:r>
            <a:r>
              <a:rPr lang="en-US" altLang="zh-TW" sz="2800" dirty="0" smtClean="0"/>
              <a:t>(off-balance sheet exposure limits),</a:t>
            </a:r>
          </a:p>
          <a:p>
            <a:pPr lvl="2" eaLnBrk="1" hangingPunct="1">
              <a:lnSpc>
                <a:spcPct val="160000"/>
              </a:lnSpc>
            </a:pPr>
            <a:r>
              <a:rPr lang="zh-TW" altLang="en-US" sz="2800" dirty="0" smtClean="0"/>
              <a:t>授信覆審系統的建立  </a:t>
            </a:r>
            <a:r>
              <a:rPr lang="en-US" altLang="zh-TW" sz="2800" dirty="0" smtClean="0"/>
              <a:t>(loan review process)</a:t>
            </a:r>
          </a:p>
        </p:txBody>
      </p:sp>
    </p:spTree>
    <p:extLst>
      <p:ext uri="{BB962C8B-B14F-4D97-AF65-F5344CB8AC3E}">
        <p14:creationId xmlns:p14="http://schemas.microsoft.com/office/powerpoint/2010/main" val="935925957"/>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標題 1"/>
          <p:cNvSpPr>
            <a:spLocks noGrp="1"/>
          </p:cNvSpPr>
          <p:nvPr>
            <p:ph type="title"/>
          </p:nvPr>
        </p:nvSpPr>
        <p:spPr/>
        <p:txBody>
          <a:bodyPr/>
          <a:lstStyle/>
          <a:p>
            <a:pPr eaLnBrk="1" fontAlgn="auto" hangingPunct="1">
              <a:spcAft>
                <a:spcPts val="0"/>
              </a:spcAft>
              <a:defRPr/>
            </a:pPr>
            <a:r>
              <a:rPr lang="zh-TW" altLang="zh-TW" b="1" smtClean="0">
                <a:solidFill>
                  <a:schemeClr val="tx2">
                    <a:satMod val="130000"/>
                  </a:schemeClr>
                </a:solidFill>
              </a:rPr>
              <a:t>授信政策</a:t>
            </a:r>
            <a:endParaRPr lang="zh-TW" altLang="en-US" smtClean="0">
              <a:solidFill>
                <a:schemeClr val="tx2">
                  <a:satMod val="130000"/>
                </a:schemeClr>
              </a:solidFill>
            </a:endParaRPr>
          </a:p>
        </p:txBody>
      </p:sp>
      <p:sp>
        <p:nvSpPr>
          <p:cNvPr id="15363" name="內容版面配置區 2"/>
          <p:cNvSpPr>
            <a:spLocks noGrp="1"/>
          </p:cNvSpPr>
          <p:nvPr>
            <p:ph idx="1"/>
          </p:nvPr>
        </p:nvSpPr>
        <p:spPr>
          <a:xfrm>
            <a:off x="214313" y="1600200"/>
            <a:ext cx="8643937" cy="4525963"/>
          </a:xfrm>
        </p:spPr>
        <p:txBody>
          <a:bodyPr/>
          <a:lstStyle/>
          <a:p>
            <a:pPr eaLnBrk="1" hangingPunct="1"/>
            <a:r>
              <a:rPr lang="zh-TW" altLang="zh-TW" sz="3600" dirty="0" smtClean="0"/>
              <a:t>授信政策（</a:t>
            </a:r>
            <a:r>
              <a:rPr lang="en-US" altLang="zh-TW" sz="3600" dirty="0" smtClean="0"/>
              <a:t>Loan Policy</a:t>
            </a:r>
            <a:r>
              <a:rPr lang="zh-TW" altLang="zh-TW" sz="3600" dirty="0" smtClean="0"/>
              <a:t>）是銀行在貸款上的最高指導原則</a:t>
            </a:r>
            <a:r>
              <a:rPr lang="zh-TW" altLang="en-US" sz="3600" dirty="0" smtClean="0"/>
              <a:t>。</a:t>
            </a:r>
            <a:endParaRPr lang="en-US" altLang="zh-TW" sz="3600" dirty="0" smtClean="0"/>
          </a:p>
          <a:p>
            <a:pPr eaLnBrk="1" hangingPunct="1"/>
            <a:r>
              <a:rPr lang="zh-TW" altLang="zh-TW" sz="3600" dirty="0" smtClean="0"/>
              <a:t>授信政策應符合銀行及股東的最大利益</a:t>
            </a:r>
            <a:r>
              <a:rPr lang="zh-TW" altLang="en-US" sz="3600" dirty="0" smtClean="0"/>
              <a:t>。</a:t>
            </a:r>
            <a:endParaRPr lang="en-US" altLang="zh-TW" sz="3600" dirty="0" smtClean="0"/>
          </a:p>
          <a:p>
            <a:pPr eaLnBrk="1" hangingPunct="1"/>
            <a:r>
              <a:rPr lang="zh-TW" altLang="zh-TW" sz="3600" dirty="0" smtClean="0"/>
              <a:t>授信政策</a:t>
            </a:r>
            <a:r>
              <a:rPr lang="zh-TW" altLang="en-US" sz="3600" dirty="0" smtClean="0"/>
              <a:t>的</a:t>
            </a:r>
            <a:r>
              <a:rPr lang="zh-TW" altLang="zh-TW" sz="3600" dirty="0" smtClean="0"/>
              <a:t>制定由銀行的董事會負責，董事會在法律的規範下訂定各種準則</a:t>
            </a:r>
            <a:r>
              <a:rPr lang="zh-TW" altLang="en-US" sz="3600" dirty="0" smtClean="0"/>
              <a:t>。 </a:t>
            </a:r>
          </a:p>
        </p:txBody>
      </p:sp>
    </p:spTree>
    <p:extLst>
      <p:ext uri="{BB962C8B-B14F-4D97-AF65-F5344CB8AC3E}">
        <p14:creationId xmlns:p14="http://schemas.microsoft.com/office/powerpoint/2010/main" val="1234363199"/>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71550" y="274638"/>
            <a:ext cx="7962900" cy="1143000"/>
          </a:xfrm>
        </p:spPr>
        <p:txBody>
          <a:bodyPr/>
          <a:lstStyle/>
          <a:p>
            <a:pPr>
              <a:defRPr/>
            </a:pPr>
            <a:r>
              <a:rPr lang="zh-TW" altLang="zh-TW" dirty="0" smtClean="0">
                <a:solidFill>
                  <a:schemeClr val="tx2">
                    <a:satMod val="130000"/>
                  </a:schemeClr>
                </a:solidFill>
              </a:rPr>
              <a:t>授信政策的內容</a:t>
            </a:r>
            <a:endParaRPr lang="zh-TW" altLang="en-US" dirty="0"/>
          </a:p>
        </p:txBody>
      </p:sp>
      <p:sp>
        <p:nvSpPr>
          <p:cNvPr id="16387" name="內容版面配置區 2"/>
          <p:cNvSpPr>
            <a:spLocks noGrp="1"/>
          </p:cNvSpPr>
          <p:nvPr>
            <p:ph idx="1"/>
          </p:nvPr>
        </p:nvSpPr>
        <p:spPr>
          <a:xfrm>
            <a:off x="1116013" y="1447800"/>
            <a:ext cx="7818437" cy="4800600"/>
          </a:xfrm>
        </p:spPr>
        <p:txBody>
          <a:bodyPr/>
          <a:lstStyle/>
          <a:p>
            <a:r>
              <a:rPr lang="en-US" altLang="zh-TW" smtClean="0"/>
              <a:t>1. </a:t>
            </a:r>
            <a:r>
              <a:rPr lang="zh-TW" altLang="zh-TW" smtClean="0"/>
              <a:t>徵信程序 </a:t>
            </a:r>
            <a:endParaRPr lang="en-US" altLang="zh-TW" smtClean="0"/>
          </a:p>
          <a:p>
            <a:pPr lvl="1"/>
            <a:r>
              <a:rPr lang="zh-TW" altLang="en-US" smtClean="0"/>
              <a:t>徵信應有依書面標準作業程序</a:t>
            </a:r>
            <a:endParaRPr lang="zh-TW" altLang="zh-TW" smtClean="0"/>
          </a:p>
          <a:p>
            <a:r>
              <a:rPr lang="en-US" altLang="zh-TW" smtClean="0"/>
              <a:t>2. </a:t>
            </a:r>
            <a:r>
              <a:rPr lang="zh-TW" altLang="zh-TW" smtClean="0"/>
              <a:t>核准權限 </a:t>
            </a:r>
            <a:endParaRPr lang="en-US" altLang="zh-TW" smtClean="0"/>
          </a:p>
          <a:p>
            <a:pPr lvl="1"/>
            <a:r>
              <a:rPr lang="zh-TW" altLang="en-US" smtClean="0"/>
              <a:t>應</a:t>
            </a:r>
            <a:r>
              <a:rPr lang="zh-TW" altLang="zh-TW" smtClean="0"/>
              <a:t>訂定授信業務分層負責授權辦法</a:t>
            </a:r>
            <a:r>
              <a:rPr lang="zh-TW" altLang="en-US" smtClean="0"/>
              <a:t>已明訂</a:t>
            </a:r>
            <a:r>
              <a:rPr lang="zh-TW" altLang="zh-TW" smtClean="0"/>
              <a:t>各級主管權責</a:t>
            </a:r>
          </a:p>
          <a:p>
            <a:r>
              <a:rPr lang="en-US" altLang="zh-TW" smtClean="0"/>
              <a:t>3. </a:t>
            </a:r>
            <a:r>
              <a:rPr lang="zh-TW" altLang="zh-TW" smtClean="0"/>
              <a:t>授信限額 </a:t>
            </a:r>
            <a:endParaRPr lang="en-US" altLang="zh-TW" smtClean="0"/>
          </a:p>
          <a:p>
            <a:pPr lvl="1"/>
            <a:r>
              <a:rPr lang="zh-TW" altLang="zh-TW" smtClean="0"/>
              <a:t>應依行業別、集團企業別、同一產品、同一到期日及同一人之授信等分別訂定風險承擔限額</a:t>
            </a:r>
          </a:p>
          <a:p>
            <a:endParaRPr lang="zh-TW" altLang="en-US" smtClean="0"/>
          </a:p>
        </p:txBody>
      </p:sp>
    </p:spTree>
    <p:extLst>
      <p:ext uri="{BB962C8B-B14F-4D97-AF65-F5344CB8AC3E}">
        <p14:creationId xmlns:p14="http://schemas.microsoft.com/office/powerpoint/2010/main" val="2640058281"/>
      </p:ext>
    </p:extLst>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內容版面配置區 2"/>
          <p:cNvSpPr>
            <a:spLocks noGrp="1"/>
          </p:cNvSpPr>
          <p:nvPr>
            <p:ph idx="1"/>
          </p:nvPr>
        </p:nvSpPr>
        <p:spPr>
          <a:xfrm>
            <a:off x="611188" y="981075"/>
            <a:ext cx="8323262" cy="5267325"/>
          </a:xfrm>
        </p:spPr>
        <p:txBody>
          <a:bodyPr/>
          <a:lstStyle/>
          <a:p>
            <a:r>
              <a:rPr lang="en-US" altLang="zh-TW" smtClean="0"/>
              <a:t>4. </a:t>
            </a:r>
            <a:r>
              <a:rPr lang="zh-TW" altLang="zh-TW" smtClean="0"/>
              <a:t>授信核准程序 </a:t>
            </a:r>
            <a:endParaRPr lang="en-US" altLang="zh-TW" smtClean="0"/>
          </a:p>
          <a:p>
            <a:pPr lvl="1"/>
            <a:r>
              <a:rPr lang="zh-TW" altLang="zh-TW" smtClean="0"/>
              <a:t>授權對象盡量避免單一授權</a:t>
            </a:r>
          </a:p>
          <a:p>
            <a:r>
              <a:rPr lang="en-US" altLang="zh-TW" smtClean="0"/>
              <a:t>5. </a:t>
            </a:r>
            <a:r>
              <a:rPr lang="zh-TW" altLang="zh-TW" smtClean="0"/>
              <a:t>例外准駁狀況之處理 </a:t>
            </a:r>
          </a:p>
          <a:p>
            <a:r>
              <a:rPr lang="en-US" altLang="zh-TW" smtClean="0"/>
              <a:t>6. </a:t>
            </a:r>
            <a:r>
              <a:rPr lang="zh-TW" altLang="zh-TW" smtClean="0"/>
              <a:t>風險監控與管理 </a:t>
            </a:r>
          </a:p>
          <a:p>
            <a:r>
              <a:rPr lang="en-US" altLang="zh-TW" smtClean="0"/>
              <a:t>7. </a:t>
            </a:r>
            <a:r>
              <a:rPr lang="zh-TW" altLang="zh-TW" smtClean="0"/>
              <a:t>定期信用覆核 </a:t>
            </a:r>
            <a:endParaRPr lang="en-US" altLang="zh-TW" smtClean="0"/>
          </a:p>
          <a:p>
            <a:pPr lvl="1"/>
            <a:r>
              <a:rPr lang="zh-TW" altLang="zh-TW" smtClean="0"/>
              <a:t>授信作業進行再評估，以及貸款組合品質之覆審機制，每一筆貸款應至少通過兩人以上授信人員的審核</a:t>
            </a:r>
          </a:p>
          <a:p>
            <a:r>
              <a:rPr lang="en-US" altLang="zh-TW" smtClean="0"/>
              <a:t>8. </a:t>
            </a:r>
            <a:r>
              <a:rPr lang="zh-TW" altLang="zh-TW" smtClean="0"/>
              <a:t>不良債權管理 </a:t>
            </a:r>
          </a:p>
          <a:p>
            <a:r>
              <a:rPr lang="en-US" altLang="zh-TW" smtClean="0"/>
              <a:t>9. </a:t>
            </a:r>
            <a:r>
              <a:rPr lang="zh-TW" altLang="zh-TW" smtClean="0"/>
              <a:t>文件及資料管理 </a:t>
            </a:r>
          </a:p>
          <a:p>
            <a:endParaRPr lang="zh-TW" altLang="en-US" smtClean="0"/>
          </a:p>
        </p:txBody>
      </p:sp>
      <p:sp>
        <p:nvSpPr>
          <p:cNvPr id="4" name="標題 1"/>
          <p:cNvSpPr>
            <a:spLocks noGrp="1"/>
          </p:cNvSpPr>
          <p:nvPr>
            <p:ph type="title"/>
          </p:nvPr>
        </p:nvSpPr>
        <p:spPr>
          <a:xfrm>
            <a:off x="611188" y="274638"/>
            <a:ext cx="8323262" cy="777875"/>
          </a:xfrm>
        </p:spPr>
        <p:txBody>
          <a:bodyPr/>
          <a:lstStyle/>
          <a:p>
            <a:pPr>
              <a:defRPr/>
            </a:pPr>
            <a:r>
              <a:rPr lang="zh-TW" altLang="zh-TW" dirty="0" smtClean="0">
                <a:solidFill>
                  <a:schemeClr val="tx2">
                    <a:satMod val="130000"/>
                  </a:schemeClr>
                </a:solidFill>
              </a:rPr>
              <a:t>授信政策的內容</a:t>
            </a:r>
            <a:endParaRPr lang="zh-TW" altLang="en-US" dirty="0"/>
          </a:p>
        </p:txBody>
      </p:sp>
    </p:spTree>
    <p:extLst>
      <p:ext uri="{BB962C8B-B14F-4D97-AF65-F5344CB8AC3E}">
        <p14:creationId xmlns:p14="http://schemas.microsoft.com/office/powerpoint/2010/main" val="2228293106"/>
      </p:ext>
    </p:extLst>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標題 1"/>
          <p:cNvSpPr>
            <a:spLocks noGrp="1"/>
          </p:cNvSpPr>
          <p:nvPr>
            <p:ph type="title"/>
          </p:nvPr>
        </p:nvSpPr>
        <p:spPr/>
        <p:txBody>
          <a:bodyPr/>
          <a:lstStyle/>
          <a:p>
            <a:pPr eaLnBrk="1" fontAlgn="auto" hangingPunct="1">
              <a:spcAft>
                <a:spcPts val="0"/>
              </a:spcAft>
              <a:defRPr/>
            </a:pPr>
            <a:r>
              <a:rPr lang="zh-TW" altLang="zh-TW" smtClean="0">
                <a:solidFill>
                  <a:schemeClr val="tx2">
                    <a:satMod val="130000"/>
                  </a:schemeClr>
                </a:solidFill>
              </a:rPr>
              <a:t>營業單位</a:t>
            </a:r>
            <a:endParaRPr lang="zh-TW" altLang="en-US" smtClean="0">
              <a:solidFill>
                <a:schemeClr val="tx2">
                  <a:satMod val="130000"/>
                </a:schemeClr>
              </a:solidFill>
            </a:endParaRPr>
          </a:p>
        </p:txBody>
      </p:sp>
      <p:sp>
        <p:nvSpPr>
          <p:cNvPr id="21507" name="內容版面配置區 2"/>
          <p:cNvSpPr>
            <a:spLocks noGrp="1"/>
          </p:cNvSpPr>
          <p:nvPr>
            <p:ph idx="1"/>
          </p:nvPr>
        </p:nvSpPr>
        <p:spPr>
          <a:xfrm>
            <a:off x="1042988" y="1447800"/>
            <a:ext cx="7416800" cy="4800600"/>
          </a:xfrm>
        </p:spPr>
        <p:txBody>
          <a:bodyPr/>
          <a:lstStyle/>
          <a:p>
            <a:pPr eaLnBrk="1" hangingPunct="1"/>
            <a:r>
              <a:rPr lang="zh-TW" altLang="zh-TW" smtClean="0"/>
              <a:t>授信業務方面，通常下設企業金融與消費金融兩種業務單位，並協調區營運處及國內營業單位，編制年度與中期銷售目標及預算計畫之執行、追蹤與績效考核等</a:t>
            </a:r>
            <a:r>
              <a:rPr lang="zh-TW" altLang="en-US" smtClean="0"/>
              <a:t>。</a:t>
            </a:r>
            <a:endParaRPr lang="en-US" altLang="zh-TW" smtClean="0"/>
          </a:p>
          <a:p>
            <a:pPr eaLnBrk="1" hangingPunct="1"/>
            <a:r>
              <a:rPr lang="zh-TW" altLang="zh-TW" smtClean="0"/>
              <a:t>除一般業務部門外，通常會設立：授信審核、風險管理、債權管理等單位，依據功能授權，以達到分工合作之目的。</a:t>
            </a:r>
            <a:endParaRPr lang="zh-TW" altLang="en-US" smtClean="0"/>
          </a:p>
        </p:txBody>
      </p:sp>
    </p:spTree>
    <p:extLst>
      <p:ext uri="{BB962C8B-B14F-4D97-AF65-F5344CB8AC3E}">
        <p14:creationId xmlns:p14="http://schemas.microsoft.com/office/powerpoint/2010/main" val="1884887786"/>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55650" y="274638"/>
            <a:ext cx="8178800" cy="706437"/>
          </a:xfrm>
        </p:spPr>
        <p:txBody>
          <a:bodyPr>
            <a:normAutofit fontScale="90000"/>
          </a:bodyPr>
          <a:lstStyle/>
          <a:p>
            <a:pPr>
              <a:defRPr/>
            </a:pPr>
            <a:r>
              <a:rPr lang="zh-TW" altLang="en-US" dirty="0" smtClean="0"/>
              <a:t>案例</a:t>
            </a:r>
            <a:r>
              <a:rPr lang="en-US" altLang="zh-TW" dirty="0" smtClean="0"/>
              <a:t>-</a:t>
            </a:r>
            <a:r>
              <a:rPr lang="zh-TW" altLang="en-US" dirty="0" smtClean="0"/>
              <a:t>中興銀行倒閉</a:t>
            </a:r>
            <a:endParaRPr lang="zh-TW" altLang="en-US" dirty="0"/>
          </a:p>
        </p:txBody>
      </p:sp>
      <p:sp>
        <p:nvSpPr>
          <p:cNvPr id="11267" name="內容版面配置區 2"/>
          <p:cNvSpPr>
            <a:spLocks noGrp="1"/>
          </p:cNvSpPr>
          <p:nvPr>
            <p:ph idx="1"/>
          </p:nvPr>
        </p:nvSpPr>
        <p:spPr>
          <a:xfrm>
            <a:off x="250825" y="1268413"/>
            <a:ext cx="8683625" cy="5256212"/>
          </a:xfrm>
        </p:spPr>
        <p:txBody>
          <a:bodyPr/>
          <a:lstStyle/>
          <a:p>
            <a:r>
              <a:rPr lang="zh-TW" altLang="zh-TW" sz="2400" dirty="0" smtClean="0"/>
              <a:t>中興銀行</a:t>
            </a:r>
            <a:r>
              <a:rPr lang="en-US" altLang="zh-TW" sz="2400" dirty="0" smtClean="0"/>
              <a:t>(</a:t>
            </a:r>
            <a:r>
              <a:rPr lang="zh-TW" altLang="en-US" sz="2400" dirty="0" smtClean="0"/>
              <a:t>上市公司</a:t>
            </a:r>
            <a:r>
              <a:rPr lang="en-US" altLang="zh-TW" sz="2400" dirty="0" smtClean="0"/>
              <a:t>)</a:t>
            </a:r>
            <a:r>
              <a:rPr lang="zh-TW" altLang="zh-TW" sz="2400" dirty="0" smtClean="0"/>
              <a:t>於</a:t>
            </a:r>
            <a:r>
              <a:rPr lang="en-US" altLang="zh-TW" sz="2400" dirty="0" smtClean="0"/>
              <a:t>2000</a:t>
            </a:r>
            <a:r>
              <a:rPr lang="zh-TW" altLang="zh-TW" sz="2400" dirty="0" smtClean="0"/>
              <a:t>年</a:t>
            </a:r>
            <a:r>
              <a:rPr lang="en-US" altLang="zh-TW" sz="2400" dirty="0" smtClean="0"/>
              <a:t>4</a:t>
            </a:r>
            <a:r>
              <a:rPr lang="zh-TW" altLang="zh-TW" sz="2400" dirty="0" smtClean="0"/>
              <a:t>月間因台鳳貸款弊案被披露，造成嚴重擠兌，存款大量流失，財政部依銀行法</a:t>
            </a:r>
            <a:r>
              <a:rPr lang="en-US" altLang="zh-TW" sz="2400" dirty="0" smtClean="0"/>
              <a:t>62</a:t>
            </a:r>
            <a:r>
              <a:rPr lang="zh-TW" altLang="zh-TW" sz="2400" dirty="0" smtClean="0"/>
              <a:t>條停止該行董事及監察人職權</a:t>
            </a:r>
            <a:r>
              <a:rPr lang="zh-TW" altLang="en-US" sz="2400" dirty="0" smtClean="0"/>
              <a:t>，</a:t>
            </a:r>
            <a:r>
              <a:rPr lang="zh-TW" altLang="zh-TW" sz="2400" dirty="0" smtClean="0"/>
              <a:t>指派中央存款保險公司擔任監管人派員進駐</a:t>
            </a:r>
            <a:r>
              <a:rPr lang="zh-TW" altLang="zh-TW" sz="2400" dirty="0" smtClean="0">
                <a:solidFill>
                  <a:srgbClr val="FF0000"/>
                </a:solidFill>
              </a:rPr>
              <a:t>監管</a:t>
            </a:r>
            <a:r>
              <a:rPr lang="zh-TW" altLang="zh-TW" sz="2400" dirty="0" smtClean="0"/>
              <a:t>該行</a:t>
            </a:r>
            <a:r>
              <a:rPr lang="zh-TW" altLang="en-US" sz="2400" dirty="0" smtClean="0"/>
              <a:t>。</a:t>
            </a:r>
            <a:endParaRPr lang="en-US" altLang="zh-TW" sz="2400" dirty="0" smtClean="0"/>
          </a:p>
          <a:p>
            <a:r>
              <a:rPr lang="zh-TW" altLang="zh-TW" sz="2400" dirty="0" smtClean="0"/>
              <a:t>在</a:t>
            </a:r>
            <a:r>
              <a:rPr lang="en-US" altLang="zh-TW" sz="2400" dirty="0" smtClean="0"/>
              <a:t>2000</a:t>
            </a:r>
            <a:r>
              <a:rPr lang="zh-TW" altLang="zh-TW" sz="2400" dirty="0" smtClean="0"/>
              <a:t>年</a:t>
            </a:r>
            <a:r>
              <a:rPr lang="en-US" altLang="zh-TW" sz="2400" dirty="0" smtClean="0"/>
              <a:t>3</a:t>
            </a:r>
            <a:r>
              <a:rPr lang="zh-TW" altLang="zh-TW" sz="2400" dirty="0" smtClean="0"/>
              <a:t>月</a:t>
            </a:r>
            <a:r>
              <a:rPr lang="en-US" altLang="zh-TW" sz="2400" dirty="0" smtClean="0"/>
              <a:t>20</a:t>
            </a:r>
            <a:r>
              <a:rPr lang="zh-TW" altLang="zh-TW" sz="2400" dirty="0" smtClean="0"/>
              <a:t>日，因台鳳集團需錢孔急，該行天母分行經理吳碧雲於當日營業終了後，</a:t>
            </a:r>
            <a:r>
              <a:rPr lang="zh-TW" altLang="zh-TW" sz="2400" dirty="0" smtClean="0">
                <a:solidFill>
                  <a:srgbClr val="FF0000"/>
                </a:solidFill>
              </a:rPr>
              <a:t>未辦妥徵、授信手續</a:t>
            </a:r>
            <a:r>
              <a:rPr lang="zh-TW" altLang="zh-TW" sz="2400" dirty="0" smtClean="0"/>
              <a:t>及</a:t>
            </a:r>
            <a:r>
              <a:rPr lang="zh-TW" altLang="zh-TW" sz="2400" dirty="0" smtClean="0">
                <a:solidFill>
                  <a:srgbClr val="FF0000"/>
                </a:solidFill>
              </a:rPr>
              <a:t>未取得總行批覆書</a:t>
            </a:r>
            <a:r>
              <a:rPr lang="zh-TW" altLang="zh-TW" sz="2400" dirty="0" smtClean="0"/>
              <a:t>，仍撥貸信用放款</a:t>
            </a:r>
            <a:r>
              <a:rPr lang="en-US" altLang="zh-TW" sz="2400" dirty="0" smtClean="0"/>
              <a:t>3.5</a:t>
            </a:r>
            <a:r>
              <a:rPr lang="zh-TW" altLang="zh-TW" sz="2400" dirty="0" smtClean="0"/>
              <a:t>億元，惟因該分行庫存現金僅一千餘萬元，總經理王宣仁下令中山</a:t>
            </a:r>
            <a:r>
              <a:rPr lang="en-US" altLang="zh-TW" sz="2400" dirty="0" smtClean="0"/>
              <a:t>(1600</a:t>
            </a:r>
            <a:r>
              <a:rPr lang="zh-TW" altLang="en-US" sz="2400" dirty="0" smtClean="0"/>
              <a:t>萬</a:t>
            </a:r>
            <a:r>
              <a:rPr lang="en-US" altLang="zh-TW" sz="2400" dirty="0" smtClean="0"/>
              <a:t>)</a:t>
            </a:r>
            <a:r>
              <a:rPr lang="zh-TW" altLang="zh-TW" sz="2400" dirty="0" smtClean="0"/>
              <a:t>、汐止</a:t>
            </a:r>
            <a:r>
              <a:rPr lang="en-US" altLang="zh-TW" sz="2400" dirty="0" smtClean="0"/>
              <a:t>(1400</a:t>
            </a:r>
            <a:r>
              <a:rPr lang="zh-TW" altLang="en-US" sz="2400" dirty="0" smtClean="0"/>
              <a:t>萬</a:t>
            </a:r>
            <a:r>
              <a:rPr lang="en-US" altLang="zh-TW" sz="2400" dirty="0" smtClean="0"/>
              <a:t>)</a:t>
            </a:r>
            <a:r>
              <a:rPr lang="zh-TW" altLang="zh-TW" sz="2400" dirty="0" smtClean="0"/>
              <a:t>、永吉</a:t>
            </a:r>
            <a:r>
              <a:rPr lang="en-US" altLang="zh-TW" sz="2400" dirty="0" smtClean="0"/>
              <a:t>(3000</a:t>
            </a:r>
            <a:r>
              <a:rPr lang="zh-TW" altLang="en-US" sz="2400" dirty="0" smtClean="0"/>
              <a:t>萬</a:t>
            </a:r>
            <a:r>
              <a:rPr lang="en-US" altLang="zh-TW" sz="2400" dirty="0" smtClean="0"/>
              <a:t>)</a:t>
            </a:r>
            <a:r>
              <a:rPr lang="zh-TW" altLang="zh-TW" sz="2400" dirty="0" smtClean="0"/>
              <a:t>及臺北分行</a:t>
            </a:r>
            <a:r>
              <a:rPr lang="en-US" altLang="zh-TW" sz="2400" dirty="0" smtClean="0"/>
              <a:t>(2000</a:t>
            </a:r>
            <a:r>
              <a:rPr lang="zh-TW" altLang="en-US" sz="2400" dirty="0" smtClean="0"/>
              <a:t>萬</a:t>
            </a:r>
            <a:r>
              <a:rPr lang="en-US" altLang="zh-TW" sz="2400" dirty="0" smtClean="0"/>
              <a:t>)</a:t>
            </a:r>
            <a:r>
              <a:rPr lang="zh-TW" altLang="zh-TW" sz="2400" dirty="0" smtClean="0"/>
              <a:t>暫緩關閉金庫，任令由非該行行員之台鳳公司員工，於當晚七時四十分許逕自前往該等分行搬運巨額現金</a:t>
            </a:r>
            <a:r>
              <a:rPr lang="en-US" altLang="zh-TW" sz="2400" dirty="0" smtClean="0"/>
              <a:t>(</a:t>
            </a:r>
            <a:r>
              <a:rPr lang="zh-TW" altLang="en-US" sz="2400" dirty="0" smtClean="0"/>
              <a:t>轟動金融圈，並造成擠兌</a:t>
            </a:r>
            <a:r>
              <a:rPr lang="en-US" altLang="zh-TW" sz="2400" dirty="0" smtClean="0"/>
              <a:t>)</a:t>
            </a:r>
            <a:r>
              <a:rPr lang="zh-TW" altLang="zh-TW" sz="2400" dirty="0" smtClean="0"/>
              <a:t>，而於</a:t>
            </a:r>
            <a:r>
              <a:rPr lang="zh-TW" altLang="zh-TW" sz="2400" dirty="0" smtClean="0">
                <a:solidFill>
                  <a:srgbClr val="FF0000"/>
                </a:solidFill>
              </a:rPr>
              <a:t>翌日才補辦徵信程序，徵授信程序顛倒</a:t>
            </a:r>
            <a:r>
              <a:rPr lang="zh-TW" altLang="zh-TW" sz="2400" dirty="0" smtClean="0"/>
              <a:t>，</a:t>
            </a:r>
            <a:r>
              <a:rPr lang="zh-TW" altLang="zh-TW" sz="2400" dirty="0" smtClean="0">
                <a:solidFill>
                  <a:srgbClr val="FF0000"/>
                </a:solidFill>
              </a:rPr>
              <a:t>內控制度</a:t>
            </a:r>
            <a:r>
              <a:rPr lang="zh-TW" altLang="zh-TW" sz="2400" dirty="0" smtClean="0"/>
              <a:t>蕩然無存。</a:t>
            </a:r>
            <a:endParaRPr lang="en-US" altLang="zh-TW" sz="2400" dirty="0" smtClean="0"/>
          </a:p>
          <a:p>
            <a:r>
              <a:rPr lang="zh-TW" altLang="en-US" sz="2400" dirty="0" smtClean="0"/>
              <a:t>為解決中興銀行的擠兌問題，政府曾強迫</a:t>
            </a:r>
            <a:r>
              <a:rPr lang="en-US" altLang="zh-TW" sz="2400" dirty="0" smtClean="0"/>
              <a:t>3</a:t>
            </a:r>
            <a:r>
              <a:rPr lang="zh-TW" altLang="en-US" sz="2400" dirty="0" smtClean="0"/>
              <a:t>家票券及</a:t>
            </a:r>
            <a:r>
              <a:rPr lang="en-US" altLang="zh-TW" sz="2400" dirty="0" smtClean="0"/>
              <a:t>15</a:t>
            </a:r>
            <a:r>
              <a:rPr lang="zh-TW" altLang="en-US" sz="2400" dirty="0" smtClean="0"/>
              <a:t>家銀行、郵儲，共投入</a:t>
            </a:r>
            <a:r>
              <a:rPr lang="en-US" altLang="zh-TW" sz="2400" dirty="0" smtClean="0"/>
              <a:t>1500</a:t>
            </a:r>
            <a:r>
              <a:rPr lang="zh-TW" altLang="en-US" sz="2400" dirty="0" smtClean="0"/>
              <a:t>億。</a:t>
            </a:r>
            <a:endParaRPr lang="en-US" altLang="zh-TW" sz="2400" dirty="0" smtClean="0"/>
          </a:p>
          <a:p>
            <a:endParaRPr lang="zh-TW" altLang="en-US" sz="2400" dirty="0" smtClean="0"/>
          </a:p>
        </p:txBody>
      </p:sp>
    </p:spTree>
    <p:extLst>
      <p:ext uri="{BB962C8B-B14F-4D97-AF65-F5344CB8AC3E}">
        <p14:creationId xmlns:p14="http://schemas.microsoft.com/office/powerpoint/2010/main" val="231689829"/>
      </p:ext>
    </p:extLst>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標題 1"/>
          <p:cNvSpPr>
            <a:spLocks noGrp="1"/>
          </p:cNvSpPr>
          <p:nvPr>
            <p:ph type="title"/>
          </p:nvPr>
        </p:nvSpPr>
        <p:spPr>
          <a:xfrm>
            <a:off x="457200" y="274638"/>
            <a:ext cx="8229600" cy="725487"/>
          </a:xfrm>
        </p:spPr>
        <p:txBody>
          <a:bodyPr>
            <a:normAutofit fontScale="90000"/>
          </a:bodyPr>
          <a:lstStyle/>
          <a:p>
            <a:pPr eaLnBrk="1" fontAlgn="auto" hangingPunct="1">
              <a:spcAft>
                <a:spcPts val="0"/>
              </a:spcAft>
              <a:defRPr/>
            </a:pPr>
            <a:r>
              <a:rPr lang="zh-TW" altLang="zh-TW" smtClean="0">
                <a:solidFill>
                  <a:schemeClr val="tx2">
                    <a:satMod val="130000"/>
                  </a:schemeClr>
                </a:solidFill>
              </a:rPr>
              <a:t>風險管理</a:t>
            </a:r>
            <a:r>
              <a:rPr lang="zh-TW" altLang="en-US" smtClean="0">
                <a:solidFill>
                  <a:schemeClr val="tx2">
                    <a:satMod val="130000"/>
                  </a:schemeClr>
                </a:solidFill>
              </a:rPr>
              <a:t>單位</a:t>
            </a:r>
          </a:p>
        </p:txBody>
      </p:sp>
      <p:sp>
        <p:nvSpPr>
          <p:cNvPr id="22531" name="內容版面配置區 2"/>
          <p:cNvSpPr>
            <a:spLocks noGrp="1"/>
          </p:cNvSpPr>
          <p:nvPr>
            <p:ph idx="1"/>
          </p:nvPr>
        </p:nvSpPr>
        <p:spPr>
          <a:xfrm>
            <a:off x="457200" y="928688"/>
            <a:ext cx="8229600" cy="5197475"/>
          </a:xfrm>
        </p:spPr>
        <p:txBody>
          <a:bodyPr/>
          <a:lstStyle/>
          <a:p>
            <a:pPr eaLnBrk="1" hangingPunct="1"/>
            <a:r>
              <a:rPr lang="zh-TW" altLang="zh-TW" smtClean="0"/>
              <a:t>風險管理委員會</a:t>
            </a:r>
            <a:endParaRPr lang="en-US" altLang="zh-TW" smtClean="0"/>
          </a:p>
          <a:p>
            <a:pPr lvl="1" eaLnBrk="1" hangingPunct="1"/>
            <a:r>
              <a:rPr lang="zh-TW" altLang="zh-TW" smtClean="0"/>
              <a:t>依董事會核定之政策，針對業務上之國家風險、信用風險</a:t>
            </a:r>
            <a:r>
              <a:rPr lang="en-US" altLang="zh-TW" smtClean="0"/>
              <a:t>(</a:t>
            </a:r>
            <a:r>
              <a:rPr lang="zh-TW" altLang="zh-TW" smtClean="0"/>
              <a:t>包括企業金融、個人金融及金融同業等</a:t>
            </a:r>
            <a:r>
              <a:rPr lang="en-US" altLang="zh-TW" smtClean="0"/>
              <a:t>)</a:t>
            </a:r>
            <a:r>
              <a:rPr lang="zh-TW" altLang="zh-TW" smtClean="0"/>
              <a:t>、市場風險、作業風險等制定風險政策、策略、規範、程序與指導方針，就各項風險加以監督與控管</a:t>
            </a:r>
            <a:endParaRPr lang="en-US" altLang="zh-TW" smtClean="0"/>
          </a:p>
          <a:p>
            <a:pPr eaLnBrk="1" hangingPunct="1"/>
            <a:r>
              <a:rPr lang="zh-TW" altLang="zh-TW" smtClean="0"/>
              <a:t>風險管理處</a:t>
            </a:r>
            <a:endParaRPr lang="en-US" altLang="zh-TW" smtClean="0"/>
          </a:p>
          <a:p>
            <a:pPr lvl="1" eaLnBrk="1" hangingPunct="1"/>
            <a:r>
              <a:rPr lang="zh-TW" altLang="zh-TW" smtClean="0"/>
              <a:t>應定期檢視銀行之信用風險管理流程，以確保銀行之信用風險活動符合信用風險策略、政策與程序外，尚需對風險衡量機制進行稽核事宜</a:t>
            </a:r>
            <a:endParaRPr lang="zh-TW" altLang="en-US" smtClean="0"/>
          </a:p>
        </p:txBody>
      </p:sp>
    </p:spTree>
    <p:extLst>
      <p:ext uri="{BB962C8B-B14F-4D97-AF65-F5344CB8AC3E}">
        <p14:creationId xmlns:p14="http://schemas.microsoft.com/office/powerpoint/2010/main" val="3752790425"/>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27088" y="274638"/>
            <a:ext cx="8107362" cy="1143000"/>
          </a:xfrm>
        </p:spPr>
        <p:txBody>
          <a:bodyPr/>
          <a:lstStyle/>
          <a:p>
            <a:pPr>
              <a:defRPr/>
            </a:pPr>
            <a:r>
              <a:rPr lang="zh-TW" altLang="zh-TW" dirty="0" smtClean="0"/>
              <a:t>風險衡量機制</a:t>
            </a:r>
            <a:endParaRPr lang="zh-TW" altLang="en-US" dirty="0"/>
          </a:p>
        </p:txBody>
      </p:sp>
      <p:sp>
        <p:nvSpPr>
          <p:cNvPr id="23555" name="內容版面配置區 2"/>
          <p:cNvSpPr>
            <a:spLocks noGrp="1"/>
          </p:cNvSpPr>
          <p:nvPr>
            <p:ph idx="1"/>
          </p:nvPr>
        </p:nvSpPr>
        <p:spPr>
          <a:xfrm>
            <a:off x="539750" y="1447800"/>
            <a:ext cx="8394700" cy="4800600"/>
          </a:xfrm>
        </p:spPr>
        <p:txBody>
          <a:bodyPr/>
          <a:lstStyle/>
          <a:p>
            <a:r>
              <a:rPr lang="en-US" altLang="zh-TW" smtClean="0"/>
              <a:t>1. </a:t>
            </a:r>
            <a:r>
              <a:rPr lang="zh-TW" altLang="zh-TW" smtClean="0"/>
              <a:t>檢視風險衡量系統應用於日常信用風險管理之情形。 </a:t>
            </a:r>
          </a:p>
          <a:p>
            <a:r>
              <a:rPr lang="en-US" altLang="zh-TW" smtClean="0"/>
              <a:t>2. </a:t>
            </a:r>
            <a:r>
              <a:rPr lang="zh-TW" altLang="zh-TW" smtClean="0"/>
              <a:t>驗證風險衡量機制重大變化之合理性。 </a:t>
            </a:r>
          </a:p>
          <a:p>
            <a:r>
              <a:rPr lang="en-US" altLang="zh-TW" smtClean="0"/>
              <a:t>3. </a:t>
            </a:r>
            <a:r>
              <a:rPr lang="zh-TW" altLang="zh-TW" smtClean="0"/>
              <a:t>評估資料之正確性與完整性；並覆核資料來源之一致性、時效性、可靠性與獨立性。 </a:t>
            </a:r>
          </a:p>
          <a:p>
            <a:r>
              <a:rPr lang="en-US" altLang="zh-TW" smtClean="0"/>
              <a:t>4. </a:t>
            </a:r>
            <a:r>
              <a:rPr lang="zh-TW" altLang="zh-TW" smtClean="0"/>
              <a:t>檢視內部模型假設之正確性與妥適性。 </a:t>
            </a:r>
          </a:p>
          <a:p>
            <a:r>
              <a:rPr lang="en-US" altLang="zh-TW" smtClean="0"/>
              <a:t>5. </a:t>
            </a:r>
            <a:r>
              <a:rPr lang="zh-TW" altLang="zh-TW" smtClean="0"/>
              <a:t>查核內部信用評等系統之操作情形</a:t>
            </a:r>
          </a:p>
          <a:p>
            <a:endParaRPr lang="zh-TW" altLang="en-US" smtClean="0"/>
          </a:p>
        </p:txBody>
      </p:sp>
    </p:spTree>
    <p:extLst>
      <p:ext uri="{BB962C8B-B14F-4D97-AF65-F5344CB8AC3E}">
        <p14:creationId xmlns:p14="http://schemas.microsoft.com/office/powerpoint/2010/main" val="1350006533"/>
      </p:ext>
    </p:extLst>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標題 1"/>
          <p:cNvSpPr>
            <a:spLocks noGrp="1"/>
          </p:cNvSpPr>
          <p:nvPr>
            <p:ph type="title"/>
          </p:nvPr>
        </p:nvSpPr>
        <p:spPr>
          <a:xfrm>
            <a:off x="457200" y="274638"/>
            <a:ext cx="8229600" cy="654050"/>
          </a:xfrm>
        </p:spPr>
        <p:txBody>
          <a:bodyPr>
            <a:normAutofit fontScale="90000"/>
          </a:bodyPr>
          <a:lstStyle/>
          <a:p>
            <a:pPr eaLnBrk="1" fontAlgn="auto" hangingPunct="1">
              <a:spcAft>
                <a:spcPts val="0"/>
              </a:spcAft>
              <a:defRPr/>
            </a:pPr>
            <a:r>
              <a:rPr lang="zh-TW" altLang="zh-TW" smtClean="0">
                <a:solidFill>
                  <a:schemeClr val="tx2">
                    <a:satMod val="130000"/>
                  </a:schemeClr>
                </a:solidFill>
              </a:rPr>
              <a:t>授信審議單位</a:t>
            </a:r>
            <a:endParaRPr lang="zh-TW" altLang="en-US" smtClean="0">
              <a:solidFill>
                <a:schemeClr val="tx2">
                  <a:satMod val="130000"/>
                </a:schemeClr>
              </a:solidFill>
            </a:endParaRPr>
          </a:p>
        </p:txBody>
      </p:sp>
      <p:sp>
        <p:nvSpPr>
          <p:cNvPr id="24579" name="內容版面配置區 2"/>
          <p:cNvSpPr>
            <a:spLocks noGrp="1"/>
          </p:cNvSpPr>
          <p:nvPr>
            <p:ph idx="1"/>
          </p:nvPr>
        </p:nvSpPr>
        <p:spPr>
          <a:xfrm>
            <a:off x="214313" y="1143000"/>
            <a:ext cx="8929687" cy="5715000"/>
          </a:xfrm>
        </p:spPr>
        <p:txBody>
          <a:bodyPr/>
          <a:lstStyle/>
          <a:p>
            <a:pPr eaLnBrk="1" hangingPunct="1"/>
            <a:r>
              <a:rPr lang="zh-TW" altLang="zh-TW" smtClean="0"/>
              <a:t>授信審議委員會</a:t>
            </a:r>
            <a:endParaRPr lang="en-US" altLang="zh-TW" smtClean="0"/>
          </a:p>
          <a:p>
            <a:pPr lvl="1" eaLnBrk="1" hangingPunct="1"/>
            <a:r>
              <a:rPr lang="zh-TW" altLang="zh-TW" smtClean="0"/>
              <a:t>負責審議特別重大授信案件，以及覆審授信資產組合、風險評等妥適性及授信管理程序是否恰當等</a:t>
            </a:r>
            <a:endParaRPr lang="en-US" altLang="zh-TW" smtClean="0"/>
          </a:p>
          <a:p>
            <a:pPr eaLnBrk="1" hangingPunct="1"/>
            <a:r>
              <a:rPr lang="zh-TW" altLang="zh-TW" smtClean="0"/>
              <a:t>授信審核處</a:t>
            </a:r>
            <a:endParaRPr lang="en-US" altLang="zh-TW" smtClean="0"/>
          </a:p>
          <a:p>
            <a:pPr lvl="1" eaLnBrk="1" hangingPunct="1"/>
            <a:r>
              <a:rPr lang="zh-TW" altLang="zh-TW" smtClean="0"/>
              <a:t>中央集權式管理，並不授權營業單位審核及批准任何授信，所有授信案件均須獲得「授信審議委員會」審核通過才能成立</a:t>
            </a:r>
            <a:r>
              <a:rPr lang="zh-TW" altLang="en-US" smtClean="0"/>
              <a:t>。</a:t>
            </a:r>
            <a:endParaRPr lang="en-US" altLang="zh-TW" smtClean="0"/>
          </a:p>
          <a:p>
            <a:pPr lvl="1" eaLnBrk="1" hangingPunct="1"/>
            <a:r>
              <a:rPr lang="zh-TW" altLang="zh-TW" smtClean="0"/>
              <a:t>地方分權式的管理，授信案件的審批由各管理階層或各分行之「授信審核處」負責權</a:t>
            </a:r>
            <a:r>
              <a:rPr lang="zh-TW" altLang="en-US" smtClean="0"/>
              <a:t>限</a:t>
            </a:r>
            <a:r>
              <a:rPr lang="zh-TW" altLang="zh-TW" smtClean="0"/>
              <a:t>範圍內的授信案件，超越權限之授信案件審核仍應轉送具有授權之上級單位審批，在審批過程中，必要時得邀請受理案件之營業單位襄理級以上人員列席說明。</a:t>
            </a:r>
            <a:endParaRPr lang="zh-TW" altLang="en-US" smtClean="0"/>
          </a:p>
        </p:txBody>
      </p:sp>
    </p:spTree>
    <p:extLst>
      <p:ext uri="{BB962C8B-B14F-4D97-AF65-F5344CB8AC3E}">
        <p14:creationId xmlns:p14="http://schemas.microsoft.com/office/powerpoint/2010/main" val="2868461361"/>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標題 1"/>
          <p:cNvSpPr>
            <a:spLocks noGrp="1"/>
          </p:cNvSpPr>
          <p:nvPr>
            <p:ph type="title"/>
          </p:nvPr>
        </p:nvSpPr>
        <p:spPr>
          <a:xfrm>
            <a:off x="827088" y="274638"/>
            <a:ext cx="8107362" cy="706437"/>
          </a:xfrm>
        </p:spPr>
        <p:txBody>
          <a:bodyPr>
            <a:normAutofit fontScale="90000"/>
          </a:bodyPr>
          <a:lstStyle/>
          <a:p>
            <a:pPr eaLnBrk="1" fontAlgn="auto" hangingPunct="1">
              <a:spcAft>
                <a:spcPts val="0"/>
              </a:spcAft>
              <a:defRPr/>
            </a:pPr>
            <a:r>
              <a:rPr lang="zh-TW" altLang="zh-TW" dirty="0" smtClean="0">
                <a:solidFill>
                  <a:schemeClr val="tx2">
                    <a:satMod val="130000"/>
                  </a:schemeClr>
                </a:solidFill>
              </a:rPr>
              <a:t>稽核單位</a:t>
            </a:r>
            <a:endParaRPr lang="zh-TW" altLang="en-US" dirty="0" smtClean="0">
              <a:solidFill>
                <a:schemeClr val="tx2">
                  <a:satMod val="130000"/>
                </a:schemeClr>
              </a:solidFill>
            </a:endParaRPr>
          </a:p>
        </p:txBody>
      </p:sp>
      <p:sp>
        <p:nvSpPr>
          <p:cNvPr id="18435" name="內容版面配置區 2"/>
          <p:cNvSpPr>
            <a:spLocks noGrp="1"/>
          </p:cNvSpPr>
          <p:nvPr>
            <p:ph idx="1"/>
          </p:nvPr>
        </p:nvSpPr>
        <p:spPr>
          <a:xfrm>
            <a:off x="214313" y="1143000"/>
            <a:ext cx="8715375" cy="5214938"/>
          </a:xfrm>
        </p:spPr>
        <p:txBody>
          <a:bodyPr>
            <a:normAutofit lnSpcReduction="10000"/>
          </a:bodyPr>
          <a:lstStyle/>
          <a:p>
            <a:pPr marL="365760" indent="-283464" eaLnBrk="1" fontAlgn="auto" hangingPunct="1">
              <a:spcAft>
                <a:spcPts val="0"/>
              </a:spcAft>
              <a:buFont typeface="Wingdings 2"/>
              <a:buChar char=""/>
              <a:defRPr/>
            </a:pPr>
            <a:r>
              <a:rPr lang="zh-TW" altLang="zh-TW" dirty="0" smtClean="0"/>
              <a:t>內部稽核制度之目的在查核及評估內部控制制度是否有效運作，並適時提供改進建議，以確保內部控制制度得以持續有效實施，協助董（理）事會及管理階層確實履行其責任。</a:t>
            </a:r>
            <a:endParaRPr lang="en-US" altLang="zh-TW" dirty="0" smtClean="0"/>
          </a:p>
          <a:p>
            <a:pPr marL="365760" indent="-283464" eaLnBrk="1" fontAlgn="auto" hangingPunct="1">
              <a:spcAft>
                <a:spcPts val="0"/>
              </a:spcAft>
              <a:buFont typeface="Wingdings 2"/>
              <a:buChar char=""/>
              <a:defRPr/>
            </a:pPr>
            <a:r>
              <a:rPr lang="zh-TW" altLang="zh-TW" dirty="0" smtClean="0"/>
              <a:t>總稽核處</a:t>
            </a:r>
            <a:r>
              <a:rPr lang="zh-TW" altLang="en-US" dirty="0" smtClean="0"/>
              <a:t>與各營業單位稽核部門</a:t>
            </a:r>
            <a:endParaRPr lang="en-US" altLang="zh-TW" dirty="0" smtClean="0"/>
          </a:p>
          <a:p>
            <a:pPr marL="640080" lvl="1" indent="-237744" eaLnBrk="1" fontAlgn="auto" hangingPunct="1">
              <a:spcAft>
                <a:spcPts val="0"/>
              </a:spcAft>
              <a:buFont typeface="Verdana"/>
              <a:buChar char="◦"/>
              <a:defRPr/>
            </a:pPr>
            <a:r>
              <a:rPr lang="zh-TW" altLang="zh-TW" sz="2400" dirty="0" smtClean="0"/>
              <a:t>以獨立超然之精神，執行稽核業務，並應至少每半年向董（理）事會及監察人（監事）報告。內部稽核報告內容應依受檢單位之性質，分別揭露如財務狀況、資本適足性、經營績效、資產品質、法令遵循、內部控制、利害關係人交易、各項業務作業控制與內部管理、客戶資料保密管理、資訊管理、員工保密教育等事項之查核辦理情形，並加以評估。</a:t>
            </a:r>
            <a:endParaRPr lang="en-US" altLang="zh-TW" sz="2400" dirty="0" smtClean="0"/>
          </a:p>
          <a:p>
            <a:pPr marL="365760" indent="-283464" eaLnBrk="1" fontAlgn="auto" hangingPunct="1">
              <a:spcAft>
                <a:spcPts val="0"/>
              </a:spcAft>
              <a:buFont typeface="Wingdings 2"/>
              <a:buChar char=""/>
              <a:defRPr/>
            </a:pPr>
            <a:endParaRPr lang="zh-TW" altLang="en-US" dirty="0" smtClean="0"/>
          </a:p>
        </p:txBody>
      </p:sp>
    </p:spTree>
    <p:extLst>
      <p:ext uri="{BB962C8B-B14F-4D97-AF65-F5344CB8AC3E}">
        <p14:creationId xmlns:p14="http://schemas.microsoft.com/office/powerpoint/2010/main" val="2209942068"/>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14"/>
          <p:cNvSpPr>
            <a:spLocks noGrp="1" noChangeArrowheads="1"/>
          </p:cNvSpPr>
          <p:nvPr>
            <p:ph type="title"/>
          </p:nvPr>
        </p:nvSpPr>
        <p:spPr/>
        <p:txBody>
          <a:bodyPr/>
          <a:lstStyle/>
          <a:p>
            <a:pPr eaLnBrk="1" fontAlgn="auto" hangingPunct="1">
              <a:spcAft>
                <a:spcPts val="0"/>
              </a:spcAft>
              <a:defRPr/>
            </a:pPr>
            <a:r>
              <a:rPr lang="zh-TW" altLang="en-US" dirty="0" smtClean="0">
                <a:solidFill>
                  <a:schemeClr val="tx2">
                    <a:satMod val="130000"/>
                  </a:schemeClr>
                </a:solidFill>
              </a:rPr>
              <a:t>授信錯誤的兩種型式</a:t>
            </a:r>
            <a:endParaRPr lang="en-US" altLang="zh-TW" dirty="0" smtClean="0">
              <a:solidFill>
                <a:schemeClr val="tx2">
                  <a:satMod val="130000"/>
                </a:schemeClr>
              </a:solidFill>
            </a:endParaRPr>
          </a:p>
        </p:txBody>
      </p:sp>
      <p:sp>
        <p:nvSpPr>
          <p:cNvPr id="17411" name="Rectangle 15"/>
          <p:cNvSpPr>
            <a:spLocks noGrp="1" noChangeArrowheads="1"/>
          </p:cNvSpPr>
          <p:nvPr>
            <p:ph idx="1"/>
          </p:nvPr>
        </p:nvSpPr>
        <p:spPr/>
        <p:txBody>
          <a:bodyPr/>
          <a:lstStyle/>
          <a:p>
            <a:pPr eaLnBrk="1" hangingPunct="1"/>
            <a:r>
              <a:rPr lang="zh-TW" altLang="en-US" dirty="0" smtClean="0"/>
              <a:t>型一錯誤</a:t>
            </a:r>
            <a:r>
              <a:rPr lang="en-US" altLang="zh-TW" dirty="0" smtClean="0"/>
              <a:t>(Type </a:t>
            </a:r>
            <a:r>
              <a:rPr lang="en-US" altLang="zh-TW" dirty="0" smtClean="0"/>
              <a:t>I </a:t>
            </a:r>
            <a:r>
              <a:rPr lang="en-US" altLang="zh-TW" dirty="0" smtClean="0"/>
              <a:t>Error)</a:t>
            </a:r>
            <a:endParaRPr lang="en-US" altLang="zh-TW" dirty="0" smtClean="0"/>
          </a:p>
          <a:p>
            <a:pPr lvl="1" eaLnBrk="1" hangingPunct="1"/>
            <a:r>
              <a:rPr lang="zh-TW" altLang="en-US" dirty="0" smtClean="0"/>
              <a:t>貸款給一個會違約的客戶</a:t>
            </a:r>
            <a:r>
              <a:rPr lang="en-US" altLang="zh-TW" dirty="0" smtClean="0"/>
              <a:t>(Making </a:t>
            </a:r>
            <a:r>
              <a:rPr lang="en-US" altLang="zh-TW" dirty="0" smtClean="0"/>
              <a:t>a loan to a customer who will ultimately </a:t>
            </a:r>
            <a:r>
              <a:rPr lang="en-US" altLang="zh-TW" dirty="0" smtClean="0"/>
              <a:t>default) </a:t>
            </a:r>
            <a:endParaRPr lang="en-US" altLang="zh-TW" dirty="0" smtClean="0"/>
          </a:p>
          <a:p>
            <a:pPr eaLnBrk="1" hangingPunct="1"/>
            <a:r>
              <a:rPr lang="zh-TW" altLang="en-US" dirty="0"/>
              <a:t>型一錯誤</a:t>
            </a:r>
            <a:r>
              <a:rPr lang="en-US" altLang="zh-TW" dirty="0"/>
              <a:t>( Type </a:t>
            </a:r>
            <a:r>
              <a:rPr lang="en-US" altLang="zh-TW" dirty="0" smtClean="0"/>
              <a:t>II </a:t>
            </a:r>
            <a:r>
              <a:rPr lang="en-US" altLang="zh-TW" dirty="0" smtClean="0"/>
              <a:t>Error)</a:t>
            </a:r>
            <a:endParaRPr lang="en-US" altLang="zh-TW" dirty="0" smtClean="0"/>
          </a:p>
          <a:p>
            <a:pPr lvl="1" eaLnBrk="1" hangingPunct="1"/>
            <a:r>
              <a:rPr lang="zh-TW" altLang="en-US" dirty="0" smtClean="0"/>
              <a:t>拒絕一個優良客戶的貸款</a:t>
            </a:r>
            <a:r>
              <a:rPr lang="en-US" altLang="zh-TW" dirty="0" smtClean="0"/>
              <a:t>(Deny </a:t>
            </a:r>
            <a:r>
              <a:rPr lang="en-US" altLang="zh-TW" dirty="0" smtClean="0"/>
              <a:t>a loan to a customer who would ultimately repay the debt</a:t>
            </a:r>
            <a:r>
              <a:rPr lang="en-US" altLang="zh-TW" dirty="0" smtClean="0"/>
              <a:t>.)</a:t>
            </a:r>
            <a:endParaRPr lang="en-US" altLang="zh-TW" dirty="0" smtClean="0"/>
          </a:p>
        </p:txBody>
      </p:sp>
      <p:pic>
        <p:nvPicPr>
          <p:cNvPr id="17412" name="Picture 14" descr="j023299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5450" y="4114800"/>
            <a:ext cx="21272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0869518"/>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914400" y="1447800"/>
            <a:ext cx="7772400" cy="4648200"/>
          </a:xfrm>
        </p:spPr>
        <p:txBody>
          <a:bodyPr/>
          <a:lstStyle/>
          <a:p>
            <a:pPr eaLnBrk="1" hangingPunct="1">
              <a:buFontTx/>
              <a:buNone/>
            </a:pPr>
            <a:r>
              <a:rPr lang="en-US" altLang="zh-TW" dirty="0" smtClean="0"/>
              <a:t> </a:t>
            </a:r>
            <a:endParaRPr lang="zh-TW" altLang="en-US" sz="1400" dirty="0" smtClean="0"/>
          </a:p>
          <a:p>
            <a:pPr lvl="2" eaLnBrk="1" hangingPunct="1">
              <a:buFontTx/>
              <a:buNone/>
            </a:pPr>
            <a:r>
              <a:rPr lang="en-US" altLang="zh-TW" sz="3200" dirty="0" smtClean="0"/>
              <a:t>1.</a:t>
            </a:r>
            <a:r>
              <a:rPr lang="zh-TW" altLang="en-US" sz="3200" dirty="0" smtClean="0"/>
              <a:t>擬定調查計劃。</a:t>
            </a:r>
          </a:p>
          <a:p>
            <a:pPr lvl="2" eaLnBrk="1" hangingPunct="1">
              <a:buFontTx/>
              <a:buNone/>
            </a:pPr>
            <a:r>
              <a:rPr lang="en-US" altLang="zh-TW" sz="3200" dirty="0" smtClean="0"/>
              <a:t>2.</a:t>
            </a:r>
            <a:r>
              <a:rPr lang="zh-TW" altLang="en-US" sz="3200" dirty="0" smtClean="0"/>
              <a:t>收集資料及情報。</a:t>
            </a:r>
          </a:p>
          <a:p>
            <a:pPr lvl="2" eaLnBrk="1" hangingPunct="1">
              <a:buFontTx/>
              <a:buNone/>
            </a:pPr>
            <a:r>
              <a:rPr lang="en-US" altLang="zh-TW" sz="3200" dirty="0" smtClean="0"/>
              <a:t>3.</a:t>
            </a:r>
            <a:r>
              <a:rPr lang="zh-TW" altLang="en-US" sz="3200" dirty="0" smtClean="0"/>
              <a:t>資料之整理及分析。</a:t>
            </a:r>
          </a:p>
          <a:p>
            <a:pPr lvl="2" eaLnBrk="1" hangingPunct="1">
              <a:buFontTx/>
              <a:buNone/>
            </a:pPr>
            <a:r>
              <a:rPr lang="en-US" altLang="zh-TW" sz="3200" dirty="0" smtClean="0"/>
              <a:t>4.</a:t>
            </a:r>
            <a:r>
              <a:rPr lang="zh-TW" altLang="en-US" sz="3200" dirty="0" smtClean="0"/>
              <a:t>綜合研判。</a:t>
            </a:r>
          </a:p>
          <a:p>
            <a:pPr lvl="2" eaLnBrk="1" hangingPunct="1">
              <a:buFontTx/>
              <a:buNone/>
            </a:pPr>
            <a:r>
              <a:rPr lang="en-US" altLang="zh-TW" sz="3200" dirty="0" smtClean="0"/>
              <a:t>5.</a:t>
            </a:r>
            <a:r>
              <a:rPr lang="zh-TW" altLang="en-US" sz="3200" dirty="0" smtClean="0"/>
              <a:t>撰寫報告書與建檔管理。</a:t>
            </a:r>
          </a:p>
        </p:txBody>
      </p:sp>
      <p:sp>
        <p:nvSpPr>
          <p:cNvPr id="18435" name="矩形 2"/>
          <p:cNvSpPr>
            <a:spLocks noChangeArrowheads="1"/>
          </p:cNvSpPr>
          <p:nvPr/>
        </p:nvSpPr>
        <p:spPr bwMode="auto">
          <a:xfrm>
            <a:off x="1600200" y="304800"/>
            <a:ext cx="54102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zh-TW" altLang="en-US" sz="4400">
                <a:latin typeface="Arial" charset="0"/>
              </a:rPr>
              <a:t>企業徵信作業之步驟</a:t>
            </a: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1371600" y="228600"/>
            <a:ext cx="7543800" cy="536575"/>
          </a:xfrm>
        </p:spPr>
        <p:txBody>
          <a:bodyPr>
            <a:normAutofit fontScale="90000"/>
          </a:bodyPr>
          <a:lstStyle/>
          <a:p>
            <a:pPr eaLnBrk="1" hangingPunct="1">
              <a:defRPr/>
            </a:pPr>
            <a:r>
              <a:rPr lang="zh-TW" altLang="en-US" sz="3200" b="1" dirty="0" smtClean="0">
                <a:ea typeface="標楷體" pitchFamily="65" charset="-120"/>
              </a:rPr>
              <a:t>銀行徵信作業概況</a:t>
            </a:r>
            <a:endParaRPr lang="en-US" altLang="zh-TW" sz="3200" b="1" dirty="0" smtClean="0">
              <a:ea typeface="標楷體" pitchFamily="65" charset="-120"/>
            </a:endParaRPr>
          </a:p>
        </p:txBody>
      </p:sp>
      <p:sp>
        <p:nvSpPr>
          <p:cNvPr id="19459" name="Rectangle 3"/>
          <p:cNvSpPr>
            <a:spLocks noGrp="1" noChangeArrowheads="1"/>
          </p:cNvSpPr>
          <p:nvPr>
            <p:ph type="body" idx="1"/>
          </p:nvPr>
        </p:nvSpPr>
        <p:spPr>
          <a:xfrm>
            <a:off x="1371600" y="990600"/>
            <a:ext cx="7620000" cy="5105400"/>
          </a:xfrm>
        </p:spPr>
        <p:txBody>
          <a:bodyPr/>
          <a:lstStyle/>
          <a:p>
            <a:pPr eaLnBrk="1" hangingPunct="1"/>
            <a:r>
              <a:rPr lang="zh-TW" altLang="en-US" sz="2800" smtClean="0">
                <a:latin typeface="標楷體" pitchFamily="65" charset="-120"/>
                <a:ea typeface="標楷體" pitchFamily="65" charset="-120"/>
              </a:rPr>
              <a:t>信用評估與信用評等之步驟</a:t>
            </a:r>
            <a:r>
              <a:rPr lang="zh-TW" altLang="en-US" smtClean="0">
                <a:latin typeface="標楷體" pitchFamily="65" charset="-120"/>
                <a:ea typeface="標楷體" pitchFamily="65" charset="-120"/>
              </a:rPr>
              <a:t> </a:t>
            </a:r>
          </a:p>
          <a:p>
            <a:pPr eaLnBrk="1" hangingPunct="1">
              <a:buFont typeface="Wingdings" pitchFamily="2" charset="2"/>
              <a:buNone/>
            </a:pPr>
            <a:endParaRPr lang="en-US" altLang="zh-TW" smtClean="0">
              <a:latin typeface="標楷體" pitchFamily="65" charset="-120"/>
              <a:ea typeface="標楷體" pitchFamily="65" charset="-120"/>
            </a:endParaRPr>
          </a:p>
        </p:txBody>
      </p:sp>
      <p:graphicFrame>
        <p:nvGraphicFramePr>
          <p:cNvPr id="19460" name="Object 5"/>
          <p:cNvGraphicFramePr>
            <a:graphicFrameLocks noChangeAspect="1"/>
          </p:cNvGraphicFramePr>
          <p:nvPr/>
        </p:nvGraphicFramePr>
        <p:xfrm>
          <a:off x="1752600" y="1752600"/>
          <a:ext cx="6781800" cy="4267200"/>
        </p:xfrm>
        <a:graphic>
          <a:graphicData uri="http://schemas.openxmlformats.org/presentationml/2006/ole">
            <mc:AlternateContent xmlns:mc="http://schemas.openxmlformats.org/markup-compatibility/2006">
              <mc:Choice xmlns:v="urn:schemas-microsoft-com:vml" Requires="v">
                <p:oleObj spid="_x0000_s19483" name="文件" r:id="rId3" imgW="6231636" imgH="4572000" progId="Word.Document.8">
                  <p:embed/>
                </p:oleObj>
              </mc:Choice>
              <mc:Fallback>
                <p:oleObj name="文件" r:id="rId3" imgW="6231636" imgH="4572000" progId="Word.Document.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752600"/>
                        <a:ext cx="6781800" cy="426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1" name="Text Box 6"/>
          <p:cNvSpPr txBox="1">
            <a:spLocks noChangeArrowheads="1"/>
          </p:cNvSpPr>
          <p:nvPr/>
        </p:nvSpPr>
        <p:spPr bwMode="auto">
          <a:xfrm>
            <a:off x="2590800" y="5986463"/>
            <a:ext cx="625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endParaRPr lang="zh-TW" altLang="zh-TW" sz="1800">
              <a:latin typeface="Arial" charset="0"/>
            </a:endParaRPr>
          </a:p>
        </p:txBody>
      </p:sp>
      <p:sp>
        <p:nvSpPr>
          <p:cNvPr id="19462" name="Text Box 7"/>
          <p:cNvSpPr txBox="1">
            <a:spLocks noChangeArrowheads="1"/>
          </p:cNvSpPr>
          <p:nvPr/>
        </p:nvSpPr>
        <p:spPr bwMode="auto">
          <a:xfrm>
            <a:off x="1981200" y="5715000"/>
            <a:ext cx="67056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Char char="•"/>
            </a:pPr>
            <a:r>
              <a:rPr lang="en-US" altLang="zh-TW" sz="1600">
                <a:solidFill>
                  <a:srgbClr val="000000"/>
                </a:solidFill>
                <a:latin typeface="Arial" charset="0"/>
                <a:ea typeface="標楷體" pitchFamily="65" charset="-120"/>
              </a:rPr>
              <a:t>5C : </a:t>
            </a:r>
            <a:r>
              <a:rPr lang="zh-TW" altLang="en-US" sz="1600">
                <a:solidFill>
                  <a:srgbClr val="000000"/>
                </a:solidFill>
                <a:latin typeface="Arial" charset="0"/>
                <a:ea typeface="標楷體" pitchFamily="65" charset="-120"/>
              </a:rPr>
              <a:t>品格</a:t>
            </a:r>
            <a:r>
              <a:rPr lang="zh-TW" altLang="en-US" sz="1600">
                <a:latin typeface="標楷體" pitchFamily="65" charset="-120"/>
                <a:ea typeface="標楷體" pitchFamily="65" charset="-120"/>
              </a:rPr>
              <a:t>、</a:t>
            </a:r>
            <a:r>
              <a:rPr lang="zh-TW" altLang="en-US" sz="1600">
                <a:solidFill>
                  <a:srgbClr val="000000"/>
                </a:solidFill>
                <a:latin typeface="Arial" charset="0"/>
                <a:ea typeface="標楷體" pitchFamily="65" charset="-120"/>
              </a:rPr>
              <a:t> 能力</a:t>
            </a:r>
            <a:r>
              <a:rPr lang="zh-TW" altLang="en-US" sz="1600">
                <a:latin typeface="標楷體" pitchFamily="65" charset="-120"/>
                <a:ea typeface="標楷體" pitchFamily="65" charset="-120"/>
              </a:rPr>
              <a:t>、</a:t>
            </a:r>
            <a:r>
              <a:rPr lang="zh-TW" altLang="en-US" sz="1600">
                <a:solidFill>
                  <a:srgbClr val="000000"/>
                </a:solidFill>
                <a:latin typeface="Arial" charset="0"/>
                <a:ea typeface="標楷體" pitchFamily="65" charset="-120"/>
              </a:rPr>
              <a:t> 資本</a:t>
            </a:r>
            <a:r>
              <a:rPr lang="zh-TW" altLang="en-US" sz="1600">
                <a:latin typeface="標楷體" pitchFamily="65" charset="-120"/>
                <a:ea typeface="標楷體" pitchFamily="65" charset="-120"/>
              </a:rPr>
              <a:t>、</a:t>
            </a:r>
            <a:r>
              <a:rPr lang="zh-TW" altLang="en-US" sz="1600">
                <a:solidFill>
                  <a:srgbClr val="000000"/>
                </a:solidFill>
                <a:latin typeface="Arial" charset="0"/>
                <a:ea typeface="標楷體" pitchFamily="65" charset="-120"/>
              </a:rPr>
              <a:t> 擔保品</a:t>
            </a:r>
            <a:r>
              <a:rPr lang="zh-TW" altLang="en-US" sz="1600">
                <a:latin typeface="標楷體" pitchFamily="65" charset="-120"/>
                <a:ea typeface="標楷體" pitchFamily="65" charset="-120"/>
              </a:rPr>
              <a:t>、</a:t>
            </a:r>
            <a:r>
              <a:rPr lang="zh-TW" altLang="en-US" sz="1600">
                <a:solidFill>
                  <a:srgbClr val="000000"/>
                </a:solidFill>
                <a:latin typeface="Arial" charset="0"/>
                <a:ea typeface="標楷體" pitchFamily="65" charset="-120"/>
              </a:rPr>
              <a:t> 營運狀況</a:t>
            </a:r>
          </a:p>
          <a:p>
            <a:pPr eaLnBrk="1" hangingPunct="1">
              <a:spcBef>
                <a:spcPct val="0"/>
              </a:spcBef>
              <a:buClrTx/>
              <a:buSzTx/>
              <a:buFontTx/>
              <a:buChar char="•"/>
            </a:pPr>
            <a:r>
              <a:rPr lang="en-US" altLang="zh-TW" sz="1600">
                <a:latin typeface="Arial" charset="0"/>
                <a:ea typeface="標楷體" pitchFamily="65" charset="-120"/>
              </a:rPr>
              <a:t>5P</a:t>
            </a:r>
            <a:r>
              <a:rPr lang="en-US" altLang="zh-TW" sz="1600">
                <a:solidFill>
                  <a:srgbClr val="000000"/>
                </a:solidFill>
                <a:latin typeface="Arial" charset="0"/>
                <a:ea typeface="標楷體" pitchFamily="65" charset="-120"/>
              </a:rPr>
              <a:t> : </a:t>
            </a:r>
            <a:r>
              <a:rPr lang="zh-TW" altLang="en-US" sz="1600">
                <a:latin typeface="標楷體" pitchFamily="65" charset="-120"/>
                <a:ea typeface="標楷體" pitchFamily="65" charset="-120"/>
              </a:rPr>
              <a:t>借款戶、</a:t>
            </a:r>
            <a:r>
              <a:rPr lang="zh-TW" altLang="en-US" sz="1600">
                <a:latin typeface="Arial" charset="0"/>
                <a:ea typeface="標楷體" pitchFamily="65" charset="-120"/>
              </a:rPr>
              <a:t> </a:t>
            </a:r>
            <a:r>
              <a:rPr lang="zh-TW" altLang="en-US" sz="1600">
                <a:latin typeface="標楷體" pitchFamily="65" charset="-120"/>
                <a:ea typeface="標楷體" pitchFamily="65" charset="-120"/>
              </a:rPr>
              <a:t>資金用途、</a:t>
            </a:r>
            <a:r>
              <a:rPr lang="zh-TW" altLang="en-US" sz="1600">
                <a:latin typeface="Arial" charset="0"/>
                <a:ea typeface="標楷體" pitchFamily="65" charset="-120"/>
              </a:rPr>
              <a:t> </a:t>
            </a:r>
            <a:r>
              <a:rPr lang="zh-TW" altLang="en-US" sz="1600">
                <a:latin typeface="標楷體" pitchFamily="65" charset="-120"/>
                <a:ea typeface="標楷體" pitchFamily="65" charset="-120"/>
              </a:rPr>
              <a:t>還款財源、債權保障、借款戶未來展望 </a:t>
            </a:r>
          </a:p>
        </p:txBody>
      </p:sp>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endParaRPr lang="zh-TW" altLang="en-US" sz="1800">
              <a:latin typeface="Arial" charset="0"/>
            </a:endParaRPr>
          </a:p>
        </p:txBody>
      </p:sp>
      <p:grpSp>
        <p:nvGrpSpPr>
          <p:cNvPr id="20483" name="Group 1"/>
          <p:cNvGrpSpPr>
            <a:grpSpLocks noChangeAspect="1"/>
          </p:cNvGrpSpPr>
          <p:nvPr/>
        </p:nvGrpSpPr>
        <p:grpSpPr bwMode="auto">
          <a:xfrm>
            <a:off x="990600" y="304800"/>
            <a:ext cx="7315200" cy="6202363"/>
            <a:chOff x="2355" y="570"/>
            <a:chExt cx="7200" cy="7680"/>
          </a:xfrm>
        </p:grpSpPr>
        <p:sp>
          <p:nvSpPr>
            <p:cNvPr id="20484" name="AutoShape 25"/>
            <p:cNvSpPr>
              <a:spLocks noChangeAspect="1" noChangeArrowheads="1" noTextEdit="1"/>
            </p:cNvSpPr>
            <p:nvPr/>
          </p:nvSpPr>
          <p:spPr bwMode="auto">
            <a:xfrm>
              <a:off x="2355" y="570"/>
              <a:ext cx="7200" cy="7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
          <p:nvSpPr>
            <p:cNvPr id="20485" name="Text Box 24"/>
            <p:cNvSpPr txBox="1">
              <a:spLocks noChangeArrowheads="1"/>
            </p:cNvSpPr>
            <p:nvPr/>
          </p:nvSpPr>
          <p:spPr bwMode="auto">
            <a:xfrm>
              <a:off x="2668" y="2010"/>
              <a:ext cx="2035" cy="624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tabLst>
                  <a:tab pos="228600" algn="l"/>
                </a:tabLst>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tabLst>
                  <a:tab pos="228600" algn="l"/>
                </a:tabLst>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tabLst>
                  <a:tab pos="228600" algn="l"/>
                </a:tabLst>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tabLst>
                  <a:tab pos="228600" algn="l"/>
                </a:tabLst>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tabLst>
                  <a:tab pos="228600" algn="l"/>
                </a:tabLst>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tabLst>
                  <a:tab pos="228600" algn="l"/>
                </a:tabLst>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tabLst>
                  <a:tab pos="228600" algn="l"/>
                </a:tabLst>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tabLst>
                  <a:tab pos="228600" algn="l"/>
                </a:tabLst>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tabLst>
                  <a:tab pos="228600" algn="l"/>
                </a:tabLst>
                <a:defRPr sz="2000">
                  <a:solidFill>
                    <a:schemeClr val="tx1"/>
                  </a:solidFill>
                  <a:latin typeface="Gill Sans MT" pitchFamily="34" charset="0"/>
                </a:defRPr>
              </a:lvl9pPr>
            </a:lstStyle>
            <a:p>
              <a:pPr>
                <a:spcBef>
                  <a:spcPct val="0"/>
                </a:spcBef>
                <a:buClrTx/>
                <a:buSzTx/>
                <a:buFontTx/>
                <a:buChar char="•"/>
              </a:pPr>
              <a:r>
                <a:rPr lang="zh-TW" altLang="en-US" sz="1400">
                  <a:latin typeface="Times New Roman" pitchFamily="18" charset="0"/>
                  <a:cs typeface="Times New Roman" pitchFamily="18" charset="0"/>
                </a:rPr>
                <a:t>客戶資料表</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信用調查表</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登記證件影本</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公司章程或合夥契約</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股東名冊或合夥名單或董監事名冊</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主要負責人個人資料表</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最近三年資產負債表</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最近三年損益表</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最近三年股東權益變動表</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最近三年產銷量值表</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年度及最近月份存借款及保證明細表</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最近納稅資料或稅捐機關納稅證明</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營運計劃書</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現金流量預估表</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預估資產負債表及損益表</a:t>
              </a:r>
              <a:endParaRPr lang="zh-TW" altLang="en-US" sz="1400">
                <a:latin typeface="Arial" charset="0"/>
                <a:cs typeface="Times New Roman" pitchFamily="18" charset="0"/>
              </a:endParaRPr>
            </a:p>
            <a:p>
              <a:pPr>
                <a:spcBef>
                  <a:spcPct val="0"/>
                </a:spcBef>
                <a:buClrTx/>
                <a:buSzTx/>
                <a:buFontTx/>
                <a:buNone/>
              </a:pPr>
              <a:endParaRPr lang="zh-TW" altLang="en-US" sz="1400">
                <a:latin typeface="Times New Roman" pitchFamily="18" charset="0"/>
                <a:cs typeface="Times New Roman" pitchFamily="18" charset="0"/>
              </a:endParaRPr>
            </a:p>
          </p:txBody>
        </p:sp>
        <p:sp>
          <p:nvSpPr>
            <p:cNvPr id="20486" name="Text Box 23"/>
            <p:cNvSpPr txBox="1">
              <a:spLocks noChangeArrowheads="1"/>
            </p:cNvSpPr>
            <p:nvPr/>
          </p:nvSpPr>
          <p:spPr bwMode="auto">
            <a:xfrm>
              <a:off x="2668" y="730"/>
              <a:ext cx="939" cy="48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400">
                  <a:latin typeface="Times New Roman" pitchFamily="18" charset="0"/>
                  <a:cs typeface="Times New Roman" pitchFamily="18" charset="0"/>
                </a:rPr>
                <a:t>營業單位</a:t>
              </a:r>
            </a:p>
          </p:txBody>
        </p:sp>
        <p:sp>
          <p:nvSpPr>
            <p:cNvPr id="20487" name="Text Box 22"/>
            <p:cNvSpPr txBox="1">
              <a:spLocks noChangeArrowheads="1"/>
            </p:cNvSpPr>
            <p:nvPr/>
          </p:nvSpPr>
          <p:spPr bwMode="auto">
            <a:xfrm>
              <a:off x="4077" y="730"/>
              <a:ext cx="939" cy="48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400">
                  <a:latin typeface="Times New Roman" pitchFamily="18" charset="0"/>
                  <a:cs typeface="Times New Roman" pitchFamily="18" charset="0"/>
                </a:rPr>
                <a:t>徵信單位</a:t>
              </a:r>
            </a:p>
          </p:txBody>
        </p:sp>
        <p:sp>
          <p:nvSpPr>
            <p:cNvPr id="20488" name="Text Box 21"/>
            <p:cNvSpPr txBox="1">
              <a:spLocks noChangeArrowheads="1"/>
            </p:cNvSpPr>
            <p:nvPr/>
          </p:nvSpPr>
          <p:spPr bwMode="auto">
            <a:xfrm>
              <a:off x="5329" y="730"/>
              <a:ext cx="1096" cy="112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400">
                  <a:latin typeface="Times New Roman" pitchFamily="18" charset="0"/>
                  <a:cs typeface="Times New Roman" pitchFamily="18" charset="0"/>
                </a:rPr>
                <a:t>調查前準備</a:t>
              </a:r>
              <a:endParaRPr lang="zh-TW" altLang="en-US" sz="1400">
                <a:latin typeface="Arial" charset="0"/>
                <a:cs typeface="Times New Roman" pitchFamily="18" charset="0"/>
              </a:endParaRPr>
            </a:p>
            <a:p>
              <a:pPr>
                <a:spcBef>
                  <a:spcPct val="0"/>
                </a:spcBef>
                <a:buClrTx/>
                <a:buSzTx/>
                <a:buFontTx/>
                <a:buNone/>
              </a:pPr>
              <a:r>
                <a:rPr lang="en-US" altLang="zh-TW" sz="1400">
                  <a:latin typeface="Times New Roman" pitchFamily="18" charset="0"/>
                  <a:cs typeface="Times New Roman" pitchFamily="18" charset="0"/>
                </a:rPr>
                <a:t>1.</a:t>
              </a:r>
              <a:r>
                <a:rPr lang="zh-TW" altLang="en-US" sz="1400">
                  <a:latin typeface="Times New Roman" pitchFamily="18" charset="0"/>
                  <a:cs typeface="Times New Roman" pitchFamily="18" charset="0"/>
                </a:rPr>
                <a:t>擬定計劃</a:t>
              </a:r>
              <a:endParaRPr lang="zh-TW" altLang="en-US" sz="1400">
                <a:latin typeface="Arial" charset="0"/>
                <a:cs typeface="Times New Roman" pitchFamily="18" charset="0"/>
              </a:endParaRPr>
            </a:p>
            <a:p>
              <a:pPr>
                <a:spcBef>
                  <a:spcPct val="0"/>
                </a:spcBef>
                <a:buClrTx/>
                <a:buSzTx/>
                <a:buFontTx/>
                <a:buNone/>
              </a:pPr>
              <a:r>
                <a:rPr lang="en-US" altLang="zh-TW" sz="1400">
                  <a:latin typeface="Times New Roman" pitchFamily="18" charset="0"/>
                  <a:cs typeface="Times New Roman" pitchFamily="18" charset="0"/>
                </a:rPr>
                <a:t>2.</a:t>
              </a:r>
              <a:r>
                <a:rPr lang="zh-TW" altLang="en-US" sz="1400">
                  <a:latin typeface="Times New Roman" pitchFamily="18" charset="0"/>
                  <a:cs typeface="Times New Roman" pitchFamily="18" charset="0"/>
                </a:rPr>
                <a:t>資料收集</a:t>
              </a:r>
            </a:p>
          </p:txBody>
        </p:sp>
        <p:sp>
          <p:nvSpPr>
            <p:cNvPr id="20489" name="Text Box 20"/>
            <p:cNvSpPr txBox="1">
              <a:spLocks noChangeArrowheads="1"/>
            </p:cNvSpPr>
            <p:nvPr/>
          </p:nvSpPr>
          <p:spPr bwMode="auto">
            <a:xfrm>
              <a:off x="7051" y="730"/>
              <a:ext cx="2191" cy="208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tabLst>
                  <a:tab pos="114300" algn="l"/>
                </a:tabLst>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tabLst>
                  <a:tab pos="114300" algn="l"/>
                </a:tabLst>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tabLst>
                  <a:tab pos="114300" algn="l"/>
                </a:tabLst>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tabLst>
                  <a:tab pos="114300" algn="l"/>
                </a:tabLst>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tabLst>
                  <a:tab pos="114300" algn="l"/>
                </a:tabLst>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tabLst>
                  <a:tab pos="114300" algn="l"/>
                </a:tabLst>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tabLst>
                  <a:tab pos="114300" algn="l"/>
                </a:tabLst>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tabLst>
                  <a:tab pos="114300" algn="l"/>
                </a:tabLst>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tabLst>
                  <a:tab pos="114300" algn="l"/>
                </a:tabLst>
                <a:defRPr sz="2000">
                  <a:solidFill>
                    <a:schemeClr val="tx1"/>
                  </a:solidFill>
                  <a:latin typeface="Gill Sans MT" pitchFamily="34" charset="0"/>
                </a:defRPr>
              </a:lvl9pPr>
            </a:lstStyle>
            <a:p>
              <a:pPr>
                <a:spcBef>
                  <a:spcPct val="0"/>
                </a:spcBef>
                <a:buClrTx/>
                <a:buSzTx/>
                <a:buFontTx/>
                <a:buChar char="•"/>
              </a:pPr>
              <a:r>
                <a:rPr lang="zh-TW" altLang="en-US" sz="1400">
                  <a:latin typeface="Times New Roman" pitchFamily="18" charset="0"/>
                  <a:cs typeface="Times New Roman" pitchFamily="18" charset="0"/>
                </a:rPr>
                <a:t>直接調查，訪問客戶</a:t>
              </a:r>
              <a:endParaRPr lang="zh-TW" altLang="en-US" sz="1400">
                <a:latin typeface="Arial" charset="0"/>
                <a:cs typeface="Times New Roman" pitchFamily="18" charset="0"/>
              </a:endParaRPr>
            </a:p>
            <a:p>
              <a:pPr>
                <a:spcBef>
                  <a:spcPct val="0"/>
                </a:spcBef>
                <a:buClrTx/>
                <a:buSzTx/>
                <a:buFontTx/>
                <a:buChar char="•"/>
              </a:pPr>
              <a:r>
                <a:rPr lang="zh-TW" altLang="en-US" sz="1400">
                  <a:latin typeface="Times New Roman" pitchFamily="18" charset="0"/>
                  <a:cs typeface="Times New Roman" pitchFamily="18" charset="0"/>
                </a:rPr>
                <a:t>間接調查</a:t>
              </a:r>
              <a:endParaRPr lang="zh-TW" altLang="en-US" sz="1400">
                <a:latin typeface="Arial" charset="0"/>
                <a:cs typeface="Times New Roman" pitchFamily="18" charset="0"/>
              </a:endParaRPr>
            </a:p>
            <a:p>
              <a:pPr>
                <a:spcBef>
                  <a:spcPct val="0"/>
                </a:spcBef>
                <a:buClrTx/>
                <a:buSzTx/>
                <a:buFontTx/>
                <a:buNone/>
              </a:pPr>
              <a:r>
                <a:rPr lang="zh-TW" altLang="en-US" sz="1400">
                  <a:latin typeface="Times New Roman" pitchFamily="18" charset="0"/>
                  <a:cs typeface="Times New Roman" pitchFamily="18" charset="0"/>
                </a:rPr>
                <a:t>聯合徵信中心查詢</a:t>
              </a:r>
              <a:endParaRPr lang="zh-TW" altLang="en-US" sz="1400">
                <a:latin typeface="Arial" charset="0"/>
                <a:cs typeface="Times New Roman" pitchFamily="18" charset="0"/>
              </a:endParaRPr>
            </a:p>
            <a:p>
              <a:pPr>
                <a:spcBef>
                  <a:spcPct val="0"/>
                </a:spcBef>
                <a:buClrTx/>
                <a:buSzTx/>
                <a:buFontTx/>
                <a:buNone/>
              </a:pPr>
              <a:r>
                <a:rPr lang="zh-TW" altLang="en-US" sz="1400">
                  <a:latin typeface="Times New Roman" pitchFamily="18" charset="0"/>
                  <a:cs typeface="Times New Roman" pitchFamily="18" charset="0"/>
                </a:rPr>
                <a:t>往來金融機構資料</a:t>
              </a:r>
              <a:endParaRPr lang="zh-TW" altLang="en-US" sz="1400">
                <a:latin typeface="Arial" charset="0"/>
                <a:cs typeface="Times New Roman" pitchFamily="18" charset="0"/>
              </a:endParaRPr>
            </a:p>
            <a:p>
              <a:pPr>
                <a:spcBef>
                  <a:spcPct val="0"/>
                </a:spcBef>
                <a:buClrTx/>
                <a:buSzTx/>
                <a:buFontTx/>
                <a:buNone/>
              </a:pPr>
              <a:r>
                <a:rPr lang="zh-TW" altLang="en-US" sz="1400">
                  <a:latin typeface="Times New Roman" pitchFamily="18" charset="0"/>
                  <a:cs typeface="Times New Roman" pitchFamily="18" charset="0"/>
                </a:rPr>
                <a:t>同業廠商查詢</a:t>
              </a:r>
              <a:endParaRPr lang="zh-TW" altLang="en-US" sz="1400">
                <a:latin typeface="Arial" charset="0"/>
                <a:cs typeface="Times New Roman" pitchFamily="18" charset="0"/>
              </a:endParaRPr>
            </a:p>
            <a:p>
              <a:pPr>
                <a:spcBef>
                  <a:spcPct val="0"/>
                </a:spcBef>
                <a:buClrTx/>
                <a:buSzTx/>
                <a:buFontTx/>
                <a:buNone/>
              </a:pPr>
              <a:r>
                <a:rPr lang="zh-TW" altLang="en-US" sz="1400">
                  <a:latin typeface="Times New Roman" pitchFamily="18" charset="0"/>
                  <a:cs typeface="Times New Roman" pitchFamily="18" charset="0"/>
                </a:rPr>
                <a:t>財務資料調整轉錄</a:t>
              </a:r>
              <a:endParaRPr lang="zh-TW" altLang="en-US" sz="1400">
                <a:latin typeface="Arial" charset="0"/>
                <a:cs typeface="Times New Roman" pitchFamily="18" charset="0"/>
              </a:endParaRPr>
            </a:p>
            <a:p>
              <a:pPr>
                <a:spcBef>
                  <a:spcPct val="0"/>
                </a:spcBef>
                <a:buClrTx/>
                <a:buSzTx/>
                <a:buFontTx/>
                <a:buNone/>
              </a:pPr>
              <a:endParaRPr lang="zh-TW" altLang="en-US" sz="1400">
                <a:latin typeface="Times New Roman" pitchFamily="18" charset="0"/>
                <a:cs typeface="Times New Roman" pitchFamily="18" charset="0"/>
              </a:endParaRPr>
            </a:p>
          </p:txBody>
        </p:sp>
        <p:sp>
          <p:nvSpPr>
            <p:cNvPr id="20490" name="Text Box 19"/>
            <p:cNvSpPr txBox="1">
              <a:spLocks noChangeArrowheads="1"/>
            </p:cNvSpPr>
            <p:nvPr/>
          </p:nvSpPr>
          <p:spPr bwMode="auto">
            <a:xfrm>
              <a:off x="7364" y="3130"/>
              <a:ext cx="939" cy="48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400">
                  <a:latin typeface="Times New Roman" pitchFamily="18" charset="0"/>
                  <a:cs typeface="Times New Roman" pitchFamily="18" charset="0"/>
                </a:rPr>
                <a:t>徵信分析</a:t>
              </a:r>
            </a:p>
          </p:txBody>
        </p:sp>
        <p:sp>
          <p:nvSpPr>
            <p:cNvPr id="20491" name="Text Box 18"/>
            <p:cNvSpPr txBox="1">
              <a:spLocks noChangeArrowheads="1"/>
            </p:cNvSpPr>
            <p:nvPr/>
          </p:nvSpPr>
          <p:spPr bwMode="auto">
            <a:xfrm>
              <a:off x="6268" y="4090"/>
              <a:ext cx="940" cy="48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400">
                  <a:latin typeface="Times New Roman" pitchFamily="18" charset="0"/>
                  <a:cs typeface="Times New Roman" pitchFamily="18" charset="0"/>
                </a:rPr>
                <a:t>營業分析</a:t>
              </a:r>
            </a:p>
          </p:txBody>
        </p:sp>
        <p:sp>
          <p:nvSpPr>
            <p:cNvPr id="20492" name="Text Box 17"/>
            <p:cNvSpPr txBox="1">
              <a:spLocks noChangeArrowheads="1"/>
            </p:cNvSpPr>
            <p:nvPr/>
          </p:nvSpPr>
          <p:spPr bwMode="auto">
            <a:xfrm>
              <a:off x="8303" y="4890"/>
              <a:ext cx="626" cy="960"/>
            </a:xfrm>
            <a:prstGeom prst="rect">
              <a:avLst/>
            </a:prstGeom>
            <a:solidFill>
              <a:srgbClr val="FFFFFF"/>
            </a:solidFill>
            <a:ln w="9525">
              <a:solidFill>
                <a:srgbClr val="000000"/>
              </a:solidFill>
              <a:miter lim="800000"/>
              <a:headEnd/>
              <a:tailEnd/>
            </a:ln>
          </p:spPr>
          <p:txBody>
            <a:bodyPr vert="eaVert"/>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400">
                  <a:latin typeface="Times New Roman" pitchFamily="18" charset="0"/>
                  <a:cs typeface="Times New Roman" pitchFamily="18" charset="0"/>
                </a:rPr>
                <a:t>財務分析</a:t>
              </a:r>
            </a:p>
          </p:txBody>
        </p:sp>
        <p:sp>
          <p:nvSpPr>
            <p:cNvPr id="20493" name="Text Box 16"/>
            <p:cNvSpPr txBox="1">
              <a:spLocks noChangeArrowheads="1"/>
            </p:cNvSpPr>
            <p:nvPr/>
          </p:nvSpPr>
          <p:spPr bwMode="auto">
            <a:xfrm>
              <a:off x="7051" y="4890"/>
              <a:ext cx="626" cy="1120"/>
            </a:xfrm>
            <a:prstGeom prst="rect">
              <a:avLst/>
            </a:prstGeom>
            <a:solidFill>
              <a:srgbClr val="FFFFFF"/>
            </a:solidFill>
            <a:ln w="9525">
              <a:solidFill>
                <a:srgbClr val="000000"/>
              </a:solidFill>
              <a:miter lim="800000"/>
              <a:headEnd/>
              <a:tailEnd/>
            </a:ln>
          </p:spPr>
          <p:txBody>
            <a:bodyPr vert="eaVert"/>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400">
                  <a:latin typeface="Times New Roman" pitchFamily="18" charset="0"/>
                  <a:cs typeface="Times New Roman" pitchFamily="18" charset="0"/>
                </a:rPr>
                <a:t>產銷概況分析</a:t>
              </a:r>
            </a:p>
          </p:txBody>
        </p:sp>
        <p:sp>
          <p:nvSpPr>
            <p:cNvPr id="20494" name="Text Box 15"/>
            <p:cNvSpPr txBox="1">
              <a:spLocks noChangeArrowheads="1"/>
            </p:cNvSpPr>
            <p:nvPr/>
          </p:nvSpPr>
          <p:spPr bwMode="auto">
            <a:xfrm>
              <a:off x="6268" y="4890"/>
              <a:ext cx="625" cy="1120"/>
            </a:xfrm>
            <a:prstGeom prst="rect">
              <a:avLst/>
            </a:prstGeom>
            <a:solidFill>
              <a:srgbClr val="FFFFFF"/>
            </a:solidFill>
            <a:ln w="9525">
              <a:solidFill>
                <a:srgbClr val="000000"/>
              </a:solidFill>
              <a:miter lim="800000"/>
              <a:headEnd/>
              <a:tailEnd/>
            </a:ln>
          </p:spPr>
          <p:txBody>
            <a:bodyPr vert="eaVert"/>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400">
                  <a:latin typeface="Times New Roman" pitchFamily="18" charset="0"/>
                  <a:cs typeface="Times New Roman" pitchFamily="18" charset="0"/>
                </a:rPr>
                <a:t>經營環境分析</a:t>
              </a:r>
            </a:p>
          </p:txBody>
        </p:sp>
        <p:sp>
          <p:nvSpPr>
            <p:cNvPr id="20495" name="Text Box 14"/>
            <p:cNvSpPr txBox="1">
              <a:spLocks noChangeArrowheads="1"/>
            </p:cNvSpPr>
            <p:nvPr/>
          </p:nvSpPr>
          <p:spPr bwMode="auto">
            <a:xfrm>
              <a:off x="5485" y="4890"/>
              <a:ext cx="626" cy="1120"/>
            </a:xfrm>
            <a:prstGeom prst="rect">
              <a:avLst/>
            </a:prstGeom>
            <a:solidFill>
              <a:srgbClr val="FFFFFF"/>
            </a:solidFill>
            <a:ln w="9525">
              <a:solidFill>
                <a:srgbClr val="000000"/>
              </a:solidFill>
              <a:miter lim="800000"/>
              <a:headEnd/>
              <a:tailEnd/>
            </a:ln>
          </p:spPr>
          <p:txBody>
            <a:bodyPr vert="eaVert"/>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400">
                  <a:latin typeface="Times New Roman" pitchFamily="18" charset="0"/>
                  <a:cs typeface="Times New Roman" pitchFamily="18" charset="0"/>
                </a:rPr>
                <a:t>事業概況分析</a:t>
              </a:r>
            </a:p>
          </p:txBody>
        </p:sp>
        <p:sp>
          <p:nvSpPr>
            <p:cNvPr id="20496" name="Line 13"/>
            <p:cNvSpPr>
              <a:spLocks noChangeShapeType="1"/>
            </p:cNvSpPr>
            <p:nvPr/>
          </p:nvSpPr>
          <p:spPr bwMode="auto">
            <a:xfrm flipV="1">
              <a:off x="7833" y="2810"/>
              <a:ext cx="1" cy="3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cxnSp>
          <p:nvCxnSpPr>
            <p:cNvPr id="20497" name="AutoShape 12"/>
            <p:cNvCxnSpPr>
              <a:cxnSpLocks noChangeShapeType="1"/>
            </p:cNvCxnSpPr>
            <p:nvPr/>
          </p:nvCxnSpPr>
          <p:spPr bwMode="auto">
            <a:xfrm rot="5400000" flipV="1">
              <a:off x="7277" y="3551"/>
              <a:ext cx="800" cy="1878"/>
            </a:xfrm>
            <a:prstGeom prst="bentConnector3">
              <a:avLst>
                <a:gd name="adj1" fmla="val -4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sp>
          <p:nvSpPr>
            <p:cNvPr id="20498" name="Line 11"/>
            <p:cNvSpPr>
              <a:spLocks noChangeShapeType="1"/>
            </p:cNvSpPr>
            <p:nvPr/>
          </p:nvSpPr>
          <p:spPr bwMode="auto">
            <a:xfrm flipV="1">
              <a:off x="7833" y="3610"/>
              <a:ext cx="0" cy="1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cxnSp>
          <p:nvCxnSpPr>
            <p:cNvPr id="20499" name="AutoShape 10"/>
            <p:cNvCxnSpPr>
              <a:cxnSpLocks noChangeShapeType="1"/>
            </p:cNvCxnSpPr>
            <p:nvPr/>
          </p:nvCxnSpPr>
          <p:spPr bwMode="auto">
            <a:xfrm rot="5400000" flipV="1">
              <a:off x="6580" y="4108"/>
              <a:ext cx="1" cy="1566"/>
            </a:xfrm>
            <a:prstGeom prst="bentConnector3">
              <a:avLst>
                <a:gd name="adj1" fmla="val -36000014"/>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sp>
          <p:nvSpPr>
            <p:cNvPr id="20500" name="Line 9"/>
            <p:cNvSpPr>
              <a:spLocks noChangeShapeType="1"/>
            </p:cNvSpPr>
            <p:nvPr/>
          </p:nvSpPr>
          <p:spPr bwMode="auto">
            <a:xfrm flipV="1">
              <a:off x="6738" y="4570"/>
              <a:ext cx="1" cy="3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20501" name="Text Box 8"/>
            <p:cNvSpPr txBox="1">
              <a:spLocks noChangeArrowheads="1"/>
            </p:cNvSpPr>
            <p:nvPr/>
          </p:nvSpPr>
          <p:spPr bwMode="auto">
            <a:xfrm>
              <a:off x="6425" y="6650"/>
              <a:ext cx="1878" cy="48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400">
                  <a:latin typeface="Times New Roman" pitchFamily="18" charset="0"/>
                  <a:cs typeface="Times New Roman" pitchFamily="18" charset="0"/>
                </a:rPr>
                <a:t>撰 寫 徵 信 報 告</a:t>
              </a:r>
            </a:p>
          </p:txBody>
        </p:sp>
        <p:sp>
          <p:nvSpPr>
            <p:cNvPr id="20502" name="Text Box 7"/>
            <p:cNvSpPr txBox="1">
              <a:spLocks noChangeArrowheads="1"/>
            </p:cNvSpPr>
            <p:nvPr/>
          </p:nvSpPr>
          <p:spPr bwMode="auto">
            <a:xfrm>
              <a:off x="6738" y="7450"/>
              <a:ext cx="1095" cy="48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1400">
                  <a:latin typeface="Times New Roman" pitchFamily="18" charset="0"/>
                  <a:cs typeface="Times New Roman" pitchFamily="18" charset="0"/>
                </a:rPr>
                <a:t>授信單位</a:t>
              </a:r>
            </a:p>
          </p:txBody>
        </p:sp>
        <p:cxnSp>
          <p:nvCxnSpPr>
            <p:cNvPr id="20503" name="AutoShape 6"/>
            <p:cNvCxnSpPr>
              <a:cxnSpLocks noChangeShapeType="1"/>
            </p:cNvCxnSpPr>
            <p:nvPr/>
          </p:nvCxnSpPr>
          <p:spPr bwMode="auto">
            <a:xfrm rot="5400000" flipH="1" flipV="1">
              <a:off x="7127" y="4521"/>
              <a:ext cx="160" cy="2818"/>
            </a:xfrm>
            <a:prstGeom prst="bentConnector3">
              <a:avLst>
                <a:gd name="adj1" fmla="val -20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sp>
          <p:nvSpPr>
            <p:cNvPr id="20504" name="Line 5"/>
            <p:cNvSpPr>
              <a:spLocks noChangeShapeType="1"/>
            </p:cNvSpPr>
            <p:nvPr/>
          </p:nvSpPr>
          <p:spPr bwMode="auto">
            <a:xfrm>
              <a:off x="6581" y="6010"/>
              <a:ext cx="0" cy="3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20505" name="Line 4"/>
            <p:cNvSpPr>
              <a:spLocks noChangeShapeType="1"/>
            </p:cNvSpPr>
            <p:nvPr/>
          </p:nvSpPr>
          <p:spPr bwMode="auto">
            <a:xfrm>
              <a:off x="7364" y="6010"/>
              <a:ext cx="0" cy="3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20506" name="Line 3"/>
            <p:cNvSpPr>
              <a:spLocks noChangeShapeType="1"/>
            </p:cNvSpPr>
            <p:nvPr/>
          </p:nvSpPr>
          <p:spPr bwMode="auto">
            <a:xfrm>
              <a:off x="7207" y="6330"/>
              <a:ext cx="0" cy="32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20507" name="Line 2"/>
            <p:cNvSpPr>
              <a:spLocks noChangeShapeType="1"/>
            </p:cNvSpPr>
            <p:nvPr/>
          </p:nvSpPr>
          <p:spPr bwMode="auto">
            <a:xfrm>
              <a:off x="7207" y="7130"/>
              <a:ext cx="0" cy="32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grpSp>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371600" y="188913"/>
            <a:ext cx="7543800" cy="647700"/>
          </a:xfrm>
        </p:spPr>
        <p:txBody>
          <a:bodyPr/>
          <a:lstStyle/>
          <a:p>
            <a:pPr eaLnBrk="1" hangingPunct="1">
              <a:defRPr/>
            </a:pPr>
            <a:r>
              <a:rPr lang="zh-TW" altLang="en-US" sz="3200" b="1" dirty="0" smtClean="0">
                <a:ea typeface="標楷體" pitchFamily="65" charset="-120"/>
              </a:rPr>
              <a:t>銀行徵信作業概況</a:t>
            </a:r>
            <a:r>
              <a:rPr lang="en-US" altLang="zh-TW" sz="3200" b="1" dirty="0" smtClean="0">
                <a:ea typeface="標楷體" pitchFamily="65" charset="-120"/>
              </a:rPr>
              <a:t>~</a:t>
            </a:r>
            <a:r>
              <a:rPr lang="zh-TW" altLang="en-US" sz="3200" b="1" dirty="0" smtClean="0">
                <a:ea typeface="標楷體" pitchFamily="65" charset="-120"/>
              </a:rPr>
              <a:t>徵信報告內容</a:t>
            </a:r>
          </a:p>
        </p:txBody>
      </p:sp>
      <p:sp>
        <p:nvSpPr>
          <p:cNvPr id="21507" name="Rectangle 3"/>
          <p:cNvSpPr>
            <a:spLocks noGrp="1" noChangeArrowheads="1"/>
          </p:cNvSpPr>
          <p:nvPr>
            <p:ph type="body" idx="1"/>
          </p:nvPr>
        </p:nvSpPr>
        <p:spPr>
          <a:xfrm>
            <a:off x="1371600" y="1412875"/>
            <a:ext cx="7620000" cy="5040313"/>
          </a:xfrm>
        </p:spPr>
        <p:txBody>
          <a:bodyPr/>
          <a:lstStyle/>
          <a:p>
            <a:pPr marL="1165225" indent="-628650" eaLnBrk="1" hangingPunct="1">
              <a:lnSpc>
                <a:spcPct val="115000"/>
              </a:lnSpc>
            </a:pPr>
            <a:r>
              <a:rPr lang="zh-TW" altLang="en-US" sz="2800" smtClean="0">
                <a:ea typeface="標楷體" pitchFamily="65" charset="-120"/>
              </a:rPr>
              <a:t>客戶基本資料</a:t>
            </a:r>
          </a:p>
          <a:p>
            <a:pPr marL="1165225" indent="-628650" eaLnBrk="1" hangingPunct="1">
              <a:lnSpc>
                <a:spcPct val="115000"/>
              </a:lnSpc>
            </a:pPr>
            <a:r>
              <a:rPr lang="zh-TW" altLang="en-US" sz="2800" smtClean="0">
                <a:ea typeface="標楷體" pitchFamily="65" charset="-120"/>
              </a:rPr>
              <a:t>組織型態</a:t>
            </a:r>
          </a:p>
          <a:p>
            <a:pPr marL="1165225" indent="-628650" eaLnBrk="1" hangingPunct="1">
              <a:lnSpc>
                <a:spcPct val="115000"/>
              </a:lnSpc>
            </a:pPr>
            <a:r>
              <a:rPr lang="zh-TW" altLang="en-US" sz="2800" smtClean="0">
                <a:ea typeface="標楷體" pitchFamily="65" charset="-120"/>
              </a:rPr>
              <a:t>負責人（保證人）資料</a:t>
            </a:r>
          </a:p>
          <a:p>
            <a:pPr marL="1165225" indent="-628650" eaLnBrk="1" hangingPunct="1">
              <a:lnSpc>
                <a:spcPct val="115000"/>
              </a:lnSpc>
            </a:pPr>
            <a:r>
              <a:rPr lang="zh-TW" altLang="en-US" sz="2800" smtClean="0">
                <a:ea typeface="標楷體" pitchFamily="65" charset="-120"/>
              </a:rPr>
              <a:t>財業務狀況</a:t>
            </a:r>
          </a:p>
          <a:p>
            <a:pPr marL="1165225" indent="-628650" eaLnBrk="1" hangingPunct="1">
              <a:lnSpc>
                <a:spcPct val="115000"/>
              </a:lnSpc>
            </a:pPr>
            <a:r>
              <a:rPr lang="zh-TW" altLang="en-US" sz="2800" smtClean="0">
                <a:ea typeface="標楷體" pitchFamily="65" charset="-120"/>
              </a:rPr>
              <a:t>銀行往來</a:t>
            </a:r>
          </a:p>
          <a:p>
            <a:pPr marL="1165225" indent="-628650" eaLnBrk="1" hangingPunct="1">
              <a:lnSpc>
                <a:spcPct val="115000"/>
              </a:lnSpc>
            </a:pPr>
            <a:r>
              <a:rPr lang="zh-TW" altLang="en-US" sz="2800" smtClean="0">
                <a:ea typeface="標楷體" pitchFamily="65" charset="-120"/>
              </a:rPr>
              <a:t>工廠概況</a:t>
            </a:r>
          </a:p>
          <a:p>
            <a:pPr marL="1165225" indent="-628650" eaLnBrk="1" hangingPunct="1">
              <a:lnSpc>
                <a:spcPct val="115000"/>
              </a:lnSpc>
            </a:pPr>
            <a:r>
              <a:rPr lang="zh-TW" altLang="en-US" sz="2800" smtClean="0">
                <a:ea typeface="標楷體" pitchFamily="65" charset="-120"/>
              </a:rPr>
              <a:t>產銷情形</a:t>
            </a:r>
          </a:p>
          <a:p>
            <a:pPr marL="1165225" indent="-628650" eaLnBrk="1" hangingPunct="1">
              <a:lnSpc>
                <a:spcPct val="115000"/>
              </a:lnSpc>
            </a:pPr>
            <a:r>
              <a:rPr lang="zh-TW" altLang="en-US" sz="2800" smtClean="0">
                <a:ea typeface="標楷體" pitchFamily="65" charset="-120"/>
              </a:rPr>
              <a:t>綜合概述及預測（含產業動態）</a:t>
            </a:r>
          </a:p>
          <a:p>
            <a:pPr marL="1165225" indent="-628650" eaLnBrk="1" hangingPunct="1"/>
            <a:endParaRPr lang="zh-TW" altLang="en-US" sz="2800" smtClean="0">
              <a:ea typeface="標楷體" pitchFamily="65" charset="-120"/>
            </a:endParaRPr>
          </a:p>
          <a:p>
            <a:pPr marL="1165225" indent="-628650" eaLnBrk="1" hangingPunct="1"/>
            <a:endParaRPr lang="en-US" altLang="zh-TW" smtClean="0"/>
          </a:p>
        </p:txBody>
      </p:sp>
    </p:spTree>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90600" y="76200"/>
            <a:ext cx="7499350" cy="792162"/>
          </a:xfrm>
        </p:spPr>
        <p:txBody>
          <a:bodyPr/>
          <a:lstStyle/>
          <a:p>
            <a:pPr>
              <a:defRPr/>
            </a:pPr>
            <a:r>
              <a:rPr lang="zh-TW" altLang="en-US" sz="4400" dirty="0" smtClean="0"/>
              <a:t>調查計劃</a:t>
            </a:r>
            <a:endParaRPr lang="zh-TW" altLang="en-US" dirty="0"/>
          </a:p>
        </p:txBody>
      </p:sp>
      <p:sp>
        <p:nvSpPr>
          <p:cNvPr id="25603" name="內容版面配置區 2"/>
          <p:cNvSpPr>
            <a:spLocks noGrp="1"/>
          </p:cNvSpPr>
          <p:nvPr>
            <p:ph idx="1"/>
          </p:nvPr>
        </p:nvSpPr>
        <p:spPr>
          <a:xfrm>
            <a:off x="152400" y="762000"/>
            <a:ext cx="8839200" cy="6019800"/>
          </a:xfrm>
        </p:spPr>
        <p:txBody>
          <a:bodyPr/>
          <a:lstStyle/>
          <a:p>
            <a:r>
              <a:rPr lang="zh-TW" altLang="zh-TW" sz="2400" b="1" dirty="0" smtClean="0"/>
              <a:t>直接調查為主</a:t>
            </a:r>
            <a:endParaRPr lang="en-US" altLang="zh-TW" sz="2400" b="1" dirty="0" smtClean="0"/>
          </a:p>
          <a:p>
            <a:pPr lvl="1"/>
            <a:r>
              <a:rPr lang="zh-TW" altLang="zh-TW" sz="2400" dirty="0" smtClean="0"/>
              <a:t>實地訪問客戶並至公司和工廠實地勘察現場，以取得第一手資料</a:t>
            </a:r>
            <a:endParaRPr lang="en-US" altLang="zh-TW" sz="2400" dirty="0" smtClean="0"/>
          </a:p>
          <a:p>
            <a:r>
              <a:rPr lang="zh-TW" altLang="zh-TW" sz="2400" b="1" dirty="0" smtClean="0"/>
              <a:t>間接調查為輔</a:t>
            </a:r>
            <a:endParaRPr lang="en-US" altLang="zh-TW" sz="2400" dirty="0" smtClean="0"/>
          </a:p>
          <a:p>
            <a:pPr lvl="1"/>
            <a:r>
              <a:rPr lang="zh-TW" altLang="zh-TW" sz="2400" dirty="0" smtClean="0"/>
              <a:t>透過金融聯合徵信中心資料，查詢借戶與各往來銀行之借款紀錄有無逾放、退票情事、進出口實績、負責人信用及銀行借款往來情形等。</a:t>
            </a:r>
          </a:p>
          <a:p>
            <a:pPr lvl="1"/>
            <a:r>
              <a:rPr lang="zh-TW" altLang="zh-TW" sz="2400" dirty="0" smtClean="0"/>
              <a:t>透過借戶的上下游客戶查詢借戶信用及負責人的信譽、經營能力、經營概況等。</a:t>
            </a:r>
          </a:p>
          <a:p>
            <a:pPr lvl="1"/>
            <a:r>
              <a:rPr lang="zh-TW" altLang="zh-TW" sz="2400" dirty="0" smtClean="0"/>
              <a:t>藉由產業資料庫、公開資訊查詢借戶經營概況與在該行業內所占的比重，該行業景氣、市場狀況及發展趨勢等。</a:t>
            </a:r>
            <a:endParaRPr lang="en-US" altLang="zh-TW" sz="2400" dirty="0" smtClean="0"/>
          </a:p>
          <a:p>
            <a:pPr lvl="2"/>
            <a:r>
              <a:rPr lang="zh-TW" altLang="zh-TW" dirty="0" smtClean="0"/>
              <a:t>就</a:t>
            </a:r>
            <a:r>
              <a:rPr lang="zh-TW" altLang="zh-TW" dirty="0"/>
              <a:t>報章雜誌所報導的借戶動態資料進行蒐集和查證分析工作。</a:t>
            </a:r>
          </a:p>
          <a:p>
            <a:pPr lvl="2"/>
            <a:r>
              <a:rPr lang="zh-TW" altLang="zh-TW" dirty="0"/>
              <a:t>股票上市櫃企業，可由其股票價格的漲落，反映投資人對該公司的看法，與其獲利能力的高低。</a:t>
            </a:r>
            <a:endParaRPr lang="zh-TW" altLang="en-US" dirty="0"/>
          </a:p>
          <a:p>
            <a:pPr lvl="1"/>
            <a:endParaRPr lang="zh-TW" altLang="zh-TW" sz="2400" dirty="0" smtClean="0"/>
          </a:p>
          <a:p>
            <a:endParaRPr lang="zh-TW" altLang="zh-TW" sz="2400" dirty="0" smtClean="0"/>
          </a:p>
          <a:p>
            <a:endParaRPr lang="zh-TW" altLang="en-US" sz="2400" dirty="0" smtClean="0"/>
          </a:p>
        </p:txBody>
      </p:sp>
    </p:spTree>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body" idx="1"/>
          </p:nvPr>
        </p:nvSpPr>
        <p:spPr>
          <a:xfrm>
            <a:off x="609599" y="836613"/>
            <a:ext cx="8088313" cy="5043487"/>
          </a:xfrm>
        </p:spPr>
        <p:txBody>
          <a:bodyPr/>
          <a:lstStyle/>
          <a:p>
            <a:pPr eaLnBrk="1" hangingPunct="1">
              <a:buFontTx/>
              <a:buNone/>
            </a:pPr>
            <a:r>
              <a:rPr lang="zh-TW" altLang="en-US" dirty="0" smtClean="0"/>
              <a:t>徵信調查之困境與問題</a:t>
            </a:r>
          </a:p>
          <a:p>
            <a:pPr eaLnBrk="1" hangingPunct="1">
              <a:buFontTx/>
              <a:buNone/>
            </a:pPr>
            <a:endParaRPr lang="zh-TW" altLang="en-US" sz="1200" dirty="0" smtClean="0"/>
          </a:p>
          <a:p>
            <a:pPr lvl="1" eaLnBrk="1" hangingPunct="1">
              <a:buFontTx/>
              <a:buNone/>
            </a:pPr>
            <a:r>
              <a:rPr lang="en-US" altLang="zh-TW" dirty="0" smtClean="0"/>
              <a:t>(</a:t>
            </a:r>
            <a:r>
              <a:rPr lang="zh-TW" altLang="en-US" dirty="0" smtClean="0"/>
              <a:t>一</a:t>
            </a:r>
            <a:r>
              <a:rPr lang="en-US" altLang="zh-TW" dirty="0" smtClean="0"/>
              <a:t>)</a:t>
            </a:r>
            <a:r>
              <a:rPr lang="zh-TW" altLang="en-US" dirty="0" smtClean="0"/>
              <a:t>資料收集之困難</a:t>
            </a:r>
          </a:p>
          <a:p>
            <a:pPr lvl="1" eaLnBrk="1" hangingPunct="1">
              <a:buFontTx/>
              <a:buNone/>
            </a:pPr>
            <a:r>
              <a:rPr lang="en-US" altLang="zh-TW" dirty="0" smtClean="0"/>
              <a:t>(</a:t>
            </a:r>
            <a:r>
              <a:rPr lang="zh-TW" altLang="en-US" dirty="0" smtClean="0"/>
              <a:t>二</a:t>
            </a:r>
            <a:r>
              <a:rPr lang="en-US" altLang="zh-TW" dirty="0" smtClean="0"/>
              <a:t>)</a:t>
            </a:r>
            <a:r>
              <a:rPr lang="zh-TW" altLang="en-US" dirty="0" smtClean="0"/>
              <a:t>客戶資訊透明度不足，查證管道受限，</a:t>
            </a:r>
          </a:p>
          <a:p>
            <a:pPr lvl="1" eaLnBrk="1" hangingPunct="1">
              <a:buFontTx/>
              <a:buNone/>
            </a:pPr>
            <a:r>
              <a:rPr lang="zh-TW" altLang="en-US" dirty="0" smtClean="0"/>
              <a:t>      市場傳聞虛實難辨</a:t>
            </a:r>
          </a:p>
          <a:p>
            <a:pPr lvl="1" eaLnBrk="1" hangingPunct="1">
              <a:buFontTx/>
              <a:buNone/>
            </a:pPr>
            <a:r>
              <a:rPr lang="en-US" altLang="zh-TW" dirty="0" smtClean="0"/>
              <a:t>(</a:t>
            </a:r>
            <a:r>
              <a:rPr lang="zh-TW" altLang="en-US" dirty="0" smtClean="0"/>
              <a:t>三</a:t>
            </a:r>
            <a:r>
              <a:rPr lang="en-US" altLang="zh-TW" dirty="0" smtClean="0"/>
              <a:t>)</a:t>
            </a:r>
            <a:r>
              <a:rPr lang="zh-TW" altLang="en-US" dirty="0" smtClean="0"/>
              <a:t>財務報表未真實揭露真相</a:t>
            </a:r>
          </a:p>
          <a:p>
            <a:pPr lvl="1" eaLnBrk="1" hangingPunct="1">
              <a:buFontTx/>
              <a:buNone/>
            </a:pPr>
            <a:r>
              <a:rPr lang="en-US" altLang="zh-TW" dirty="0" smtClean="0"/>
              <a:t>(</a:t>
            </a:r>
            <a:r>
              <a:rPr lang="zh-TW" altLang="en-US" dirty="0" smtClean="0"/>
              <a:t>四</a:t>
            </a:r>
            <a:r>
              <a:rPr lang="en-US" altLang="zh-TW" dirty="0" smtClean="0"/>
              <a:t>)</a:t>
            </a:r>
            <a:r>
              <a:rPr lang="zh-TW" altLang="en-US" dirty="0" smtClean="0"/>
              <a:t>時間配合之困難</a:t>
            </a:r>
          </a:p>
          <a:p>
            <a:pPr lvl="1" eaLnBrk="1" hangingPunct="1">
              <a:buFontTx/>
              <a:buNone/>
            </a:pPr>
            <a:r>
              <a:rPr lang="en-US" altLang="zh-TW" dirty="0" smtClean="0"/>
              <a:t>(</a:t>
            </a:r>
            <a:r>
              <a:rPr lang="zh-TW" altLang="en-US" dirty="0" smtClean="0"/>
              <a:t>五</a:t>
            </a:r>
            <a:r>
              <a:rPr lang="en-US" altLang="zh-TW" dirty="0" smtClean="0"/>
              <a:t>)</a:t>
            </a:r>
            <a:r>
              <a:rPr lang="zh-TW" altLang="en-US" dirty="0" smtClean="0"/>
              <a:t>調查技術層次困難</a:t>
            </a:r>
          </a:p>
        </p:txBody>
      </p:sp>
    </p:spTree>
    <p:extLst>
      <p:ext uri="{BB962C8B-B14F-4D97-AF65-F5344CB8AC3E}">
        <p14:creationId xmlns:p14="http://schemas.microsoft.com/office/powerpoint/2010/main" val="3728197846"/>
      </p:ext>
    </p:extLst>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標題 1"/>
          <p:cNvSpPr>
            <a:spLocks noGrp="1"/>
          </p:cNvSpPr>
          <p:nvPr>
            <p:ph type="title"/>
          </p:nvPr>
        </p:nvSpPr>
        <p:spPr>
          <a:xfrm>
            <a:off x="457200" y="274638"/>
            <a:ext cx="8229600" cy="792162"/>
          </a:xfrm>
        </p:spPr>
        <p:txBody>
          <a:bodyPr/>
          <a:lstStyle/>
          <a:p>
            <a:pPr eaLnBrk="1" fontAlgn="auto" hangingPunct="1">
              <a:spcAft>
                <a:spcPts val="0"/>
              </a:spcAft>
              <a:defRPr/>
            </a:pPr>
            <a:r>
              <a:rPr lang="zh-TW" altLang="en-US" dirty="0" smtClean="0">
                <a:solidFill>
                  <a:schemeClr val="tx2">
                    <a:satMod val="130000"/>
                  </a:schemeClr>
                </a:solidFill>
              </a:rPr>
              <a:t>五大關鍵問題</a:t>
            </a:r>
            <a:r>
              <a:rPr lang="en-US" altLang="zh-TW" dirty="0" smtClean="0">
                <a:solidFill>
                  <a:schemeClr val="tx2">
                    <a:satMod val="130000"/>
                  </a:schemeClr>
                </a:solidFill>
              </a:rPr>
              <a:t>-5P</a:t>
            </a:r>
            <a:endParaRPr lang="zh-TW" altLang="en-US" dirty="0" smtClean="0">
              <a:solidFill>
                <a:schemeClr val="tx2">
                  <a:satMod val="130000"/>
                </a:schemeClr>
              </a:solidFill>
            </a:endParaRPr>
          </a:p>
        </p:txBody>
      </p:sp>
      <p:sp>
        <p:nvSpPr>
          <p:cNvPr id="23555" name="內容版面配置區 2"/>
          <p:cNvSpPr>
            <a:spLocks noGrp="1"/>
          </p:cNvSpPr>
          <p:nvPr>
            <p:ph idx="1"/>
          </p:nvPr>
        </p:nvSpPr>
        <p:spPr>
          <a:xfrm>
            <a:off x="457200" y="1295400"/>
            <a:ext cx="8229600" cy="4830763"/>
          </a:xfrm>
        </p:spPr>
        <p:txBody>
          <a:bodyPr>
            <a:normAutofit lnSpcReduction="10000"/>
          </a:bodyPr>
          <a:lstStyle/>
          <a:p>
            <a:pPr marL="365760" indent="-283464" eaLnBrk="1" fontAlgn="auto" hangingPunct="1">
              <a:spcAft>
                <a:spcPts val="0"/>
              </a:spcAft>
              <a:buFont typeface="Wingdings 2"/>
              <a:buChar char=""/>
              <a:defRPr/>
            </a:pPr>
            <a:r>
              <a:rPr lang="zh-TW" altLang="zh-TW" dirty="0" smtClean="0"/>
              <a:t>借款戶（</a:t>
            </a:r>
            <a:r>
              <a:rPr lang="en-US" altLang="zh-TW" dirty="0" smtClean="0"/>
              <a:t>People</a:t>
            </a:r>
            <a:r>
              <a:rPr lang="zh-TW" altLang="zh-TW" dirty="0" smtClean="0"/>
              <a:t>）</a:t>
            </a:r>
            <a:endParaRPr lang="en-US" altLang="zh-TW" dirty="0" smtClean="0"/>
          </a:p>
          <a:p>
            <a:pPr marL="640080" lvl="1" indent="-237744" eaLnBrk="1" fontAlgn="auto" hangingPunct="1">
              <a:spcAft>
                <a:spcPts val="0"/>
              </a:spcAft>
              <a:buFont typeface="Verdana"/>
              <a:buChar char="◦"/>
              <a:defRPr/>
            </a:pPr>
            <a:r>
              <a:rPr lang="zh-TW" altLang="en-US" dirty="0" smtClean="0"/>
              <a:t>負責人與保證人的品格與資料的可信度？ </a:t>
            </a:r>
            <a:endParaRPr lang="en-US" altLang="zh-TW" dirty="0" smtClean="0"/>
          </a:p>
          <a:p>
            <a:pPr marL="365760" indent="-283464" eaLnBrk="1" fontAlgn="auto" hangingPunct="1">
              <a:spcAft>
                <a:spcPts val="0"/>
              </a:spcAft>
              <a:buFont typeface="Wingdings 2"/>
              <a:buChar char=""/>
              <a:defRPr/>
            </a:pPr>
            <a:r>
              <a:rPr lang="zh-TW" altLang="zh-TW" dirty="0" smtClean="0"/>
              <a:t>資金用途（</a:t>
            </a:r>
            <a:r>
              <a:rPr lang="en-US" altLang="zh-TW" dirty="0" smtClean="0"/>
              <a:t>Purpose</a:t>
            </a:r>
            <a:r>
              <a:rPr lang="zh-TW" altLang="zh-TW" dirty="0" smtClean="0"/>
              <a:t>）</a:t>
            </a:r>
            <a:endParaRPr lang="en-US" altLang="zh-TW" dirty="0" smtClean="0"/>
          </a:p>
          <a:p>
            <a:pPr marL="640080" lvl="1" indent="-237744" eaLnBrk="1" fontAlgn="auto" hangingPunct="1">
              <a:spcAft>
                <a:spcPts val="0"/>
              </a:spcAft>
              <a:buFont typeface="Verdana"/>
              <a:buChar char="◦"/>
              <a:defRPr/>
            </a:pPr>
            <a:r>
              <a:rPr lang="zh-TW" altLang="en-US" dirty="0" smtClean="0"/>
              <a:t>要借多少？借入資金要使用到那裡去？</a:t>
            </a:r>
            <a:endParaRPr lang="en-US" altLang="zh-TW" dirty="0" smtClean="0"/>
          </a:p>
          <a:p>
            <a:pPr marL="365760" indent="-283464" eaLnBrk="1" fontAlgn="auto" hangingPunct="1">
              <a:spcAft>
                <a:spcPts val="0"/>
              </a:spcAft>
              <a:buFont typeface="Wingdings 2"/>
              <a:buChar char=""/>
              <a:defRPr/>
            </a:pPr>
            <a:r>
              <a:rPr lang="zh-TW" altLang="zh-TW" dirty="0" smtClean="0"/>
              <a:t>還款來源（</a:t>
            </a:r>
            <a:r>
              <a:rPr lang="en-US" altLang="zh-TW" dirty="0" smtClean="0"/>
              <a:t>Payment</a:t>
            </a:r>
            <a:r>
              <a:rPr lang="zh-TW" altLang="zh-TW" dirty="0" smtClean="0"/>
              <a:t>）</a:t>
            </a:r>
            <a:endParaRPr lang="en-US" altLang="zh-TW" dirty="0" smtClean="0"/>
          </a:p>
          <a:p>
            <a:pPr marL="640080" lvl="1" indent="-237744" eaLnBrk="1" fontAlgn="auto" hangingPunct="1">
              <a:spcAft>
                <a:spcPts val="0"/>
              </a:spcAft>
              <a:buFont typeface="Verdana"/>
              <a:buChar char="◦"/>
              <a:defRPr/>
            </a:pPr>
            <a:r>
              <a:rPr lang="zh-TW" altLang="en-US" dirty="0" smtClean="0"/>
              <a:t>主要的還款來源為何？ 何時償還？</a:t>
            </a:r>
            <a:endParaRPr lang="en-US" altLang="zh-TW" dirty="0" smtClean="0"/>
          </a:p>
          <a:p>
            <a:pPr marL="365760" indent="-283464" eaLnBrk="1" fontAlgn="auto" hangingPunct="1">
              <a:spcAft>
                <a:spcPts val="0"/>
              </a:spcAft>
              <a:buFont typeface="Wingdings 2"/>
              <a:buChar char=""/>
              <a:defRPr/>
            </a:pPr>
            <a:r>
              <a:rPr lang="zh-TW" altLang="zh-TW" dirty="0" smtClean="0"/>
              <a:t>債權保障（</a:t>
            </a:r>
            <a:r>
              <a:rPr lang="en-US" altLang="zh-TW" dirty="0" smtClean="0"/>
              <a:t>Protection</a:t>
            </a:r>
            <a:r>
              <a:rPr lang="zh-TW" altLang="zh-TW" dirty="0" smtClean="0"/>
              <a:t>）</a:t>
            </a:r>
            <a:endParaRPr lang="en-US" altLang="zh-TW" dirty="0" smtClean="0"/>
          </a:p>
          <a:p>
            <a:pPr marL="640080" lvl="1" indent="-237744" eaLnBrk="1" fontAlgn="auto" hangingPunct="1">
              <a:spcAft>
                <a:spcPts val="0"/>
              </a:spcAft>
              <a:buFont typeface="Verdana"/>
              <a:buChar char="◦"/>
              <a:defRPr/>
            </a:pPr>
            <a:r>
              <a:rPr lang="zh-TW" altLang="en-US" dirty="0" smtClean="0"/>
              <a:t>抵押品、 質押品</a:t>
            </a:r>
            <a:r>
              <a:rPr lang="en-US" altLang="zh-TW" dirty="0" smtClean="0"/>
              <a:t>(</a:t>
            </a:r>
            <a:r>
              <a:rPr lang="zh-TW" altLang="en-US" dirty="0" smtClean="0"/>
              <a:t>第二償債來源</a:t>
            </a:r>
            <a:r>
              <a:rPr lang="en-US" altLang="zh-TW" dirty="0" smtClean="0"/>
              <a:t>)</a:t>
            </a:r>
            <a:r>
              <a:rPr lang="zh-TW" altLang="en-US" dirty="0" smtClean="0"/>
              <a:t>的價值？ </a:t>
            </a:r>
            <a:endParaRPr lang="en-US" altLang="zh-TW" dirty="0" smtClean="0"/>
          </a:p>
          <a:p>
            <a:pPr marL="365760" indent="-283464" eaLnBrk="1" fontAlgn="auto" hangingPunct="1">
              <a:spcAft>
                <a:spcPts val="0"/>
              </a:spcAft>
              <a:buFont typeface="Wingdings 2"/>
              <a:buChar char=""/>
              <a:defRPr/>
            </a:pPr>
            <a:r>
              <a:rPr lang="zh-TW" altLang="zh-TW" dirty="0" smtClean="0"/>
              <a:t>授信展望（</a:t>
            </a:r>
            <a:r>
              <a:rPr lang="en-US" altLang="zh-TW" dirty="0" smtClean="0"/>
              <a:t>Perspective</a:t>
            </a:r>
            <a:r>
              <a:rPr lang="zh-TW" altLang="zh-TW" dirty="0" smtClean="0"/>
              <a:t>）</a:t>
            </a:r>
            <a:endParaRPr lang="zh-TW" altLang="en-US" dirty="0" smtClean="0"/>
          </a:p>
        </p:txBody>
      </p:sp>
    </p:spTree>
    <p:extLst>
      <p:ext uri="{BB962C8B-B14F-4D97-AF65-F5344CB8AC3E}">
        <p14:creationId xmlns:p14="http://schemas.microsoft.com/office/powerpoint/2010/main" val="1081714247"/>
      </p:ext>
    </p:extLst>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p:cNvSpPr>
          <p:nvPr>
            <p:ph type="title"/>
          </p:nvPr>
        </p:nvSpPr>
        <p:spPr/>
        <p:txBody>
          <a:bodyPr/>
          <a:lstStyle/>
          <a:p>
            <a:pPr eaLnBrk="1" fontAlgn="auto" hangingPunct="1">
              <a:spcAft>
                <a:spcPts val="0"/>
              </a:spcAft>
              <a:defRPr/>
            </a:pPr>
            <a:r>
              <a:rPr lang="zh-TW" altLang="en-US" smtClean="0">
                <a:solidFill>
                  <a:schemeClr val="tx2">
                    <a:satMod val="130000"/>
                  </a:schemeClr>
                </a:solidFill>
              </a:rPr>
              <a:t>五</a:t>
            </a:r>
            <a:r>
              <a:rPr lang="en-US" altLang="zh-TW" smtClean="0">
                <a:solidFill>
                  <a:schemeClr val="tx2">
                    <a:satMod val="130000"/>
                  </a:schemeClr>
                </a:solidFill>
              </a:rPr>
              <a:t>P---</a:t>
            </a:r>
            <a:r>
              <a:rPr lang="zh-TW" altLang="zh-TW" smtClean="0">
                <a:solidFill>
                  <a:schemeClr val="tx2">
                    <a:satMod val="130000"/>
                  </a:schemeClr>
                </a:solidFill>
              </a:rPr>
              <a:t>借款戶（</a:t>
            </a:r>
            <a:r>
              <a:rPr lang="en-US" altLang="zh-TW" smtClean="0">
                <a:solidFill>
                  <a:schemeClr val="tx2">
                    <a:satMod val="130000"/>
                  </a:schemeClr>
                </a:solidFill>
              </a:rPr>
              <a:t>People</a:t>
            </a:r>
            <a:r>
              <a:rPr lang="zh-TW" altLang="zh-TW" smtClean="0">
                <a:solidFill>
                  <a:schemeClr val="tx2">
                    <a:satMod val="130000"/>
                  </a:schemeClr>
                </a:solidFill>
              </a:rPr>
              <a:t>）</a:t>
            </a:r>
            <a:endParaRPr lang="zh-TW" altLang="en-US" smtClean="0">
              <a:solidFill>
                <a:schemeClr val="tx2">
                  <a:satMod val="130000"/>
                </a:schemeClr>
              </a:solidFill>
            </a:endParaRPr>
          </a:p>
        </p:txBody>
      </p:sp>
      <p:sp>
        <p:nvSpPr>
          <p:cNvPr id="29699" name="內容版面配置區 2"/>
          <p:cNvSpPr>
            <a:spLocks noGrp="1"/>
          </p:cNvSpPr>
          <p:nvPr>
            <p:ph idx="1"/>
          </p:nvPr>
        </p:nvSpPr>
        <p:spPr>
          <a:xfrm>
            <a:off x="609600" y="1524000"/>
            <a:ext cx="8043862" cy="4340225"/>
          </a:xfrm>
        </p:spPr>
        <p:txBody>
          <a:bodyPr/>
          <a:lstStyle/>
          <a:p>
            <a:pPr eaLnBrk="1" hangingPunct="1"/>
            <a:r>
              <a:rPr lang="zh-TW" altLang="zh-TW" dirty="0" smtClean="0"/>
              <a:t>指對借款戶的責任感與經營能力進行評估</a:t>
            </a:r>
            <a:r>
              <a:rPr lang="zh-TW" altLang="en-US" dirty="0" smtClean="0"/>
              <a:t>。</a:t>
            </a:r>
            <a:endParaRPr lang="en-US" altLang="zh-TW" dirty="0" smtClean="0"/>
          </a:p>
          <a:p>
            <a:pPr eaLnBrk="1" hangingPunct="1"/>
            <a:r>
              <a:rPr lang="zh-TW" altLang="zh-TW" dirty="0" smtClean="0"/>
              <a:t>負責人的徵信</a:t>
            </a:r>
            <a:r>
              <a:rPr lang="zh-TW" altLang="en-US" dirty="0" smtClean="0"/>
              <a:t>、</a:t>
            </a:r>
            <a:r>
              <a:rPr lang="zh-TW" altLang="zh-TW" dirty="0" smtClean="0"/>
              <a:t>公司組織結構是否有重大變化</a:t>
            </a:r>
            <a:r>
              <a:rPr lang="zh-TW" altLang="en-US" dirty="0" smtClean="0"/>
              <a:t>、</a:t>
            </a:r>
            <a:r>
              <a:rPr lang="zh-TW" altLang="zh-TW" dirty="0" smtClean="0"/>
              <a:t>經營事業成效</a:t>
            </a:r>
            <a:r>
              <a:rPr lang="zh-TW" altLang="en-US" dirty="0" smtClean="0"/>
              <a:t>。</a:t>
            </a:r>
            <a:endParaRPr lang="en-US" altLang="zh-TW" dirty="0" smtClean="0"/>
          </a:p>
          <a:p>
            <a:pPr>
              <a:buFont typeface="Arial" charset="0"/>
              <a:buNone/>
            </a:pPr>
            <a:r>
              <a:rPr lang="en-US" altLang="zh-TW" dirty="0" smtClean="0"/>
              <a:t>1.</a:t>
            </a:r>
            <a:r>
              <a:rPr lang="zh-TW" altLang="en-US" dirty="0" smtClean="0"/>
              <a:t>公司成立年限、資本額</a:t>
            </a:r>
            <a:endParaRPr lang="en-US" altLang="zh-TW" dirty="0" smtClean="0"/>
          </a:p>
          <a:p>
            <a:pPr>
              <a:buFont typeface="Arial" charset="0"/>
              <a:buNone/>
            </a:pPr>
            <a:r>
              <a:rPr lang="en-US" altLang="zh-TW" dirty="0" smtClean="0"/>
              <a:t>2.</a:t>
            </a:r>
            <a:r>
              <a:rPr lang="zh-TW" altLang="en-US" dirty="0" smtClean="0"/>
              <a:t>負責人學經歷</a:t>
            </a:r>
            <a:endParaRPr lang="en-US" altLang="zh-TW" dirty="0" smtClean="0"/>
          </a:p>
          <a:p>
            <a:pPr>
              <a:buFont typeface="Arial" charset="0"/>
              <a:buNone/>
            </a:pPr>
            <a:r>
              <a:rPr lang="en-US" altLang="zh-TW" dirty="0" smtClean="0"/>
              <a:t>3.</a:t>
            </a:r>
            <a:r>
              <a:rPr lang="zh-TW" altLang="en-US" dirty="0" smtClean="0"/>
              <a:t>負責人對產業之專業度</a:t>
            </a:r>
            <a:endParaRPr lang="en-US" altLang="zh-TW" dirty="0" smtClean="0"/>
          </a:p>
          <a:p>
            <a:pPr>
              <a:buFont typeface="Arial" charset="0"/>
              <a:buNone/>
            </a:pPr>
            <a:r>
              <a:rPr lang="en-US" altLang="zh-TW" dirty="0" smtClean="0"/>
              <a:t>4.</a:t>
            </a:r>
            <a:r>
              <a:rPr lang="zh-TW" altLang="en-US" dirty="0" smtClean="0"/>
              <a:t>借保人票債信</a:t>
            </a:r>
            <a:endParaRPr lang="en-US" altLang="zh-TW" dirty="0" smtClean="0"/>
          </a:p>
          <a:p>
            <a:pPr>
              <a:buFont typeface="Arial" charset="0"/>
              <a:buNone/>
            </a:pPr>
            <a:r>
              <a:rPr lang="en-US" altLang="zh-TW" dirty="0" smtClean="0"/>
              <a:t>5.</a:t>
            </a:r>
            <a:r>
              <a:rPr lang="zh-TW" altLang="en-US" dirty="0" smtClean="0"/>
              <a:t>同業側面調查</a:t>
            </a:r>
          </a:p>
          <a:p>
            <a:pPr lvl="1" eaLnBrk="1" hangingPunct="1"/>
            <a:endParaRPr lang="en-US" altLang="zh-TW" dirty="0" smtClean="0"/>
          </a:p>
          <a:p>
            <a:pPr eaLnBrk="1" hangingPunct="1"/>
            <a:endParaRPr lang="zh-TW" altLang="zh-TW" dirty="0" smtClean="0"/>
          </a:p>
          <a:p>
            <a:pPr lvl="1" eaLnBrk="1" hangingPunct="1"/>
            <a:endParaRPr lang="zh-TW" altLang="zh-TW" dirty="0" smtClean="0"/>
          </a:p>
          <a:p>
            <a:pPr eaLnBrk="1" hangingPunct="1"/>
            <a:endParaRPr lang="zh-TW" altLang="en-US" dirty="0" smtClean="0"/>
          </a:p>
        </p:txBody>
      </p:sp>
    </p:spTree>
    <p:extLst>
      <p:ext uri="{BB962C8B-B14F-4D97-AF65-F5344CB8AC3E}">
        <p14:creationId xmlns:p14="http://schemas.microsoft.com/office/powerpoint/2010/main" val="3473088414"/>
      </p:ext>
    </p:extLst>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533400" y="1371600"/>
          <a:ext cx="8077200" cy="4689672"/>
        </p:xfrm>
        <a:graphic>
          <a:graphicData uri="http://schemas.openxmlformats.org/drawingml/2006/table">
            <a:tbl>
              <a:tblPr/>
              <a:tblGrid>
                <a:gridCol w="515812"/>
                <a:gridCol w="4107182"/>
                <a:gridCol w="3454206"/>
              </a:tblGrid>
              <a:tr h="422472">
                <a:tc>
                  <a:txBody>
                    <a:bodyPr/>
                    <a:lstStyle/>
                    <a:p>
                      <a:pPr>
                        <a:spcAft>
                          <a:spcPts val="0"/>
                        </a:spcAft>
                      </a:pPr>
                      <a:endParaRPr lang="en-US" sz="2000" kern="100" dirty="0">
                        <a:latin typeface="新細明體"/>
                        <a:ea typeface="新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2000" kern="100">
                          <a:latin typeface="Times New Roman"/>
                          <a:ea typeface="新細明體"/>
                        </a:rPr>
                        <a:t>基本資料</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2770">
                        <a:spcAft>
                          <a:spcPts val="0"/>
                        </a:spcAft>
                      </a:pPr>
                      <a:r>
                        <a:rPr lang="zh-TW" sz="2000" kern="100">
                          <a:latin typeface="Times New Roman"/>
                          <a:ea typeface="新細明體"/>
                        </a:rPr>
                        <a:t>徵信範圍</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003">
                <a:tc>
                  <a:txBody>
                    <a:bodyPr/>
                    <a:lstStyle/>
                    <a:p>
                      <a:pPr>
                        <a:spcAft>
                          <a:spcPts val="0"/>
                        </a:spcAft>
                      </a:pPr>
                      <a:r>
                        <a:rPr lang="zh-TW" sz="2000" kern="100">
                          <a:latin typeface="Times New Roman"/>
                          <a:ea typeface="新細明體"/>
                        </a:rPr>
                        <a:t>短期授信</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spcAft>
                          <a:spcPts val="0"/>
                        </a:spcAft>
                      </a:pPr>
                      <a:r>
                        <a:rPr lang="en-US" sz="2000" dirty="0">
                          <a:latin typeface="新細明體"/>
                          <a:cs typeface="Times New Roman"/>
                        </a:rPr>
                        <a:t>(1)</a:t>
                      </a:r>
                      <a:r>
                        <a:rPr lang="zh-TW" sz="2000" dirty="0">
                          <a:latin typeface="標楷體"/>
                          <a:ea typeface="新細明體"/>
                          <a:cs typeface="Times New Roman"/>
                        </a:rPr>
                        <a:t>授信戶資料表。</a:t>
                      </a:r>
                      <a:endParaRPr lang="zh-TW" sz="2000" dirty="0">
                        <a:latin typeface="標楷體"/>
                        <a:cs typeface="Times New Roman"/>
                      </a:endParaRPr>
                    </a:p>
                    <a:p>
                      <a:pPr marL="21590">
                        <a:spcAft>
                          <a:spcPts val="0"/>
                        </a:spcAft>
                      </a:pPr>
                      <a:r>
                        <a:rPr lang="en-US" sz="2000" kern="100" dirty="0">
                          <a:latin typeface="新細明體"/>
                          <a:ea typeface="新細明體"/>
                        </a:rPr>
                        <a:t>(2)</a:t>
                      </a:r>
                      <a:r>
                        <a:rPr lang="zh-TW" sz="2000" kern="100" dirty="0">
                          <a:latin typeface="Times New Roman"/>
                          <a:ea typeface="新細明體"/>
                        </a:rPr>
                        <a:t>登記證件影本。</a:t>
                      </a:r>
                    </a:p>
                    <a:p>
                      <a:pPr marL="21590">
                        <a:spcAft>
                          <a:spcPts val="0"/>
                        </a:spcAft>
                      </a:pPr>
                      <a:r>
                        <a:rPr lang="en-US" sz="2000" kern="100" dirty="0">
                          <a:latin typeface="新細明體"/>
                          <a:ea typeface="新細明體"/>
                        </a:rPr>
                        <a:t>(3)</a:t>
                      </a:r>
                      <a:r>
                        <a:rPr lang="zh-TW" sz="2000" kern="100" dirty="0">
                          <a:latin typeface="Times New Roman"/>
                          <a:ea typeface="新細明體"/>
                        </a:rPr>
                        <a:t>章程或合夥契約影本。</a:t>
                      </a:r>
                    </a:p>
                    <a:p>
                      <a:pPr marL="21590">
                        <a:spcAft>
                          <a:spcPts val="0"/>
                        </a:spcAft>
                      </a:pPr>
                      <a:r>
                        <a:rPr lang="en-US" sz="2000" kern="100" dirty="0">
                          <a:latin typeface="新細明體"/>
                          <a:ea typeface="新細明體"/>
                        </a:rPr>
                        <a:t>(4)</a:t>
                      </a:r>
                      <a:r>
                        <a:rPr lang="zh-TW" sz="2000" kern="100" dirty="0">
                          <a:latin typeface="Times New Roman"/>
                          <a:ea typeface="新細明體"/>
                        </a:rPr>
                        <a:t>董監事名冊影本。</a:t>
                      </a:r>
                    </a:p>
                    <a:p>
                      <a:pPr marL="21590">
                        <a:spcAft>
                          <a:spcPts val="0"/>
                        </a:spcAft>
                      </a:pPr>
                      <a:r>
                        <a:rPr lang="en-US" sz="2000" kern="100" dirty="0">
                          <a:latin typeface="新細明體"/>
                          <a:ea typeface="新細明體"/>
                        </a:rPr>
                        <a:t>(5)</a:t>
                      </a:r>
                      <a:r>
                        <a:rPr lang="zh-TW" sz="2000" kern="100" dirty="0">
                          <a:latin typeface="Times New Roman"/>
                          <a:ea typeface="新細明體"/>
                        </a:rPr>
                        <a:t>股東名簿或合夥名冊或公開發行公司變更登記表影本。</a:t>
                      </a:r>
                    </a:p>
                    <a:p>
                      <a:pPr marL="21590">
                        <a:spcAft>
                          <a:spcPts val="0"/>
                        </a:spcAft>
                      </a:pPr>
                      <a:r>
                        <a:rPr lang="en-US" sz="2000" kern="100" dirty="0">
                          <a:latin typeface="新細明體"/>
                          <a:ea typeface="新細明體"/>
                        </a:rPr>
                        <a:t>(6)</a:t>
                      </a:r>
                      <a:r>
                        <a:rPr lang="zh-TW" sz="2000" kern="100" dirty="0">
                          <a:latin typeface="Times New Roman"/>
                          <a:ea typeface="新細明體"/>
                        </a:rPr>
                        <a:t>主要負責人、保證人之資料表。</a:t>
                      </a:r>
                    </a:p>
                    <a:p>
                      <a:pPr marL="21590">
                        <a:spcAft>
                          <a:spcPts val="0"/>
                        </a:spcAft>
                      </a:pPr>
                      <a:r>
                        <a:rPr lang="en-US" sz="2000" kern="100" dirty="0">
                          <a:latin typeface="新細明體"/>
                          <a:ea typeface="新細明體"/>
                        </a:rPr>
                        <a:t>(7)</a:t>
                      </a:r>
                      <a:r>
                        <a:rPr lang="zh-TW" sz="2000" kern="100" dirty="0">
                          <a:latin typeface="Times New Roman"/>
                          <a:ea typeface="新細明體"/>
                        </a:rPr>
                        <a:t>最近三年之資產負債表、損益表或會計師財務報表查核報告。</a:t>
                      </a:r>
                    </a:p>
                    <a:p>
                      <a:pPr marL="21590">
                        <a:spcAft>
                          <a:spcPts val="0"/>
                        </a:spcAft>
                      </a:pPr>
                      <a:r>
                        <a:rPr lang="en-US" sz="2000" kern="100" dirty="0">
                          <a:latin typeface="新細明體"/>
                          <a:ea typeface="新細明體"/>
                        </a:rPr>
                        <a:t>(8)</a:t>
                      </a:r>
                      <a:r>
                        <a:rPr lang="zh-TW" sz="2000" kern="100" dirty="0">
                          <a:latin typeface="Times New Roman"/>
                          <a:ea typeface="新細明體"/>
                        </a:rPr>
                        <a:t>最近稅捐機關納稅證明影本。</a:t>
                      </a:r>
                    </a:p>
                    <a:p>
                      <a:pPr marL="21590">
                        <a:spcAft>
                          <a:spcPts val="0"/>
                        </a:spcAft>
                      </a:pPr>
                      <a:r>
                        <a:rPr lang="en-US" sz="2000" kern="100" dirty="0">
                          <a:latin typeface="新細明體"/>
                          <a:ea typeface="新細明體"/>
                        </a:rPr>
                        <a:t>(9)</a:t>
                      </a:r>
                      <a:r>
                        <a:rPr lang="zh-TW" sz="2000" kern="100" dirty="0">
                          <a:latin typeface="Times New Roman"/>
                          <a:ea typeface="新細明體"/>
                        </a:rPr>
                        <a:t>同一關係企業及集團企業資料表。</a:t>
                      </a:r>
                    </a:p>
                    <a:p>
                      <a:pPr marL="21590">
                        <a:spcAft>
                          <a:spcPts val="0"/>
                        </a:spcAft>
                      </a:pPr>
                      <a:r>
                        <a:rPr lang="en-US" sz="2000" kern="100" dirty="0">
                          <a:latin typeface="新細明體"/>
                          <a:ea typeface="新細明體"/>
                        </a:rPr>
                        <a:t>(10)</a:t>
                      </a:r>
                      <a:r>
                        <a:rPr lang="zh-TW" sz="2000" kern="100" dirty="0">
                          <a:latin typeface="Times New Roman"/>
                          <a:ea typeface="新細明體"/>
                        </a:rPr>
                        <a:t>有關係企業之公開發行公司最近年度之關係企業三書表。</a:t>
                      </a:r>
                      <a:r>
                        <a:rPr lang="en-US" sz="2000" kern="100" dirty="0">
                          <a:latin typeface="Times New Roman"/>
                          <a:ea typeface="新細明體"/>
                        </a:rPr>
                        <a:t> </a:t>
                      </a:r>
                      <a:endParaRPr lang="zh-TW" sz="2000" kern="100" dirty="0">
                        <a:latin typeface="Times New Roman"/>
                        <a:ea typeface="新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9685" indent="635">
                        <a:spcAft>
                          <a:spcPts val="0"/>
                        </a:spcAft>
                      </a:pPr>
                      <a:r>
                        <a:rPr lang="en-US" sz="2000" kern="100" dirty="0">
                          <a:latin typeface="新細明體"/>
                          <a:ea typeface="新細明體"/>
                        </a:rPr>
                        <a:t>(1)</a:t>
                      </a:r>
                      <a:r>
                        <a:rPr lang="zh-TW" sz="2000" kern="100" dirty="0">
                          <a:latin typeface="Times New Roman"/>
                          <a:ea typeface="新細明體"/>
                        </a:rPr>
                        <a:t>企業之組織沿革。</a:t>
                      </a:r>
                    </a:p>
                    <a:p>
                      <a:pPr marL="19685" indent="635">
                        <a:lnSpc>
                          <a:spcPct val="200000"/>
                        </a:lnSpc>
                        <a:spcAft>
                          <a:spcPts val="0"/>
                        </a:spcAft>
                      </a:pPr>
                      <a:r>
                        <a:rPr lang="en-US" sz="2000" kern="100" dirty="0">
                          <a:latin typeface="新細明體"/>
                          <a:ea typeface="新細明體"/>
                        </a:rPr>
                        <a:t>(2)</a:t>
                      </a:r>
                      <a:r>
                        <a:rPr lang="zh-TW" sz="2000" kern="100" dirty="0">
                          <a:latin typeface="Times New Roman"/>
                          <a:ea typeface="新細明體"/>
                        </a:rPr>
                        <a:t>企業及其主要負責人一般信譽（含票信及債信紀錄）。</a:t>
                      </a:r>
                    </a:p>
                    <a:p>
                      <a:pPr marL="19685" indent="635">
                        <a:spcAft>
                          <a:spcPts val="0"/>
                        </a:spcAft>
                      </a:pPr>
                      <a:r>
                        <a:rPr lang="en-US" sz="2000" kern="100" dirty="0">
                          <a:latin typeface="新細明體"/>
                          <a:ea typeface="新細明體"/>
                        </a:rPr>
                        <a:t>(3)</a:t>
                      </a:r>
                      <a:r>
                        <a:rPr lang="zh-TW" sz="2000" kern="100" dirty="0">
                          <a:latin typeface="Times New Roman"/>
                          <a:ea typeface="新細明體"/>
                        </a:rPr>
                        <a:t>企業之設備規模概況。</a:t>
                      </a:r>
                    </a:p>
                    <a:p>
                      <a:pPr marL="19685" indent="635">
                        <a:spcAft>
                          <a:spcPts val="0"/>
                        </a:spcAft>
                      </a:pPr>
                      <a:r>
                        <a:rPr lang="en-US" sz="2000" kern="100" dirty="0">
                          <a:latin typeface="新細明體"/>
                          <a:ea typeface="新細明體"/>
                        </a:rPr>
                        <a:t>(4)</a:t>
                      </a:r>
                      <a:r>
                        <a:rPr lang="zh-TW" sz="2000" kern="100" dirty="0">
                          <a:latin typeface="Times New Roman"/>
                          <a:ea typeface="新細明體"/>
                        </a:rPr>
                        <a:t>業務概況（附產銷量值表）。</a:t>
                      </a:r>
                    </a:p>
                    <a:p>
                      <a:pPr marL="19685" indent="635">
                        <a:spcAft>
                          <a:spcPts val="0"/>
                        </a:spcAft>
                      </a:pPr>
                      <a:r>
                        <a:rPr lang="en-US" sz="2000" kern="100" dirty="0">
                          <a:latin typeface="新細明體"/>
                          <a:ea typeface="新細明體"/>
                        </a:rPr>
                        <a:t>(5)</a:t>
                      </a:r>
                      <a:r>
                        <a:rPr lang="zh-TW" sz="2000" kern="100" dirty="0">
                          <a:latin typeface="Times New Roman"/>
                          <a:ea typeface="新細明體"/>
                        </a:rPr>
                        <a:t>存款及授信往來情形（含本行及他行）。</a:t>
                      </a:r>
                    </a:p>
                    <a:p>
                      <a:pPr marL="19685" indent="635">
                        <a:spcAft>
                          <a:spcPts val="0"/>
                        </a:spcAft>
                      </a:pPr>
                      <a:r>
                        <a:rPr lang="en-US" sz="2000" kern="100" dirty="0">
                          <a:latin typeface="新細明體"/>
                          <a:ea typeface="新細明體"/>
                        </a:rPr>
                        <a:t>(6)</a:t>
                      </a:r>
                      <a:r>
                        <a:rPr lang="zh-TW" sz="2000" kern="100" dirty="0">
                          <a:latin typeface="Times New Roman"/>
                          <a:ea typeface="新細明體"/>
                        </a:rPr>
                        <a:t>保證人一般信譽（含票信及債信紀錄）。</a:t>
                      </a:r>
                    </a:p>
                    <a:p>
                      <a:pPr marL="19685" indent="635">
                        <a:spcAft>
                          <a:spcPts val="0"/>
                        </a:spcAft>
                      </a:pPr>
                      <a:r>
                        <a:rPr lang="en-US" sz="2000" kern="100" dirty="0">
                          <a:latin typeface="新細明體"/>
                          <a:ea typeface="新細明體"/>
                        </a:rPr>
                        <a:t>(7)</a:t>
                      </a:r>
                      <a:r>
                        <a:rPr lang="zh-TW" sz="2000" kern="100" dirty="0">
                          <a:latin typeface="Times New Roman"/>
                          <a:ea typeface="新細明體"/>
                        </a:rPr>
                        <a:t>財務狀況。</a:t>
                      </a:r>
                    </a:p>
                    <a:p>
                      <a:pPr marL="19685" indent="635">
                        <a:spcAft>
                          <a:spcPts val="0"/>
                        </a:spcAft>
                      </a:pPr>
                      <a:r>
                        <a:rPr lang="en-US" sz="2000" kern="100" dirty="0">
                          <a:latin typeface="新細明體"/>
                          <a:ea typeface="新細明體"/>
                        </a:rPr>
                        <a:t>(8)</a:t>
                      </a:r>
                      <a:r>
                        <a:rPr lang="zh-TW" sz="2000" kern="100" dirty="0">
                          <a:latin typeface="Times New Roman"/>
                          <a:ea typeface="新細明體"/>
                        </a:rPr>
                        <a:t>產業概況。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2544" name="矩形 3"/>
          <p:cNvSpPr>
            <a:spLocks noChangeArrowheads="1"/>
          </p:cNvSpPr>
          <p:nvPr/>
        </p:nvSpPr>
        <p:spPr bwMode="auto">
          <a:xfrm>
            <a:off x="533400" y="6096000"/>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zh-TW" altLang="en-US" sz="1800">
                <a:latin typeface="Arial" charset="0"/>
              </a:rPr>
              <a:t>資料來源：</a:t>
            </a:r>
            <a:r>
              <a:rPr lang="zh-TW" altLang="zh-TW" sz="1800">
                <a:latin typeface="Arial" charset="0"/>
              </a:rPr>
              <a:t>中華民國銀行公會會員徵信準則</a:t>
            </a:r>
            <a:endParaRPr lang="zh-TW" altLang="en-US" sz="1800">
              <a:latin typeface="Arial" charset="0"/>
            </a:endParaRPr>
          </a:p>
        </p:txBody>
      </p:sp>
      <p:sp>
        <p:nvSpPr>
          <p:cNvPr id="5" name="標題 1"/>
          <p:cNvSpPr txBox="1">
            <a:spLocks/>
          </p:cNvSpPr>
          <p:nvPr/>
        </p:nvSpPr>
        <p:spPr>
          <a:xfrm>
            <a:off x="457200" y="274638"/>
            <a:ext cx="8229600" cy="1143000"/>
          </a:xfrm>
          <a:prstGeom prst="rect">
            <a:avLst/>
          </a:prstGeom>
        </p:spPr>
        <p:txBody>
          <a:bodyPr/>
          <a:lstStyle/>
          <a:p>
            <a:pPr algn="ctr">
              <a:defRPr/>
            </a:pPr>
            <a:r>
              <a:rPr kumimoji="1" lang="zh-TW" altLang="zh-TW" sz="4400" b="1" kern="0" dirty="0">
                <a:solidFill>
                  <a:schemeClr val="tx2"/>
                </a:solidFill>
                <a:latin typeface="+mj-lt"/>
                <a:ea typeface="+mj-ea"/>
                <a:cs typeface="+mj-cs"/>
              </a:rPr>
              <a:t>企業徵信</a:t>
            </a:r>
            <a:r>
              <a:rPr kumimoji="1" lang="zh-TW" altLang="en-US" sz="4400" b="1" kern="0" dirty="0">
                <a:solidFill>
                  <a:schemeClr val="tx2"/>
                </a:solidFill>
                <a:latin typeface="+mj-lt"/>
                <a:ea typeface="+mj-ea"/>
                <a:cs typeface="+mj-cs"/>
              </a:rPr>
              <a:t>基本資料與徵信範圍</a:t>
            </a:r>
            <a:endParaRPr kumimoji="1" lang="zh-TW" altLang="en-US" sz="4400" kern="0" dirty="0">
              <a:solidFill>
                <a:schemeClr val="tx2"/>
              </a:solidFill>
              <a:latin typeface="+mj-lt"/>
              <a:ea typeface="+mj-ea"/>
              <a:cs typeface="+mj-cs"/>
            </a:endParaRPr>
          </a:p>
        </p:txBody>
      </p:sp>
    </p:spTree>
    <p:extLst>
      <p:ext uri="{BB962C8B-B14F-4D97-AF65-F5344CB8AC3E}">
        <p14:creationId xmlns:p14="http://schemas.microsoft.com/office/powerpoint/2010/main" val="3703952663"/>
      </p:ext>
    </p:extLst>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p:cNvSpPr>
          <p:nvPr>
            <p:ph type="title"/>
          </p:nvPr>
        </p:nvSpPr>
        <p:spPr/>
        <p:txBody>
          <a:bodyPr/>
          <a:lstStyle/>
          <a:p>
            <a:pPr eaLnBrk="1" fontAlgn="auto" hangingPunct="1">
              <a:spcAft>
                <a:spcPts val="0"/>
              </a:spcAft>
              <a:defRPr/>
            </a:pPr>
            <a:r>
              <a:rPr lang="zh-TW" altLang="zh-TW" dirty="0" smtClean="0">
                <a:solidFill>
                  <a:schemeClr val="tx2">
                    <a:satMod val="130000"/>
                  </a:schemeClr>
                </a:solidFill>
              </a:rPr>
              <a:t>借款戶</a:t>
            </a:r>
            <a:r>
              <a:rPr lang="zh-TW" altLang="en-US" dirty="0" smtClean="0">
                <a:solidFill>
                  <a:schemeClr val="tx2">
                    <a:satMod val="130000"/>
                  </a:schemeClr>
                </a:solidFill>
              </a:rPr>
              <a:t>問題舉例</a:t>
            </a:r>
          </a:p>
        </p:txBody>
      </p:sp>
      <p:sp>
        <p:nvSpPr>
          <p:cNvPr id="65539" name="內容版面配置區 2"/>
          <p:cNvSpPr>
            <a:spLocks noGrp="1"/>
          </p:cNvSpPr>
          <p:nvPr>
            <p:ph idx="1"/>
          </p:nvPr>
        </p:nvSpPr>
        <p:spPr>
          <a:xfrm>
            <a:off x="457200" y="1600200"/>
            <a:ext cx="8305800" cy="5029200"/>
          </a:xfrm>
        </p:spPr>
        <p:txBody>
          <a:bodyPr/>
          <a:lstStyle/>
          <a:p>
            <a:pPr eaLnBrk="1" hangingPunct="1"/>
            <a:r>
              <a:rPr lang="zh-TW" altLang="en-US" sz="2400" smtClean="0"/>
              <a:t>地點問題：出生縣市？目前居住城鎮？</a:t>
            </a:r>
          </a:p>
          <a:p>
            <a:pPr eaLnBrk="1" hangingPunct="1"/>
            <a:r>
              <a:rPr lang="zh-TW" altLang="en-US" sz="2400" smtClean="0"/>
              <a:t>學歷問題：高中、大學、研究所？國內求學抑或國外留學？甚或為小留學生返國？</a:t>
            </a:r>
          </a:p>
          <a:p>
            <a:pPr eaLnBrk="1" hangingPunct="1"/>
            <a:r>
              <a:rPr lang="zh-TW" altLang="en-US" sz="2400" smtClean="0"/>
              <a:t>經歷問題：公司幹部自行創業？或為黑</a:t>
            </a:r>
            <a:r>
              <a:rPr lang="en-US" altLang="zh-TW" sz="2400" smtClean="0"/>
              <a:t>/</a:t>
            </a:r>
            <a:r>
              <a:rPr lang="zh-TW" altLang="en-US" sz="2400" smtClean="0"/>
              <a:t>白手起家？或繼承家業？</a:t>
            </a:r>
          </a:p>
          <a:p>
            <a:pPr eaLnBrk="1" hangingPunct="1"/>
            <a:r>
              <a:rPr lang="zh-TW" altLang="en-US" sz="2400" smtClean="0"/>
              <a:t>個人財產問題：住宅係自有或租賃？汽車廠牌為何？係自有或租賃？</a:t>
            </a:r>
          </a:p>
          <a:p>
            <a:pPr eaLnBrk="1" hangingPunct="1"/>
            <a:r>
              <a:rPr lang="zh-TW" altLang="en-US" sz="2400" smtClean="0"/>
              <a:t>人才形成過程：是專業且單一背景的科技人</a:t>
            </a:r>
            <a:r>
              <a:rPr lang="en-US" altLang="zh-TW" sz="2400" smtClean="0"/>
              <a:t>/</a:t>
            </a:r>
            <a:r>
              <a:rPr lang="zh-TW" altLang="en-US" sz="2400" smtClean="0"/>
              <a:t>法律人</a:t>
            </a:r>
            <a:r>
              <a:rPr lang="en-US" altLang="zh-TW" sz="2400" smtClean="0"/>
              <a:t>/</a:t>
            </a:r>
            <a:r>
              <a:rPr lang="zh-TW" altLang="en-US" sz="2400" smtClean="0"/>
              <a:t>財務人？或具備雙（多）重背景？</a:t>
            </a:r>
          </a:p>
          <a:p>
            <a:pPr eaLnBrk="1" hangingPunct="1"/>
            <a:r>
              <a:rPr lang="en-US" altLang="zh-TW" sz="2400" smtClean="0"/>
              <a:t>OBU</a:t>
            </a:r>
            <a:r>
              <a:rPr lang="zh-TW" altLang="en-US" sz="2400" smtClean="0"/>
              <a:t>業務由誰負責：</a:t>
            </a:r>
            <a:r>
              <a:rPr lang="en-US" altLang="zh-TW" sz="2400" smtClean="0"/>
              <a:t>OBU</a:t>
            </a:r>
            <a:r>
              <a:rPr lang="zh-TW" altLang="en-US" sz="2400" smtClean="0"/>
              <a:t>資本多在</a:t>
            </a:r>
            <a:r>
              <a:rPr lang="en-US" altLang="zh-TW" sz="2400" smtClean="0"/>
              <a:t>1</a:t>
            </a:r>
            <a:r>
              <a:rPr lang="zh-TW" altLang="en-US" sz="2400" smtClean="0"/>
              <a:t>美元至</a:t>
            </a:r>
            <a:r>
              <a:rPr lang="en-US" altLang="zh-TW" sz="2400" smtClean="0"/>
              <a:t>1</a:t>
            </a:r>
            <a:r>
              <a:rPr lang="zh-TW" altLang="en-US" sz="2400" smtClean="0"/>
              <a:t>萬美元間，無擔保品、無財報、無營業（三無狀態），倘經營失敗，</a:t>
            </a:r>
            <a:r>
              <a:rPr lang="en-US" altLang="zh-TW" sz="2400" smtClean="0"/>
              <a:t>DBU</a:t>
            </a:r>
            <a:r>
              <a:rPr lang="zh-TW" altLang="en-US" sz="2400" smtClean="0"/>
              <a:t>母公司不負責任，則如何求償？</a:t>
            </a:r>
          </a:p>
        </p:txBody>
      </p:sp>
    </p:spTree>
    <p:extLst>
      <p:ext uri="{BB962C8B-B14F-4D97-AF65-F5344CB8AC3E}">
        <p14:creationId xmlns:p14="http://schemas.microsoft.com/office/powerpoint/2010/main" val="763294608"/>
      </p:ext>
    </p:extLst>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p:cNvSpPr>
          <p:nvPr>
            <p:ph type="title"/>
          </p:nvPr>
        </p:nvSpPr>
        <p:spPr>
          <a:xfrm>
            <a:off x="609600" y="274638"/>
            <a:ext cx="8382000" cy="715962"/>
          </a:xfrm>
        </p:spPr>
        <p:txBody>
          <a:bodyPr>
            <a:normAutofit fontScale="90000"/>
          </a:bodyPr>
          <a:lstStyle/>
          <a:p>
            <a:pPr eaLnBrk="1" fontAlgn="auto" hangingPunct="1">
              <a:spcAft>
                <a:spcPts val="0"/>
              </a:spcAft>
              <a:defRPr/>
            </a:pPr>
            <a:r>
              <a:rPr lang="zh-TW" altLang="zh-TW" dirty="0">
                <a:solidFill>
                  <a:schemeClr val="tx2">
                    <a:satMod val="130000"/>
                  </a:schemeClr>
                </a:solidFill>
              </a:rPr>
              <a:t>借款戶</a:t>
            </a:r>
            <a:r>
              <a:rPr lang="zh-TW" altLang="en-US" dirty="0">
                <a:solidFill>
                  <a:schemeClr val="tx2">
                    <a:satMod val="130000"/>
                  </a:schemeClr>
                </a:solidFill>
              </a:rPr>
              <a:t>問題舉例</a:t>
            </a:r>
            <a:endParaRPr lang="zh-TW" altLang="en-US" dirty="0" smtClean="0">
              <a:solidFill>
                <a:schemeClr val="tx2">
                  <a:satMod val="130000"/>
                </a:schemeClr>
              </a:solidFill>
            </a:endParaRPr>
          </a:p>
        </p:txBody>
      </p:sp>
      <p:sp>
        <p:nvSpPr>
          <p:cNvPr id="64515" name="內容版面配置區 2"/>
          <p:cNvSpPr>
            <a:spLocks noGrp="1"/>
          </p:cNvSpPr>
          <p:nvPr>
            <p:ph idx="1"/>
          </p:nvPr>
        </p:nvSpPr>
        <p:spPr>
          <a:xfrm>
            <a:off x="457200" y="1524000"/>
            <a:ext cx="8229600" cy="4602163"/>
          </a:xfrm>
        </p:spPr>
        <p:txBody>
          <a:bodyPr/>
          <a:lstStyle/>
          <a:p>
            <a:pPr eaLnBrk="1" hangingPunct="1"/>
            <a:r>
              <a:rPr lang="zh-TW" altLang="en-US" dirty="0" smtClean="0"/>
              <a:t>臨時調集許多工人至廠區工作，以顯示生意興旺假象。</a:t>
            </a:r>
          </a:p>
          <a:p>
            <a:pPr eaLnBrk="1" hangingPunct="1"/>
            <a:r>
              <a:rPr lang="zh-TW" altLang="en-US" dirty="0" smtClean="0"/>
              <a:t>駕駛豪華轎車來銀行接人看廠，以顯示目前財務狀況良好。</a:t>
            </a:r>
          </a:p>
          <a:p>
            <a:pPr eaLnBrk="1" hangingPunct="1"/>
            <a:r>
              <a:rPr lang="zh-TW" altLang="en-US" dirty="0" smtClean="0"/>
              <a:t>透過有力人士介紹，且自稱認識銀行內很多要人。</a:t>
            </a:r>
          </a:p>
          <a:p>
            <a:pPr eaLnBrk="1" hangingPunct="1"/>
            <a:r>
              <a:rPr lang="zh-TW" altLang="en-US" dirty="0" smtClean="0"/>
              <a:t>在國外設立許多</a:t>
            </a:r>
            <a:r>
              <a:rPr lang="en-US" altLang="zh-TW" dirty="0" smtClean="0"/>
              <a:t>OBU</a:t>
            </a:r>
            <a:r>
              <a:rPr lang="zh-TW" altLang="en-US" dirty="0" smtClean="0"/>
              <a:t>公司及子、孫公司。</a:t>
            </a:r>
          </a:p>
          <a:p>
            <a:pPr eaLnBrk="1" hangingPunct="1"/>
            <a:r>
              <a:rPr lang="zh-TW" altLang="en-US" dirty="0" smtClean="0"/>
              <a:t>許多銀行均給予寬大的無擔保授信額度及優惠利、費率。</a:t>
            </a:r>
          </a:p>
        </p:txBody>
      </p:sp>
    </p:spTree>
    <p:extLst>
      <p:ext uri="{BB962C8B-B14F-4D97-AF65-F5344CB8AC3E}">
        <p14:creationId xmlns:p14="http://schemas.microsoft.com/office/powerpoint/2010/main" val="3682011004"/>
      </p:ext>
    </p:extLst>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62000" y="274320"/>
            <a:ext cx="8305800" cy="792480"/>
          </a:xfrm>
        </p:spPr>
        <p:txBody>
          <a:bodyPr>
            <a:noAutofit/>
          </a:bodyPr>
          <a:lstStyle/>
          <a:p>
            <a:r>
              <a:rPr lang="zh-TW" altLang="zh-TW" sz="2800" dirty="0">
                <a:effectLst/>
              </a:rPr>
              <a:t>個人基本資料之查證</a:t>
            </a:r>
            <a:r>
              <a:rPr lang="zh-TW" altLang="zh-TW" sz="2800" dirty="0" smtClean="0">
                <a:effectLst/>
              </a:rPr>
              <a:t>方法</a:t>
            </a:r>
            <a:r>
              <a:rPr lang="zh-TW" altLang="zh-TW" sz="2800" dirty="0">
                <a:effectLst/>
              </a:rPr>
              <a:t>個人基本資料之查證方法</a:t>
            </a:r>
            <a:endParaRPr lang="zh-TW"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3423415690"/>
              </p:ext>
            </p:extLst>
          </p:nvPr>
        </p:nvGraphicFramePr>
        <p:xfrm>
          <a:off x="1066800" y="1371601"/>
          <a:ext cx="7772399" cy="5105398"/>
        </p:xfrm>
        <a:graphic>
          <a:graphicData uri="http://schemas.openxmlformats.org/drawingml/2006/table">
            <a:tbl>
              <a:tblPr firstRow="1" firstCol="1" bandRow="1">
                <a:tableStyleId>{5C22544A-7EE6-4342-B048-85BDC9FD1C3A}</a:tableStyleId>
              </a:tblPr>
              <a:tblGrid>
                <a:gridCol w="1860481"/>
                <a:gridCol w="5911918"/>
              </a:tblGrid>
              <a:tr h="729343">
                <a:tc rowSpan="4">
                  <a:txBody>
                    <a:bodyPr/>
                    <a:lstStyle/>
                    <a:p>
                      <a:pPr>
                        <a:spcAft>
                          <a:spcPts val="0"/>
                        </a:spcAft>
                      </a:pPr>
                      <a:r>
                        <a:rPr lang="zh-TW" sz="2000" kern="0" dirty="0">
                          <a:effectLst/>
                        </a:rPr>
                        <a:t>經營事業</a:t>
                      </a:r>
                      <a:endParaRPr lang="zh-TW" sz="2000" kern="100" dirty="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2000" kern="0" dirty="0">
                          <a:effectLst/>
                        </a:rPr>
                        <a:t>請借款人提供公司執照、營利事業登記證、董監事名冊、股東名冊等資料核對。</a:t>
                      </a:r>
                      <a:endParaRPr lang="zh-TW" sz="2000" kern="100" dirty="0">
                        <a:effectLst/>
                        <a:latin typeface="Times New Roman" panose="02020603050405020304" pitchFamily="18" charset="0"/>
                        <a:ea typeface="新細明體" panose="02020500000000000000" pitchFamily="18" charset="-120"/>
                      </a:endParaRPr>
                    </a:p>
                  </a:txBody>
                  <a:tcPr marL="17780" marR="17780" marT="0" marB="0" anchor="ctr"/>
                </a:tc>
              </a:tr>
              <a:tr h="1094014">
                <a:tc vMerge="1">
                  <a:txBody>
                    <a:bodyPr/>
                    <a:lstStyle/>
                    <a:p>
                      <a:endParaRPr lang="zh-TW" altLang="en-US"/>
                    </a:p>
                  </a:txBody>
                  <a:tcPr/>
                </a:tc>
                <a:tc>
                  <a:txBody>
                    <a:bodyPr/>
                    <a:lstStyle/>
                    <a:p>
                      <a:pPr>
                        <a:spcAft>
                          <a:spcPts val="0"/>
                        </a:spcAft>
                      </a:pPr>
                      <a:r>
                        <a:rPr lang="zh-TW" sz="2000" kern="0">
                          <a:effectLst/>
                        </a:rPr>
                        <a:t>查詢中心資料，即查詢公司登記基本資料，如公司登記資訊、公司董監事及經理人名單、公司營業項目資訊、個人任職董監事或經理人企業名錄等資料核對。</a:t>
                      </a:r>
                      <a:endParaRPr lang="zh-TW" sz="2000" kern="100">
                        <a:effectLst/>
                        <a:latin typeface="Times New Roman" panose="02020603050405020304" pitchFamily="18" charset="0"/>
                        <a:ea typeface="新細明體" panose="02020500000000000000" pitchFamily="18" charset="-120"/>
                      </a:endParaRPr>
                    </a:p>
                  </a:txBody>
                  <a:tcPr marL="17780" marR="17780" marT="0" marB="0" anchor="ctr"/>
                </a:tc>
              </a:tr>
              <a:tr h="364671">
                <a:tc vMerge="1">
                  <a:txBody>
                    <a:bodyPr/>
                    <a:lstStyle/>
                    <a:p>
                      <a:endParaRPr lang="zh-TW" altLang="en-US"/>
                    </a:p>
                  </a:txBody>
                  <a:tcPr/>
                </a:tc>
                <a:tc>
                  <a:txBody>
                    <a:bodyPr/>
                    <a:lstStyle/>
                    <a:p>
                      <a:pPr>
                        <a:spcAft>
                          <a:spcPts val="0"/>
                        </a:spcAft>
                      </a:pPr>
                      <a:r>
                        <a:rPr lang="zh-TW" sz="2000" kern="0">
                          <a:effectLst/>
                        </a:rPr>
                        <a:t>以電話直接查詢經營事業，但應留下電話查詢紀錄。</a:t>
                      </a:r>
                      <a:endParaRPr lang="zh-TW" sz="2000" kern="100">
                        <a:effectLst/>
                        <a:latin typeface="Times New Roman" panose="02020603050405020304" pitchFamily="18" charset="0"/>
                        <a:ea typeface="新細明體" panose="02020500000000000000" pitchFamily="18" charset="-120"/>
                      </a:endParaRPr>
                    </a:p>
                  </a:txBody>
                  <a:tcPr marL="17780" marR="17780" marT="0" marB="0" anchor="ctr"/>
                </a:tc>
              </a:tr>
              <a:tr h="2188028">
                <a:tc vMerge="1">
                  <a:txBody>
                    <a:bodyPr/>
                    <a:lstStyle/>
                    <a:p>
                      <a:endParaRPr lang="zh-TW" altLang="en-US"/>
                    </a:p>
                  </a:txBody>
                  <a:tcPr/>
                </a:tc>
                <a:tc>
                  <a:txBody>
                    <a:bodyPr/>
                    <a:lstStyle/>
                    <a:p>
                      <a:pPr>
                        <a:spcAft>
                          <a:spcPts val="0"/>
                        </a:spcAft>
                      </a:pPr>
                      <a:r>
                        <a:rPr lang="zh-TW" sz="2000" kern="0">
                          <a:effectLst/>
                        </a:rPr>
                        <a:t>公司申請設立或變更登記，自</a:t>
                      </a:r>
                      <a:r>
                        <a:rPr lang="en-US" sz="2000" kern="0">
                          <a:effectLst/>
                        </a:rPr>
                        <a:t>90</a:t>
                      </a:r>
                      <a:r>
                        <a:rPr lang="zh-TW" sz="2000" kern="0">
                          <a:effectLst/>
                        </a:rPr>
                        <a:t>年</a:t>
                      </a:r>
                      <a:r>
                        <a:rPr lang="en-US" sz="2000" kern="0">
                          <a:effectLst/>
                        </a:rPr>
                        <a:t>11</a:t>
                      </a:r>
                      <a:r>
                        <a:rPr lang="zh-TW" sz="2000" kern="0">
                          <a:effectLst/>
                        </a:rPr>
                        <a:t>月</a:t>
                      </a:r>
                      <a:r>
                        <a:rPr lang="en-US" sz="2000" kern="0">
                          <a:effectLst/>
                        </a:rPr>
                        <a:t>14</a:t>
                      </a:r>
                      <a:r>
                        <a:rPr lang="zh-TW" sz="2000" kern="0">
                          <a:effectLst/>
                        </a:rPr>
                        <a:t>曰起停止核發公司執照，借款人改為提供經濟部核准公司設立或變更登記函影本及設立成變更登記表影本，應辦理「公司基本資料查詢」，以經濟部網站之網址：</a:t>
                      </a:r>
                      <a:r>
                        <a:rPr lang="en-US" sz="2000" kern="0">
                          <a:effectLst/>
                        </a:rPr>
                        <a:t>http</a:t>
                      </a:r>
                      <a:r>
                        <a:rPr lang="zh-TW" sz="2000" kern="0">
                          <a:effectLst/>
                        </a:rPr>
                        <a:t>：</a:t>
                      </a:r>
                      <a:r>
                        <a:rPr lang="en-US" sz="2000" kern="0">
                          <a:effectLst/>
                        </a:rPr>
                        <a:t>//www.moea.gov.tw/~doc/ce/cese1110.html</a:t>
                      </a:r>
                      <a:r>
                        <a:rPr lang="zh-TW" sz="2000" kern="0">
                          <a:effectLst/>
                        </a:rPr>
                        <a:t>查得資料核對。</a:t>
                      </a:r>
                      <a:endParaRPr lang="zh-TW" sz="2000" kern="100">
                        <a:effectLst/>
                        <a:latin typeface="Times New Roman" panose="02020603050405020304" pitchFamily="18" charset="0"/>
                        <a:ea typeface="新細明體" panose="02020500000000000000" pitchFamily="18" charset="-120"/>
                      </a:endParaRPr>
                    </a:p>
                  </a:txBody>
                  <a:tcPr marL="17780" marR="17780" marT="0" marB="0" anchor="ctr"/>
                </a:tc>
              </a:tr>
              <a:tr h="364671">
                <a:tc>
                  <a:txBody>
                    <a:bodyPr/>
                    <a:lstStyle/>
                    <a:p>
                      <a:pPr>
                        <a:spcAft>
                          <a:spcPts val="0"/>
                        </a:spcAft>
                      </a:pPr>
                      <a:r>
                        <a:rPr lang="zh-TW" sz="2000" kern="0">
                          <a:effectLst/>
                        </a:rPr>
                        <a:t>服務單位</a:t>
                      </a:r>
                      <a:endParaRPr lang="zh-TW" sz="20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2000" kern="0">
                          <a:effectLst/>
                        </a:rPr>
                        <a:t>請借款人提供服務單位證明文件核對。</a:t>
                      </a:r>
                      <a:endParaRPr lang="zh-TW" sz="2000" kern="100">
                        <a:effectLst/>
                        <a:latin typeface="Times New Roman" panose="02020603050405020304" pitchFamily="18" charset="0"/>
                        <a:ea typeface="新細明體" panose="02020500000000000000" pitchFamily="18" charset="-120"/>
                      </a:endParaRPr>
                    </a:p>
                  </a:txBody>
                  <a:tcPr marL="17780" marR="17780" marT="0" marB="0" anchor="ctr"/>
                </a:tc>
              </a:tr>
              <a:tr h="364671">
                <a:tc>
                  <a:txBody>
                    <a:bodyPr/>
                    <a:lstStyle/>
                    <a:p>
                      <a:endParaRPr lang="zh-TW" sz="2000">
                        <a:effectLst/>
                        <a:latin typeface="Times New Roman" panose="02020603050405020304" pitchFamily="18" charset="0"/>
                      </a:endParaRPr>
                    </a:p>
                  </a:txBody>
                  <a:tcPr marL="17780" marR="17780" marT="0" marB="0" anchor="ctr"/>
                </a:tc>
                <a:tc>
                  <a:txBody>
                    <a:bodyPr/>
                    <a:lstStyle/>
                    <a:p>
                      <a:pPr>
                        <a:spcAft>
                          <a:spcPts val="0"/>
                        </a:spcAft>
                      </a:pPr>
                      <a:r>
                        <a:rPr lang="zh-TW" sz="2000" kern="0" dirty="0">
                          <a:effectLst/>
                        </a:rPr>
                        <a:t>以電話直接查詢服務單位，但應留下電話查詢紀錄。</a:t>
                      </a:r>
                      <a:endParaRPr lang="zh-TW" sz="2000" kern="100" dirty="0">
                        <a:effectLst/>
                        <a:latin typeface="Times New Roman" panose="02020603050405020304" pitchFamily="18" charset="0"/>
                        <a:ea typeface="新細明體" panose="02020500000000000000" pitchFamily="18" charset="-120"/>
                      </a:endParaRPr>
                    </a:p>
                  </a:txBody>
                  <a:tcPr marL="17780" marR="17780" marT="0" marB="0" anchor="ctr"/>
                </a:tc>
              </a:tr>
            </a:tbl>
          </a:graphicData>
        </a:graphic>
      </p:graphicFrame>
    </p:spTree>
    <p:extLst>
      <p:ext uri="{BB962C8B-B14F-4D97-AF65-F5344CB8AC3E}">
        <p14:creationId xmlns:p14="http://schemas.microsoft.com/office/powerpoint/2010/main" val="2002376538"/>
      </p:ext>
    </p:extLst>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effectLst/>
              </a:rPr>
              <a:t>土地及建物之查證方法</a:t>
            </a:r>
            <a:endParaRPr lang="zh-TW" altLang="en-US" dirty="0"/>
          </a:p>
        </p:txBody>
      </p:sp>
      <p:graphicFrame>
        <p:nvGraphicFramePr>
          <p:cNvPr id="3" name="表格 2"/>
          <p:cNvGraphicFramePr>
            <a:graphicFrameLocks noGrp="1"/>
          </p:cNvGraphicFramePr>
          <p:nvPr>
            <p:extLst>
              <p:ext uri="{D42A27DB-BD31-4B8C-83A1-F6EECF244321}">
                <p14:modId xmlns:p14="http://schemas.microsoft.com/office/powerpoint/2010/main" val="2445962229"/>
              </p:ext>
            </p:extLst>
          </p:nvPr>
        </p:nvGraphicFramePr>
        <p:xfrm>
          <a:off x="609600" y="1905000"/>
          <a:ext cx="8160513" cy="3428999"/>
        </p:xfrm>
        <a:graphic>
          <a:graphicData uri="http://schemas.openxmlformats.org/drawingml/2006/table">
            <a:tbl>
              <a:tblPr firstRow="1" firstCol="1" bandRow="1">
                <a:tableStyleId>{5C22544A-7EE6-4342-B048-85BDC9FD1C3A}</a:tableStyleId>
              </a:tblPr>
              <a:tblGrid>
                <a:gridCol w="1676400"/>
                <a:gridCol w="6484113"/>
              </a:tblGrid>
              <a:tr h="979714">
                <a:tc rowSpan="4">
                  <a:txBody>
                    <a:bodyPr/>
                    <a:lstStyle/>
                    <a:p>
                      <a:pPr>
                        <a:spcAft>
                          <a:spcPts val="0"/>
                        </a:spcAft>
                      </a:pPr>
                      <a:r>
                        <a:rPr lang="zh-TW" sz="2400" kern="0">
                          <a:effectLst/>
                        </a:rPr>
                        <a:t>土地及建物之查證方法</a:t>
                      </a:r>
                      <a:endParaRPr lang="zh-TW" sz="24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2400" kern="0">
                          <a:effectLst/>
                        </a:rPr>
                        <a:t>向地政事務所申領土地登記謄本及建物登記謄本核對，以謄本列印時間作為閱覽日期。</a:t>
                      </a:r>
                      <a:endParaRPr lang="zh-TW" sz="2400" kern="100">
                        <a:effectLst/>
                        <a:latin typeface="Times New Roman" panose="02020603050405020304" pitchFamily="18" charset="0"/>
                        <a:ea typeface="新細明體" panose="02020500000000000000" pitchFamily="18" charset="-120"/>
                      </a:endParaRPr>
                    </a:p>
                  </a:txBody>
                  <a:tcPr marL="17780" marR="17780" marT="0" marB="0" anchor="ctr"/>
                </a:tc>
              </a:tr>
              <a:tr h="979714">
                <a:tc vMerge="1">
                  <a:txBody>
                    <a:bodyPr/>
                    <a:lstStyle/>
                    <a:p>
                      <a:endParaRPr lang="zh-TW" altLang="en-US"/>
                    </a:p>
                  </a:txBody>
                  <a:tcPr/>
                </a:tc>
                <a:tc>
                  <a:txBody>
                    <a:bodyPr/>
                    <a:lstStyle/>
                    <a:p>
                      <a:pPr>
                        <a:spcAft>
                          <a:spcPts val="0"/>
                        </a:spcAft>
                      </a:pPr>
                      <a:r>
                        <a:rPr lang="zh-TW" sz="2400" kern="0">
                          <a:effectLst/>
                        </a:rPr>
                        <a:t>委託代書閱覽，依代書提出之閱覽報告書核對，以報告書出具日期作為閱覽日期。</a:t>
                      </a:r>
                      <a:endParaRPr lang="zh-TW" sz="2400" kern="100">
                        <a:effectLst/>
                        <a:latin typeface="Times New Roman" panose="02020603050405020304" pitchFamily="18" charset="0"/>
                        <a:ea typeface="新細明體" panose="02020500000000000000" pitchFamily="18" charset="-120"/>
                      </a:endParaRPr>
                    </a:p>
                  </a:txBody>
                  <a:tcPr marL="17780" marR="17780" marT="0" marB="0" anchor="ctr"/>
                </a:tc>
              </a:tr>
              <a:tr h="979714">
                <a:tc vMerge="1">
                  <a:txBody>
                    <a:bodyPr/>
                    <a:lstStyle/>
                    <a:p>
                      <a:endParaRPr lang="zh-TW" altLang="en-US"/>
                    </a:p>
                  </a:txBody>
                  <a:tcPr/>
                </a:tc>
                <a:tc>
                  <a:txBody>
                    <a:bodyPr/>
                    <a:lstStyle/>
                    <a:p>
                      <a:pPr>
                        <a:spcAft>
                          <a:spcPts val="0"/>
                        </a:spcAft>
                      </a:pPr>
                      <a:r>
                        <a:rPr lang="zh-TW" sz="2400" kern="0">
                          <a:effectLst/>
                        </a:rPr>
                        <a:t>由徵信人員親赴地政事務所閱覽核對，以該日為閱覽日期。</a:t>
                      </a:r>
                      <a:endParaRPr lang="zh-TW" sz="2400" kern="100">
                        <a:effectLst/>
                        <a:latin typeface="Times New Roman" panose="02020603050405020304" pitchFamily="18" charset="0"/>
                        <a:ea typeface="新細明體" panose="02020500000000000000" pitchFamily="18" charset="-120"/>
                      </a:endParaRPr>
                    </a:p>
                  </a:txBody>
                  <a:tcPr marL="17780" marR="17780" marT="0" marB="0" anchor="ctr"/>
                </a:tc>
              </a:tr>
              <a:tr h="489857">
                <a:tc vMerge="1">
                  <a:txBody>
                    <a:bodyPr/>
                    <a:lstStyle/>
                    <a:p>
                      <a:endParaRPr lang="zh-TW" altLang="en-US"/>
                    </a:p>
                  </a:txBody>
                  <a:tcPr/>
                </a:tc>
                <a:tc>
                  <a:txBody>
                    <a:bodyPr/>
                    <a:lstStyle/>
                    <a:p>
                      <a:pPr>
                        <a:spcAft>
                          <a:spcPts val="0"/>
                        </a:spcAft>
                      </a:pPr>
                      <a:r>
                        <a:rPr lang="zh-TW" sz="2400" kern="0" dirty="0">
                          <a:effectLst/>
                        </a:rPr>
                        <a:t>電子謄本列印時間作為閱覽日期。</a:t>
                      </a:r>
                      <a:endParaRPr lang="zh-TW" sz="2400" kern="100" dirty="0">
                        <a:effectLst/>
                        <a:latin typeface="Times New Roman" panose="02020603050405020304" pitchFamily="18" charset="0"/>
                        <a:ea typeface="新細明體" panose="02020500000000000000" pitchFamily="18" charset="-120"/>
                      </a:endParaRPr>
                    </a:p>
                  </a:txBody>
                  <a:tcPr marL="17780" marR="17780" marT="0" marB="0" anchor="ctr"/>
                </a:tc>
              </a:tr>
            </a:tbl>
          </a:graphicData>
        </a:graphic>
      </p:graphicFrame>
    </p:spTree>
    <p:extLst>
      <p:ext uri="{BB962C8B-B14F-4D97-AF65-F5344CB8AC3E}">
        <p14:creationId xmlns:p14="http://schemas.microsoft.com/office/powerpoint/2010/main" val="1707508953"/>
      </p:ext>
    </p:extLst>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792480"/>
          </a:xfrm>
        </p:spPr>
        <p:txBody>
          <a:bodyPr>
            <a:normAutofit/>
          </a:bodyPr>
          <a:lstStyle/>
          <a:p>
            <a:r>
              <a:rPr lang="zh-TW" altLang="zh-TW" dirty="0">
                <a:effectLst/>
              </a:rPr>
              <a:t>銀行存、借款之查證</a:t>
            </a:r>
            <a:r>
              <a:rPr lang="zh-TW" altLang="zh-TW" dirty="0" smtClean="0">
                <a:effectLst/>
              </a:rPr>
              <a:t>方法</a:t>
            </a:r>
            <a:endParaRPr lang="zh-TW" altLang="en-US" dirty="0"/>
          </a:p>
        </p:txBody>
      </p:sp>
      <p:graphicFrame>
        <p:nvGraphicFramePr>
          <p:cNvPr id="3" name="表格 2"/>
          <p:cNvGraphicFramePr>
            <a:graphicFrameLocks noGrp="1"/>
          </p:cNvGraphicFramePr>
          <p:nvPr>
            <p:extLst>
              <p:ext uri="{D42A27DB-BD31-4B8C-83A1-F6EECF244321}">
                <p14:modId xmlns:p14="http://schemas.microsoft.com/office/powerpoint/2010/main" val="1009444412"/>
              </p:ext>
            </p:extLst>
          </p:nvPr>
        </p:nvGraphicFramePr>
        <p:xfrm>
          <a:off x="1066800" y="1066802"/>
          <a:ext cx="7543800" cy="5410197"/>
        </p:xfrm>
        <a:graphic>
          <a:graphicData uri="http://schemas.openxmlformats.org/drawingml/2006/table">
            <a:tbl>
              <a:tblPr firstRow="1" firstCol="1" bandRow="1">
                <a:tableStyleId>{5C22544A-7EE6-4342-B048-85BDC9FD1C3A}</a:tableStyleId>
              </a:tblPr>
              <a:tblGrid>
                <a:gridCol w="838200"/>
                <a:gridCol w="6705600"/>
              </a:tblGrid>
              <a:tr h="794579">
                <a:tc rowSpan="3">
                  <a:txBody>
                    <a:bodyPr/>
                    <a:lstStyle/>
                    <a:p>
                      <a:pPr>
                        <a:spcAft>
                          <a:spcPts val="0"/>
                        </a:spcAft>
                      </a:pPr>
                      <a:r>
                        <a:rPr lang="zh-TW" sz="1400" kern="0" dirty="0">
                          <a:effectLst/>
                        </a:rPr>
                        <a:t>銀行存款</a:t>
                      </a:r>
                      <a:endParaRPr lang="zh-TW" sz="1400" kern="100" dirty="0">
                        <a:effectLst/>
                        <a:latin typeface="Times New Roman" panose="02020603050405020304" pitchFamily="18" charset="0"/>
                        <a:ea typeface="新細明體" panose="02020500000000000000" pitchFamily="18" charset="-120"/>
                      </a:endParaRPr>
                    </a:p>
                  </a:txBody>
                  <a:tcPr marL="13727" marR="13727" marT="0" marB="0" anchor="ctr"/>
                </a:tc>
                <a:tc>
                  <a:txBody>
                    <a:bodyPr/>
                    <a:lstStyle/>
                    <a:p>
                      <a:pPr>
                        <a:spcAft>
                          <a:spcPts val="0"/>
                        </a:spcAft>
                      </a:pPr>
                      <a:r>
                        <a:rPr lang="zh-TW" sz="1400" kern="0" dirty="0">
                          <a:effectLst/>
                        </a:rPr>
                        <a:t>首先，個人戶在金融機構存款往來有無不良紀錄，應辦理票信查詢，而票信查詢應向票據交換所查詢有無使用票據的不良紀錄，即使用「第一類票據信用資料查詢」辦理。</a:t>
                      </a:r>
                      <a:endParaRPr lang="zh-TW" sz="1400" kern="100" dirty="0">
                        <a:effectLst/>
                        <a:latin typeface="Times New Roman" panose="02020603050405020304" pitchFamily="18" charset="0"/>
                        <a:ea typeface="新細明體" panose="02020500000000000000" pitchFamily="18" charset="-120"/>
                      </a:endParaRPr>
                    </a:p>
                  </a:txBody>
                  <a:tcPr marL="13727" marR="13727" marT="0" marB="0" anchor="ctr"/>
                </a:tc>
              </a:tr>
              <a:tr h="1271326">
                <a:tc vMerge="1">
                  <a:txBody>
                    <a:bodyPr/>
                    <a:lstStyle/>
                    <a:p>
                      <a:endParaRPr lang="zh-TW" altLang="en-US"/>
                    </a:p>
                  </a:txBody>
                  <a:tcPr/>
                </a:tc>
                <a:tc>
                  <a:txBody>
                    <a:bodyPr/>
                    <a:lstStyle/>
                    <a:p>
                      <a:pPr>
                        <a:spcAft>
                          <a:spcPts val="0"/>
                        </a:spcAft>
                      </a:pPr>
                      <a:r>
                        <a:rPr lang="zh-TW" sz="1400" kern="0">
                          <a:effectLst/>
                        </a:rPr>
                        <a:t>惟對個人戶，為求工作簡化，有免辦票信查詢之例外規定，依財政部</a:t>
                      </a:r>
                      <a:r>
                        <a:rPr lang="en-US" sz="1400" kern="0">
                          <a:effectLst/>
                        </a:rPr>
                        <a:t>78</a:t>
                      </a:r>
                      <a:r>
                        <a:rPr lang="zh-TW" sz="1400" kern="0">
                          <a:effectLst/>
                        </a:rPr>
                        <a:t>年</a:t>
                      </a:r>
                      <a:r>
                        <a:rPr lang="en-US" sz="1400" kern="0">
                          <a:effectLst/>
                        </a:rPr>
                        <a:t>11</a:t>
                      </a:r>
                      <a:r>
                        <a:rPr lang="zh-TW" sz="1400" kern="0">
                          <a:effectLst/>
                        </a:rPr>
                        <a:t>月</a:t>
                      </a:r>
                      <a:r>
                        <a:rPr lang="en-US" sz="1400" kern="0">
                          <a:effectLst/>
                        </a:rPr>
                        <a:t>15</a:t>
                      </a:r>
                      <a:r>
                        <a:rPr lang="zh-TW" sz="1400" kern="0">
                          <a:effectLst/>
                        </a:rPr>
                        <a:t>曰台財融第</a:t>
                      </a:r>
                      <a:r>
                        <a:rPr lang="en-US" sz="1400" kern="0">
                          <a:effectLst/>
                        </a:rPr>
                        <a:t>780376260</a:t>
                      </a:r>
                      <a:r>
                        <a:rPr lang="zh-TW" sz="1400" kern="0">
                          <a:effectLst/>
                        </a:rPr>
                        <a:t>號函規定</a:t>
                      </a:r>
                      <a:r>
                        <a:rPr lang="en-US" sz="1400" kern="0">
                          <a:effectLst/>
                        </a:rPr>
                        <a:t>:</a:t>
                      </a:r>
                      <a:r>
                        <a:rPr lang="zh-TW" sz="1400" kern="0">
                          <a:effectLst/>
                        </a:rPr>
                        <a:t>「．‥如借款人提供其本人、配偶或直系親屬之不動產為擔保，且借款金額在新台幣</a:t>
                      </a:r>
                      <a:r>
                        <a:rPr lang="en-US" sz="1400" kern="0">
                          <a:effectLst/>
                        </a:rPr>
                        <a:t>300</a:t>
                      </a:r>
                      <a:r>
                        <a:rPr lang="zh-TW" sz="1400" kern="0">
                          <a:effectLst/>
                        </a:rPr>
                        <a:t>萬元</a:t>
                      </a:r>
                      <a:r>
                        <a:rPr lang="en-US" sz="1400" kern="0">
                          <a:effectLst/>
                        </a:rPr>
                        <a:t>(</a:t>
                      </a:r>
                      <a:r>
                        <a:rPr lang="zh-TW" sz="1400" kern="0">
                          <a:effectLst/>
                        </a:rPr>
                        <a:t>含</a:t>
                      </a:r>
                      <a:r>
                        <a:rPr lang="en-US" sz="1400" kern="0">
                          <a:effectLst/>
                        </a:rPr>
                        <a:t>)</a:t>
                      </a:r>
                      <a:r>
                        <a:rPr lang="zh-TW" sz="1400" kern="0">
                          <a:effectLst/>
                        </a:rPr>
                        <a:t>以下者，免依『個人授信案件徵信處理注意事項』第</a:t>
                      </a:r>
                      <a:r>
                        <a:rPr lang="en-US" sz="1400" kern="0">
                          <a:effectLst/>
                        </a:rPr>
                        <a:t>(</a:t>
                      </a:r>
                      <a:r>
                        <a:rPr lang="zh-TW" sz="1400" kern="0">
                          <a:effectLst/>
                        </a:rPr>
                        <a:t>三</a:t>
                      </a:r>
                      <a:r>
                        <a:rPr lang="en-US" sz="1400" kern="0">
                          <a:effectLst/>
                        </a:rPr>
                        <a:t>)</a:t>
                      </a:r>
                      <a:r>
                        <a:rPr lang="zh-TW" sz="1400" kern="0">
                          <a:effectLst/>
                        </a:rPr>
                        <a:t>點之規定辦理票信查詢…」。</a:t>
                      </a:r>
                      <a:endParaRPr lang="zh-TW" sz="1400" kern="100">
                        <a:effectLst/>
                        <a:latin typeface="Times New Roman" panose="02020603050405020304" pitchFamily="18" charset="0"/>
                        <a:ea typeface="新細明體" panose="02020500000000000000" pitchFamily="18" charset="-120"/>
                      </a:endParaRPr>
                    </a:p>
                  </a:txBody>
                  <a:tcPr marL="13727" marR="13727" marT="0" marB="0" anchor="ctr"/>
                </a:tc>
              </a:tr>
              <a:tr h="1589158">
                <a:tc vMerge="1">
                  <a:txBody>
                    <a:bodyPr/>
                    <a:lstStyle/>
                    <a:p>
                      <a:endParaRPr lang="zh-TW" altLang="en-US"/>
                    </a:p>
                  </a:txBody>
                  <a:tcPr/>
                </a:tc>
                <a:tc>
                  <a:txBody>
                    <a:bodyPr/>
                    <a:lstStyle/>
                    <a:p>
                      <a:pPr>
                        <a:spcAft>
                          <a:spcPts val="0"/>
                        </a:spcAft>
                      </a:pPr>
                      <a:r>
                        <a:rPr lang="zh-TW" sz="1400" kern="0">
                          <a:effectLst/>
                        </a:rPr>
                        <a:t>其次，對於銀行存款餘額之查證，若屬於本金融機構存款餘額，由於係行內資料，可以直接核對，若屬於同業之存款餘額，由於查詢結果，僅能獲得指定日期存款餘額位數之高中低，並無法核對，必須請借款人向同業申請當日之存款餘額證明，或提供存摺、存單、支存對帳單等才能核對，囿於借款人之配合不易，以致同業之存款餘額實務上未核對居多。</a:t>
                      </a:r>
                      <a:endParaRPr lang="zh-TW" sz="1400" kern="100">
                        <a:effectLst/>
                        <a:latin typeface="Times New Roman" panose="02020603050405020304" pitchFamily="18" charset="0"/>
                        <a:ea typeface="新細明體" panose="02020500000000000000" pitchFamily="18" charset="-120"/>
                      </a:endParaRPr>
                    </a:p>
                  </a:txBody>
                  <a:tcPr marL="13727" marR="13727" marT="0" marB="0" anchor="ctr"/>
                </a:tc>
              </a:tr>
              <a:tr h="480278">
                <a:tc rowSpan="4">
                  <a:txBody>
                    <a:bodyPr/>
                    <a:lstStyle/>
                    <a:p>
                      <a:pPr>
                        <a:spcAft>
                          <a:spcPts val="0"/>
                        </a:spcAft>
                      </a:pPr>
                      <a:r>
                        <a:rPr lang="zh-TW" sz="1400" kern="0">
                          <a:effectLst/>
                        </a:rPr>
                        <a:t>銀行借款</a:t>
                      </a:r>
                      <a:endParaRPr lang="zh-TW" sz="1400" kern="100">
                        <a:effectLst/>
                        <a:latin typeface="Times New Roman" panose="02020603050405020304" pitchFamily="18" charset="0"/>
                        <a:ea typeface="新細明體" panose="02020500000000000000" pitchFamily="18" charset="-120"/>
                      </a:endParaRPr>
                    </a:p>
                  </a:txBody>
                  <a:tcPr marL="13727" marR="13727" marT="0" marB="0" anchor="ctr"/>
                </a:tc>
                <a:tc>
                  <a:txBody>
                    <a:bodyPr/>
                    <a:lstStyle/>
                    <a:p>
                      <a:pPr>
                        <a:spcAft>
                          <a:spcPts val="0"/>
                        </a:spcAft>
                      </a:pPr>
                      <a:r>
                        <a:rPr lang="zh-TW" sz="1400" kern="0">
                          <a:effectLst/>
                        </a:rPr>
                        <a:t>首先，個人戶在金融機構借款往來有無不良紀錄，應辦理債信查詢，而債信查詢應向中心查詢下列三項資料：</a:t>
                      </a:r>
                      <a:endParaRPr lang="zh-TW" sz="1400" kern="100">
                        <a:effectLst/>
                        <a:latin typeface="Times New Roman" panose="02020603050405020304" pitchFamily="18" charset="0"/>
                        <a:ea typeface="新細明體" panose="02020500000000000000" pitchFamily="18" charset="-120"/>
                      </a:endParaRPr>
                    </a:p>
                  </a:txBody>
                  <a:tcPr marL="13727" marR="13727" marT="0" marB="0" anchor="ctr"/>
                </a:tc>
              </a:tr>
              <a:tr h="480278">
                <a:tc vMerge="1">
                  <a:txBody>
                    <a:bodyPr/>
                    <a:lstStyle/>
                    <a:p>
                      <a:endParaRPr lang="zh-TW" altLang="en-US"/>
                    </a:p>
                  </a:txBody>
                  <a:tcPr/>
                </a:tc>
                <a:tc>
                  <a:txBody>
                    <a:bodyPr/>
                    <a:lstStyle/>
                    <a:p>
                      <a:pPr>
                        <a:spcAft>
                          <a:spcPts val="0"/>
                        </a:spcAft>
                      </a:pPr>
                      <a:r>
                        <a:rPr lang="en-US" sz="1400" kern="0">
                          <a:effectLst/>
                        </a:rPr>
                        <a:t>1.</a:t>
                      </a:r>
                      <a:r>
                        <a:rPr lang="zh-TW" sz="1400" kern="0">
                          <a:effectLst/>
                        </a:rPr>
                        <a:t>現貸餘額有無逾期，即查詢「個人授信餘額資訊─科目別」之放款餘額」有無「逾期未還金額」。</a:t>
                      </a:r>
                      <a:endParaRPr lang="zh-TW" sz="1400" kern="100">
                        <a:effectLst/>
                        <a:latin typeface="Times New Roman" panose="02020603050405020304" pitchFamily="18" charset="0"/>
                        <a:ea typeface="新細明體" panose="02020500000000000000" pitchFamily="18" charset="-120"/>
                      </a:endParaRPr>
                    </a:p>
                  </a:txBody>
                  <a:tcPr marL="13727" marR="13727" marT="0" marB="0" anchor="ctr"/>
                </a:tc>
              </a:tr>
              <a:tr h="476747">
                <a:tc vMerge="1">
                  <a:txBody>
                    <a:bodyPr/>
                    <a:lstStyle/>
                    <a:p>
                      <a:endParaRPr lang="zh-TW" altLang="en-US"/>
                    </a:p>
                  </a:txBody>
                  <a:tcPr/>
                </a:tc>
                <a:tc>
                  <a:txBody>
                    <a:bodyPr/>
                    <a:lstStyle/>
                    <a:p>
                      <a:pPr>
                        <a:spcAft>
                          <a:spcPts val="0"/>
                        </a:spcAft>
                      </a:pPr>
                      <a:r>
                        <a:rPr lang="en-US" sz="1400" kern="0">
                          <a:effectLst/>
                        </a:rPr>
                        <a:t>2.</a:t>
                      </a:r>
                      <a:r>
                        <a:rPr lang="zh-TW" sz="1400" kern="0">
                          <a:effectLst/>
                        </a:rPr>
                        <a:t>以往有無逾期、催收、呆帳紀錄，即查詢「個人逾期催收及呆帳資訊─科目別」。</a:t>
                      </a:r>
                      <a:endParaRPr lang="zh-TW" sz="1400" kern="100">
                        <a:effectLst/>
                        <a:latin typeface="Times New Roman" panose="02020603050405020304" pitchFamily="18" charset="0"/>
                        <a:ea typeface="新細明體" panose="02020500000000000000" pitchFamily="18" charset="-120"/>
                      </a:endParaRPr>
                    </a:p>
                  </a:txBody>
                  <a:tcPr marL="13727" marR="13727" marT="0" marB="0" anchor="ctr"/>
                </a:tc>
              </a:tr>
              <a:tr h="317831">
                <a:tc vMerge="1">
                  <a:txBody>
                    <a:bodyPr/>
                    <a:lstStyle/>
                    <a:p>
                      <a:endParaRPr lang="zh-TW" altLang="en-US"/>
                    </a:p>
                  </a:txBody>
                  <a:tcPr/>
                </a:tc>
                <a:tc>
                  <a:txBody>
                    <a:bodyPr/>
                    <a:lstStyle/>
                    <a:p>
                      <a:pPr>
                        <a:spcAft>
                          <a:spcPts val="0"/>
                        </a:spcAft>
                      </a:pPr>
                      <a:r>
                        <a:rPr lang="en-US" sz="1400" kern="0" dirty="0">
                          <a:effectLst/>
                        </a:rPr>
                        <a:t>3.</a:t>
                      </a:r>
                      <a:r>
                        <a:rPr lang="zh-TW" sz="1400" kern="0" dirty="0">
                          <a:effectLst/>
                        </a:rPr>
                        <a:t>信用卡往來有無不良紀錄，即查詢「信用卡資訊─以身分證號查詢」。</a:t>
                      </a:r>
                      <a:endParaRPr lang="zh-TW" sz="1400" kern="100" dirty="0">
                        <a:effectLst/>
                        <a:latin typeface="Times New Roman" panose="02020603050405020304" pitchFamily="18" charset="0"/>
                        <a:ea typeface="新細明體" panose="02020500000000000000" pitchFamily="18" charset="-120"/>
                      </a:endParaRPr>
                    </a:p>
                  </a:txBody>
                  <a:tcPr marL="13727" marR="13727" marT="0" marB="0" anchor="ctr"/>
                </a:tc>
              </a:tr>
            </a:tbl>
          </a:graphicData>
        </a:graphic>
      </p:graphicFrame>
    </p:spTree>
    <p:extLst>
      <p:ext uri="{BB962C8B-B14F-4D97-AF65-F5344CB8AC3E}">
        <p14:creationId xmlns:p14="http://schemas.microsoft.com/office/powerpoint/2010/main" val="3500538714"/>
      </p:ext>
    </p:extLst>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effectLst/>
              </a:rPr>
              <a:t>個人收支情形之查證方法</a:t>
            </a:r>
            <a:endParaRPr lang="zh-TW" altLang="en-US" dirty="0"/>
          </a:p>
        </p:txBody>
      </p:sp>
      <p:graphicFrame>
        <p:nvGraphicFramePr>
          <p:cNvPr id="3" name="表格 2"/>
          <p:cNvGraphicFramePr>
            <a:graphicFrameLocks noGrp="1"/>
          </p:cNvGraphicFramePr>
          <p:nvPr>
            <p:extLst>
              <p:ext uri="{D42A27DB-BD31-4B8C-83A1-F6EECF244321}">
                <p14:modId xmlns:p14="http://schemas.microsoft.com/office/powerpoint/2010/main" val="1053513380"/>
              </p:ext>
            </p:extLst>
          </p:nvPr>
        </p:nvGraphicFramePr>
        <p:xfrm>
          <a:off x="1295400" y="1676401"/>
          <a:ext cx="7391400" cy="4648200"/>
        </p:xfrm>
        <a:graphic>
          <a:graphicData uri="http://schemas.openxmlformats.org/drawingml/2006/table">
            <a:tbl>
              <a:tblPr firstRow="1" firstCol="1" bandRow="1">
                <a:tableStyleId>{5C22544A-7EE6-4342-B048-85BDC9FD1C3A}</a:tableStyleId>
              </a:tblPr>
              <a:tblGrid>
                <a:gridCol w="1251918"/>
                <a:gridCol w="6139482"/>
              </a:tblGrid>
              <a:tr h="715108">
                <a:tc rowSpan="4">
                  <a:txBody>
                    <a:bodyPr/>
                    <a:lstStyle/>
                    <a:p>
                      <a:pPr>
                        <a:spcAft>
                          <a:spcPts val="0"/>
                        </a:spcAft>
                      </a:pPr>
                      <a:r>
                        <a:rPr lang="zh-TW" sz="1800" kern="0">
                          <a:effectLst/>
                        </a:rPr>
                        <a:t>個人收支情形之查證方法</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800" kern="0">
                          <a:effectLst/>
                        </a:rPr>
                        <a:t>當個人戶達到應徵取個人報稅資料標準時，則徵信報告「年度個人收支情形」欄應與報稅資料核對一致</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r>
              <a:tr h="715108">
                <a:tc vMerge="1">
                  <a:txBody>
                    <a:bodyPr/>
                    <a:lstStyle/>
                    <a:p>
                      <a:endParaRPr lang="zh-TW" altLang="en-US"/>
                    </a:p>
                  </a:txBody>
                  <a:tcPr/>
                </a:tc>
                <a:tc>
                  <a:txBody>
                    <a:bodyPr/>
                    <a:lstStyle/>
                    <a:p>
                      <a:pPr>
                        <a:spcAft>
                          <a:spcPts val="0"/>
                        </a:spcAft>
                      </a:pPr>
                      <a:r>
                        <a:rPr lang="zh-TW" sz="1800" kern="0">
                          <a:effectLst/>
                        </a:rPr>
                        <a:t>授信申請人如屬依法免納所得稅者，得以給付薪資單位所核發之薪資證明及其他扣繳憑單替代所得稅結算申報書影本。</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r>
              <a:tr h="1787769">
                <a:tc vMerge="1">
                  <a:txBody>
                    <a:bodyPr/>
                    <a:lstStyle/>
                    <a:p>
                      <a:endParaRPr lang="zh-TW" altLang="en-US"/>
                    </a:p>
                  </a:txBody>
                  <a:tcPr/>
                </a:tc>
                <a:tc>
                  <a:txBody>
                    <a:bodyPr/>
                    <a:lstStyle/>
                    <a:p>
                      <a:pPr>
                        <a:spcAft>
                          <a:spcPts val="0"/>
                        </a:spcAft>
                      </a:pPr>
                      <a:r>
                        <a:rPr lang="zh-TW" sz="1800" kern="0">
                          <a:effectLst/>
                        </a:rPr>
                        <a:t>為加強防範不法份子持遺失國民身分證冒名詐騙，辦理徵授信業務時，對個人借保戶、企業負責人、放款申請書上連帶保證人、保證書上連帶保證人等所提供國民身分證影本之真偽，應查詢內政部「戶役政為民服務公用資料庫網站」，網址</a:t>
                      </a:r>
                      <a:r>
                        <a:rPr lang="en-US" sz="1800" kern="0">
                          <a:effectLst/>
                        </a:rPr>
                        <a:t>htt://www.ris.gov.tw</a:t>
                      </a:r>
                      <a:r>
                        <a:rPr lang="zh-TW" sz="1800" kern="0">
                          <a:effectLst/>
                        </a:rPr>
                        <a:t>。</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r>
              <a:tr h="1430215">
                <a:tc vMerge="1">
                  <a:txBody>
                    <a:bodyPr/>
                    <a:lstStyle/>
                    <a:p>
                      <a:endParaRPr lang="zh-TW" altLang="en-US"/>
                    </a:p>
                  </a:txBody>
                  <a:tcPr/>
                </a:tc>
                <a:tc>
                  <a:txBody>
                    <a:bodyPr/>
                    <a:lstStyle/>
                    <a:p>
                      <a:pPr>
                        <a:spcAft>
                          <a:spcPts val="0"/>
                        </a:spcAft>
                      </a:pPr>
                      <a:r>
                        <a:rPr lang="zh-TW" sz="1800" kern="0" dirty="0">
                          <a:effectLst/>
                        </a:rPr>
                        <a:t>惟此外之徵信基本資料要否查證，如經濟狀況欄所填列有價證券、投資事業等資料，仍然需要請借款人提供佐證資料來核對，若查無結果或查證顯有困難者，可於徵信報告單位意見欄就徵信當時狀況敘明以為參考。</a:t>
                      </a:r>
                      <a:endParaRPr lang="zh-TW" sz="1800" kern="100" dirty="0">
                        <a:effectLst/>
                        <a:latin typeface="Times New Roman" panose="02020603050405020304" pitchFamily="18" charset="0"/>
                        <a:ea typeface="新細明體" panose="02020500000000000000" pitchFamily="18" charset="-120"/>
                      </a:endParaRPr>
                    </a:p>
                  </a:txBody>
                  <a:tcPr marL="17780" marR="17780" marT="0" marB="0" anchor="ctr"/>
                </a:tc>
              </a:tr>
            </a:tbl>
          </a:graphicData>
        </a:graphic>
      </p:graphicFrame>
    </p:spTree>
    <p:extLst>
      <p:ext uri="{BB962C8B-B14F-4D97-AF65-F5344CB8AC3E}">
        <p14:creationId xmlns:p14="http://schemas.microsoft.com/office/powerpoint/2010/main" val="319159054"/>
      </p:ext>
    </p:extLst>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04800" y="76200"/>
            <a:ext cx="8458200" cy="487680"/>
          </a:xfrm>
        </p:spPr>
        <p:txBody>
          <a:bodyPr>
            <a:normAutofit fontScale="90000"/>
          </a:bodyPr>
          <a:lstStyle/>
          <a:p>
            <a:r>
              <a:rPr lang="zh-TW" altLang="zh-TW" sz="3200" dirty="0">
                <a:effectLst/>
              </a:rPr>
              <a:t>聯合徵信中心對公司、授信戶所提供查詢之項目</a:t>
            </a:r>
            <a:endParaRPr lang="zh-TW" altLang="en-US" sz="3200" dirty="0"/>
          </a:p>
        </p:txBody>
      </p:sp>
      <p:graphicFrame>
        <p:nvGraphicFramePr>
          <p:cNvPr id="3" name="表格 2"/>
          <p:cNvGraphicFramePr>
            <a:graphicFrameLocks noGrp="1"/>
          </p:cNvGraphicFramePr>
          <p:nvPr>
            <p:extLst>
              <p:ext uri="{D42A27DB-BD31-4B8C-83A1-F6EECF244321}">
                <p14:modId xmlns:p14="http://schemas.microsoft.com/office/powerpoint/2010/main" val="1605837040"/>
              </p:ext>
            </p:extLst>
          </p:nvPr>
        </p:nvGraphicFramePr>
        <p:xfrm>
          <a:off x="1181100" y="563880"/>
          <a:ext cx="6705600" cy="6253864"/>
        </p:xfrm>
        <a:graphic>
          <a:graphicData uri="http://schemas.openxmlformats.org/drawingml/2006/table">
            <a:tbl>
              <a:tblPr firstRow="1" firstCol="1" bandRow="1">
                <a:tableStyleId>{5C22544A-7EE6-4342-B048-85BDC9FD1C3A}</a:tableStyleId>
              </a:tblPr>
              <a:tblGrid>
                <a:gridCol w="1635512"/>
                <a:gridCol w="5070088"/>
              </a:tblGrid>
              <a:tr h="209577">
                <a:tc rowSpan="20">
                  <a:txBody>
                    <a:bodyPr/>
                    <a:lstStyle/>
                    <a:p>
                      <a:pPr>
                        <a:spcAft>
                          <a:spcPts val="0"/>
                        </a:spcAft>
                      </a:pPr>
                      <a:r>
                        <a:rPr lang="zh-TW" sz="1600" kern="0" dirty="0">
                          <a:effectLst/>
                        </a:rPr>
                        <a:t>針對公司所提供查詢之項目</a:t>
                      </a:r>
                      <a:endParaRPr lang="zh-TW" sz="1600" kern="100" dirty="0">
                        <a:effectLst/>
                        <a:latin typeface="Times New Roman" panose="02020603050405020304" pitchFamily="18" charset="0"/>
                        <a:ea typeface="新細明體" panose="02020500000000000000" pitchFamily="18" charset="-120"/>
                      </a:endParaRPr>
                    </a:p>
                  </a:txBody>
                  <a:tcPr marL="12813" marR="12813" marT="0" marB="0" anchor="ctr"/>
                </a:tc>
                <a:tc>
                  <a:txBody>
                    <a:bodyPr/>
                    <a:lstStyle/>
                    <a:p>
                      <a:pPr marL="15240">
                        <a:spcAft>
                          <a:spcPts val="0"/>
                        </a:spcAft>
                      </a:pPr>
                      <a:r>
                        <a:rPr lang="zh-TW" sz="1600" kern="0">
                          <a:effectLst/>
                        </a:rPr>
                        <a:t>公司登記基本資料、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a:effectLst/>
                        </a:rPr>
                        <a:t>企業財務資料、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dirty="0">
                          <a:effectLst/>
                        </a:rPr>
                        <a:t>當月授信戶借款資料、</a:t>
                      </a:r>
                      <a:endParaRPr lang="zh-TW" sz="1600" kern="100" dirty="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a:effectLst/>
                        </a:rPr>
                        <a:t>上月授信戶借款資料、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263573">
                <a:tc vMerge="1">
                  <a:txBody>
                    <a:bodyPr/>
                    <a:lstStyle/>
                    <a:p>
                      <a:endParaRPr lang="zh-TW" altLang="en-US"/>
                    </a:p>
                  </a:txBody>
                  <a:tcPr/>
                </a:tc>
                <a:tc>
                  <a:txBody>
                    <a:bodyPr/>
                    <a:lstStyle/>
                    <a:p>
                      <a:pPr>
                        <a:spcAft>
                          <a:spcPts val="0"/>
                        </a:spcAft>
                      </a:pPr>
                      <a:r>
                        <a:rPr lang="zh-TW" sz="1600" kern="0">
                          <a:effectLst/>
                        </a:rPr>
                        <a:t>最近年度六個月授信戶借款資料、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263573">
                <a:tc vMerge="1">
                  <a:txBody>
                    <a:bodyPr/>
                    <a:lstStyle/>
                    <a:p>
                      <a:endParaRPr lang="zh-TW" altLang="en-US"/>
                    </a:p>
                  </a:txBody>
                  <a:tcPr/>
                </a:tc>
                <a:tc>
                  <a:txBody>
                    <a:bodyPr/>
                    <a:lstStyle/>
                    <a:p>
                      <a:pPr>
                        <a:spcAft>
                          <a:spcPts val="0"/>
                        </a:spcAft>
                      </a:pPr>
                      <a:r>
                        <a:rPr lang="zh-TW" sz="1600" kern="0">
                          <a:effectLst/>
                        </a:rPr>
                        <a:t>最近年度十二個月授信戶借款資料、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a:effectLst/>
                        </a:rPr>
                        <a:t>上市股票公司營業額資料、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en-US" sz="1600" kern="0">
                          <a:effectLst/>
                        </a:rPr>
                        <a:t> </a:t>
                      </a:r>
                      <a:r>
                        <a:rPr lang="zh-TW" sz="1600" kern="0">
                          <a:effectLst/>
                        </a:rPr>
                        <a:t>免保證商業本票餘額資料、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a:effectLst/>
                        </a:rPr>
                        <a:t>企業授信變動資料、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a:effectLst/>
                        </a:rPr>
                        <a:t>會員機構受理反面承諾資料、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a:effectLst/>
                        </a:rPr>
                        <a:t>記帳關稅保證資料、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a:effectLst/>
                        </a:rPr>
                        <a:t>承租人租賃資料、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a:effectLst/>
                        </a:rPr>
                        <a:t>大額退票資料、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90358">
                <a:tc vMerge="1">
                  <a:txBody>
                    <a:bodyPr/>
                    <a:lstStyle/>
                    <a:p>
                      <a:endParaRPr lang="zh-TW" altLang="en-US"/>
                    </a:p>
                  </a:txBody>
                  <a:tcPr/>
                </a:tc>
                <a:tc>
                  <a:txBody>
                    <a:bodyPr/>
                    <a:lstStyle/>
                    <a:p>
                      <a:pPr>
                        <a:spcAft>
                          <a:spcPts val="0"/>
                        </a:spcAft>
                      </a:pPr>
                      <a:r>
                        <a:rPr lang="zh-TW" sz="1600" kern="0">
                          <a:effectLst/>
                        </a:rPr>
                        <a:t>廠商進出口資料、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78003">
                <a:tc vMerge="1">
                  <a:txBody>
                    <a:bodyPr/>
                    <a:lstStyle/>
                    <a:p>
                      <a:endParaRPr lang="zh-TW" altLang="en-US"/>
                    </a:p>
                  </a:txBody>
                  <a:tcPr/>
                </a:tc>
                <a:tc>
                  <a:txBody>
                    <a:bodyPr/>
                    <a:lstStyle/>
                    <a:p>
                      <a:pPr>
                        <a:spcAft>
                          <a:spcPts val="0"/>
                        </a:spcAft>
                      </a:pPr>
                      <a:r>
                        <a:rPr lang="zh-TW" sz="1600" kern="0">
                          <a:effectLst/>
                        </a:rPr>
                        <a:t>個人信用資料、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a:effectLst/>
                        </a:rPr>
                        <a:t>公司董監事及經理人資料、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a:effectLst/>
                        </a:rPr>
                        <a:t>公司營業項目資料、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a:effectLst/>
                        </a:rPr>
                        <a:t>分公司統一編號索引、</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151005">
                <a:tc vMerge="1">
                  <a:txBody>
                    <a:bodyPr/>
                    <a:lstStyle/>
                    <a:p>
                      <a:endParaRPr lang="zh-TW" altLang="en-US"/>
                    </a:p>
                  </a:txBody>
                  <a:tcPr/>
                </a:tc>
                <a:tc>
                  <a:txBody>
                    <a:bodyPr/>
                    <a:lstStyle/>
                    <a:p>
                      <a:pPr>
                        <a:spcAft>
                          <a:spcPts val="0"/>
                        </a:spcAft>
                      </a:pPr>
                      <a:r>
                        <a:rPr lang="zh-TW" sz="1600" kern="0">
                          <a:effectLst/>
                        </a:rPr>
                        <a:t>分公司登記基本資料、</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263573">
                <a:tc vMerge="1">
                  <a:txBody>
                    <a:bodyPr/>
                    <a:lstStyle/>
                    <a:p>
                      <a:endParaRPr lang="zh-TW" altLang="en-US"/>
                    </a:p>
                  </a:txBody>
                  <a:tcPr/>
                </a:tc>
                <a:tc>
                  <a:txBody>
                    <a:bodyPr/>
                    <a:lstStyle/>
                    <a:p>
                      <a:pPr>
                        <a:spcAft>
                          <a:spcPts val="0"/>
                        </a:spcAft>
                      </a:pPr>
                      <a:r>
                        <a:rPr lang="zh-TW" sz="1600" kern="0">
                          <a:effectLst/>
                        </a:rPr>
                        <a:t>授信戶逾期、催收及呆帳資料等 </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263573">
                <a:tc rowSpan="5">
                  <a:txBody>
                    <a:bodyPr/>
                    <a:lstStyle/>
                    <a:p>
                      <a:pPr>
                        <a:spcAft>
                          <a:spcPts val="0"/>
                        </a:spcAft>
                      </a:pPr>
                      <a:r>
                        <a:rPr lang="zh-TW" sz="1600" kern="0">
                          <a:effectLst/>
                        </a:rPr>
                        <a:t>針對授信戶所提供之查詢項目</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c>
                  <a:txBody>
                    <a:bodyPr/>
                    <a:lstStyle/>
                    <a:p>
                      <a:pPr>
                        <a:spcAft>
                          <a:spcPts val="0"/>
                        </a:spcAft>
                      </a:pPr>
                      <a:r>
                        <a:rPr lang="en-US" sz="1600" kern="0">
                          <a:effectLst/>
                        </a:rPr>
                        <a:t>(1)</a:t>
                      </a:r>
                      <a:r>
                        <a:rPr lang="zh-TW" sz="1600" kern="0">
                          <a:effectLst/>
                        </a:rPr>
                        <a:t>逾期、催收紀錄自清償日起揭露三年 </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263573">
                <a:tc vMerge="1">
                  <a:txBody>
                    <a:bodyPr/>
                    <a:lstStyle/>
                    <a:p>
                      <a:endParaRPr lang="zh-TW" altLang="en-US"/>
                    </a:p>
                  </a:txBody>
                  <a:tcPr/>
                </a:tc>
                <a:tc>
                  <a:txBody>
                    <a:bodyPr/>
                    <a:lstStyle/>
                    <a:p>
                      <a:pPr>
                        <a:spcAft>
                          <a:spcPts val="0"/>
                        </a:spcAft>
                      </a:pPr>
                      <a:r>
                        <a:rPr lang="en-US" sz="1600" kern="0">
                          <a:effectLst/>
                        </a:rPr>
                        <a:t>(2)</a:t>
                      </a:r>
                      <a:r>
                        <a:rPr lang="zh-TW" sz="1600" kern="0">
                          <a:effectLst/>
                        </a:rPr>
                        <a:t>呆帳紀錄自轉銷日起揭露五年 </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263573">
                <a:tc vMerge="1">
                  <a:txBody>
                    <a:bodyPr/>
                    <a:lstStyle/>
                    <a:p>
                      <a:endParaRPr lang="zh-TW" altLang="en-US"/>
                    </a:p>
                  </a:txBody>
                  <a:tcPr/>
                </a:tc>
                <a:tc>
                  <a:txBody>
                    <a:bodyPr/>
                    <a:lstStyle/>
                    <a:p>
                      <a:pPr>
                        <a:spcAft>
                          <a:spcPts val="0"/>
                        </a:spcAft>
                      </a:pPr>
                      <a:r>
                        <a:rPr lang="en-US" sz="1600" kern="0">
                          <a:effectLst/>
                        </a:rPr>
                        <a:t>(3)</a:t>
                      </a:r>
                      <a:r>
                        <a:rPr lang="zh-TW" sz="1600" kern="0">
                          <a:effectLst/>
                        </a:rPr>
                        <a:t>退票紀錄自退票日起揭露三年 </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263573">
                <a:tc vMerge="1">
                  <a:txBody>
                    <a:bodyPr/>
                    <a:lstStyle/>
                    <a:p>
                      <a:endParaRPr lang="zh-TW" altLang="en-US"/>
                    </a:p>
                  </a:txBody>
                  <a:tcPr/>
                </a:tc>
                <a:tc>
                  <a:txBody>
                    <a:bodyPr/>
                    <a:lstStyle/>
                    <a:p>
                      <a:pPr>
                        <a:spcAft>
                          <a:spcPts val="0"/>
                        </a:spcAft>
                      </a:pPr>
                      <a:r>
                        <a:rPr lang="en-US" sz="1600" kern="0">
                          <a:effectLst/>
                        </a:rPr>
                        <a:t>(4)</a:t>
                      </a:r>
                      <a:r>
                        <a:rPr lang="zh-TW" sz="1600" kern="0">
                          <a:effectLst/>
                        </a:rPr>
                        <a:t>拒絕往來紀錄自通報日起揭露三年等。</a:t>
                      </a:r>
                      <a:endParaRPr lang="zh-TW" sz="1600" kern="100">
                        <a:effectLst/>
                        <a:latin typeface="Times New Roman" panose="02020603050405020304" pitchFamily="18" charset="0"/>
                        <a:ea typeface="新細明體" panose="02020500000000000000" pitchFamily="18" charset="-120"/>
                      </a:endParaRPr>
                    </a:p>
                  </a:txBody>
                  <a:tcPr marL="12813" marR="12813" marT="0" marB="0" anchor="ctr"/>
                </a:tc>
              </a:tr>
              <a:tr h="263573">
                <a:tc vMerge="1">
                  <a:txBody>
                    <a:bodyPr/>
                    <a:lstStyle/>
                    <a:p>
                      <a:endParaRPr lang="zh-TW" altLang="en-US"/>
                    </a:p>
                  </a:txBody>
                  <a:tcPr/>
                </a:tc>
                <a:tc>
                  <a:txBody>
                    <a:bodyPr/>
                    <a:lstStyle/>
                    <a:p>
                      <a:pPr>
                        <a:spcAft>
                          <a:spcPts val="0"/>
                        </a:spcAft>
                      </a:pPr>
                      <a:r>
                        <a:rPr lang="en-US" sz="1600" kern="0" dirty="0">
                          <a:effectLst/>
                        </a:rPr>
                        <a:t>(5)</a:t>
                      </a:r>
                      <a:r>
                        <a:rPr lang="zh-TW" sz="1600" kern="0" dirty="0">
                          <a:effectLst/>
                        </a:rPr>
                        <a:t>若透過票據交換所可獲得相關退票紀錄。</a:t>
                      </a:r>
                      <a:endParaRPr lang="zh-TW" sz="1600" kern="100" dirty="0">
                        <a:effectLst/>
                        <a:latin typeface="Times New Roman" panose="02020603050405020304" pitchFamily="18" charset="0"/>
                        <a:ea typeface="新細明體" panose="02020500000000000000" pitchFamily="18" charset="-120"/>
                      </a:endParaRPr>
                    </a:p>
                  </a:txBody>
                  <a:tcPr marL="12813" marR="12813" marT="0" marB="0" anchor="ctr"/>
                </a:tc>
              </a:tr>
            </a:tbl>
          </a:graphicData>
        </a:graphic>
      </p:graphicFrame>
    </p:spTree>
    <p:extLst>
      <p:ext uri="{BB962C8B-B14F-4D97-AF65-F5344CB8AC3E}">
        <p14:creationId xmlns:p14="http://schemas.microsoft.com/office/powerpoint/2010/main" val="2920858659"/>
      </p:ext>
    </p:extLst>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p:cNvSpPr>
          <p:nvPr>
            <p:ph type="title"/>
          </p:nvPr>
        </p:nvSpPr>
        <p:spPr>
          <a:xfrm>
            <a:off x="357188" y="152401"/>
            <a:ext cx="8229600" cy="609600"/>
          </a:xfrm>
        </p:spPr>
        <p:txBody>
          <a:bodyPr>
            <a:normAutofit fontScale="90000"/>
          </a:bodyPr>
          <a:lstStyle/>
          <a:p>
            <a:pPr eaLnBrk="1" fontAlgn="auto" hangingPunct="1">
              <a:spcAft>
                <a:spcPts val="0"/>
              </a:spcAft>
              <a:defRPr/>
            </a:pPr>
            <a:r>
              <a:rPr lang="zh-TW" altLang="en-US" dirty="0" smtClean="0">
                <a:solidFill>
                  <a:schemeClr val="tx2">
                    <a:satMod val="130000"/>
                  </a:schemeClr>
                </a:solidFill>
              </a:rPr>
              <a:t>五</a:t>
            </a:r>
            <a:r>
              <a:rPr lang="en-US" altLang="zh-TW" dirty="0" smtClean="0">
                <a:solidFill>
                  <a:schemeClr val="tx2">
                    <a:satMod val="130000"/>
                  </a:schemeClr>
                </a:solidFill>
              </a:rPr>
              <a:t>P---</a:t>
            </a:r>
            <a:r>
              <a:rPr lang="zh-TW" altLang="zh-TW" dirty="0" smtClean="0">
                <a:solidFill>
                  <a:schemeClr val="tx2">
                    <a:satMod val="130000"/>
                  </a:schemeClr>
                </a:solidFill>
              </a:rPr>
              <a:t>資金用途（</a:t>
            </a:r>
            <a:r>
              <a:rPr lang="en-US" altLang="zh-TW" dirty="0" smtClean="0">
                <a:solidFill>
                  <a:schemeClr val="tx2">
                    <a:satMod val="130000"/>
                  </a:schemeClr>
                </a:solidFill>
              </a:rPr>
              <a:t>Purpose</a:t>
            </a:r>
            <a:r>
              <a:rPr lang="zh-TW" altLang="zh-TW" dirty="0" smtClean="0">
                <a:solidFill>
                  <a:schemeClr val="tx2">
                    <a:satMod val="130000"/>
                  </a:schemeClr>
                </a:solidFill>
              </a:rPr>
              <a:t>）</a:t>
            </a:r>
            <a:endParaRPr lang="zh-TW" altLang="en-US" dirty="0" smtClean="0">
              <a:solidFill>
                <a:schemeClr val="tx2">
                  <a:satMod val="130000"/>
                </a:schemeClr>
              </a:solidFill>
            </a:endParaRPr>
          </a:p>
        </p:txBody>
      </p:sp>
      <p:sp>
        <p:nvSpPr>
          <p:cNvPr id="30723" name="內容版面配置區 2"/>
          <p:cNvSpPr>
            <a:spLocks noGrp="1"/>
          </p:cNvSpPr>
          <p:nvPr>
            <p:ph idx="1"/>
          </p:nvPr>
        </p:nvSpPr>
        <p:spPr>
          <a:xfrm>
            <a:off x="76200" y="762001"/>
            <a:ext cx="8639175" cy="5881688"/>
          </a:xfrm>
        </p:spPr>
        <p:txBody>
          <a:bodyPr/>
          <a:lstStyle/>
          <a:p>
            <a:pPr eaLnBrk="1" hangingPunct="1">
              <a:lnSpc>
                <a:spcPts val="3600"/>
              </a:lnSpc>
            </a:pPr>
            <a:r>
              <a:rPr lang="zh-TW" altLang="zh-TW" sz="2800" dirty="0" smtClean="0"/>
              <a:t>資金運用計畫是否合法、可行以及是否與銀行放款政策一致</a:t>
            </a:r>
            <a:r>
              <a:rPr lang="zh-TW" altLang="en-US" sz="2800" dirty="0" smtClean="0"/>
              <a:t>。</a:t>
            </a:r>
            <a:endParaRPr lang="en-US" altLang="zh-TW" sz="2800" dirty="0" smtClean="0"/>
          </a:p>
          <a:p>
            <a:pPr eaLnBrk="1" hangingPunct="1">
              <a:lnSpc>
                <a:spcPts val="3600"/>
              </a:lnSpc>
            </a:pPr>
            <a:r>
              <a:rPr lang="zh-TW" altLang="zh-TW" sz="2800" dirty="0" smtClean="0"/>
              <a:t>資金用途可分為週轉性及資本性兩</a:t>
            </a:r>
            <a:r>
              <a:rPr lang="zh-TW" altLang="zh-TW" sz="2800" dirty="0" smtClean="0"/>
              <a:t>種</a:t>
            </a:r>
            <a:endParaRPr lang="en-US" altLang="zh-TW" sz="2800" dirty="0" smtClean="0"/>
          </a:p>
          <a:p>
            <a:pPr lvl="1" eaLnBrk="1" hangingPunct="1">
              <a:lnSpc>
                <a:spcPts val="3600"/>
              </a:lnSpc>
            </a:pPr>
            <a:r>
              <a:rPr lang="zh-TW" altLang="en-US" sz="2400" dirty="0"/>
              <a:t>短期貸款宜追隨交易行為以控制資金用途（商業貸款理論－</a:t>
            </a:r>
            <a:r>
              <a:rPr lang="en-US" altLang="zh-TW" sz="2400" dirty="0"/>
              <a:t>commercial loan theory</a:t>
            </a:r>
            <a:r>
              <a:rPr lang="zh-TW" altLang="en-US" sz="2400" dirty="0"/>
              <a:t>、自償性交易理論－</a:t>
            </a:r>
            <a:r>
              <a:rPr lang="en-US" altLang="zh-TW" sz="2400" dirty="0" err="1"/>
              <a:t>self.liquidating</a:t>
            </a:r>
            <a:r>
              <a:rPr lang="en-US" altLang="zh-TW" sz="2400" dirty="0"/>
              <a:t> transaction</a:t>
            </a:r>
            <a:r>
              <a:rPr lang="zh-TW" altLang="en-US" sz="2400" dirty="0"/>
              <a:t>、實質票據原理－</a:t>
            </a:r>
            <a:r>
              <a:rPr lang="en-US" altLang="zh-TW" sz="2400" dirty="0"/>
              <a:t>real bill doctrine</a:t>
            </a:r>
            <a:r>
              <a:rPr lang="zh-TW" altLang="en-US" sz="2400" dirty="0"/>
              <a:t>）</a:t>
            </a:r>
            <a:endParaRPr lang="en-US" altLang="zh-TW" sz="2400" dirty="0"/>
          </a:p>
          <a:p>
            <a:pPr eaLnBrk="1" hangingPunct="1">
              <a:lnSpc>
                <a:spcPts val="3600"/>
              </a:lnSpc>
            </a:pPr>
            <a:r>
              <a:rPr lang="zh-TW" altLang="zh-TW" sz="2800" dirty="0" smtClean="0"/>
              <a:t>資金</a:t>
            </a:r>
            <a:r>
              <a:rPr lang="zh-TW" altLang="zh-TW" sz="2800" dirty="0" smtClean="0"/>
              <a:t>用途亦可決定貸款期限、還款方式、抵押品</a:t>
            </a:r>
            <a:r>
              <a:rPr lang="zh-TW" altLang="en-US" sz="2800" dirty="0" smtClean="0"/>
              <a:t>。 </a:t>
            </a:r>
            <a:endParaRPr lang="en-US" altLang="zh-TW" sz="2800" dirty="0" smtClean="0"/>
          </a:p>
          <a:p>
            <a:pPr eaLnBrk="1" hangingPunct="1">
              <a:lnSpc>
                <a:spcPts val="3600"/>
              </a:lnSpc>
            </a:pPr>
            <a:r>
              <a:rPr lang="zh-TW" altLang="zh-TW" sz="2800" dirty="0" smtClean="0"/>
              <a:t>貸款金額之多寡通常決定於資金用途與內部資金來源</a:t>
            </a:r>
            <a:r>
              <a:rPr lang="zh-TW" altLang="en-US" sz="2800" dirty="0" smtClean="0"/>
              <a:t>。例如： </a:t>
            </a:r>
            <a:r>
              <a:rPr lang="zh-TW" altLang="zh-TW" sz="2800" dirty="0" smtClean="0"/>
              <a:t>貸款金額應為新設備的價格與未來當借款人</a:t>
            </a:r>
            <a:r>
              <a:rPr lang="zh-TW" altLang="en-US" sz="2800" dirty="0" smtClean="0"/>
              <a:t>違</a:t>
            </a:r>
            <a:r>
              <a:rPr lang="zh-TW" altLang="zh-TW" sz="2800" dirty="0" smtClean="0"/>
              <a:t>約時銀行將該設備再賣出價格的差價</a:t>
            </a:r>
            <a:endParaRPr lang="en-US" altLang="zh-TW" sz="2800" dirty="0" smtClean="0"/>
          </a:p>
          <a:p>
            <a:pPr eaLnBrk="1" hangingPunct="1">
              <a:lnSpc>
                <a:spcPts val="3600"/>
              </a:lnSpc>
            </a:pPr>
            <a:r>
              <a:rPr lang="zh-TW" altLang="zh-TW" sz="2800" dirty="0" smtClean="0"/>
              <a:t>償還既存債務</a:t>
            </a:r>
            <a:r>
              <a:rPr lang="en-US" altLang="zh-TW" sz="2800" dirty="0" smtClean="0"/>
              <a:t>(</a:t>
            </a:r>
            <a:r>
              <a:rPr lang="zh-TW" altLang="en-US" sz="2800" dirty="0" smtClean="0"/>
              <a:t>以債養債</a:t>
            </a:r>
            <a:r>
              <a:rPr lang="en-US" altLang="zh-TW" sz="2800" dirty="0" smtClean="0"/>
              <a:t>)</a:t>
            </a:r>
            <a:r>
              <a:rPr lang="zh-TW" altLang="zh-TW" sz="2800" dirty="0" smtClean="0"/>
              <a:t>或替代股權</a:t>
            </a:r>
            <a:r>
              <a:rPr lang="en-US" altLang="zh-TW" sz="2800" dirty="0" smtClean="0"/>
              <a:t>(</a:t>
            </a:r>
            <a:r>
              <a:rPr lang="zh-TW" altLang="zh-TW" sz="2800" dirty="0" smtClean="0"/>
              <a:t>借款代替增資籌措資金</a:t>
            </a:r>
            <a:r>
              <a:rPr lang="en-US" altLang="zh-TW" sz="2800" dirty="0" smtClean="0"/>
              <a:t>)</a:t>
            </a:r>
          </a:p>
          <a:p>
            <a:pPr eaLnBrk="1" hangingPunct="1">
              <a:lnSpc>
                <a:spcPts val="3600"/>
              </a:lnSpc>
            </a:pPr>
            <a:endParaRPr lang="en-US" altLang="zh-TW" sz="2800" dirty="0" smtClean="0"/>
          </a:p>
          <a:p>
            <a:pPr eaLnBrk="1" hangingPunct="1">
              <a:lnSpc>
                <a:spcPts val="3600"/>
              </a:lnSpc>
            </a:pPr>
            <a:endParaRPr lang="en-US" altLang="zh-TW" sz="2800" dirty="0" smtClean="0"/>
          </a:p>
          <a:p>
            <a:pPr eaLnBrk="1" hangingPunct="1">
              <a:lnSpc>
                <a:spcPts val="3600"/>
              </a:lnSpc>
            </a:pPr>
            <a:endParaRPr lang="zh-TW" altLang="en-US" sz="2800" dirty="0" smtClean="0"/>
          </a:p>
        </p:txBody>
      </p:sp>
    </p:spTree>
    <p:extLst>
      <p:ext uri="{BB962C8B-B14F-4D97-AF65-F5344CB8AC3E}">
        <p14:creationId xmlns:p14="http://schemas.microsoft.com/office/powerpoint/2010/main" val="3586448031"/>
      </p:ext>
    </p:extLst>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228600" y="1143000"/>
          <a:ext cx="8763000" cy="4942440"/>
        </p:xfrm>
        <a:graphic>
          <a:graphicData uri="http://schemas.openxmlformats.org/drawingml/2006/table">
            <a:tbl>
              <a:tblPr/>
              <a:tblGrid>
                <a:gridCol w="559608"/>
                <a:gridCol w="4455905"/>
                <a:gridCol w="3747487"/>
              </a:tblGrid>
              <a:tr h="370440">
                <a:tc>
                  <a:txBody>
                    <a:bodyPr/>
                    <a:lstStyle/>
                    <a:p>
                      <a:pPr>
                        <a:spcAft>
                          <a:spcPts val="0"/>
                        </a:spcAft>
                      </a:pPr>
                      <a:endParaRPr lang="en-US" sz="2000" kern="100" dirty="0">
                        <a:latin typeface="新細明體"/>
                        <a:ea typeface="新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2000" kern="100">
                          <a:latin typeface="Times New Roman"/>
                          <a:ea typeface="新細明體"/>
                        </a:rPr>
                        <a:t>基本資料</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2770">
                        <a:spcAft>
                          <a:spcPts val="0"/>
                        </a:spcAft>
                      </a:pPr>
                      <a:r>
                        <a:rPr lang="zh-TW" sz="2000" kern="100" dirty="0">
                          <a:latin typeface="Times New Roman"/>
                          <a:ea typeface="新細明體"/>
                        </a:rPr>
                        <a:t>徵信範圍</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1448">
                <a:tc>
                  <a:txBody>
                    <a:bodyPr/>
                    <a:lstStyle/>
                    <a:p>
                      <a:pPr>
                        <a:spcAft>
                          <a:spcPts val="0"/>
                        </a:spcAft>
                      </a:pPr>
                      <a:r>
                        <a:rPr lang="zh-TW" sz="2000" kern="100">
                          <a:latin typeface="Times New Roman"/>
                          <a:ea typeface="新細明體"/>
                        </a:rPr>
                        <a:t>中長期授信</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spcAft>
                          <a:spcPts val="0"/>
                        </a:spcAft>
                      </a:pPr>
                      <a:r>
                        <a:rPr lang="en-US" sz="2000" kern="100" dirty="0">
                          <a:latin typeface="新細明體"/>
                          <a:ea typeface="新細明體"/>
                        </a:rPr>
                        <a:t>(1)</a:t>
                      </a:r>
                      <a:r>
                        <a:rPr lang="zh-TW" sz="2000" kern="100" dirty="0">
                          <a:latin typeface="Times New Roman"/>
                          <a:ea typeface="新細明體"/>
                        </a:rPr>
                        <a:t>週轉資金授信（包括短期授信展期續約超過一年以上者）：</a:t>
                      </a:r>
                    </a:p>
                    <a:p>
                      <a:pPr marL="21590">
                        <a:spcAft>
                          <a:spcPts val="0"/>
                        </a:spcAft>
                      </a:pPr>
                      <a:r>
                        <a:rPr lang="zh-TW" sz="2000" kern="100" dirty="0">
                          <a:latin typeface="Times New Roman"/>
                          <a:ea typeface="新細明體"/>
                        </a:rPr>
                        <a:t>除第</a:t>
                      </a:r>
                      <a:r>
                        <a:rPr lang="en-US" sz="2000" kern="100" dirty="0">
                          <a:latin typeface="Times New Roman"/>
                          <a:ea typeface="新細明體"/>
                        </a:rPr>
                        <a:t>1</a:t>
                      </a:r>
                      <a:r>
                        <a:rPr lang="zh-TW" sz="2000" kern="100" dirty="0">
                          <a:latin typeface="Times New Roman"/>
                          <a:ea typeface="新細明體"/>
                        </a:rPr>
                        <a:t>目規定資料外，總授信金額（包含財團法人金融聯合徵信中心歸戶餘額及本次申貸金額，其中存單質借、出口押匯及進口押匯之金額得予扣除，下同）達新台幣二億元者，另加送</a:t>
                      </a:r>
                      <a:r>
                        <a:rPr lang="zh-TW" sz="2000" kern="100" dirty="0">
                          <a:solidFill>
                            <a:srgbClr val="FF0000"/>
                          </a:solidFill>
                          <a:latin typeface="Times New Roman"/>
                          <a:ea typeface="新細明體"/>
                        </a:rPr>
                        <a:t>營運計畫、現金流量預估表、預估資產負債表及預估損益表</a:t>
                      </a:r>
                      <a:r>
                        <a:rPr lang="zh-TW" sz="2000" kern="100" dirty="0">
                          <a:latin typeface="Times New Roman"/>
                          <a:ea typeface="新細明體"/>
                        </a:rPr>
                        <a:t>。</a:t>
                      </a:r>
                    </a:p>
                    <a:p>
                      <a:pPr marL="21590">
                        <a:spcAft>
                          <a:spcPts val="0"/>
                        </a:spcAft>
                      </a:pPr>
                      <a:r>
                        <a:rPr lang="en-US" sz="2000" kern="100" dirty="0">
                          <a:latin typeface="新細明體"/>
                          <a:ea typeface="新細明體"/>
                        </a:rPr>
                        <a:t>(2)</a:t>
                      </a:r>
                      <a:r>
                        <a:rPr lang="zh-TW" sz="2000" kern="100" dirty="0">
                          <a:latin typeface="Times New Roman"/>
                          <a:ea typeface="新細明體"/>
                        </a:rPr>
                        <a:t>其他中長期授信：</a:t>
                      </a:r>
                    </a:p>
                    <a:p>
                      <a:pPr marL="21590">
                        <a:spcAft>
                          <a:spcPts val="0"/>
                        </a:spcAft>
                      </a:pPr>
                      <a:r>
                        <a:rPr lang="zh-TW" sz="2000" kern="100" dirty="0">
                          <a:latin typeface="Times New Roman"/>
                          <a:ea typeface="新細明體"/>
                        </a:rPr>
                        <a:t>除第</a:t>
                      </a:r>
                      <a:r>
                        <a:rPr lang="en-US" sz="2000" kern="100" dirty="0">
                          <a:latin typeface="Times New Roman"/>
                          <a:ea typeface="新細明體"/>
                        </a:rPr>
                        <a:t>1</a:t>
                      </a:r>
                      <a:r>
                        <a:rPr lang="zh-TW" sz="2000" kern="100" dirty="0">
                          <a:latin typeface="Times New Roman"/>
                          <a:ea typeface="新細明體"/>
                        </a:rPr>
                        <a:t>目規定資料外，總授信金額達新台幣二億元者，另加送個案</a:t>
                      </a:r>
                      <a:r>
                        <a:rPr lang="zh-TW" sz="2000" kern="100" dirty="0">
                          <a:solidFill>
                            <a:srgbClr val="FF0000"/>
                          </a:solidFill>
                          <a:latin typeface="Times New Roman"/>
                          <a:ea typeface="新細明體"/>
                        </a:rPr>
                        <a:t>預計資金來源去路表、建廠進度表、營運計畫、現金流量預估表、預估資產負債表及預估損益表</a:t>
                      </a:r>
                      <a:r>
                        <a:rPr lang="zh-TW" sz="2000" kern="100" dirty="0">
                          <a:latin typeface="Times New Roman"/>
                          <a:ea typeface="新細明體"/>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9685" indent="635">
                        <a:spcAft>
                          <a:spcPts val="0"/>
                        </a:spcAft>
                      </a:pPr>
                      <a:r>
                        <a:rPr lang="en-US" sz="2000" kern="100" dirty="0">
                          <a:latin typeface="新細明體"/>
                          <a:cs typeface="標楷體"/>
                        </a:rPr>
                        <a:t>(1)</a:t>
                      </a:r>
                      <a:r>
                        <a:rPr lang="zh-TW" sz="2000" kern="100" dirty="0">
                          <a:latin typeface="細明體"/>
                          <a:ea typeface="新細明體"/>
                          <a:cs typeface="標楷體"/>
                        </a:rPr>
                        <a:t>週轉資金授信（包括短期授信展期續約超過一年以上者）：</a:t>
                      </a:r>
                      <a:endParaRPr lang="zh-TW" sz="2000" kern="100" dirty="0">
                        <a:latin typeface="細明體"/>
                        <a:cs typeface="標楷體"/>
                      </a:endParaRPr>
                    </a:p>
                    <a:p>
                      <a:pPr marL="19685" indent="635">
                        <a:spcAft>
                          <a:spcPts val="0"/>
                        </a:spcAft>
                      </a:pPr>
                      <a:r>
                        <a:rPr lang="zh-TW" sz="2000" kern="100" spc="-100" dirty="0">
                          <a:latin typeface="細明體"/>
                          <a:ea typeface="新細明體"/>
                          <a:cs typeface="標楷體"/>
                        </a:rPr>
                        <a:t>除第</a:t>
                      </a:r>
                      <a:r>
                        <a:rPr lang="en-US" sz="2000" kern="100" spc="-100" dirty="0">
                          <a:latin typeface="細明體"/>
                          <a:ea typeface="新細明體"/>
                          <a:cs typeface="標楷體"/>
                        </a:rPr>
                        <a:t>1</a:t>
                      </a:r>
                      <a:r>
                        <a:rPr lang="zh-TW" sz="2000" kern="100" spc="-100" dirty="0">
                          <a:latin typeface="細明體"/>
                          <a:ea typeface="新細明體"/>
                          <a:cs typeface="標楷體"/>
                        </a:rPr>
                        <a:t>目規定</a:t>
                      </a:r>
                      <a:r>
                        <a:rPr lang="zh-TW" sz="2000" kern="100" dirty="0">
                          <a:latin typeface="細明體"/>
                          <a:ea typeface="新細明體"/>
                          <a:cs typeface="標楷體"/>
                        </a:rPr>
                        <a:t>外，總授信金額達新台幣二億元者，另增加</a:t>
                      </a:r>
                      <a:r>
                        <a:rPr lang="zh-TW" sz="2000" kern="100" dirty="0">
                          <a:solidFill>
                            <a:srgbClr val="FF0000"/>
                          </a:solidFill>
                          <a:latin typeface="細明體"/>
                          <a:ea typeface="新細明體"/>
                          <a:cs typeface="標楷體"/>
                        </a:rPr>
                        <a:t>償還能力分析。</a:t>
                      </a:r>
                      <a:endParaRPr lang="zh-TW" sz="2000" kern="100" dirty="0">
                        <a:solidFill>
                          <a:srgbClr val="FF0000"/>
                        </a:solidFill>
                        <a:latin typeface="細明體"/>
                        <a:cs typeface="標楷體"/>
                      </a:endParaRPr>
                    </a:p>
                    <a:p>
                      <a:pPr marL="19685" indent="635">
                        <a:spcAft>
                          <a:spcPts val="0"/>
                        </a:spcAft>
                      </a:pPr>
                      <a:r>
                        <a:rPr lang="en-US" sz="2000" kern="100" dirty="0">
                          <a:latin typeface="新細明體"/>
                          <a:cs typeface="標楷體"/>
                        </a:rPr>
                        <a:t>(2)</a:t>
                      </a:r>
                      <a:r>
                        <a:rPr lang="zh-TW" sz="2000" kern="100" dirty="0">
                          <a:latin typeface="細明體"/>
                          <a:ea typeface="新細明體"/>
                          <a:cs typeface="標楷體"/>
                        </a:rPr>
                        <a:t>其他中長期授信：</a:t>
                      </a:r>
                      <a:endParaRPr lang="zh-TW" sz="2000" kern="100" dirty="0">
                        <a:latin typeface="細明體"/>
                        <a:cs typeface="標楷體"/>
                      </a:endParaRPr>
                    </a:p>
                    <a:p>
                      <a:pPr marL="19685" indent="635">
                        <a:spcAft>
                          <a:spcPts val="0"/>
                        </a:spcAft>
                      </a:pPr>
                      <a:r>
                        <a:rPr lang="zh-TW" sz="2000" kern="100" dirty="0">
                          <a:latin typeface="Times New Roman"/>
                          <a:ea typeface="新細明體"/>
                        </a:rPr>
                        <a:t>除第</a:t>
                      </a:r>
                      <a:r>
                        <a:rPr lang="en-US" sz="2000" kern="100" dirty="0">
                          <a:latin typeface="Times New Roman"/>
                          <a:ea typeface="新細明體"/>
                        </a:rPr>
                        <a:t>1</a:t>
                      </a:r>
                      <a:r>
                        <a:rPr lang="zh-TW" sz="2000" kern="100" dirty="0">
                          <a:latin typeface="Times New Roman"/>
                          <a:ea typeface="新細明體"/>
                        </a:rPr>
                        <a:t>目規定外，另增加</a:t>
                      </a:r>
                      <a:r>
                        <a:rPr lang="zh-TW" sz="2000" kern="100" dirty="0">
                          <a:solidFill>
                            <a:srgbClr val="FF0000"/>
                          </a:solidFill>
                          <a:latin typeface="Times New Roman"/>
                          <a:ea typeface="新細明體"/>
                        </a:rPr>
                        <a:t>建廠或擴充計畫（含營運及資金計畫）與分期償還能力分析</a:t>
                      </a:r>
                      <a:r>
                        <a:rPr lang="zh-TW" sz="2000" kern="100" dirty="0">
                          <a:latin typeface="Times New Roman"/>
                          <a:ea typeface="新細明體"/>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3568" name="矩形 3"/>
          <p:cNvSpPr>
            <a:spLocks noChangeArrowheads="1"/>
          </p:cNvSpPr>
          <p:nvPr/>
        </p:nvSpPr>
        <p:spPr bwMode="auto">
          <a:xfrm>
            <a:off x="533400" y="6096000"/>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zh-TW" altLang="en-US" sz="1800">
                <a:latin typeface="Arial" charset="0"/>
              </a:rPr>
              <a:t>資料來源：</a:t>
            </a:r>
            <a:r>
              <a:rPr lang="zh-TW" altLang="zh-TW" sz="1800">
                <a:latin typeface="Arial" charset="0"/>
              </a:rPr>
              <a:t>中華民國銀行公會會員徵信準則</a:t>
            </a:r>
            <a:endParaRPr lang="zh-TW" altLang="en-US" sz="1800">
              <a:latin typeface="Arial" charset="0"/>
            </a:endParaRPr>
          </a:p>
        </p:txBody>
      </p:sp>
      <p:sp>
        <p:nvSpPr>
          <p:cNvPr id="5" name="標題 1"/>
          <p:cNvSpPr txBox="1">
            <a:spLocks/>
          </p:cNvSpPr>
          <p:nvPr/>
        </p:nvSpPr>
        <p:spPr>
          <a:xfrm>
            <a:off x="457200" y="274638"/>
            <a:ext cx="8229600" cy="792162"/>
          </a:xfrm>
          <a:prstGeom prst="rect">
            <a:avLst/>
          </a:prstGeom>
        </p:spPr>
        <p:txBody>
          <a:bodyPr/>
          <a:lstStyle/>
          <a:p>
            <a:pPr algn="ctr">
              <a:defRPr/>
            </a:pPr>
            <a:r>
              <a:rPr kumimoji="1" lang="zh-TW" altLang="zh-TW" sz="4400" b="1" kern="0" dirty="0">
                <a:solidFill>
                  <a:schemeClr val="tx2"/>
                </a:solidFill>
                <a:latin typeface="+mj-lt"/>
                <a:ea typeface="+mj-ea"/>
                <a:cs typeface="+mj-cs"/>
              </a:rPr>
              <a:t>企業徵信</a:t>
            </a:r>
            <a:r>
              <a:rPr kumimoji="1" lang="zh-TW" altLang="en-US" sz="4400" b="1" kern="0" dirty="0">
                <a:solidFill>
                  <a:schemeClr val="tx2"/>
                </a:solidFill>
                <a:latin typeface="+mj-lt"/>
                <a:ea typeface="+mj-ea"/>
                <a:cs typeface="+mj-cs"/>
              </a:rPr>
              <a:t>基本資料與徵信範圍</a:t>
            </a:r>
            <a:endParaRPr kumimoji="1" lang="zh-TW" altLang="en-US" sz="4400" kern="0" dirty="0">
              <a:solidFill>
                <a:schemeClr val="tx2"/>
              </a:solidFill>
              <a:latin typeface="+mj-lt"/>
              <a:ea typeface="+mj-ea"/>
              <a:cs typeface="+mj-cs"/>
            </a:endParaRPr>
          </a:p>
        </p:txBody>
      </p:sp>
    </p:spTree>
    <p:extLst>
      <p:ext uri="{BB962C8B-B14F-4D97-AF65-F5344CB8AC3E}">
        <p14:creationId xmlns:p14="http://schemas.microsoft.com/office/powerpoint/2010/main" val="3659424485"/>
      </p:ext>
    </p:extLst>
  </p:cSld>
  <p:clrMapOvr>
    <a:masterClrMapping/>
  </p:clrMapOvr>
  <p:transition>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p:cNvSpPr>
          <p:nvPr>
            <p:ph type="title"/>
          </p:nvPr>
        </p:nvSpPr>
        <p:spPr>
          <a:xfrm>
            <a:off x="1435100" y="274638"/>
            <a:ext cx="7499350" cy="922337"/>
          </a:xfrm>
        </p:spPr>
        <p:txBody>
          <a:bodyPr/>
          <a:lstStyle/>
          <a:p>
            <a:pPr eaLnBrk="1" fontAlgn="auto" hangingPunct="1">
              <a:spcAft>
                <a:spcPts val="0"/>
              </a:spcAft>
              <a:defRPr/>
            </a:pPr>
            <a:r>
              <a:rPr lang="zh-TW" altLang="zh-TW" dirty="0" smtClean="0">
                <a:solidFill>
                  <a:schemeClr val="tx2">
                    <a:satMod val="130000"/>
                  </a:schemeClr>
                </a:solidFill>
              </a:rPr>
              <a:t>還款來源（</a:t>
            </a:r>
            <a:r>
              <a:rPr lang="en-US" altLang="zh-TW" dirty="0" smtClean="0">
                <a:solidFill>
                  <a:schemeClr val="tx2">
                    <a:satMod val="130000"/>
                  </a:schemeClr>
                </a:solidFill>
              </a:rPr>
              <a:t>Payment</a:t>
            </a:r>
            <a:r>
              <a:rPr lang="zh-TW" altLang="zh-TW" dirty="0" smtClean="0">
                <a:solidFill>
                  <a:schemeClr val="tx2">
                    <a:satMod val="130000"/>
                  </a:schemeClr>
                </a:solidFill>
              </a:rPr>
              <a:t>）</a:t>
            </a:r>
            <a:endParaRPr lang="zh-TW" altLang="en-US" dirty="0" smtClean="0">
              <a:solidFill>
                <a:schemeClr val="tx2">
                  <a:satMod val="130000"/>
                </a:schemeClr>
              </a:solidFill>
            </a:endParaRPr>
          </a:p>
        </p:txBody>
      </p:sp>
      <p:sp>
        <p:nvSpPr>
          <p:cNvPr id="31747" name="內容版面配置區 2"/>
          <p:cNvSpPr>
            <a:spLocks noGrp="1"/>
          </p:cNvSpPr>
          <p:nvPr>
            <p:ph idx="1"/>
          </p:nvPr>
        </p:nvSpPr>
        <p:spPr>
          <a:xfrm>
            <a:off x="250825" y="1268413"/>
            <a:ext cx="8683625" cy="5184775"/>
          </a:xfrm>
        </p:spPr>
        <p:txBody>
          <a:bodyPr/>
          <a:lstStyle/>
          <a:p>
            <a:pPr eaLnBrk="1" hangingPunct="1"/>
            <a:r>
              <a:rPr lang="zh-TW" altLang="zh-TW" smtClean="0"/>
              <a:t>短期借款應以短期資金為還款來源；</a:t>
            </a:r>
            <a:endParaRPr lang="en-US" altLang="zh-TW" smtClean="0"/>
          </a:p>
          <a:p>
            <a:pPr lvl="1" eaLnBrk="1" hangingPunct="1"/>
            <a:r>
              <a:rPr lang="zh-TW" altLang="zh-TW" smtClean="0"/>
              <a:t>短期季節性營運資本貸款之償債資金通常來自於應收帳款到期或存貨減少，</a:t>
            </a:r>
            <a:endParaRPr lang="en-US" altLang="zh-TW" smtClean="0"/>
          </a:p>
          <a:p>
            <a:pPr eaLnBrk="1" hangingPunct="1"/>
            <a:r>
              <a:rPr lang="zh-TW" altLang="zh-TW" smtClean="0"/>
              <a:t>中長期借款應以中長期資金為還款來源</a:t>
            </a:r>
            <a:endParaRPr lang="en-US" altLang="zh-TW" smtClean="0"/>
          </a:p>
          <a:p>
            <a:pPr lvl="1" eaLnBrk="1" hangingPunct="1"/>
            <a:r>
              <a:rPr lang="zh-TW" altLang="zh-TW" smtClean="0"/>
              <a:t>正常營運之現金流入，亦可以固定資產折舊準備、股東現金增資、發行新債務等</a:t>
            </a:r>
            <a:endParaRPr lang="en-US" altLang="zh-TW" smtClean="0"/>
          </a:p>
          <a:p>
            <a:pPr eaLnBrk="1" hangingPunct="1"/>
            <a:r>
              <a:rPr lang="zh-TW" altLang="zh-TW" smtClean="0"/>
              <a:t>償債資金不應包含抵押或質押的資產</a:t>
            </a:r>
            <a:endParaRPr lang="en-US" altLang="zh-TW" smtClean="0"/>
          </a:p>
          <a:p>
            <a:pPr eaLnBrk="1" hangingPunct="1"/>
            <a:r>
              <a:rPr lang="zh-TW" altLang="en-US" smtClean="0"/>
              <a:t>財報資料：</a:t>
            </a:r>
            <a:endParaRPr lang="en-US" altLang="zh-TW" smtClean="0"/>
          </a:p>
          <a:p>
            <a:pPr>
              <a:buFont typeface="Arial" charset="0"/>
              <a:buNone/>
            </a:pPr>
            <a:r>
              <a:rPr lang="en-US" altLang="zh-TW" smtClean="0"/>
              <a:t>1.</a:t>
            </a:r>
            <a:r>
              <a:rPr lang="zh-TW" altLang="en-US" smtClean="0"/>
              <a:t>營業收入、營業利益率、利息保障倍數、</a:t>
            </a:r>
            <a:r>
              <a:rPr lang="en-US" altLang="zh-TW" smtClean="0"/>
              <a:t>EBIT</a:t>
            </a:r>
          </a:p>
          <a:p>
            <a:pPr>
              <a:buFont typeface="Arial" charset="0"/>
              <a:buNone/>
            </a:pPr>
            <a:r>
              <a:rPr lang="en-US" altLang="zh-TW" smtClean="0"/>
              <a:t>2.</a:t>
            </a:r>
            <a:r>
              <a:rPr lang="zh-TW" altLang="en-US" smtClean="0"/>
              <a:t>折舊及攤銷、</a:t>
            </a:r>
            <a:r>
              <a:rPr lang="en-US" altLang="zh-TW" smtClean="0"/>
              <a:t> EBITDA</a:t>
            </a:r>
            <a:endParaRPr lang="zh-TW" altLang="en-US" smtClean="0"/>
          </a:p>
          <a:p>
            <a:pPr eaLnBrk="1" hangingPunct="1"/>
            <a:endParaRPr lang="zh-TW" altLang="en-US" smtClean="0"/>
          </a:p>
        </p:txBody>
      </p:sp>
    </p:spTree>
    <p:extLst>
      <p:ext uri="{BB962C8B-B14F-4D97-AF65-F5344CB8AC3E}">
        <p14:creationId xmlns:p14="http://schemas.microsoft.com/office/powerpoint/2010/main" val="2771409360"/>
      </p:ext>
    </p:extLst>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p:cNvSpPr>
          <p:nvPr>
            <p:ph type="title"/>
          </p:nvPr>
        </p:nvSpPr>
        <p:spPr>
          <a:xfrm>
            <a:off x="990600" y="-20638"/>
            <a:ext cx="7499350" cy="715963"/>
          </a:xfrm>
        </p:spPr>
        <p:txBody>
          <a:bodyPr>
            <a:normAutofit fontScale="90000"/>
          </a:bodyPr>
          <a:lstStyle/>
          <a:p>
            <a:pPr eaLnBrk="1" fontAlgn="auto" hangingPunct="1">
              <a:spcAft>
                <a:spcPts val="0"/>
              </a:spcAft>
              <a:defRPr/>
            </a:pPr>
            <a:r>
              <a:rPr lang="zh-TW" altLang="zh-TW" dirty="0" smtClean="0">
                <a:solidFill>
                  <a:schemeClr val="tx2">
                    <a:satMod val="130000"/>
                  </a:schemeClr>
                </a:solidFill>
              </a:rPr>
              <a:t>債權保障（</a:t>
            </a:r>
            <a:r>
              <a:rPr lang="en-US" altLang="zh-TW" dirty="0" smtClean="0">
                <a:solidFill>
                  <a:schemeClr val="tx2">
                    <a:satMod val="130000"/>
                  </a:schemeClr>
                </a:solidFill>
              </a:rPr>
              <a:t>Protection</a:t>
            </a:r>
            <a:r>
              <a:rPr lang="zh-TW" altLang="zh-TW" dirty="0" smtClean="0">
                <a:solidFill>
                  <a:schemeClr val="tx2">
                    <a:satMod val="130000"/>
                  </a:schemeClr>
                </a:solidFill>
              </a:rPr>
              <a:t>）</a:t>
            </a:r>
          </a:p>
        </p:txBody>
      </p:sp>
      <p:sp>
        <p:nvSpPr>
          <p:cNvPr id="32771" name="內容版面配置區 2"/>
          <p:cNvSpPr>
            <a:spLocks noGrp="1"/>
          </p:cNvSpPr>
          <p:nvPr>
            <p:ph idx="1"/>
          </p:nvPr>
        </p:nvSpPr>
        <p:spPr>
          <a:xfrm>
            <a:off x="0" y="533400"/>
            <a:ext cx="9144000" cy="6324600"/>
          </a:xfrm>
        </p:spPr>
        <p:txBody>
          <a:bodyPr/>
          <a:lstStyle/>
          <a:p>
            <a:pPr eaLnBrk="1" hangingPunct="1"/>
            <a:r>
              <a:rPr lang="zh-TW" altLang="zh-TW" sz="2400" dirty="0" smtClean="0"/>
              <a:t>透過擔保品或相關保證防備借款戶不能就其還款來源履行還款時仍可如期收回放款</a:t>
            </a:r>
            <a:r>
              <a:rPr lang="zh-TW" altLang="en-US" sz="2400" dirty="0" smtClean="0"/>
              <a:t>。 </a:t>
            </a:r>
            <a:endParaRPr lang="en-US" altLang="zh-TW" sz="2400" dirty="0" smtClean="0"/>
          </a:p>
          <a:p>
            <a:pPr eaLnBrk="1" hangingPunct="1"/>
            <a:r>
              <a:rPr lang="zh-TW" altLang="zh-TW" sz="2400" dirty="0" smtClean="0"/>
              <a:t>內部保障</a:t>
            </a:r>
            <a:endParaRPr lang="en-US" altLang="zh-TW" sz="2400" dirty="0" smtClean="0"/>
          </a:p>
          <a:p>
            <a:pPr lvl="1" eaLnBrk="1" hangingPunct="1"/>
            <a:r>
              <a:rPr lang="zh-TW" altLang="zh-TW" sz="2400" dirty="0" smtClean="0"/>
              <a:t>擔保品</a:t>
            </a:r>
            <a:r>
              <a:rPr lang="zh-TW" altLang="en-US" sz="2400" dirty="0" smtClean="0"/>
              <a:t>：</a:t>
            </a:r>
            <a:r>
              <a:rPr lang="zh-TW" altLang="zh-TW" sz="2400" dirty="0" smtClean="0"/>
              <a:t>存貨</a:t>
            </a:r>
            <a:r>
              <a:rPr lang="en-US" altLang="zh-TW" sz="2400" dirty="0" smtClean="0"/>
              <a:t>(Inventory )</a:t>
            </a:r>
            <a:r>
              <a:rPr lang="zh-TW" altLang="zh-TW" sz="2400" dirty="0" smtClean="0"/>
              <a:t>、應收帳款</a:t>
            </a:r>
            <a:r>
              <a:rPr lang="en-US" altLang="zh-TW" sz="2400" dirty="0" smtClean="0"/>
              <a:t>(</a:t>
            </a:r>
            <a:r>
              <a:rPr lang="en-US" altLang="zh-TW" sz="2400" i="1" dirty="0" smtClean="0">
                <a:solidFill>
                  <a:srgbClr val="FF0000"/>
                </a:solidFill>
              </a:rPr>
              <a:t>Factoring )</a:t>
            </a:r>
            <a:r>
              <a:rPr lang="zh-TW" altLang="zh-TW" sz="2400" dirty="0" smtClean="0"/>
              <a:t>、證券</a:t>
            </a:r>
            <a:r>
              <a:rPr lang="en-US" altLang="zh-TW" sz="2400" dirty="0" smtClean="0"/>
              <a:t>(Marketable securities )</a:t>
            </a:r>
            <a:r>
              <a:rPr lang="zh-TW" altLang="zh-TW" sz="2400" dirty="0" smtClean="0"/>
              <a:t>、實質資產與設備</a:t>
            </a:r>
            <a:r>
              <a:rPr lang="en-US" altLang="zh-TW" sz="2400" dirty="0" smtClean="0"/>
              <a:t>(Real property and equipment)</a:t>
            </a:r>
            <a:r>
              <a:rPr lang="zh-TW" altLang="zh-TW" sz="2400" dirty="0" smtClean="0"/>
              <a:t>等</a:t>
            </a:r>
            <a:r>
              <a:rPr lang="zh-TW" altLang="en-US" sz="2400" dirty="0" smtClean="0"/>
              <a:t>。</a:t>
            </a:r>
            <a:endParaRPr lang="en-US" altLang="zh-TW" sz="2400" dirty="0" smtClean="0"/>
          </a:p>
          <a:p>
            <a:pPr lvl="2" eaLnBrk="1" hangingPunct="1">
              <a:lnSpc>
                <a:spcPts val="4500"/>
              </a:lnSpc>
            </a:pPr>
            <a:r>
              <a:rPr lang="zh-TW" altLang="zh-TW" dirty="0" smtClean="0"/>
              <a:t>質押</a:t>
            </a:r>
            <a:r>
              <a:rPr lang="zh-TW" altLang="en-US" dirty="0" smtClean="0"/>
              <a:t>品</a:t>
            </a:r>
            <a:r>
              <a:rPr lang="en-US" altLang="zh-TW" dirty="0" smtClean="0"/>
              <a:t>(</a:t>
            </a:r>
            <a:r>
              <a:rPr lang="en-US" altLang="zh-TW" i="1" dirty="0" smtClean="0">
                <a:solidFill>
                  <a:srgbClr val="FF0000"/>
                </a:solidFill>
              </a:rPr>
              <a:t>Pledging)-</a:t>
            </a:r>
            <a:r>
              <a:rPr lang="zh-TW" altLang="zh-TW" dirty="0" smtClean="0"/>
              <a:t>標的物</a:t>
            </a:r>
            <a:r>
              <a:rPr lang="zh-TW" altLang="en-US" dirty="0" smtClean="0"/>
              <a:t>有</a:t>
            </a:r>
            <a:r>
              <a:rPr lang="zh-TW" altLang="zh-TW" dirty="0" smtClean="0"/>
              <a:t>移轉占有</a:t>
            </a:r>
            <a:endParaRPr lang="en-US" altLang="zh-TW" dirty="0" smtClean="0"/>
          </a:p>
          <a:p>
            <a:pPr lvl="3" eaLnBrk="1" hangingPunct="1">
              <a:lnSpc>
                <a:spcPts val="4500"/>
              </a:lnSpc>
            </a:pPr>
            <a:r>
              <a:rPr lang="zh-TW" altLang="zh-TW" dirty="0" smtClean="0"/>
              <a:t>動產</a:t>
            </a:r>
            <a:r>
              <a:rPr lang="zh-TW" altLang="en-US" dirty="0" smtClean="0"/>
              <a:t> </a:t>
            </a:r>
            <a:r>
              <a:rPr lang="en-US" altLang="zh-TW" dirty="0" smtClean="0"/>
              <a:t>(</a:t>
            </a:r>
            <a:r>
              <a:rPr lang="zh-TW" altLang="zh-TW" dirty="0" smtClean="0"/>
              <a:t>定期存款、保單、股票等</a:t>
            </a:r>
            <a:r>
              <a:rPr lang="en-US" altLang="zh-TW" dirty="0" smtClean="0"/>
              <a:t>)</a:t>
            </a:r>
            <a:r>
              <a:rPr lang="zh-TW" altLang="zh-TW" dirty="0" smtClean="0"/>
              <a:t>與權利</a:t>
            </a:r>
            <a:r>
              <a:rPr lang="zh-TW" altLang="en-US" dirty="0" smtClean="0"/>
              <a:t> </a:t>
            </a:r>
            <a:r>
              <a:rPr lang="en-US" altLang="zh-TW" dirty="0" smtClean="0"/>
              <a:t>(</a:t>
            </a:r>
            <a:r>
              <a:rPr lang="zh-TW" altLang="zh-TW" dirty="0" smtClean="0"/>
              <a:t>專利權證、商標權證</a:t>
            </a:r>
            <a:r>
              <a:rPr lang="en-US" altLang="zh-TW" dirty="0" smtClean="0"/>
              <a:t>)</a:t>
            </a:r>
          </a:p>
          <a:p>
            <a:pPr lvl="2" eaLnBrk="1" hangingPunct="1">
              <a:lnSpc>
                <a:spcPts val="4500"/>
              </a:lnSpc>
            </a:pPr>
            <a:r>
              <a:rPr lang="zh-TW" altLang="zh-TW" sz="2000" dirty="0" smtClean="0"/>
              <a:t>抵押品</a:t>
            </a:r>
            <a:r>
              <a:rPr lang="en-US" altLang="zh-TW" sz="2000" dirty="0" smtClean="0"/>
              <a:t>-</a:t>
            </a:r>
            <a:r>
              <a:rPr lang="zh-TW" altLang="zh-TW" sz="2000" dirty="0" smtClean="0"/>
              <a:t>標的物</a:t>
            </a:r>
            <a:r>
              <a:rPr lang="zh-TW" altLang="en-US" sz="2000" dirty="0" smtClean="0"/>
              <a:t>無</a:t>
            </a:r>
            <a:r>
              <a:rPr lang="zh-TW" altLang="zh-TW" sz="2000" dirty="0" smtClean="0"/>
              <a:t>移轉占有</a:t>
            </a:r>
            <a:endParaRPr lang="en-US" altLang="zh-TW" sz="2000" dirty="0" smtClean="0"/>
          </a:p>
          <a:p>
            <a:pPr eaLnBrk="1" hangingPunct="1">
              <a:lnSpc>
                <a:spcPts val="4500"/>
              </a:lnSpc>
            </a:pPr>
            <a:r>
              <a:rPr lang="zh-TW" altLang="zh-TW" sz="2400" dirty="0" smtClean="0"/>
              <a:t>放款契約限制條件</a:t>
            </a:r>
            <a:r>
              <a:rPr lang="zh-TW" altLang="en-US" sz="2400" dirty="0" smtClean="0"/>
              <a:t>：</a:t>
            </a:r>
            <a:r>
              <a:rPr lang="zh-TW" altLang="zh-TW" sz="2400" dirty="0" smtClean="0"/>
              <a:t>維持最低流動比率</a:t>
            </a:r>
            <a:r>
              <a:rPr lang="zh-TW" altLang="en-US" sz="2400" dirty="0" smtClean="0"/>
              <a:t>、</a:t>
            </a:r>
            <a:r>
              <a:rPr lang="zh-TW" altLang="zh-TW" sz="2400" dirty="0" smtClean="0"/>
              <a:t>禁止分配盈餘或發放現金股利</a:t>
            </a:r>
            <a:r>
              <a:rPr lang="zh-TW" altLang="en-US" sz="2400" dirty="0" smtClean="0"/>
              <a:t>等。 </a:t>
            </a:r>
            <a:endParaRPr lang="en-US" altLang="zh-TW" sz="2400" dirty="0" smtClean="0"/>
          </a:p>
          <a:p>
            <a:pPr eaLnBrk="1" hangingPunct="1"/>
            <a:r>
              <a:rPr lang="zh-TW" altLang="zh-TW" sz="2400" dirty="0" smtClean="0"/>
              <a:t>外部保障</a:t>
            </a:r>
            <a:endParaRPr lang="en-US" altLang="zh-TW" sz="2400" dirty="0" smtClean="0"/>
          </a:p>
          <a:p>
            <a:pPr lvl="1" eaLnBrk="1" hangingPunct="1"/>
            <a:r>
              <a:rPr lang="zh-TW" altLang="zh-TW" sz="2000" dirty="0" smtClean="0"/>
              <a:t>第三者</a:t>
            </a:r>
            <a:r>
              <a:rPr lang="zh-TW" altLang="en-US" sz="2000" dirty="0" smtClean="0"/>
              <a:t>保證：</a:t>
            </a:r>
            <a:r>
              <a:rPr lang="zh-TW" altLang="zh-TW" sz="2000" dirty="0" smtClean="0"/>
              <a:t>連帶保證、票據背書</a:t>
            </a:r>
          </a:p>
          <a:p>
            <a:pPr lvl="1" eaLnBrk="1" hangingPunct="1"/>
            <a:endParaRPr lang="zh-TW" altLang="zh-TW" sz="2400" dirty="0" smtClean="0"/>
          </a:p>
          <a:p>
            <a:pPr eaLnBrk="1" hangingPunct="1"/>
            <a:endParaRPr lang="zh-TW" altLang="en-US" sz="2400" dirty="0" smtClean="0"/>
          </a:p>
        </p:txBody>
      </p:sp>
    </p:spTree>
    <p:extLst>
      <p:ext uri="{BB962C8B-B14F-4D97-AF65-F5344CB8AC3E}">
        <p14:creationId xmlns:p14="http://schemas.microsoft.com/office/powerpoint/2010/main" val="3739929016"/>
      </p:ext>
    </p:extLst>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標題 1"/>
          <p:cNvSpPr>
            <a:spLocks noGrp="1"/>
          </p:cNvSpPr>
          <p:nvPr>
            <p:ph type="title"/>
          </p:nvPr>
        </p:nvSpPr>
        <p:spPr>
          <a:xfrm>
            <a:off x="990600" y="274638"/>
            <a:ext cx="7943850" cy="792162"/>
          </a:xfrm>
        </p:spPr>
        <p:txBody>
          <a:bodyPr/>
          <a:lstStyle/>
          <a:p>
            <a:pPr eaLnBrk="1" fontAlgn="auto" hangingPunct="1">
              <a:spcAft>
                <a:spcPts val="0"/>
              </a:spcAft>
              <a:defRPr/>
            </a:pPr>
            <a:r>
              <a:rPr lang="zh-TW" altLang="zh-TW" dirty="0" smtClean="0">
                <a:solidFill>
                  <a:schemeClr val="tx2">
                    <a:satMod val="130000"/>
                  </a:schemeClr>
                </a:solidFill>
              </a:rPr>
              <a:t>擔保品</a:t>
            </a:r>
            <a:endParaRPr lang="zh-TW" altLang="en-US" dirty="0" smtClean="0">
              <a:solidFill>
                <a:schemeClr val="tx2">
                  <a:satMod val="130000"/>
                </a:schemeClr>
              </a:solidFill>
            </a:endParaRPr>
          </a:p>
        </p:txBody>
      </p:sp>
      <p:sp>
        <p:nvSpPr>
          <p:cNvPr id="33795" name="內容版面配置區 2"/>
          <p:cNvSpPr>
            <a:spLocks noGrp="1"/>
          </p:cNvSpPr>
          <p:nvPr>
            <p:ph idx="1"/>
          </p:nvPr>
        </p:nvSpPr>
        <p:spPr>
          <a:xfrm>
            <a:off x="457200" y="990600"/>
            <a:ext cx="8534400" cy="5638800"/>
          </a:xfrm>
        </p:spPr>
        <p:txBody>
          <a:bodyPr/>
          <a:lstStyle/>
          <a:p>
            <a:pPr eaLnBrk="1" hangingPunct="1">
              <a:lnSpc>
                <a:spcPts val="4500"/>
              </a:lnSpc>
            </a:pPr>
            <a:r>
              <a:rPr lang="zh-TW" altLang="zh-TW" dirty="0" smtClean="0"/>
              <a:t>質押</a:t>
            </a:r>
            <a:r>
              <a:rPr lang="zh-TW" altLang="en-US" dirty="0" smtClean="0"/>
              <a:t>品</a:t>
            </a:r>
            <a:r>
              <a:rPr lang="en-US" altLang="zh-TW" dirty="0" smtClean="0"/>
              <a:t>(</a:t>
            </a:r>
            <a:r>
              <a:rPr lang="zh-TW" altLang="zh-TW" dirty="0" smtClean="0"/>
              <a:t>標的物</a:t>
            </a:r>
            <a:r>
              <a:rPr lang="zh-TW" altLang="en-US" dirty="0" smtClean="0"/>
              <a:t>有</a:t>
            </a:r>
            <a:r>
              <a:rPr lang="zh-TW" altLang="zh-TW" dirty="0" smtClean="0"/>
              <a:t>移轉占有</a:t>
            </a:r>
            <a:r>
              <a:rPr lang="en-US" altLang="zh-TW" dirty="0" smtClean="0"/>
              <a:t>)</a:t>
            </a:r>
          </a:p>
          <a:p>
            <a:pPr lvl="1" eaLnBrk="1" hangingPunct="1">
              <a:lnSpc>
                <a:spcPts val="4500"/>
              </a:lnSpc>
            </a:pPr>
            <a:r>
              <a:rPr lang="zh-TW" altLang="zh-TW" dirty="0" smtClean="0"/>
              <a:t>動產</a:t>
            </a:r>
            <a:r>
              <a:rPr lang="zh-TW" altLang="en-US" dirty="0" smtClean="0"/>
              <a:t> </a:t>
            </a:r>
            <a:r>
              <a:rPr lang="en-US" altLang="zh-TW" dirty="0" smtClean="0"/>
              <a:t>(</a:t>
            </a:r>
            <a:r>
              <a:rPr lang="zh-TW" altLang="zh-TW" dirty="0" smtClean="0"/>
              <a:t>定期存款、保單、股票等</a:t>
            </a:r>
            <a:r>
              <a:rPr lang="en-US" altLang="zh-TW" dirty="0" smtClean="0"/>
              <a:t>)</a:t>
            </a:r>
          </a:p>
          <a:p>
            <a:pPr lvl="1" eaLnBrk="1" hangingPunct="1">
              <a:lnSpc>
                <a:spcPts val="4500"/>
              </a:lnSpc>
            </a:pPr>
            <a:r>
              <a:rPr lang="zh-TW" altLang="zh-TW" dirty="0" smtClean="0"/>
              <a:t>與權利</a:t>
            </a:r>
            <a:r>
              <a:rPr lang="zh-TW" altLang="en-US" dirty="0" smtClean="0"/>
              <a:t> </a:t>
            </a:r>
            <a:r>
              <a:rPr lang="en-US" altLang="zh-TW" dirty="0" smtClean="0"/>
              <a:t>(</a:t>
            </a:r>
            <a:r>
              <a:rPr lang="zh-TW" altLang="zh-TW" dirty="0" smtClean="0"/>
              <a:t>專利權證、商標權證</a:t>
            </a:r>
            <a:r>
              <a:rPr lang="en-US" altLang="zh-TW" dirty="0" smtClean="0"/>
              <a:t>)</a:t>
            </a:r>
          </a:p>
          <a:p>
            <a:pPr eaLnBrk="1" hangingPunct="1">
              <a:lnSpc>
                <a:spcPts val="4500"/>
              </a:lnSpc>
            </a:pPr>
            <a:r>
              <a:rPr lang="zh-TW" altLang="zh-TW" dirty="0" smtClean="0"/>
              <a:t>抵押品</a:t>
            </a:r>
            <a:r>
              <a:rPr lang="en-US" altLang="zh-TW" dirty="0" smtClean="0"/>
              <a:t>(</a:t>
            </a:r>
            <a:r>
              <a:rPr lang="zh-TW" altLang="zh-TW" dirty="0" smtClean="0"/>
              <a:t>標的物</a:t>
            </a:r>
            <a:r>
              <a:rPr lang="zh-TW" altLang="en-US" dirty="0" smtClean="0"/>
              <a:t>無</a:t>
            </a:r>
            <a:r>
              <a:rPr lang="zh-TW" altLang="zh-TW" dirty="0" smtClean="0"/>
              <a:t>移轉占有</a:t>
            </a:r>
            <a:r>
              <a:rPr lang="en-US" altLang="zh-TW" dirty="0" smtClean="0"/>
              <a:t>)</a:t>
            </a:r>
          </a:p>
          <a:p>
            <a:pPr lvl="1" eaLnBrk="1" hangingPunct="1">
              <a:lnSpc>
                <a:spcPct val="120000"/>
              </a:lnSpc>
            </a:pPr>
            <a:r>
              <a:rPr lang="en-US" altLang="zh-TW" sz="2000" dirty="0" smtClean="0"/>
              <a:t>Characteristics of good collateral:</a:t>
            </a:r>
          </a:p>
          <a:p>
            <a:pPr lvl="2" eaLnBrk="1" hangingPunct="1">
              <a:lnSpc>
                <a:spcPct val="120000"/>
              </a:lnSpc>
              <a:buFontTx/>
              <a:buNone/>
            </a:pPr>
            <a:r>
              <a:rPr lang="en-US" altLang="zh-TW" sz="1800" i="1" dirty="0" smtClean="0">
                <a:solidFill>
                  <a:srgbClr val="FF0000"/>
                </a:solidFill>
              </a:rPr>
              <a:t>Durability(</a:t>
            </a:r>
            <a:r>
              <a:rPr lang="zh-TW" altLang="en-US" sz="1800" i="1" dirty="0" smtClean="0">
                <a:solidFill>
                  <a:srgbClr val="FF0000"/>
                </a:solidFill>
              </a:rPr>
              <a:t>耐久性</a:t>
            </a:r>
            <a:r>
              <a:rPr lang="en-US" altLang="zh-TW" sz="1800" i="1" dirty="0" smtClean="0">
                <a:solidFill>
                  <a:srgbClr val="FF0000"/>
                </a:solidFill>
              </a:rPr>
              <a:t>)</a:t>
            </a:r>
            <a:r>
              <a:rPr lang="en-US" altLang="zh-TW" sz="1800" dirty="0" smtClean="0"/>
              <a:t> is the ability of the asset to withstand wear.  Durable versus nondurable collateral.</a:t>
            </a:r>
          </a:p>
          <a:p>
            <a:pPr lvl="2" eaLnBrk="1" hangingPunct="1">
              <a:lnSpc>
                <a:spcPct val="120000"/>
              </a:lnSpc>
              <a:buFontTx/>
              <a:buNone/>
            </a:pPr>
            <a:r>
              <a:rPr lang="en-US" altLang="zh-TW" sz="1800" i="1" dirty="0" smtClean="0">
                <a:solidFill>
                  <a:srgbClr val="FF0000"/>
                </a:solidFill>
              </a:rPr>
              <a:t>Identification</a:t>
            </a:r>
            <a:r>
              <a:rPr lang="en-US" altLang="zh-TW" sz="1800" dirty="0" smtClean="0"/>
              <a:t> due to physical uniqueness or serial numbers.</a:t>
            </a:r>
          </a:p>
          <a:p>
            <a:pPr lvl="2" eaLnBrk="1" hangingPunct="1">
              <a:lnSpc>
                <a:spcPct val="120000"/>
              </a:lnSpc>
              <a:buFontTx/>
              <a:buNone/>
            </a:pPr>
            <a:r>
              <a:rPr lang="en-US" altLang="zh-TW" sz="1800" i="1" dirty="0" smtClean="0">
                <a:solidFill>
                  <a:srgbClr val="FF0000"/>
                </a:solidFill>
              </a:rPr>
              <a:t>Marketability(</a:t>
            </a:r>
            <a:r>
              <a:rPr lang="zh-TW" altLang="en-US" sz="1800" i="1" dirty="0" smtClean="0">
                <a:solidFill>
                  <a:srgbClr val="FF0000"/>
                </a:solidFill>
              </a:rPr>
              <a:t>市場性</a:t>
            </a:r>
            <a:r>
              <a:rPr lang="en-US" altLang="zh-TW" sz="1800" i="1" dirty="0" smtClean="0">
                <a:solidFill>
                  <a:srgbClr val="FF0000"/>
                </a:solidFill>
              </a:rPr>
              <a:t>)</a:t>
            </a:r>
            <a:r>
              <a:rPr lang="en-US" altLang="zh-TW" sz="1800" dirty="0" smtClean="0"/>
              <a:t> of the property if resold.</a:t>
            </a:r>
          </a:p>
          <a:p>
            <a:pPr lvl="2" eaLnBrk="1" hangingPunct="1">
              <a:lnSpc>
                <a:spcPct val="120000"/>
              </a:lnSpc>
              <a:buFontTx/>
              <a:buNone/>
            </a:pPr>
            <a:r>
              <a:rPr lang="en-US" altLang="zh-TW" sz="1800" i="1" dirty="0" smtClean="0">
                <a:solidFill>
                  <a:srgbClr val="FF0000"/>
                </a:solidFill>
              </a:rPr>
              <a:t>Stability of value(</a:t>
            </a:r>
            <a:r>
              <a:rPr lang="zh-TW" altLang="en-US" sz="1800" i="1" dirty="0" smtClean="0">
                <a:solidFill>
                  <a:srgbClr val="FF0000"/>
                </a:solidFill>
              </a:rPr>
              <a:t>價值穩定</a:t>
            </a:r>
            <a:r>
              <a:rPr lang="en-US" altLang="zh-TW" sz="1800" i="1" dirty="0" smtClean="0">
                <a:solidFill>
                  <a:srgbClr val="FF0000"/>
                </a:solidFill>
              </a:rPr>
              <a:t>)</a:t>
            </a:r>
            <a:r>
              <a:rPr lang="en-US" altLang="zh-TW" sz="1800" dirty="0" smtClean="0">
                <a:solidFill>
                  <a:srgbClr val="FF0000"/>
                </a:solidFill>
              </a:rPr>
              <a:t> </a:t>
            </a:r>
            <a:r>
              <a:rPr lang="en-US" altLang="zh-TW" sz="1800" dirty="0" smtClean="0"/>
              <a:t>over the period of the loan.</a:t>
            </a:r>
          </a:p>
          <a:p>
            <a:pPr lvl="2" eaLnBrk="1" hangingPunct="1">
              <a:lnSpc>
                <a:spcPct val="120000"/>
              </a:lnSpc>
              <a:buFontTx/>
              <a:buNone/>
            </a:pPr>
            <a:r>
              <a:rPr lang="en-US" altLang="zh-TW" sz="1800" i="1" dirty="0" smtClean="0">
                <a:solidFill>
                  <a:srgbClr val="FF0000"/>
                </a:solidFill>
              </a:rPr>
              <a:t>Standardization(</a:t>
            </a:r>
            <a:r>
              <a:rPr lang="zh-TW" altLang="en-US" sz="1800" i="1" dirty="0" smtClean="0">
                <a:solidFill>
                  <a:srgbClr val="FF0000"/>
                </a:solidFill>
              </a:rPr>
              <a:t>標準化</a:t>
            </a:r>
            <a:r>
              <a:rPr lang="en-US" altLang="zh-TW" sz="1800" i="1" dirty="0" smtClean="0">
                <a:solidFill>
                  <a:srgbClr val="FF0000"/>
                </a:solidFill>
              </a:rPr>
              <a:t>)</a:t>
            </a:r>
            <a:r>
              <a:rPr lang="en-US" altLang="zh-TW" sz="1800" dirty="0" smtClean="0"/>
              <a:t> by government or industry guidelines in grading quality of assets.</a:t>
            </a:r>
          </a:p>
          <a:p>
            <a:pPr eaLnBrk="1" hangingPunct="1">
              <a:lnSpc>
                <a:spcPts val="4500"/>
              </a:lnSpc>
            </a:pPr>
            <a:endParaRPr lang="zh-TW" altLang="en-US" dirty="0" smtClean="0"/>
          </a:p>
        </p:txBody>
      </p:sp>
    </p:spTree>
    <p:extLst>
      <p:ext uri="{BB962C8B-B14F-4D97-AF65-F5344CB8AC3E}">
        <p14:creationId xmlns:p14="http://schemas.microsoft.com/office/powerpoint/2010/main" val="3752447842"/>
      </p:ext>
    </p:extLst>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p:cNvSpPr>
          <p:nvPr>
            <p:ph type="title"/>
          </p:nvPr>
        </p:nvSpPr>
        <p:spPr/>
        <p:txBody>
          <a:bodyPr/>
          <a:lstStyle/>
          <a:p>
            <a:pPr eaLnBrk="1" fontAlgn="auto" hangingPunct="1">
              <a:spcAft>
                <a:spcPts val="0"/>
              </a:spcAft>
              <a:defRPr/>
            </a:pPr>
            <a:r>
              <a:rPr lang="zh-TW" altLang="en-US" smtClean="0">
                <a:solidFill>
                  <a:schemeClr val="tx2">
                    <a:satMod val="130000"/>
                  </a:schemeClr>
                </a:solidFill>
              </a:rPr>
              <a:t>經驗法則</a:t>
            </a:r>
          </a:p>
        </p:txBody>
      </p:sp>
      <p:sp>
        <p:nvSpPr>
          <p:cNvPr id="66563" name="內容版面配置區 2"/>
          <p:cNvSpPr>
            <a:spLocks noGrp="1"/>
          </p:cNvSpPr>
          <p:nvPr>
            <p:ph idx="1"/>
          </p:nvPr>
        </p:nvSpPr>
        <p:spPr>
          <a:xfrm>
            <a:off x="1066800" y="1447800"/>
            <a:ext cx="7867650" cy="4800600"/>
          </a:xfrm>
        </p:spPr>
        <p:txBody>
          <a:bodyPr/>
          <a:lstStyle/>
          <a:p>
            <a:pPr eaLnBrk="1" hangingPunct="1"/>
            <a:r>
              <a:rPr lang="zh-TW" altLang="en-US" dirty="0" smtClean="0"/>
              <a:t>所有權損失宜有自負部分（</a:t>
            </a:r>
            <a:r>
              <a:rPr lang="en-US" altLang="zh-TW" dirty="0" smtClean="0"/>
              <a:t>ownership equity theory</a:t>
            </a:r>
            <a:r>
              <a:rPr lang="zh-TW" altLang="en-US" dirty="0" smtClean="0"/>
              <a:t>）：不動產貸款成數不宜達</a:t>
            </a:r>
            <a:r>
              <a:rPr lang="en-US" altLang="zh-TW" dirty="0" smtClean="0"/>
              <a:t>100</a:t>
            </a:r>
            <a:r>
              <a:rPr lang="zh-TW" altLang="en-US" dirty="0" smtClean="0"/>
              <a:t>％，例如有擔保為買價的</a:t>
            </a:r>
            <a:r>
              <a:rPr lang="en-US" altLang="zh-TW" dirty="0" smtClean="0"/>
              <a:t>70</a:t>
            </a:r>
            <a:r>
              <a:rPr lang="zh-TW" altLang="en-US" dirty="0" smtClean="0"/>
              <a:t>％，借款人自己負擔損失</a:t>
            </a:r>
            <a:r>
              <a:rPr lang="en-US" altLang="zh-TW" dirty="0" smtClean="0"/>
              <a:t>30</a:t>
            </a:r>
            <a:r>
              <a:rPr lang="zh-TW" altLang="en-US" dirty="0" smtClean="0"/>
              <a:t>％。</a:t>
            </a:r>
            <a:endParaRPr lang="en-US" altLang="zh-TW" dirty="0" smtClean="0"/>
          </a:p>
          <a:p>
            <a:pPr eaLnBrk="1" hangingPunct="1"/>
            <a:endParaRPr lang="zh-TW" altLang="en-US" dirty="0" smtClean="0"/>
          </a:p>
        </p:txBody>
      </p:sp>
    </p:spTree>
    <p:extLst>
      <p:ext uri="{BB962C8B-B14F-4D97-AF65-F5344CB8AC3E}">
        <p14:creationId xmlns:p14="http://schemas.microsoft.com/office/powerpoint/2010/main" val="1113491048"/>
      </p:ext>
    </p:extLst>
  </p:cSld>
  <p:clrMapOvr>
    <a:masterClrMapping/>
  </p:clrMapOvr>
  <p:transition>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p:cNvSpPr>
          <p:nvPr>
            <p:ph type="title"/>
          </p:nvPr>
        </p:nvSpPr>
        <p:spPr/>
        <p:txBody>
          <a:bodyPr/>
          <a:lstStyle/>
          <a:p>
            <a:pPr eaLnBrk="1" fontAlgn="auto" hangingPunct="1">
              <a:spcAft>
                <a:spcPts val="0"/>
              </a:spcAft>
              <a:defRPr/>
            </a:pPr>
            <a:r>
              <a:rPr lang="zh-TW" altLang="en-US" smtClean="0">
                <a:solidFill>
                  <a:schemeClr val="tx2">
                    <a:satMod val="130000"/>
                  </a:schemeClr>
                </a:solidFill>
              </a:rPr>
              <a:t>對保</a:t>
            </a:r>
          </a:p>
        </p:txBody>
      </p:sp>
      <p:sp>
        <p:nvSpPr>
          <p:cNvPr id="34819" name="內容版面配置區 2"/>
          <p:cNvSpPr>
            <a:spLocks noGrp="1"/>
          </p:cNvSpPr>
          <p:nvPr>
            <p:ph idx="1"/>
          </p:nvPr>
        </p:nvSpPr>
        <p:spPr>
          <a:xfrm>
            <a:off x="685800" y="1447800"/>
            <a:ext cx="8248650" cy="4800600"/>
          </a:xfrm>
        </p:spPr>
        <p:txBody>
          <a:bodyPr/>
          <a:lstStyle/>
          <a:p>
            <a:pPr eaLnBrk="1" hangingPunct="1"/>
            <a:r>
              <a:rPr lang="zh-TW" altLang="zh-TW" dirty="0" smtClean="0"/>
              <a:t>銀行對保證人</a:t>
            </a:r>
            <a:r>
              <a:rPr lang="en-US" altLang="zh-TW" dirty="0" smtClean="0"/>
              <a:t>(</a:t>
            </a:r>
            <a:r>
              <a:rPr lang="zh-TW" altLang="zh-TW" dirty="0" smtClean="0"/>
              <a:t>物</a:t>
            </a:r>
            <a:r>
              <a:rPr lang="en-US" altLang="zh-TW" dirty="0" smtClean="0"/>
              <a:t>)</a:t>
            </a:r>
            <a:r>
              <a:rPr lang="zh-TW" altLang="zh-TW" dirty="0" smtClean="0"/>
              <a:t>簽訂保證契約或認證的行為</a:t>
            </a:r>
            <a:endParaRPr lang="en-US" altLang="zh-TW" dirty="0" smtClean="0"/>
          </a:p>
          <a:p>
            <a:pPr eaLnBrk="1" hangingPunct="1"/>
            <a:r>
              <a:rPr lang="zh-TW" altLang="zh-TW" dirty="0" smtClean="0"/>
              <a:t>例如：連帶保證書</a:t>
            </a:r>
            <a:r>
              <a:rPr lang="en-US" altLang="zh-TW" dirty="0" smtClean="0"/>
              <a:t>(</a:t>
            </a:r>
            <a:r>
              <a:rPr lang="zh-TW" altLang="zh-TW" dirty="0" smtClean="0"/>
              <a:t>或借據、本票</a:t>
            </a:r>
            <a:r>
              <a:rPr lang="en-US" altLang="zh-TW" dirty="0" smtClean="0"/>
              <a:t>)</a:t>
            </a:r>
            <a:r>
              <a:rPr lang="zh-TW" altLang="zh-TW" dirty="0" smtClean="0"/>
              <a:t>的簽訂，擔保物權設定登記、保單正本的交付等</a:t>
            </a:r>
            <a:endParaRPr lang="en-US" altLang="zh-TW" dirty="0" smtClean="0"/>
          </a:p>
          <a:p>
            <a:pPr eaLnBrk="1" hangingPunct="1"/>
            <a:r>
              <a:rPr lang="zh-TW" altLang="zh-TW" dirty="0" smtClean="0"/>
              <a:t>「最高限額之抵押權」之設定，由銀行與借款人於雙方所合意之最高限額內，由銀行隨時提供資金與借款人，不必就日後每筆借貸逐一辦理抵押權，如此可簡化借貸程序</a:t>
            </a:r>
            <a:endParaRPr lang="zh-TW" altLang="en-US" dirty="0" smtClean="0"/>
          </a:p>
        </p:txBody>
      </p:sp>
    </p:spTree>
    <p:extLst>
      <p:ext uri="{BB962C8B-B14F-4D97-AF65-F5344CB8AC3E}">
        <p14:creationId xmlns:p14="http://schemas.microsoft.com/office/powerpoint/2010/main" val="867786470"/>
      </p:ext>
    </p:extLst>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標題 1"/>
          <p:cNvSpPr>
            <a:spLocks noGrp="1"/>
          </p:cNvSpPr>
          <p:nvPr>
            <p:ph type="title"/>
          </p:nvPr>
        </p:nvSpPr>
        <p:spPr/>
        <p:txBody>
          <a:bodyPr/>
          <a:lstStyle/>
          <a:p>
            <a:pPr eaLnBrk="1" fontAlgn="auto" hangingPunct="1">
              <a:spcAft>
                <a:spcPts val="0"/>
              </a:spcAft>
              <a:defRPr/>
            </a:pPr>
            <a:r>
              <a:rPr lang="zh-TW" altLang="zh-TW" smtClean="0">
                <a:solidFill>
                  <a:schemeClr val="tx2">
                    <a:satMod val="130000"/>
                  </a:schemeClr>
                </a:solidFill>
              </a:rPr>
              <a:t>限制條款</a:t>
            </a:r>
            <a:r>
              <a:rPr lang="en-US" altLang="zh-TW" smtClean="0">
                <a:solidFill>
                  <a:schemeClr val="tx2">
                    <a:satMod val="130000"/>
                  </a:schemeClr>
                </a:solidFill>
              </a:rPr>
              <a:t> (loan covenants)</a:t>
            </a:r>
            <a:endParaRPr lang="zh-TW" altLang="en-US" smtClean="0">
              <a:solidFill>
                <a:schemeClr val="tx2">
                  <a:satMod val="130000"/>
                </a:schemeClr>
              </a:solidFill>
            </a:endParaRPr>
          </a:p>
        </p:txBody>
      </p:sp>
      <p:sp>
        <p:nvSpPr>
          <p:cNvPr id="35843" name="內容版面配置區 2"/>
          <p:cNvSpPr>
            <a:spLocks noGrp="1"/>
          </p:cNvSpPr>
          <p:nvPr>
            <p:ph idx="1"/>
          </p:nvPr>
        </p:nvSpPr>
        <p:spPr>
          <a:xfrm>
            <a:off x="785813" y="2000250"/>
            <a:ext cx="7900987" cy="4125913"/>
          </a:xfrm>
        </p:spPr>
        <p:txBody>
          <a:bodyPr/>
          <a:lstStyle/>
          <a:p>
            <a:pPr eaLnBrk="1" hangingPunct="1"/>
            <a:r>
              <a:rPr lang="zh-TW" altLang="en-US" dirty="0" smtClean="0"/>
              <a:t>優先擔保利益</a:t>
            </a:r>
            <a:endParaRPr lang="en-US" altLang="zh-TW" dirty="0" smtClean="0"/>
          </a:p>
          <a:p>
            <a:pPr eaLnBrk="1" hangingPunct="1"/>
            <a:r>
              <a:rPr lang="zh-TW" altLang="zh-TW" dirty="0" smtClean="0"/>
              <a:t>連帶保證人</a:t>
            </a:r>
            <a:endParaRPr lang="en-US" altLang="zh-TW" dirty="0" smtClean="0"/>
          </a:p>
          <a:p>
            <a:pPr eaLnBrk="1" hangingPunct="1"/>
            <a:r>
              <a:rPr lang="zh-TW" altLang="zh-TW" dirty="0" smtClean="0"/>
              <a:t>限制股利分配、限期增資承諾</a:t>
            </a:r>
            <a:endParaRPr lang="zh-TW" altLang="en-US" dirty="0" smtClean="0"/>
          </a:p>
        </p:txBody>
      </p:sp>
    </p:spTree>
    <p:extLst>
      <p:ext uri="{BB962C8B-B14F-4D97-AF65-F5344CB8AC3E}">
        <p14:creationId xmlns:p14="http://schemas.microsoft.com/office/powerpoint/2010/main" val="2789119501"/>
      </p:ext>
    </p:extLst>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p:txBody>
          <a:bodyPr/>
          <a:lstStyle/>
          <a:p>
            <a:pPr eaLnBrk="1" fontAlgn="auto" hangingPunct="1">
              <a:spcAft>
                <a:spcPts val="0"/>
              </a:spcAft>
              <a:defRPr/>
            </a:pPr>
            <a:r>
              <a:rPr lang="zh-TW" altLang="en-US" smtClean="0">
                <a:solidFill>
                  <a:schemeClr val="tx2">
                    <a:satMod val="130000"/>
                  </a:schemeClr>
                </a:solidFill>
              </a:rPr>
              <a:t>五</a:t>
            </a:r>
            <a:r>
              <a:rPr lang="en-US" altLang="zh-TW" smtClean="0">
                <a:solidFill>
                  <a:schemeClr val="tx2">
                    <a:satMod val="130000"/>
                  </a:schemeClr>
                </a:solidFill>
              </a:rPr>
              <a:t>P---</a:t>
            </a:r>
            <a:r>
              <a:rPr lang="zh-TW" altLang="zh-TW" smtClean="0">
                <a:solidFill>
                  <a:schemeClr val="tx2">
                    <a:satMod val="130000"/>
                  </a:schemeClr>
                </a:solidFill>
              </a:rPr>
              <a:t>授信展望（</a:t>
            </a:r>
            <a:r>
              <a:rPr lang="en-US" altLang="zh-TW" smtClean="0">
                <a:solidFill>
                  <a:schemeClr val="tx2">
                    <a:satMod val="130000"/>
                  </a:schemeClr>
                </a:solidFill>
              </a:rPr>
              <a:t>Perspective</a:t>
            </a:r>
            <a:r>
              <a:rPr lang="zh-TW" altLang="zh-TW" smtClean="0">
                <a:solidFill>
                  <a:schemeClr val="tx2">
                    <a:satMod val="130000"/>
                  </a:schemeClr>
                </a:solidFill>
              </a:rPr>
              <a:t>）</a:t>
            </a:r>
            <a:endParaRPr lang="zh-TW" altLang="en-US" smtClean="0">
              <a:solidFill>
                <a:schemeClr val="tx2">
                  <a:satMod val="130000"/>
                </a:schemeClr>
              </a:solidFill>
            </a:endParaRPr>
          </a:p>
        </p:txBody>
      </p:sp>
      <p:sp>
        <p:nvSpPr>
          <p:cNvPr id="36867" name="內容版面配置區 2"/>
          <p:cNvSpPr>
            <a:spLocks noGrp="1"/>
          </p:cNvSpPr>
          <p:nvPr>
            <p:ph idx="1"/>
          </p:nvPr>
        </p:nvSpPr>
        <p:spPr>
          <a:xfrm>
            <a:off x="500063" y="1773238"/>
            <a:ext cx="8186737" cy="4352925"/>
          </a:xfrm>
        </p:spPr>
        <p:txBody>
          <a:bodyPr/>
          <a:lstStyle/>
          <a:p>
            <a:pPr eaLnBrk="1" hangingPunct="1"/>
            <a:r>
              <a:rPr lang="zh-TW" altLang="zh-TW" dirty="0" smtClean="0"/>
              <a:t>借款戶</a:t>
            </a:r>
            <a:r>
              <a:rPr lang="zh-TW" altLang="zh-TW" dirty="0" smtClean="0">
                <a:solidFill>
                  <a:srgbClr val="FF0000"/>
                </a:solidFill>
              </a:rPr>
              <a:t>行業別</a:t>
            </a:r>
            <a:r>
              <a:rPr lang="zh-TW" altLang="zh-TW" dirty="0" smtClean="0"/>
              <a:t>的前途及借款戶本身將來的發展性</a:t>
            </a:r>
            <a:r>
              <a:rPr lang="zh-TW" altLang="en-US" dirty="0" smtClean="0"/>
              <a:t>。 </a:t>
            </a:r>
            <a:endParaRPr lang="en-US" altLang="zh-TW" dirty="0" smtClean="0"/>
          </a:p>
          <a:p>
            <a:pPr eaLnBrk="1" hangingPunct="1"/>
            <a:r>
              <a:rPr lang="zh-TW" altLang="zh-TW" dirty="0" smtClean="0"/>
              <a:t>授信的預期利益，包括授信利息收入、手續費收入，以及因而衍生的存款、外匯</a:t>
            </a:r>
            <a:r>
              <a:rPr lang="zh-TW" altLang="en-US" dirty="0" smtClean="0"/>
              <a:t>、網路銀行等</a:t>
            </a:r>
            <a:r>
              <a:rPr lang="zh-TW" altLang="zh-TW" dirty="0" smtClean="0"/>
              <a:t>業務的收入均應一併考量</a:t>
            </a:r>
            <a:endParaRPr lang="zh-TW" altLang="en-US" dirty="0" smtClean="0"/>
          </a:p>
          <a:p>
            <a:pPr eaLnBrk="1" hangingPunct="1"/>
            <a:endParaRPr lang="zh-TW" altLang="en-US" dirty="0" smtClean="0"/>
          </a:p>
        </p:txBody>
      </p:sp>
    </p:spTree>
    <p:extLst>
      <p:ext uri="{BB962C8B-B14F-4D97-AF65-F5344CB8AC3E}">
        <p14:creationId xmlns:p14="http://schemas.microsoft.com/office/powerpoint/2010/main" val="2664721543"/>
      </p:ext>
    </p:extLst>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371600" y="404813"/>
            <a:ext cx="7543800" cy="792162"/>
          </a:xfrm>
        </p:spPr>
        <p:txBody>
          <a:bodyPr/>
          <a:lstStyle/>
          <a:p>
            <a:pPr eaLnBrk="1" hangingPunct="1">
              <a:defRPr/>
            </a:pPr>
            <a:r>
              <a:rPr lang="zh-TW" altLang="en-US" sz="3600" b="1" dirty="0" smtClean="0">
                <a:ea typeface="標楷體" pitchFamily="65" charset="-120"/>
              </a:rPr>
              <a:t>銀行徵信作業概況</a:t>
            </a:r>
            <a:r>
              <a:rPr lang="en-US" altLang="zh-TW" sz="3600" b="1" dirty="0" smtClean="0">
                <a:ea typeface="標楷體" pitchFamily="65" charset="-120"/>
              </a:rPr>
              <a:t>~</a:t>
            </a:r>
            <a:r>
              <a:rPr lang="zh-TW" altLang="en-US" sz="3600" b="1" dirty="0" smtClean="0">
                <a:ea typeface="標楷體" pitchFamily="65" charset="-120"/>
              </a:rPr>
              <a:t>財會報告內容</a:t>
            </a:r>
          </a:p>
        </p:txBody>
      </p:sp>
      <p:sp>
        <p:nvSpPr>
          <p:cNvPr id="37891" name="Rectangle 3"/>
          <p:cNvSpPr>
            <a:spLocks noGrp="1" noChangeArrowheads="1"/>
          </p:cNvSpPr>
          <p:nvPr>
            <p:ph type="body" idx="1"/>
          </p:nvPr>
        </p:nvSpPr>
        <p:spPr>
          <a:xfrm>
            <a:off x="1371600" y="1628775"/>
            <a:ext cx="7620000" cy="4824413"/>
          </a:xfrm>
        </p:spPr>
        <p:txBody>
          <a:bodyPr/>
          <a:lstStyle/>
          <a:p>
            <a:pPr marL="892175" indent="-538163" eaLnBrk="1" hangingPunct="1">
              <a:lnSpc>
                <a:spcPct val="125000"/>
              </a:lnSpc>
            </a:pPr>
            <a:r>
              <a:rPr lang="zh-TW" altLang="en-US" sz="2800" smtClean="0">
                <a:ea typeface="標楷體" pitchFamily="65" charset="-120"/>
              </a:rPr>
              <a:t>財報類型</a:t>
            </a:r>
          </a:p>
          <a:p>
            <a:pPr marL="892175" indent="-538163" eaLnBrk="1" hangingPunct="1">
              <a:lnSpc>
                <a:spcPct val="125000"/>
              </a:lnSpc>
            </a:pPr>
            <a:r>
              <a:rPr lang="zh-TW" altLang="en-US" sz="2800" smtClean="0">
                <a:ea typeface="標楷體" pitchFamily="65" charset="-120"/>
              </a:rPr>
              <a:t>資產負債表</a:t>
            </a:r>
          </a:p>
          <a:p>
            <a:pPr marL="892175" indent="-538163" eaLnBrk="1" hangingPunct="1">
              <a:lnSpc>
                <a:spcPct val="125000"/>
              </a:lnSpc>
            </a:pPr>
            <a:r>
              <a:rPr lang="zh-TW" altLang="en-US" sz="2800" smtClean="0">
                <a:ea typeface="標楷體" pitchFamily="65" charset="-120"/>
              </a:rPr>
              <a:t>損益表</a:t>
            </a:r>
          </a:p>
          <a:p>
            <a:pPr marL="892175" indent="-538163" eaLnBrk="1" hangingPunct="1">
              <a:lnSpc>
                <a:spcPct val="125000"/>
              </a:lnSpc>
            </a:pPr>
            <a:r>
              <a:rPr lang="zh-TW" altLang="en-US" sz="2800" smtClean="0">
                <a:ea typeface="標楷體" pitchFamily="65" charset="-120"/>
              </a:rPr>
              <a:t>現金流量表</a:t>
            </a:r>
          </a:p>
          <a:p>
            <a:pPr marL="892175" indent="-538163" eaLnBrk="1" hangingPunct="1">
              <a:lnSpc>
                <a:spcPct val="125000"/>
              </a:lnSpc>
            </a:pPr>
            <a:r>
              <a:rPr lang="zh-TW" altLang="en-US" sz="2800" smtClean="0">
                <a:ea typeface="標楷體" pitchFamily="65" charset="-120"/>
              </a:rPr>
              <a:t>財務比率表</a:t>
            </a:r>
          </a:p>
          <a:p>
            <a:pPr marL="892175" indent="-538163" eaLnBrk="1" hangingPunct="1">
              <a:lnSpc>
                <a:spcPct val="125000"/>
              </a:lnSpc>
            </a:pPr>
            <a:r>
              <a:rPr lang="zh-TW" altLang="en-US" sz="2800" smtClean="0">
                <a:ea typeface="標楷體" pitchFamily="65" charset="-120"/>
              </a:rPr>
              <a:t>長期股權投資</a:t>
            </a:r>
          </a:p>
        </p:txBody>
      </p:sp>
    </p:spTree>
    <p:extLst>
      <p:ext uri="{BB962C8B-B14F-4D97-AF65-F5344CB8AC3E}">
        <p14:creationId xmlns:p14="http://schemas.microsoft.com/office/powerpoint/2010/main" val="656760268"/>
      </p:ext>
    </p:extLst>
  </p:cSld>
  <p:clrMapOvr>
    <a:masterClrMapping/>
  </p:clrMapOvr>
  <p:transition>
    <p:rand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228600" y="228600"/>
          <a:ext cx="8458200" cy="6629400"/>
        </p:xfrm>
        <a:graphic>
          <a:graphicData uri="http://schemas.openxmlformats.org/drawingml/2006/table">
            <a:tbl>
              <a:tblPr/>
              <a:tblGrid>
                <a:gridCol w="1608926"/>
                <a:gridCol w="3424637"/>
                <a:gridCol w="3424637"/>
              </a:tblGrid>
              <a:tr h="331470">
                <a:tc>
                  <a:txBody>
                    <a:bodyPr/>
                    <a:lstStyle/>
                    <a:p>
                      <a:pPr>
                        <a:spcAft>
                          <a:spcPts val="0"/>
                        </a:spcAft>
                      </a:pPr>
                      <a:r>
                        <a:rPr lang="zh-TW" sz="1400" kern="100" dirty="0">
                          <a:latin typeface="Times New Roman"/>
                          <a:ea typeface="新細明體"/>
                          <a:cs typeface="Times New Roman"/>
                        </a:rPr>
                        <a:t>種類</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財務比率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定義</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rowSpan="3">
                  <a:txBody>
                    <a:bodyPr/>
                    <a:lstStyle/>
                    <a:p>
                      <a:pPr>
                        <a:spcAft>
                          <a:spcPts val="0"/>
                        </a:spcAft>
                      </a:pPr>
                      <a:r>
                        <a:rPr lang="zh-TW" sz="1400" kern="100">
                          <a:latin typeface="Times New Roman"/>
                          <a:ea typeface="新細明體"/>
                          <a:cs typeface="Times New Roman"/>
                        </a:rPr>
                        <a:t>流動性</a:t>
                      </a:r>
                      <a:r>
                        <a:rPr lang="en-US" sz="1400" kern="100">
                          <a:latin typeface="Times New Roman"/>
                          <a:ea typeface="新細明體"/>
                          <a:cs typeface="Times New Roman"/>
                        </a:rPr>
                        <a:t>(liquidity)</a:t>
                      </a:r>
                      <a:endParaRPr lang="zh-TW" sz="1400" kern="100">
                        <a:latin typeface="Times New Roman"/>
                        <a:ea typeface="新細明體"/>
                        <a:cs typeface="Times New Roman"/>
                      </a:endParaRPr>
                    </a:p>
                    <a:p>
                      <a:pPr>
                        <a:spcAft>
                          <a:spcPts val="0"/>
                        </a:spcAft>
                      </a:pPr>
                      <a:r>
                        <a:rPr lang="en-US" sz="1400" kern="100">
                          <a:latin typeface="Times New Roman"/>
                          <a:ea typeface="新細明體"/>
                          <a:cs typeface="Times New Roman"/>
                        </a:rPr>
                        <a:t>(</a:t>
                      </a:r>
                      <a:r>
                        <a:rPr lang="zh-TW" sz="1400" kern="100">
                          <a:latin typeface="Times New Roman"/>
                          <a:ea typeface="新細明體"/>
                          <a:cs typeface="Times New Roman"/>
                        </a:rPr>
                        <a:t>短期償債能力</a:t>
                      </a:r>
                      <a:r>
                        <a:rPr lang="en-US" sz="1400" kern="100">
                          <a:latin typeface="Times New Roman"/>
                          <a:ea typeface="新細明體"/>
                          <a:cs typeface="Times New Roman"/>
                        </a:rPr>
                        <a:t>)</a:t>
                      </a:r>
                      <a:endParaRPr lang="zh-TW"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流動比率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vMerge="1">
                  <a:txBody>
                    <a:bodyPr/>
                    <a:lstStyle/>
                    <a:p>
                      <a:endParaRPr lang="zh-TW" altLang="en-US"/>
                    </a:p>
                  </a:txBody>
                  <a:tcPr/>
                </a:tc>
                <a:tc>
                  <a:txBody>
                    <a:bodyPr/>
                    <a:lstStyle/>
                    <a:p>
                      <a:pPr>
                        <a:spcAft>
                          <a:spcPts val="0"/>
                        </a:spcAft>
                      </a:pPr>
                      <a:r>
                        <a:rPr lang="zh-TW" sz="1400" kern="100">
                          <a:latin typeface="Times New Roman"/>
                          <a:ea typeface="新細明體"/>
                          <a:cs typeface="Times New Roman"/>
                        </a:rPr>
                        <a:t>速動比率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vMerge="1">
                  <a:txBody>
                    <a:bodyPr/>
                    <a:lstStyle/>
                    <a:p>
                      <a:endParaRPr lang="zh-TW" altLang="en-US"/>
                    </a:p>
                  </a:txBody>
                  <a:tcPr/>
                </a:tc>
                <a:tc>
                  <a:txBody>
                    <a:bodyPr/>
                    <a:lstStyle/>
                    <a:p>
                      <a:pPr>
                        <a:spcAft>
                          <a:spcPts val="0"/>
                        </a:spcAft>
                      </a:pPr>
                      <a:r>
                        <a:rPr lang="zh-TW" sz="1400" kern="100">
                          <a:latin typeface="Times New Roman"/>
                          <a:ea typeface="新細明體"/>
                          <a:cs typeface="Times New Roman"/>
                        </a:rPr>
                        <a:t>營運資金</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流動資產</a:t>
                      </a:r>
                      <a:r>
                        <a:rPr lang="en-US" sz="1400" kern="100">
                          <a:latin typeface="Times New Roman"/>
                          <a:ea typeface="新細明體"/>
                          <a:cs typeface="Times New Roman"/>
                        </a:rPr>
                        <a:t>-</a:t>
                      </a:r>
                      <a:r>
                        <a:rPr lang="zh-TW" sz="1400" kern="100">
                          <a:latin typeface="Times New Roman"/>
                          <a:ea typeface="新細明體"/>
                          <a:cs typeface="Times New Roman"/>
                        </a:rPr>
                        <a:t>流動負債</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r>
                        <a:rPr lang="zh-TW" sz="1400" kern="100">
                          <a:latin typeface="Times New Roman"/>
                          <a:ea typeface="新細明體"/>
                          <a:cs typeface="Times New Roman"/>
                        </a:rPr>
                        <a:t>經營能力</a:t>
                      </a:r>
                      <a:r>
                        <a:rPr lang="en-US" sz="1400" kern="100">
                          <a:latin typeface="Times New Roman"/>
                          <a:ea typeface="新細明體"/>
                          <a:cs typeface="Times New Roman"/>
                        </a:rPr>
                        <a:t>(activity)</a:t>
                      </a:r>
                      <a:endParaRPr lang="zh-TW"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資產週轉率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應收帳款週轉率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應收帳款收現天數</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存貨週轉率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存貨平均銷售天數</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2940">
                <a:tc>
                  <a:txBody>
                    <a:bodyPr/>
                    <a:lstStyle/>
                    <a:p>
                      <a:pPr>
                        <a:spcAft>
                          <a:spcPts val="0"/>
                        </a:spcAft>
                      </a:pPr>
                      <a:r>
                        <a:rPr lang="zh-TW" sz="1400" kern="100">
                          <a:latin typeface="Times New Roman"/>
                          <a:ea typeface="新細明體"/>
                          <a:cs typeface="Times New Roman"/>
                        </a:rPr>
                        <a:t>財務槓桿</a:t>
                      </a:r>
                      <a:r>
                        <a:rPr lang="en-US" sz="1400" kern="100">
                          <a:latin typeface="Times New Roman"/>
                          <a:ea typeface="新細明體"/>
                          <a:cs typeface="Times New Roman"/>
                        </a:rPr>
                        <a:t>(financial leverage)</a:t>
                      </a:r>
                      <a:endParaRPr lang="zh-TW"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負債比率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負債對股東權益比率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利息保障倍數</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負債對有形淨值比率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dirty="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r>
                        <a:rPr lang="zh-TW" sz="1400" kern="100">
                          <a:latin typeface="Times New Roman"/>
                          <a:ea typeface="新細明體"/>
                          <a:cs typeface="Times New Roman"/>
                        </a:rPr>
                        <a:t>獲利能力</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股東權益報酬率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資產報酬率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毛利率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營業盈餘率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淨利率</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70">
                <a:tc>
                  <a:txBody>
                    <a:bodyPr/>
                    <a:lstStyle/>
                    <a:p>
                      <a:pPr>
                        <a:spcAft>
                          <a:spcPts val="0"/>
                        </a:spcAft>
                      </a:pPr>
                      <a:endParaRPr lang="en-US" sz="1400" kern="100" dirty="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100">
                          <a:latin typeface="Times New Roman"/>
                          <a:ea typeface="新細明體"/>
                          <a:cs typeface="Times New Roman"/>
                        </a:rPr>
                        <a:t>本益比</a:t>
                      </a: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100" dirty="0">
                        <a:latin typeface="Times New Roman"/>
                        <a:ea typeface="新細明體"/>
                        <a:cs typeface="Times New Roman"/>
                      </a:endParaRPr>
                    </a:p>
                  </a:txBody>
                  <a:tcPr marL="59835" marR="59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0018" name="Object 17"/>
          <p:cNvGraphicFramePr>
            <a:graphicFrameLocks noChangeAspect="1"/>
          </p:cNvGraphicFramePr>
          <p:nvPr/>
        </p:nvGraphicFramePr>
        <p:xfrm>
          <a:off x="5334000" y="533400"/>
          <a:ext cx="587375" cy="365125"/>
        </p:xfrm>
        <a:graphic>
          <a:graphicData uri="http://schemas.openxmlformats.org/presentationml/2006/ole">
            <mc:AlternateContent xmlns:mc="http://schemas.openxmlformats.org/markup-compatibility/2006">
              <mc:Choice xmlns:v="urn:schemas-microsoft-com:vml" Requires="v">
                <p:oleObj spid="_x0000_s87297" name="方程式" r:id="rId3" imgW="583947" imgH="368140" progId="Equation.3">
                  <p:embed/>
                </p:oleObj>
              </mc:Choice>
              <mc:Fallback>
                <p:oleObj name="方程式" r:id="rId3" imgW="583947" imgH="3681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533400"/>
                        <a:ext cx="5873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19" name="Object 16"/>
          <p:cNvGraphicFramePr>
            <a:graphicFrameLocks noChangeAspect="1"/>
          </p:cNvGraphicFramePr>
          <p:nvPr/>
        </p:nvGraphicFramePr>
        <p:xfrm>
          <a:off x="6553200" y="838200"/>
          <a:ext cx="2247900" cy="365125"/>
        </p:xfrm>
        <a:graphic>
          <a:graphicData uri="http://schemas.openxmlformats.org/presentationml/2006/ole">
            <mc:AlternateContent xmlns:mc="http://schemas.openxmlformats.org/markup-compatibility/2006">
              <mc:Choice xmlns:v="urn:schemas-microsoft-com:vml" Requires="v">
                <p:oleObj spid="_x0000_s87298" name="方程式" r:id="rId5" imgW="2247900" imgH="368300" progId="Equation.3">
                  <p:embed/>
                </p:oleObj>
              </mc:Choice>
              <mc:Fallback>
                <p:oleObj name="方程式" r:id="rId5" imgW="2247900" imgH="368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838200"/>
                        <a:ext cx="22479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20" name="Object 15"/>
          <p:cNvGraphicFramePr>
            <a:graphicFrameLocks noChangeAspect="1"/>
          </p:cNvGraphicFramePr>
          <p:nvPr/>
        </p:nvGraphicFramePr>
        <p:xfrm>
          <a:off x="5257800" y="1524000"/>
          <a:ext cx="708025" cy="365125"/>
        </p:xfrm>
        <a:graphic>
          <a:graphicData uri="http://schemas.openxmlformats.org/presentationml/2006/ole">
            <mc:AlternateContent xmlns:mc="http://schemas.openxmlformats.org/markup-compatibility/2006">
              <mc:Choice xmlns:v="urn:schemas-microsoft-com:vml" Requires="v">
                <p:oleObj spid="_x0000_s87299" name="方程式" r:id="rId7" imgW="711200" imgH="368300" progId="Equation.3">
                  <p:embed/>
                </p:oleObj>
              </mc:Choice>
              <mc:Fallback>
                <p:oleObj name="方程式" r:id="rId7" imgW="711200" imgH="3683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7800" y="1524000"/>
                        <a:ext cx="7080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21" name="Object 14"/>
          <p:cNvGraphicFramePr>
            <a:graphicFrameLocks noChangeAspect="1"/>
          </p:cNvGraphicFramePr>
          <p:nvPr/>
        </p:nvGraphicFramePr>
        <p:xfrm>
          <a:off x="6019800" y="1828800"/>
          <a:ext cx="838200" cy="365125"/>
        </p:xfrm>
        <a:graphic>
          <a:graphicData uri="http://schemas.openxmlformats.org/presentationml/2006/ole">
            <mc:AlternateContent xmlns:mc="http://schemas.openxmlformats.org/markup-compatibility/2006">
              <mc:Choice xmlns:v="urn:schemas-microsoft-com:vml" Requires="v">
                <p:oleObj spid="_x0000_s87300" name="方程式" r:id="rId9" imgW="838200" imgH="368300" progId="Equation.3">
                  <p:embed/>
                </p:oleObj>
              </mc:Choice>
              <mc:Fallback>
                <p:oleObj name="方程式" r:id="rId9" imgW="838200" imgH="3683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19800" y="1828800"/>
                        <a:ext cx="838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22" name="Object 13"/>
          <p:cNvGraphicFramePr>
            <a:graphicFrameLocks noChangeAspect="1"/>
          </p:cNvGraphicFramePr>
          <p:nvPr/>
        </p:nvGraphicFramePr>
        <p:xfrm>
          <a:off x="6934200" y="2209800"/>
          <a:ext cx="968375" cy="365125"/>
        </p:xfrm>
        <a:graphic>
          <a:graphicData uri="http://schemas.openxmlformats.org/presentationml/2006/ole">
            <mc:AlternateContent xmlns:mc="http://schemas.openxmlformats.org/markup-compatibility/2006">
              <mc:Choice xmlns:v="urn:schemas-microsoft-com:vml" Requires="v">
                <p:oleObj spid="_x0000_s87301" name="方程式" r:id="rId11" imgW="965200" imgH="368300" progId="Equation.3">
                  <p:embed/>
                </p:oleObj>
              </mc:Choice>
              <mc:Fallback>
                <p:oleObj name="方程式" r:id="rId11" imgW="965200" imgH="3683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34200" y="2209800"/>
                        <a:ext cx="9683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23" name="Object 12"/>
          <p:cNvGraphicFramePr>
            <a:graphicFrameLocks noChangeAspect="1"/>
          </p:cNvGraphicFramePr>
          <p:nvPr/>
        </p:nvGraphicFramePr>
        <p:xfrm>
          <a:off x="5334000" y="2514600"/>
          <a:ext cx="715963" cy="415925"/>
        </p:xfrm>
        <a:graphic>
          <a:graphicData uri="http://schemas.openxmlformats.org/presentationml/2006/ole">
            <mc:AlternateContent xmlns:mc="http://schemas.openxmlformats.org/markup-compatibility/2006">
              <mc:Choice xmlns:v="urn:schemas-microsoft-com:vml" Requires="v">
                <p:oleObj spid="_x0000_s87302" name="方程式" r:id="rId13" imgW="685800" imgH="419100" progId="Equation.3">
                  <p:embed/>
                </p:oleObj>
              </mc:Choice>
              <mc:Fallback>
                <p:oleObj name="方程式" r:id="rId13" imgW="685800" imgH="4191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34000" y="2514600"/>
                        <a:ext cx="7159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24" name="Object 11"/>
          <p:cNvGraphicFramePr>
            <a:graphicFrameLocks noChangeAspect="1"/>
          </p:cNvGraphicFramePr>
          <p:nvPr/>
        </p:nvGraphicFramePr>
        <p:xfrm>
          <a:off x="7239000" y="2819400"/>
          <a:ext cx="708025" cy="365125"/>
        </p:xfrm>
        <a:graphic>
          <a:graphicData uri="http://schemas.openxmlformats.org/presentationml/2006/ole">
            <mc:AlternateContent xmlns:mc="http://schemas.openxmlformats.org/markup-compatibility/2006">
              <mc:Choice xmlns:v="urn:schemas-microsoft-com:vml" Requires="v">
                <p:oleObj spid="_x0000_s87303" name="方程式" r:id="rId15" imgW="711200" imgH="368300" progId="Equation.3">
                  <p:embed/>
                </p:oleObj>
              </mc:Choice>
              <mc:Fallback>
                <p:oleObj name="方程式" r:id="rId15" imgW="711200" imgH="36830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239000" y="2819400"/>
                        <a:ext cx="7080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25" name="Object 10"/>
          <p:cNvGraphicFramePr>
            <a:graphicFrameLocks noChangeAspect="1"/>
          </p:cNvGraphicFramePr>
          <p:nvPr/>
        </p:nvGraphicFramePr>
        <p:xfrm>
          <a:off x="5257800" y="3352800"/>
          <a:ext cx="1752600" cy="365125"/>
        </p:xfrm>
        <a:graphic>
          <a:graphicData uri="http://schemas.openxmlformats.org/presentationml/2006/ole">
            <mc:AlternateContent xmlns:mc="http://schemas.openxmlformats.org/markup-compatibility/2006">
              <mc:Choice xmlns:v="urn:schemas-microsoft-com:vml" Requires="v">
                <p:oleObj spid="_x0000_s87304" name="方程式" r:id="rId17" imgW="1752600" imgH="368300" progId="Equation.3">
                  <p:embed/>
                </p:oleObj>
              </mc:Choice>
              <mc:Fallback>
                <p:oleObj name="方程式" r:id="rId17" imgW="1752600" imgH="3683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257800" y="3352800"/>
                        <a:ext cx="1752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26" name="Object 9"/>
          <p:cNvGraphicFramePr>
            <a:graphicFrameLocks noChangeAspect="1"/>
          </p:cNvGraphicFramePr>
          <p:nvPr/>
        </p:nvGraphicFramePr>
        <p:xfrm>
          <a:off x="6858000" y="3810000"/>
          <a:ext cx="587375" cy="365125"/>
        </p:xfrm>
        <a:graphic>
          <a:graphicData uri="http://schemas.openxmlformats.org/presentationml/2006/ole">
            <mc:AlternateContent xmlns:mc="http://schemas.openxmlformats.org/markup-compatibility/2006">
              <mc:Choice xmlns:v="urn:schemas-microsoft-com:vml" Requires="v">
                <p:oleObj spid="_x0000_s87305" name="方程式" r:id="rId19" imgW="583947" imgH="368140" progId="Equation.3">
                  <p:embed/>
                </p:oleObj>
              </mc:Choice>
              <mc:Fallback>
                <p:oleObj name="方程式" r:id="rId19" imgW="583947" imgH="368140" progId="Equation.3">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858000" y="3810000"/>
                        <a:ext cx="5873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27" name="Object 8"/>
          <p:cNvGraphicFramePr>
            <a:graphicFrameLocks noChangeAspect="1"/>
          </p:cNvGraphicFramePr>
          <p:nvPr/>
        </p:nvGraphicFramePr>
        <p:xfrm>
          <a:off x="5257800" y="4267200"/>
          <a:ext cx="1349375" cy="365125"/>
        </p:xfrm>
        <a:graphic>
          <a:graphicData uri="http://schemas.openxmlformats.org/presentationml/2006/ole">
            <mc:AlternateContent xmlns:mc="http://schemas.openxmlformats.org/markup-compatibility/2006">
              <mc:Choice xmlns:v="urn:schemas-microsoft-com:vml" Requires="v">
                <p:oleObj spid="_x0000_s87306" name="方程式" r:id="rId21" imgW="1346200" imgH="368300" progId="Equation.3">
                  <p:embed/>
                </p:oleObj>
              </mc:Choice>
              <mc:Fallback>
                <p:oleObj name="方程式" r:id="rId21" imgW="1346200" imgH="368300" progId="Equation.3">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257800" y="4267200"/>
                        <a:ext cx="13493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28" name="Object 7"/>
          <p:cNvGraphicFramePr>
            <a:graphicFrameLocks noChangeAspect="1"/>
          </p:cNvGraphicFramePr>
          <p:nvPr/>
        </p:nvGraphicFramePr>
        <p:xfrm>
          <a:off x="6629400" y="4495800"/>
          <a:ext cx="1196975" cy="365125"/>
        </p:xfrm>
        <a:graphic>
          <a:graphicData uri="http://schemas.openxmlformats.org/presentationml/2006/ole">
            <mc:AlternateContent xmlns:mc="http://schemas.openxmlformats.org/markup-compatibility/2006">
              <mc:Choice xmlns:v="urn:schemas-microsoft-com:vml" Requires="v">
                <p:oleObj spid="_x0000_s87307" name="方程式" r:id="rId23" imgW="1193800" imgH="368300" progId="Equation.3">
                  <p:embed/>
                </p:oleObj>
              </mc:Choice>
              <mc:Fallback>
                <p:oleObj name="方程式" r:id="rId23" imgW="1193800" imgH="368300" progId="Equation.3">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629400" y="4495800"/>
                        <a:ext cx="11969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29" name="Object 6"/>
          <p:cNvGraphicFramePr>
            <a:graphicFrameLocks noChangeAspect="1"/>
          </p:cNvGraphicFramePr>
          <p:nvPr/>
        </p:nvGraphicFramePr>
        <p:xfrm>
          <a:off x="5410200" y="4876800"/>
          <a:ext cx="838200" cy="365125"/>
        </p:xfrm>
        <a:graphic>
          <a:graphicData uri="http://schemas.openxmlformats.org/presentationml/2006/ole">
            <mc:AlternateContent xmlns:mc="http://schemas.openxmlformats.org/markup-compatibility/2006">
              <mc:Choice xmlns:v="urn:schemas-microsoft-com:vml" Requires="v">
                <p:oleObj spid="_x0000_s87308" name="方程式" r:id="rId25" imgW="838200" imgH="368300" progId="Equation.3">
                  <p:embed/>
                </p:oleObj>
              </mc:Choice>
              <mc:Fallback>
                <p:oleObj name="方程式" r:id="rId25" imgW="838200" imgH="368300" progId="Equation.3">
                  <p:embed/>
                  <p:pic>
                    <p:nvPicPr>
                      <p:cNvPr id="0" name=""/>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410200" y="4876800"/>
                        <a:ext cx="838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30" name="Object 5"/>
          <p:cNvGraphicFramePr>
            <a:graphicFrameLocks noChangeAspect="1"/>
          </p:cNvGraphicFramePr>
          <p:nvPr/>
        </p:nvGraphicFramePr>
        <p:xfrm>
          <a:off x="6553200" y="5181600"/>
          <a:ext cx="838200" cy="365125"/>
        </p:xfrm>
        <a:graphic>
          <a:graphicData uri="http://schemas.openxmlformats.org/presentationml/2006/ole">
            <mc:AlternateContent xmlns:mc="http://schemas.openxmlformats.org/markup-compatibility/2006">
              <mc:Choice xmlns:v="urn:schemas-microsoft-com:vml" Requires="v">
                <p:oleObj spid="_x0000_s87309" name="方程式" r:id="rId27" imgW="838200" imgH="368300" progId="Equation.3">
                  <p:embed/>
                </p:oleObj>
              </mc:Choice>
              <mc:Fallback>
                <p:oleObj name="方程式" r:id="rId27" imgW="838200" imgH="368300" progId="Equation.3">
                  <p:embed/>
                  <p:pic>
                    <p:nvPicPr>
                      <p:cNvPr id="0" name=""/>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553200" y="5181600"/>
                        <a:ext cx="838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31" name="Object 4"/>
          <p:cNvGraphicFramePr>
            <a:graphicFrameLocks noChangeAspect="1"/>
          </p:cNvGraphicFramePr>
          <p:nvPr/>
        </p:nvGraphicFramePr>
        <p:xfrm>
          <a:off x="5334000" y="5562600"/>
          <a:ext cx="708025" cy="365125"/>
        </p:xfrm>
        <a:graphic>
          <a:graphicData uri="http://schemas.openxmlformats.org/presentationml/2006/ole">
            <mc:AlternateContent xmlns:mc="http://schemas.openxmlformats.org/markup-compatibility/2006">
              <mc:Choice xmlns:v="urn:schemas-microsoft-com:vml" Requires="v">
                <p:oleObj spid="_x0000_s87310" name="方程式" r:id="rId29" imgW="711200" imgH="368300" progId="Equation.3">
                  <p:embed/>
                </p:oleObj>
              </mc:Choice>
              <mc:Fallback>
                <p:oleObj name="方程式" r:id="rId29" imgW="711200" imgH="368300" progId="Equation.3">
                  <p:embed/>
                  <p:pic>
                    <p:nvPicPr>
                      <p:cNvPr id="0" name=""/>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334000" y="5562600"/>
                        <a:ext cx="7080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32" name="Object 3"/>
          <p:cNvGraphicFramePr>
            <a:graphicFrameLocks noChangeAspect="1"/>
          </p:cNvGraphicFramePr>
          <p:nvPr/>
        </p:nvGraphicFramePr>
        <p:xfrm>
          <a:off x="6324600" y="5791200"/>
          <a:ext cx="952500" cy="365125"/>
        </p:xfrm>
        <a:graphic>
          <a:graphicData uri="http://schemas.openxmlformats.org/presentationml/2006/ole">
            <mc:AlternateContent xmlns:mc="http://schemas.openxmlformats.org/markup-compatibility/2006">
              <mc:Choice xmlns:v="urn:schemas-microsoft-com:vml" Requires="v">
                <p:oleObj spid="_x0000_s87311" name="方程式" r:id="rId31" imgW="952087" imgH="368140" progId="Equation.3">
                  <p:embed/>
                </p:oleObj>
              </mc:Choice>
              <mc:Fallback>
                <p:oleObj name="方程式" r:id="rId31" imgW="952087" imgH="368140" progId="Equation.3">
                  <p:embed/>
                  <p:pic>
                    <p:nvPicPr>
                      <p:cNvPr id="0" name=""/>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6324600" y="5791200"/>
                        <a:ext cx="952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33" name="Object 2"/>
          <p:cNvGraphicFramePr>
            <a:graphicFrameLocks noChangeAspect="1"/>
          </p:cNvGraphicFramePr>
          <p:nvPr/>
        </p:nvGraphicFramePr>
        <p:xfrm>
          <a:off x="7467600" y="6172200"/>
          <a:ext cx="708025" cy="365125"/>
        </p:xfrm>
        <a:graphic>
          <a:graphicData uri="http://schemas.openxmlformats.org/presentationml/2006/ole">
            <mc:AlternateContent xmlns:mc="http://schemas.openxmlformats.org/markup-compatibility/2006">
              <mc:Choice xmlns:v="urn:schemas-microsoft-com:vml" Requires="v">
                <p:oleObj spid="_x0000_s87312" name="方程式" r:id="rId33" imgW="711200" imgH="368300" progId="Equation.3">
                  <p:embed/>
                </p:oleObj>
              </mc:Choice>
              <mc:Fallback>
                <p:oleObj name="方程式" r:id="rId33" imgW="711200" imgH="368300" progId="Equation.3">
                  <p:embed/>
                  <p:pic>
                    <p:nvPicPr>
                      <p:cNvPr id="0" name=""/>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7467600" y="6172200"/>
                        <a:ext cx="7080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034" name="Object 1"/>
          <p:cNvGraphicFramePr>
            <a:graphicFrameLocks noChangeAspect="1"/>
          </p:cNvGraphicFramePr>
          <p:nvPr/>
        </p:nvGraphicFramePr>
        <p:xfrm>
          <a:off x="5943600" y="6492875"/>
          <a:ext cx="587375" cy="365125"/>
        </p:xfrm>
        <a:graphic>
          <a:graphicData uri="http://schemas.openxmlformats.org/presentationml/2006/ole">
            <mc:AlternateContent xmlns:mc="http://schemas.openxmlformats.org/markup-compatibility/2006">
              <mc:Choice xmlns:v="urn:schemas-microsoft-com:vml" Requires="v">
                <p:oleObj spid="_x0000_s87313" name="方程式" r:id="rId35" imgW="583947" imgH="368140" progId="Equation.3">
                  <p:embed/>
                </p:oleObj>
              </mc:Choice>
              <mc:Fallback>
                <p:oleObj name="方程式" r:id="rId35" imgW="583947" imgH="368140" progId="Equation.3">
                  <p:embed/>
                  <p:pic>
                    <p:nvPicPr>
                      <p:cNvPr id="0" name=""/>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5943600" y="6492875"/>
                        <a:ext cx="5873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80558780"/>
      </p:ext>
    </p:extLst>
  </p:cSld>
  <p:clrMapOvr>
    <a:masterClrMapping/>
  </p:clrMapOvr>
  <p:transition>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idx="1"/>
          </p:nvPr>
        </p:nvSpPr>
        <p:spPr>
          <a:xfrm>
            <a:off x="1371600" y="0"/>
            <a:ext cx="7620000" cy="6553200"/>
          </a:xfrm>
        </p:spPr>
        <p:txBody>
          <a:bodyPr/>
          <a:lstStyle/>
          <a:p>
            <a:pPr eaLnBrk="1" hangingPunct="1"/>
            <a:r>
              <a:rPr lang="zh-TW" altLang="en-US" sz="2400" b="1" smtClean="0">
                <a:solidFill>
                  <a:srgbClr val="CC0066"/>
                </a:solidFill>
                <a:latin typeface="標楷體" pitchFamily="65" charset="-120"/>
                <a:ea typeface="標楷體" pitchFamily="65" charset="-120"/>
              </a:rPr>
              <a:t>中華民國銀行公會信用評等表評估指標</a:t>
            </a:r>
            <a:r>
              <a:rPr lang="zh-TW" altLang="en-US" smtClean="0"/>
              <a:t> </a:t>
            </a:r>
          </a:p>
          <a:p>
            <a:pPr eaLnBrk="1" hangingPunct="1">
              <a:buFont typeface="Wingdings" pitchFamily="2" charset="2"/>
              <a:buNone/>
            </a:pPr>
            <a:endParaRPr lang="en-US" altLang="zh-TW" smtClean="0"/>
          </a:p>
        </p:txBody>
      </p:sp>
      <p:graphicFrame>
        <p:nvGraphicFramePr>
          <p:cNvPr id="49155" name="Object 4"/>
          <p:cNvGraphicFramePr>
            <a:graphicFrameLocks noChangeAspect="1"/>
          </p:cNvGraphicFramePr>
          <p:nvPr/>
        </p:nvGraphicFramePr>
        <p:xfrm>
          <a:off x="1924050" y="842963"/>
          <a:ext cx="7018338" cy="5843587"/>
        </p:xfrm>
        <a:graphic>
          <a:graphicData uri="http://schemas.openxmlformats.org/presentationml/2006/ole">
            <mc:AlternateContent xmlns:mc="http://schemas.openxmlformats.org/markup-compatibility/2006">
              <mc:Choice xmlns:v="urn:schemas-microsoft-com:vml" Requires="v">
                <p:oleObj spid="_x0000_s107522" name="文件" r:id="rId3" imgW="7124084" imgH="5932992" progId="Word.Document.8">
                  <p:embed/>
                </p:oleObj>
              </mc:Choice>
              <mc:Fallback>
                <p:oleObj name="文件" r:id="rId3" imgW="7124084" imgH="5932992"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4050" y="842963"/>
                        <a:ext cx="7018338" cy="5843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473240019"/>
      </p:ext>
    </p:extLst>
  </p:cSld>
  <p:clrMapOvr>
    <a:masterClrMapping/>
  </p:clrMapOvr>
  <p:transition>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標題 1"/>
          <p:cNvSpPr>
            <a:spLocks noGrp="1"/>
          </p:cNvSpPr>
          <p:nvPr>
            <p:ph type="title"/>
          </p:nvPr>
        </p:nvSpPr>
        <p:spPr/>
        <p:txBody>
          <a:bodyPr/>
          <a:lstStyle/>
          <a:p>
            <a:pPr eaLnBrk="1" fontAlgn="auto" hangingPunct="1">
              <a:spcAft>
                <a:spcPts val="0"/>
              </a:spcAft>
              <a:defRPr/>
            </a:pPr>
            <a:r>
              <a:rPr lang="zh-TW" altLang="zh-TW" b="1" smtClean="0">
                <a:solidFill>
                  <a:schemeClr val="tx2">
                    <a:satMod val="130000"/>
                  </a:schemeClr>
                </a:solidFill>
              </a:rPr>
              <a:t>財務預測</a:t>
            </a:r>
            <a:endParaRPr lang="zh-TW" altLang="en-US" smtClean="0">
              <a:solidFill>
                <a:schemeClr val="tx2">
                  <a:satMod val="130000"/>
                </a:schemeClr>
              </a:solidFill>
            </a:endParaRPr>
          </a:p>
        </p:txBody>
      </p:sp>
      <p:sp>
        <p:nvSpPr>
          <p:cNvPr id="3080" name="內容版面配置區 2"/>
          <p:cNvSpPr>
            <a:spLocks noGrp="1"/>
          </p:cNvSpPr>
          <p:nvPr>
            <p:ph idx="1"/>
          </p:nvPr>
        </p:nvSpPr>
        <p:spPr>
          <a:xfrm>
            <a:off x="152400" y="4572000"/>
            <a:ext cx="8839200" cy="1981200"/>
          </a:xfrm>
        </p:spPr>
        <p:txBody>
          <a:bodyPr>
            <a:normAutofit lnSpcReduction="10000"/>
          </a:bodyPr>
          <a:lstStyle/>
          <a:p>
            <a:pPr marL="365760" indent="-283464" eaLnBrk="1" fontAlgn="auto" hangingPunct="1">
              <a:spcAft>
                <a:spcPts val="0"/>
              </a:spcAft>
              <a:buFont typeface="Wingdings 2"/>
              <a:buChar char=""/>
              <a:defRPr/>
            </a:pPr>
            <a:r>
              <a:rPr lang="zh-TW" altLang="en-US" sz="2400" smtClean="0"/>
              <a:t>盈餘試算</a:t>
            </a:r>
            <a:endParaRPr lang="en-US" altLang="zh-TW" sz="2400" smtClean="0"/>
          </a:p>
          <a:p>
            <a:pPr marL="640080" lvl="1" indent="-237744" eaLnBrk="1" fontAlgn="auto" hangingPunct="1">
              <a:spcAft>
                <a:spcPts val="0"/>
              </a:spcAft>
              <a:buFont typeface="Verdana"/>
              <a:buChar char="◦"/>
              <a:defRPr/>
            </a:pPr>
            <a:r>
              <a:rPr lang="zh-TW" altLang="zh-TW" sz="2400" smtClean="0"/>
              <a:t>針對公司的各項產品予以分別預測其未來價格、收入之變化，以及公司總營收的預估資料</a:t>
            </a:r>
            <a:endParaRPr lang="en-US" altLang="zh-TW" sz="2400" smtClean="0"/>
          </a:p>
          <a:p>
            <a:pPr marL="640080" lvl="1" indent="-237744" eaLnBrk="1" fontAlgn="auto" hangingPunct="1">
              <a:spcAft>
                <a:spcPts val="0"/>
              </a:spcAft>
              <a:buFont typeface="Verdana"/>
              <a:buChar char="◦"/>
              <a:defRPr/>
            </a:pPr>
            <a:r>
              <a:rPr lang="zh-TW" altLang="zh-TW" sz="2400" smtClean="0"/>
              <a:t>成本支出亦可如此預估，最終即可獲得該公司淨利的預估資料</a:t>
            </a:r>
            <a:endParaRPr lang="zh-TW" altLang="en-US" sz="2400" smtClean="0"/>
          </a:p>
        </p:txBody>
      </p:sp>
      <p:sp>
        <p:nvSpPr>
          <p:cNvPr id="4506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endParaRPr lang="zh-TW" altLang="en-US" sz="1800">
              <a:latin typeface="Arial" charset="0"/>
            </a:endParaRPr>
          </a:p>
        </p:txBody>
      </p:sp>
      <p:graphicFrame>
        <p:nvGraphicFramePr>
          <p:cNvPr id="45061" name="Object 1"/>
          <p:cNvGraphicFramePr>
            <a:graphicFrameLocks noChangeAspect="1"/>
          </p:cNvGraphicFramePr>
          <p:nvPr/>
        </p:nvGraphicFramePr>
        <p:xfrm>
          <a:off x="609600" y="1600200"/>
          <a:ext cx="2895600" cy="369888"/>
        </p:xfrm>
        <a:graphic>
          <a:graphicData uri="http://schemas.openxmlformats.org/presentationml/2006/ole">
            <mc:AlternateContent xmlns:mc="http://schemas.openxmlformats.org/markup-compatibility/2006">
              <mc:Choice xmlns:v="urn:schemas-microsoft-com:vml" Requires="v">
                <p:oleObj spid="_x0000_s88141" name="方程式" r:id="rId3" imgW="1790700" imgH="228600" progId="Equation.3">
                  <p:embed/>
                </p:oleObj>
              </mc:Choice>
              <mc:Fallback>
                <p:oleObj name="方程式" r:id="rId3" imgW="17907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600200"/>
                        <a:ext cx="2895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2"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endParaRPr lang="zh-TW" altLang="en-US" sz="1800">
              <a:latin typeface="Arial" charset="0"/>
            </a:endParaRPr>
          </a:p>
        </p:txBody>
      </p:sp>
      <p:graphicFrame>
        <p:nvGraphicFramePr>
          <p:cNvPr id="45063" name="Object 3"/>
          <p:cNvGraphicFramePr>
            <a:graphicFrameLocks noChangeAspect="1"/>
          </p:cNvGraphicFramePr>
          <p:nvPr/>
        </p:nvGraphicFramePr>
        <p:xfrm>
          <a:off x="609600" y="2209800"/>
          <a:ext cx="3889375" cy="381000"/>
        </p:xfrm>
        <a:graphic>
          <a:graphicData uri="http://schemas.openxmlformats.org/presentationml/2006/ole">
            <mc:AlternateContent xmlns:mc="http://schemas.openxmlformats.org/markup-compatibility/2006">
              <mc:Choice xmlns:v="urn:schemas-microsoft-com:vml" Requires="v">
                <p:oleObj spid="_x0000_s88142" name="方程式" r:id="rId5" imgW="2336800" imgH="228600" progId="Equation.3">
                  <p:embed/>
                </p:oleObj>
              </mc:Choice>
              <mc:Fallback>
                <p:oleObj name="方程式" r:id="rId5" imgW="233680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209800"/>
                        <a:ext cx="38893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4"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endParaRPr lang="zh-TW" altLang="en-US" sz="1800">
              <a:latin typeface="Arial" charset="0"/>
            </a:endParaRPr>
          </a:p>
        </p:txBody>
      </p:sp>
      <p:graphicFrame>
        <p:nvGraphicFramePr>
          <p:cNvPr id="45065" name="Object 5"/>
          <p:cNvGraphicFramePr>
            <a:graphicFrameLocks noChangeAspect="1"/>
          </p:cNvGraphicFramePr>
          <p:nvPr/>
        </p:nvGraphicFramePr>
        <p:xfrm>
          <a:off x="609600" y="2971800"/>
          <a:ext cx="5651500" cy="381000"/>
        </p:xfrm>
        <a:graphic>
          <a:graphicData uri="http://schemas.openxmlformats.org/presentationml/2006/ole">
            <mc:AlternateContent xmlns:mc="http://schemas.openxmlformats.org/markup-compatibility/2006">
              <mc:Choice xmlns:v="urn:schemas-microsoft-com:vml" Requires="v">
                <p:oleObj spid="_x0000_s88143" name="方程式" r:id="rId7" imgW="3390900" imgH="228600" progId="Equation.3">
                  <p:embed/>
                </p:oleObj>
              </mc:Choice>
              <mc:Fallback>
                <p:oleObj name="方程式" r:id="rId7" imgW="3390900" imgH="228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2971800"/>
                        <a:ext cx="56515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6"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endParaRPr lang="zh-TW" altLang="en-US" sz="1800">
              <a:latin typeface="Arial" charset="0"/>
            </a:endParaRPr>
          </a:p>
        </p:txBody>
      </p:sp>
      <p:graphicFrame>
        <p:nvGraphicFramePr>
          <p:cNvPr id="45067" name="Object 7"/>
          <p:cNvGraphicFramePr>
            <a:graphicFrameLocks noChangeAspect="1"/>
          </p:cNvGraphicFramePr>
          <p:nvPr/>
        </p:nvGraphicFramePr>
        <p:xfrm>
          <a:off x="685800" y="3581400"/>
          <a:ext cx="3746500" cy="381000"/>
        </p:xfrm>
        <a:graphic>
          <a:graphicData uri="http://schemas.openxmlformats.org/presentationml/2006/ole">
            <mc:AlternateContent xmlns:mc="http://schemas.openxmlformats.org/markup-compatibility/2006">
              <mc:Choice xmlns:v="urn:schemas-microsoft-com:vml" Requires="v">
                <p:oleObj spid="_x0000_s88144" name="方程式" r:id="rId9" imgW="2247900" imgH="228600" progId="Equation.3">
                  <p:embed/>
                </p:oleObj>
              </mc:Choice>
              <mc:Fallback>
                <p:oleObj name="方程式" r:id="rId9" imgW="2247900" imgH="228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800" y="3581400"/>
                        <a:ext cx="37465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8"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endParaRPr lang="zh-TW" altLang="en-US" sz="1800">
              <a:latin typeface="Arial" charset="0"/>
            </a:endParaRPr>
          </a:p>
        </p:txBody>
      </p:sp>
      <p:graphicFrame>
        <p:nvGraphicFramePr>
          <p:cNvPr id="45069" name="Object 9"/>
          <p:cNvGraphicFramePr>
            <a:graphicFrameLocks noChangeAspect="1"/>
          </p:cNvGraphicFramePr>
          <p:nvPr/>
        </p:nvGraphicFramePr>
        <p:xfrm>
          <a:off x="685800" y="4038600"/>
          <a:ext cx="6016625" cy="381000"/>
        </p:xfrm>
        <a:graphic>
          <a:graphicData uri="http://schemas.openxmlformats.org/presentationml/2006/ole">
            <mc:AlternateContent xmlns:mc="http://schemas.openxmlformats.org/markup-compatibility/2006">
              <mc:Choice xmlns:v="urn:schemas-microsoft-com:vml" Requires="v">
                <p:oleObj spid="_x0000_s88145" name="方程式" r:id="rId11" imgW="3606800" imgH="228600" progId="Equation.3">
                  <p:embed/>
                </p:oleObj>
              </mc:Choice>
              <mc:Fallback>
                <p:oleObj name="方程式" r:id="rId11" imgW="3606800" imgH="2286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4038600"/>
                        <a:ext cx="60166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602976007"/>
      </p:ext>
    </p:extLst>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10"/>
          <p:cNvSpPr>
            <a:spLocks noGrp="1" noChangeArrowheads="1"/>
          </p:cNvSpPr>
          <p:nvPr>
            <p:ph type="title"/>
          </p:nvPr>
        </p:nvSpPr>
        <p:spPr>
          <a:xfrm>
            <a:off x="457200" y="274638"/>
            <a:ext cx="8229600" cy="563562"/>
          </a:xfrm>
        </p:spPr>
        <p:txBody>
          <a:bodyPr>
            <a:normAutofit fontScale="90000"/>
          </a:bodyPr>
          <a:lstStyle/>
          <a:p>
            <a:pPr eaLnBrk="1" fontAlgn="auto" hangingPunct="1">
              <a:spcAft>
                <a:spcPts val="0"/>
              </a:spcAft>
              <a:defRPr/>
            </a:pPr>
            <a:r>
              <a:rPr lang="zh-TW" altLang="zh-TW" sz="4000" b="1" smtClean="0">
                <a:solidFill>
                  <a:schemeClr val="tx2">
                    <a:satMod val="130000"/>
                  </a:schemeClr>
                </a:solidFill>
              </a:rPr>
              <a:t>產業概況</a:t>
            </a:r>
            <a:endParaRPr lang="en-US" altLang="zh-TW" sz="4000" smtClean="0">
              <a:solidFill>
                <a:schemeClr val="tx2">
                  <a:satMod val="130000"/>
                </a:schemeClr>
              </a:solidFill>
            </a:endParaRPr>
          </a:p>
        </p:txBody>
      </p:sp>
      <p:sp>
        <p:nvSpPr>
          <p:cNvPr id="46083" name="內容版面配置區 2"/>
          <p:cNvSpPr>
            <a:spLocks noGrp="1"/>
          </p:cNvSpPr>
          <p:nvPr>
            <p:ph idx="1"/>
          </p:nvPr>
        </p:nvSpPr>
        <p:spPr>
          <a:xfrm>
            <a:off x="457200" y="990600"/>
            <a:ext cx="8229600" cy="5562600"/>
          </a:xfrm>
        </p:spPr>
        <p:txBody>
          <a:bodyPr/>
          <a:lstStyle/>
          <a:p>
            <a:pPr eaLnBrk="1" hangingPunct="1"/>
            <a:r>
              <a:rPr lang="zh-TW" altLang="zh-TW" smtClean="0"/>
              <a:t>產業結構、競爭者家數、市場佔有率與獨占力。</a:t>
            </a:r>
          </a:p>
          <a:p>
            <a:pPr eaLnBrk="1" hangingPunct="1"/>
            <a:r>
              <a:rPr lang="zh-TW" altLang="zh-TW" smtClean="0"/>
              <a:t>產品的規模經濟或範疇經濟。</a:t>
            </a:r>
          </a:p>
          <a:p>
            <a:pPr eaLnBrk="1" hangingPunct="1"/>
            <a:r>
              <a:rPr lang="zh-TW" altLang="zh-TW" smtClean="0"/>
              <a:t>整個產業近年來併購狀況，預估整個產業未來發展</a:t>
            </a:r>
          </a:p>
          <a:p>
            <a:pPr eaLnBrk="1" hangingPunct="1"/>
            <a:r>
              <a:rPr lang="zh-TW" altLang="zh-TW" smtClean="0"/>
              <a:t>本公司產品與主要競爭者之比較</a:t>
            </a:r>
          </a:p>
          <a:p>
            <a:pPr eaLnBrk="1" hangingPunct="1"/>
            <a:r>
              <a:rPr lang="zh-TW" altLang="zh-TW" smtClean="0"/>
              <a:t>對出口的依賴程度</a:t>
            </a:r>
          </a:p>
          <a:p>
            <a:pPr eaLnBrk="1" hangingPunct="1"/>
            <a:r>
              <a:rPr lang="zh-TW" altLang="zh-TW" smtClean="0"/>
              <a:t>各專業機構的分析與預測</a:t>
            </a:r>
          </a:p>
          <a:p>
            <a:pPr eaLnBrk="1" hangingPunct="1"/>
            <a:r>
              <a:rPr lang="zh-TW" altLang="zh-TW" smtClean="0"/>
              <a:t>政府法規與環保政策對產業的影響</a:t>
            </a:r>
          </a:p>
          <a:p>
            <a:pPr eaLnBrk="1" hangingPunct="1"/>
            <a:r>
              <a:rPr lang="zh-TW" altLang="zh-TW" smtClean="0"/>
              <a:t>勞工素質與勞資關係</a:t>
            </a:r>
          </a:p>
          <a:p>
            <a:pPr eaLnBrk="1" hangingPunct="1"/>
            <a:endParaRPr lang="zh-TW" altLang="en-US" smtClean="0"/>
          </a:p>
        </p:txBody>
      </p:sp>
    </p:spTree>
    <p:extLst>
      <p:ext uri="{BB962C8B-B14F-4D97-AF65-F5344CB8AC3E}">
        <p14:creationId xmlns:p14="http://schemas.microsoft.com/office/powerpoint/2010/main" val="3957709668"/>
      </p:ext>
    </p:extLst>
  </p:cSld>
  <p:clrMapOvr>
    <a:masterClrMapping/>
  </p:clrMapOvr>
  <p:transition>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10"/>
          <p:cNvSpPr>
            <a:spLocks noGrp="1" noChangeArrowheads="1"/>
          </p:cNvSpPr>
          <p:nvPr>
            <p:ph type="title"/>
          </p:nvPr>
        </p:nvSpPr>
        <p:spPr>
          <a:xfrm>
            <a:off x="457200" y="274638"/>
            <a:ext cx="8229600" cy="792162"/>
          </a:xfrm>
        </p:spPr>
        <p:txBody>
          <a:bodyPr/>
          <a:lstStyle/>
          <a:p>
            <a:pPr eaLnBrk="1" fontAlgn="auto" hangingPunct="1">
              <a:spcAft>
                <a:spcPts val="0"/>
              </a:spcAft>
              <a:defRPr/>
            </a:pPr>
            <a:r>
              <a:rPr lang="zh-TW" altLang="zh-TW" sz="4000" b="1" smtClean="0">
                <a:solidFill>
                  <a:schemeClr val="tx2">
                    <a:satMod val="130000"/>
                  </a:schemeClr>
                </a:solidFill>
              </a:rPr>
              <a:t>廠商的事業概況</a:t>
            </a:r>
            <a:endParaRPr lang="en-US" altLang="zh-TW" sz="4000" smtClean="0">
              <a:solidFill>
                <a:schemeClr val="tx2">
                  <a:satMod val="130000"/>
                </a:schemeClr>
              </a:solidFill>
            </a:endParaRPr>
          </a:p>
        </p:txBody>
      </p:sp>
      <p:sp>
        <p:nvSpPr>
          <p:cNvPr id="47107" name="Rectangle 11"/>
          <p:cNvSpPr>
            <a:spLocks noGrp="1" noChangeArrowheads="1"/>
          </p:cNvSpPr>
          <p:nvPr>
            <p:ph idx="1"/>
          </p:nvPr>
        </p:nvSpPr>
        <p:spPr>
          <a:xfrm>
            <a:off x="457200" y="1219200"/>
            <a:ext cx="8229600" cy="5410200"/>
          </a:xfrm>
        </p:spPr>
        <p:txBody>
          <a:bodyPr/>
          <a:lstStyle/>
          <a:p>
            <a:pPr eaLnBrk="1" hangingPunct="1"/>
            <a:r>
              <a:rPr lang="en-US" altLang="zh-TW" smtClean="0"/>
              <a:t>(1) </a:t>
            </a:r>
            <a:r>
              <a:rPr lang="zh-TW" altLang="zh-TW" smtClean="0"/>
              <a:t>產品壽命與技術創新。</a:t>
            </a:r>
            <a:endParaRPr lang="en-US" altLang="zh-TW" smtClean="0"/>
          </a:p>
          <a:p>
            <a:pPr eaLnBrk="1" hangingPunct="1"/>
            <a:r>
              <a:rPr lang="en-US" altLang="zh-TW" smtClean="0"/>
              <a:t>(2) </a:t>
            </a:r>
            <a:r>
              <a:rPr lang="zh-TW" altLang="zh-TW" smtClean="0"/>
              <a:t>供應商有那些，供應商的評價與生產過程、原料品質與供應是否穩定。</a:t>
            </a:r>
            <a:endParaRPr lang="en-US" altLang="zh-TW" smtClean="0"/>
          </a:p>
          <a:p>
            <a:pPr eaLnBrk="1" hangingPunct="1"/>
            <a:r>
              <a:rPr lang="en-US" altLang="zh-TW" smtClean="0"/>
              <a:t>(3) </a:t>
            </a:r>
            <a:r>
              <a:rPr lang="zh-TW" altLang="zh-TW" smtClean="0"/>
              <a:t>將客戶依特質、地理區位、銷售通路、價格策略等進行區隔。</a:t>
            </a:r>
            <a:endParaRPr lang="en-US" altLang="zh-TW" smtClean="0"/>
          </a:p>
          <a:p>
            <a:pPr eaLnBrk="1" hangingPunct="1"/>
            <a:r>
              <a:rPr lang="en-US" altLang="zh-TW" smtClean="0"/>
              <a:t>(4) </a:t>
            </a:r>
            <a:r>
              <a:rPr lang="zh-TW" altLang="zh-TW" smtClean="0"/>
              <a:t>經營策略與目標，過去的目標與策略的達成率。</a:t>
            </a:r>
            <a:endParaRPr lang="en-US" altLang="zh-TW" smtClean="0"/>
          </a:p>
          <a:p>
            <a:pPr eaLnBrk="1" hangingPunct="1"/>
            <a:r>
              <a:rPr lang="en-US" altLang="zh-TW" smtClean="0"/>
              <a:t>(5) </a:t>
            </a:r>
            <a:r>
              <a:rPr lang="zh-TW" altLang="zh-TW" smtClean="0"/>
              <a:t>產品過去銷售成長率、客戶數量、客戶集中度、客戶損失率。</a:t>
            </a:r>
            <a:endParaRPr lang="en-US" altLang="zh-TW" smtClean="0"/>
          </a:p>
          <a:p>
            <a:pPr eaLnBrk="1" hangingPunct="1"/>
            <a:r>
              <a:rPr lang="en-US" altLang="zh-TW" smtClean="0"/>
              <a:t>(6) </a:t>
            </a:r>
            <a:r>
              <a:rPr lang="zh-TW" altLang="zh-TW" smtClean="0"/>
              <a:t>固定資產是否是過時的</a:t>
            </a:r>
            <a:endParaRPr lang="en-US" altLang="zh-TW" smtClean="0"/>
          </a:p>
        </p:txBody>
      </p:sp>
    </p:spTree>
    <p:extLst>
      <p:ext uri="{BB962C8B-B14F-4D97-AF65-F5344CB8AC3E}">
        <p14:creationId xmlns:p14="http://schemas.microsoft.com/office/powerpoint/2010/main" val="1448954363"/>
      </p:ext>
    </p:extLst>
  </p:cSld>
  <p:clrMapOvr>
    <a:masterClrMapping/>
  </p:clrMapOvr>
  <p:transition>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標題 1"/>
          <p:cNvSpPr>
            <a:spLocks noGrp="1"/>
          </p:cNvSpPr>
          <p:nvPr>
            <p:ph type="title"/>
          </p:nvPr>
        </p:nvSpPr>
        <p:spPr/>
        <p:txBody>
          <a:bodyPr/>
          <a:lstStyle/>
          <a:p>
            <a:pPr eaLnBrk="1" fontAlgn="auto" hangingPunct="1">
              <a:spcAft>
                <a:spcPts val="0"/>
              </a:spcAft>
              <a:defRPr/>
            </a:pPr>
            <a:r>
              <a:rPr lang="zh-TW" altLang="zh-TW" b="1" smtClean="0">
                <a:solidFill>
                  <a:schemeClr val="tx2">
                    <a:satMod val="130000"/>
                  </a:schemeClr>
                </a:solidFill>
              </a:rPr>
              <a:t>廠商的經營與管理</a:t>
            </a:r>
            <a:endParaRPr lang="zh-TW" altLang="en-US" smtClean="0">
              <a:solidFill>
                <a:schemeClr val="tx2">
                  <a:satMod val="130000"/>
                </a:schemeClr>
              </a:solidFill>
            </a:endParaRPr>
          </a:p>
        </p:txBody>
      </p:sp>
      <p:sp>
        <p:nvSpPr>
          <p:cNvPr id="34819" name="內容版面配置區 2"/>
          <p:cNvSpPr>
            <a:spLocks noGrp="1"/>
          </p:cNvSpPr>
          <p:nvPr>
            <p:ph idx="1"/>
          </p:nvPr>
        </p:nvSpPr>
        <p:spPr>
          <a:xfrm>
            <a:off x="1219200" y="1447800"/>
            <a:ext cx="7715250" cy="4953000"/>
          </a:xfrm>
        </p:spPr>
        <p:txBody>
          <a:bodyPr>
            <a:normAutofit lnSpcReduction="10000"/>
          </a:bodyPr>
          <a:lstStyle/>
          <a:p>
            <a:pPr marL="365760" indent="-283464" eaLnBrk="1" fontAlgn="auto" hangingPunct="1">
              <a:spcAft>
                <a:spcPts val="0"/>
              </a:spcAft>
              <a:buFont typeface="Wingdings 2"/>
              <a:buChar char=""/>
              <a:defRPr/>
            </a:pPr>
            <a:r>
              <a:rPr lang="zh-TW" altLang="zh-TW" sz="2400" dirty="0" smtClean="0"/>
              <a:t>執行總裁、財務經理、營運經理有無特殊的成功經歷。</a:t>
            </a:r>
          </a:p>
          <a:p>
            <a:pPr marL="365760" indent="-283464" eaLnBrk="1" fontAlgn="auto" hangingPunct="1">
              <a:spcAft>
                <a:spcPts val="0"/>
              </a:spcAft>
              <a:buFont typeface="Wingdings 2"/>
              <a:buChar char=""/>
              <a:defRPr/>
            </a:pPr>
            <a:r>
              <a:rPr lang="zh-TW" altLang="zh-TW" sz="2400" dirty="0" smtClean="0"/>
              <a:t>公司的專業顧問如會計師、律師、銀行家</a:t>
            </a:r>
            <a:r>
              <a:rPr lang="en-US" altLang="zh-TW" sz="2400" dirty="0" smtClean="0"/>
              <a:t>(</a:t>
            </a:r>
            <a:r>
              <a:rPr lang="zh-TW" altLang="zh-TW" sz="2400" dirty="0" smtClean="0"/>
              <a:t>其他銀行</a:t>
            </a:r>
            <a:r>
              <a:rPr lang="en-US" altLang="zh-TW" sz="2400" dirty="0" smtClean="0"/>
              <a:t>)</a:t>
            </a:r>
            <a:r>
              <a:rPr lang="zh-TW" altLang="zh-TW" sz="2400" dirty="0" smtClean="0"/>
              <a:t>。</a:t>
            </a:r>
          </a:p>
          <a:p>
            <a:pPr marL="365760" indent="-283464" eaLnBrk="1" fontAlgn="auto" hangingPunct="1">
              <a:spcAft>
                <a:spcPts val="0"/>
              </a:spcAft>
              <a:buFont typeface="Wingdings 2"/>
              <a:buChar char=""/>
              <a:defRPr/>
            </a:pPr>
            <a:r>
              <a:rPr lang="zh-TW" altLang="zh-TW" sz="2400" dirty="0" smtClean="0"/>
              <a:t>經營目標與經營策略</a:t>
            </a:r>
            <a:r>
              <a:rPr lang="en-US" altLang="zh-TW" sz="2400" dirty="0" smtClean="0"/>
              <a:t>(</a:t>
            </a:r>
            <a:r>
              <a:rPr lang="zh-TW" altLang="zh-TW" sz="2400" dirty="0" smtClean="0"/>
              <a:t>如市場佔有率、利潤</a:t>
            </a:r>
            <a:r>
              <a:rPr lang="en-US" altLang="zh-TW" sz="2400" dirty="0" smtClean="0"/>
              <a:t>)</a:t>
            </a:r>
            <a:r>
              <a:rPr lang="zh-TW" altLang="zh-TW" sz="2400" dirty="0" smtClean="0"/>
              <a:t>等是否適當？</a:t>
            </a:r>
          </a:p>
          <a:p>
            <a:pPr marL="365760" indent="-283464" eaLnBrk="1" fontAlgn="auto" hangingPunct="1">
              <a:spcAft>
                <a:spcPts val="0"/>
              </a:spcAft>
              <a:buFont typeface="Wingdings 2"/>
              <a:buChar char=""/>
              <a:defRPr/>
            </a:pPr>
            <a:r>
              <a:rPr lang="zh-TW" altLang="zh-TW" sz="2400" dirty="0" smtClean="0"/>
              <a:t>經理階層的決策品質與解決事情的能力。</a:t>
            </a:r>
          </a:p>
          <a:p>
            <a:pPr marL="365760" indent="-283464" eaLnBrk="1" fontAlgn="auto" hangingPunct="1">
              <a:spcAft>
                <a:spcPts val="0"/>
              </a:spcAft>
              <a:buFont typeface="Wingdings 2"/>
              <a:buChar char=""/>
              <a:defRPr/>
            </a:pPr>
            <a:r>
              <a:rPr lang="zh-TW" altLang="zh-TW" sz="2400" dirty="0" smtClean="0"/>
              <a:t>管理團隊的凝聚力、向心力。</a:t>
            </a:r>
          </a:p>
          <a:p>
            <a:pPr marL="365760" indent="-283464" eaLnBrk="1" fontAlgn="auto" hangingPunct="1">
              <a:spcAft>
                <a:spcPts val="0"/>
              </a:spcAft>
              <a:buFont typeface="Wingdings 2"/>
              <a:buChar char=""/>
              <a:defRPr/>
            </a:pPr>
            <a:r>
              <a:rPr lang="zh-TW" altLang="zh-TW" sz="2400" dirty="0" smtClean="0"/>
              <a:t>主管的薪資占盈餘的比例，是否合理？</a:t>
            </a:r>
          </a:p>
          <a:p>
            <a:pPr marL="365760" indent="-283464" eaLnBrk="1" fontAlgn="auto" hangingPunct="1">
              <a:spcAft>
                <a:spcPts val="0"/>
              </a:spcAft>
              <a:buFont typeface="Wingdings 2"/>
              <a:buChar char=""/>
              <a:defRPr/>
            </a:pPr>
            <a:r>
              <a:rPr lang="zh-TW" altLang="zh-TW" sz="2400" dirty="0" smtClean="0"/>
              <a:t>是否能預防問題的發生？是否在不斷的處理相同的問題？</a:t>
            </a:r>
          </a:p>
          <a:p>
            <a:pPr marL="365760" indent="-283464" eaLnBrk="1" fontAlgn="auto" hangingPunct="1">
              <a:spcAft>
                <a:spcPts val="0"/>
              </a:spcAft>
              <a:buFont typeface="Wingdings 2"/>
              <a:buChar char=""/>
              <a:defRPr/>
            </a:pPr>
            <a:r>
              <a:rPr lang="zh-TW" altLang="zh-TW" sz="2400" dirty="0" smtClean="0"/>
              <a:t>管理階層的信譽</a:t>
            </a:r>
            <a:r>
              <a:rPr lang="en-US" altLang="zh-TW" sz="2400" dirty="0" smtClean="0"/>
              <a:t>(</a:t>
            </a:r>
            <a:r>
              <a:rPr lang="zh-TW" altLang="zh-TW" sz="2400" dirty="0" smtClean="0"/>
              <a:t>從各期刊、雜誌收集</a:t>
            </a:r>
            <a:r>
              <a:rPr lang="en-US" altLang="zh-TW" sz="2400" dirty="0" smtClean="0"/>
              <a:t>)</a:t>
            </a:r>
            <a:r>
              <a:rPr lang="zh-TW" altLang="zh-TW" sz="2400" dirty="0" smtClean="0"/>
              <a:t>。</a:t>
            </a:r>
          </a:p>
          <a:p>
            <a:pPr marL="365760" indent="-283464" eaLnBrk="1" fontAlgn="auto" hangingPunct="1">
              <a:spcAft>
                <a:spcPts val="0"/>
              </a:spcAft>
              <a:buFont typeface="Wingdings 2"/>
              <a:buChar char=""/>
              <a:defRPr/>
            </a:pPr>
            <a:r>
              <a:rPr lang="zh-TW" altLang="zh-TW" sz="2400" dirty="0" smtClean="0"/>
              <a:t>各種資訊系統</a:t>
            </a:r>
            <a:r>
              <a:rPr lang="en-US" altLang="zh-TW" sz="2400" dirty="0" smtClean="0"/>
              <a:t> (</a:t>
            </a:r>
            <a:r>
              <a:rPr lang="zh-TW" altLang="zh-TW" sz="2400" dirty="0" smtClean="0"/>
              <a:t>如管理資訊系統、會計資訊系統、人力資源發展系統等</a:t>
            </a:r>
            <a:r>
              <a:rPr lang="en-US" altLang="zh-TW" sz="2400" dirty="0" smtClean="0"/>
              <a:t>) </a:t>
            </a:r>
            <a:r>
              <a:rPr lang="zh-TW" altLang="zh-TW" sz="2400" dirty="0" smtClean="0"/>
              <a:t>是否齊備、效率如何？</a:t>
            </a:r>
          </a:p>
          <a:p>
            <a:pPr marL="365760" indent="-283464" eaLnBrk="1" fontAlgn="auto" hangingPunct="1">
              <a:spcAft>
                <a:spcPts val="0"/>
              </a:spcAft>
              <a:buFont typeface="Wingdings 2"/>
              <a:buChar char=""/>
              <a:defRPr/>
            </a:pPr>
            <a:endParaRPr lang="zh-TW" altLang="en-US" sz="2400" dirty="0" smtClean="0"/>
          </a:p>
        </p:txBody>
      </p:sp>
    </p:spTree>
    <p:extLst>
      <p:ext uri="{BB962C8B-B14F-4D97-AF65-F5344CB8AC3E}">
        <p14:creationId xmlns:p14="http://schemas.microsoft.com/office/powerpoint/2010/main" val="2200180147"/>
      </p:ext>
    </p:extLst>
  </p:cSld>
  <p:clrMapOvr>
    <a:masterClrMapping/>
  </p:clrMapOvr>
  <p:transition>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476375" y="333375"/>
            <a:ext cx="7543800" cy="935038"/>
          </a:xfrm>
        </p:spPr>
        <p:txBody>
          <a:bodyPr/>
          <a:lstStyle/>
          <a:p>
            <a:pPr eaLnBrk="1" hangingPunct="1">
              <a:defRPr/>
            </a:pPr>
            <a:r>
              <a:rPr lang="zh-TW" altLang="en-US" sz="3000" b="1" dirty="0" smtClean="0">
                <a:ea typeface="標楷體" pitchFamily="65" charset="-120"/>
              </a:rPr>
              <a:t>銀行徵信作業概況</a:t>
            </a:r>
            <a:r>
              <a:rPr lang="en-US" altLang="zh-TW" sz="3000" b="1" dirty="0" smtClean="0">
                <a:ea typeface="標楷體" pitchFamily="65" charset="-120"/>
              </a:rPr>
              <a:t>~</a:t>
            </a:r>
            <a:r>
              <a:rPr lang="zh-TW" altLang="en-US" sz="3000" b="1" dirty="0" smtClean="0">
                <a:ea typeface="標楷體" pitchFamily="65" charset="-120"/>
              </a:rPr>
              <a:t>信用評等</a:t>
            </a:r>
          </a:p>
        </p:txBody>
      </p:sp>
      <p:sp>
        <p:nvSpPr>
          <p:cNvPr id="50179" name="Rectangle 3"/>
          <p:cNvSpPr>
            <a:spLocks noGrp="1" noChangeArrowheads="1"/>
          </p:cNvSpPr>
          <p:nvPr>
            <p:ph type="body" idx="1"/>
          </p:nvPr>
        </p:nvSpPr>
        <p:spPr>
          <a:xfrm>
            <a:off x="1371600" y="1700213"/>
            <a:ext cx="7620000" cy="3024187"/>
          </a:xfrm>
        </p:spPr>
        <p:txBody>
          <a:bodyPr/>
          <a:lstStyle/>
          <a:p>
            <a:pPr marL="446088" indent="-446088" eaLnBrk="1" hangingPunct="1"/>
            <a:r>
              <a:rPr lang="zh-TW" altLang="en-US" sz="3600" b="1" dirty="0" smtClean="0">
                <a:ea typeface="標楷體" pitchFamily="65" charset="-120"/>
              </a:rPr>
              <a:t>外部信用評等</a:t>
            </a:r>
            <a:endParaRPr lang="en-US" altLang="zh-TW" sz="3600" b="1" dirty="0" smtClean="0">
              <a:ea typeface="標楷體" pitchFamily="65" charset="-120"/>
            </a:endParaRPr>
          </a:p>
          <a:p>
            <a:pPr marL="446088" indent="-446088" eaLnBrk="1" hangingPunct="1"/>
            <a:r>
              <a:rPr lang="zh-TW" altLang="en-US" sz="3600" b="1" dirty="0" smtClean="0">
                <a:ea typeface="標楷體" pitchFamily="65" charset="-120"/>
              </a:rPr>
              <a:t>銀行</a:t>
            </a:r>
            <a:r>
              <a:rPr lang="zh-TW" altLang="en-US" sz="3600" b="1" dirty="0">
                <a:ea typeface="標楷體" pitchFamily="65" charset="-120"/>
              </a:rPr>
              <a:t>內部信用評等</a:t>
            </a:r>
          </a:p>
          <a:p>
            <a:pPr marL="446088" indent="-446088" eaLnBrk="1" hangingPunct="1">
              <a:buFont typeface="Wingdings" pitchFamily="2" charset="2"/>
              <a:buNone/>
            </a:pPr>
            <a:r>
              <a:rPr lang="zh-TW" altLang="en-US" sz="3600" dirty="0" smtClean="0">
                <a:ea typeface="標楷體" pitchFamily="65" charset="-120"/>
              </a:rPr>
              <a:t>   </a:t>
            </a:r>
          </a:p>
          <a:p>
            <a:pPr marL="446088" indent="-446088" eaLnBrk="1" hangingPunct="1">
              <a:buFont typeface="Wingdings" pitchFamily="2" charset="2"/>
              <a:buNone/>
            </a:pPr>
            <a:endParaRPr lang="zh-TW" altLang="en-US" sz="3600" dirty="0" smtClean="0">
              <a:ea typeface="標楷體" pitchFamily="65" charset="-120"/>
            </a:endParaRPr>
          </a:p>
          <a:p>
            <a:pPr marL="446088" indent="-446088" eaLnBrk="1" hangingPunct="1">
              <a:buFont typeface="Wingdings" pitchFamily="2" charset="2"/>
              <a:buNone/>
            </a:pPr>
            <a:r>
              <a:rPr lang="zh-TW" altLang="en-US" sz="3600" dirty="0" smtClean="0">
                <a:ea typeface="標楷體" pitchFamily="65" charset="-120"/>
              </a:rPr>
              <a:t>     </a:t>
            </a:r>
          </a:p>
        </p:txBody>
      </p:sp>
    </p:spTree>
    <p:extLst>
      <p:ext uri="{BB962C8B-B14F-4D97-AF65-F5344CB8AC3E}">
        <p14:creationId xmlns:p14="http://schemas.microsoft.com/office/powerpoint/2010/main" val="790348345"/>
      </p:ext>
    </p:extLst>
  </p:cSld>
  <p:clrMapOvr>
    <a:masterClrMapping/>
  </p:clrMapOvr>
  <p:transition>
    <p:rand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sz="4400" b="1" dirty="0" smtClean="0">
                <a:ea typeface="標楷體" pitchFamily="65" charset="-120"/>
              </a:rPr>
              <a:t>外部信用評等</a:t>
            </a:r>
            <a:endParaRPr lang="zh-TW" altLang="en-US" dirty="0"/>
          </a:p>
        </p:txBody>
      </p:sp>
      <p:sp>
        <p:nvSpPr>
          <p:cNvPr id="51203" name="內容版面配置區 2"/>
          <p:cNvSpPr>
            <a:spLocks noGrp="1"/>
          </p:cNvSpPr>
          <p:nvPr>
            <p:ph idx="1"/>
          </p:nvPr>
        </p:nvSpPr>
        <p:spPr/>
        <p:txBody>
          <a:bodyPr/>
          <a:lstStyle/>
          <a:p>
            <a:pPr marL="365125" lvl="1" indent="-282575">
              <a:spcBef>
                <a:spcPts val="600"/>
              </a:spcBef>
              <a:buSzPct val="80000"/>
              <a:buFont typeface="Wingdings 2" pitchFamily="18" charset="2"/>
              <a:buChar char=""/>
            </a:pPr>
            <a:r>
              <a:rPr lang="zh-TW" altLang="en-US" dirty="0" smtClean="0"/>
              <a:t>國際知名的外部信評公司：</a:t>
            </a:r>
            <a:r>
              <a:rPr lang="en-US" altLang="zh-TW" dirty="0" smtClean="0"/>
              <a:t>S&amp;P</a:t>
            </a:r>
            <a:r>
              <a:rPr lang="zh-TW" altLang="en-US" dirty="0" smtClean="0"/>
              <a:t>、</a:t>
            </a:r>
            <a:r>
              <a:rPr lang="en-US" altLang="zh-TW" dirty="0" smtClean="0"/>
              <a:t>Moody‘s</a:t>
            </a:r>
            <a:r>
              <a:rPr lang="zh-TW" altLang="en-US" dirty="0" smtClean="0"/>
              <a:t>、</a:t>
            </a:r>
            <a:r>
              <a:rPr lang="en-US" altLang="zh-TW" dirty="0" smtClean="0"/>
              <a:t>Fitch</a:t>
            </a:r>
            <a:r>
              <a:rPr lang="zh-TW" altLang="en-US" dirty="0" smtClean="0"/>
              <a:t>、</a:t>
            </a:r>
            <a:r>
              <a:rPr lang="en-US" altLang="zh-TW" dirty="0"/>
              <a:t>Fair Isaac Corp.(FICO</a:t>
            </a:r>
            <a:r>
              <a:rPr lang="en-US" altLang="zh-TW" dirty="0" smtClean="0"/>
              <a:t>)</a:t>
            </a:r>
          </a:p>
          <a:p>
            <a:r>
              <a:rPr lang="zh-TW" altLang="en-US" dirty="0" smtClean="0"/>
              <a:t>國內知名的外部信評公司</a:t>
            </a:r>
            <a:r>
              <a:rPr lang="zh-TW" altLang="en-US" dirty="0"/>
              <a:t>：聯徵中心</a:t>
            </a:r>
            <a:r>
              <a:rPr lang="en-US" altLang="zh-TW" dirty="0"/>
              <a:t>(J10</a:t>
            </a:r>
            <a:r>
              <a:rPr lang="zh-TW" altLang="en-US" dirty="0"/>
              <a:t>、</a:t>
            </a:r>
            <a:r>
              <a:rPr lang="en-US" altLang="zh-TW" dirty="0"/>
              <a:t>J20</a:t>
            </a:r>
            <a:r>
              <a:rPr lang="zh-TW" altLang="en-US" dirty="0"/>
              <a:t>、</a:t>
            </a:r>
            <a:r>
              <a:rPr lang="en-US" altLang="zh-TW" dirty="0"/>
              <a:t>J21)</a:t>
            </a:r>
            <a:r>
              <a:rPr lang="zh-TW" altLang="en-US" dirty="0" smtClean="0"/>
              <a:t>中華信用評等公司、、</a:t>
            </a:r>
            <a:r>
              <a:rPr lang="en-US" altLang="zh-TW" dirty="0" smtClean="0"/>
              <a:t>TEJ(TCRI)</a:t>
            </a:r>
            <a:r>
              <a:rPr lang="zh-TW" altLang="en-US" dirty="0" smtClean="0"/>
              <a:t>、時報資訊</a:t>
            </a:r>
            <a:r>
              <a:rPr lang="en-US" altLang="zh-TW" dirty="0" smtClean="0"/>
              <a:t>(IDM)</a:t>
            </a:r>
            <a:r>
              <a:rPr lang="zh-TW" altLang="en-US" dirty="0" smtClean="0"/>
              <a:t>、</a:t>
            </a:r>
            <a:r>
              <a:rPr lang="zh-TW" altLang="zh-TW" b="1" dirty="0" smtClean="0"/>
              <a:t>信保基金</a:t>
            </a:r>
            <a:r>
              <a:rPr lang="en-US" altLang="zh-TW" b="1" dirty="0" smtClean="0"/>
              <a:t>(SMEG)</a:t>
            </a:r>
            <a:endParaRPr lang="zh-TW" altLang="en-US" dirty="0" smtClean="0"/>
          </a:p>
        </p:txBody>
      </p:sp>
    </p:spTree>
    <p:extLst>
      <p:ext uri="{BB962C8B-B14F-4D97-AF65-F5344CB8AC3E}">
        <p14:creationId xmlns:p14="http://schemas.microsoft.com/office/powerpoint/2010/main" val="1767271962"/>
      </p:ext>
    </p:extLst>
  </p:cSld>
  <p:clrMapOvr>
    <a:masterClrMapping/>
  </p:clrMapOvr>
  <p:transition>
    <p:rand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371600" y="381000"/>
            <a:ext cx="7543800" cy="600075"/>
          </a:xfrm>
        </p:spPr>
        <p:txBody>
          <a:bodyPr/>
          <a:lstStyle/>
          <a:p>
            <a:pPr eaLnBrk="1" hangingPunct="1">
              <a:defRPr/>
            </a:pPr>
            <a:r>
              <a:rPr lang="zh-TW" altLang="en-US" sz="3200" b="1" smtClean="0">
                <a:latin typeface="標楷體" pitchFamily="65" charset="-120"/>
                <a:ea typeface="標楷體" pitchFamily="65" charset="-120"/>
              </a:rPr>
              <a:t>國內信用評等機構與評等系統</a:t>
            </a:r>
          </a:p>
        </p:txBody>
      </p:sp>
      <p:sp>
        <p:nvSpPr>
          <p:cNvPr id="58371" name="Rectangle 3"/>
          <p:cNvSpPr>
            <a:spLocks noGrp="1" noChangeArrowheads="1"/>
          </p:cNvSpPr>
          <p:nvPr>
            <p:ph type="body" idx="1"/>
          </p:nvPr>
        </p:nvSpPr>
        <p:spPr>
          <a:xfrm>
            <a:off x="1371600" y="981075"/>
            <a:ext cx="7543800" cy="5648325"/>
          </a:xfrm>
        </p:spPr>
        <p:txBody>
          <a:bodyPr/>
          <a:lstStyle/>
          <a:p>
            <a:pPr eaLnBrk="1" hangingPunct="1">
              <a:buFont typeface="Wingdings" pitchFamily="2" charset="2"/>
              <a:buNone/>
            </a:pPr>
            <a:endParaRPr lang="en-US" altLang="zh-TW" sz="2400" b="1" smtClean="0">
              <a:latin typeface="標楷體" pitchFamily="65" charset="-120"/>
              <a:ea typeface="標楷體" pitchFamily="65" charset="-120"/>
            </a:endParaRPr>
          </a:p>
          <a:p>
            <a:pPr eaLnBrk="1" hangingPunct="1">
              <a:buFont typeface="Wingdings" pitchFamily="2" charset="2"/>
              <a:buNone/>
            </a:pPr>
            <a:r>
              <a:rPr lang="en-US" altLang="zh-TW" sz="2400" smtClean="0"/>
              <a:t>  </a:t>
            </a:r>
            <a:r>
              <a:rPr lang="en-US" altLang="zh-TW" sz="2000" smtClean="0">
                <a:cs typeface="Times New Roman" pitchFamily="18" charset="0"/>
              </a:rPr>
              <a:t>*</a:t>
            </a:r>
            <a:r>
              <a:rPr lang="en-US" altLang="zh-TW" sz="2400" smtClean="0"/>
              <a:t> </a:t>
            </a:r>
            <a:r>
              <a:rPr lang="zh-TW" altLang="en-US" sz="2400" b="1" smtClean="0">
                <a:solidFill>
                  <a:srgbClr val="CC3399"/>
                </a:solidFill>
                <a:latin typeface="標楷體" pitchFamily="65" charset="-120"/>
                <a:ea typeface="標楷體" pitchFamily="65" charset="-120"/>
              </a:rPr>
              <a:t>中華信用評等公司評等系統</a:t>
            </a:r>
            <a:r>
              <a:rPr lang="zh-TW" altLang="en-US" sz="2000" smtClean="0"/>
              <a:t> </a:t>
            </a:r>
          </a:p>
          <a:p>
            <a:pPr algn="just" eaLnBrk="1" hangingPunct="1">
              <a:buFont typeface="Wingdings" pitchFamily="2" charset="2"/>
              <a:buNone/>
            </a:pPr>
            <a:r>
              <a:rPr lang="zh-TW" altLang="en-US" sz="2000" smtClean="0">
                <a:latin typeface="標楷體" pitchFamily="65" charset="-120"/>
                <a:ea typeface="標楷體" pitchFamily="65" charset="-120"/>
              </a:rPr>
              <a:t>   採</a:t>
            </a:r>
            <a:r>
              <a:rPr lang="en-US" altLang="zh-TW" sz="2000" smtClean="0">
                <a:ea typeface="標楷體" pitchFamily="65" charset="-120"/>
              </a:rPr>
              <a:t>S &amp; P</a:t>
            </a:r>
            <a:r>
              <a:rPr lang="zh-TW" altLang="en-US" sz="2000" smtClean="0">
                <a:latin typeface="標楷體" pitchFamily="65" charset="-120"/>
                <a:ea typeface="標楷體" pitchFamily="65" charset="-120"/>
              </a:rPr>
              <a:t>的評等方法及準則，其評等等級符號，前面加</a:t>
            </a:r>
            <a:r>
              <a:rPr lang="en-US" altLang="zh-TW" sz="2000" smtClean="0">
                <a:latin typeface="標楷體" pitchFamily="65" charset="-120"/>
                <a:ea typeface="標楷體" pitchFamily="65" charset="-120"/>
              </a:rPr>
              <a:t>〝</a:t>
            </a:r>
            <a:r>
              <a:rPr lang="en-US" altLang="zh-TW" sz="2000" smtClean="0">
                <a:ea typeface="標楷體" pitchFamily="65" charset="-120"/>
              </a:rPr>
              <a:t>tw </a:t>
            </a:r>
            <a:r>
              <a:rPr lang="en-US" altLang="zh-TW" sz="2000" smtClean="0">
                <a:latin typeface="標楷體" pitchFamily="65" charset="-120"/>
                <a:ea typeface="標楷體" pitchFamily="65" charset="-120"/>
              </a:rPr>
              <a:t>〞</a:t>
            </a:r>
            <a:endParaRPr lang="en-US" altLang="zh-TW" sz="2000" smtClean="0">
              <a:ea typeface="標楷體" pitchFamily="65" charset="-120"/>
            </a:endParaRPr>
          </a:p>
          <a:p>
            <a:pPr algn="just" eaLnBrk="1" hangingPunct="1">
              <a:buFont typeface="Wingdings" pitchFamily="2" charset="2"/>
              <a:buNone/>
            </a:pPr>
            <a:r>
              <a:rPr lang="en-US" altLang="zh-TW" sz="2000" smtClean="0">
                <a:latin typeface="標楷體" pitchFamily="65" charset="-120"/>
                <a:ea typeface="標楷體" pitchFamily="65" charset="-120"/>
              </a:rPr>
              <a:t>   </a:t>
            </a:r>
            <a:r>
              <a:rPr lang="zh-TW" altLang="en-US" sz="2000" smtClean="0">
                <a:latin typeface="標楷體" pitchFamily="65" charset="-120"/>
                <a:ea typeface="標楷體" pitchFamily="65" charset="-120"/>
              </a:rPr>
              <a:t>代表僅適用台灣市場</a:t>
            </a:r>
            <a:r>
              <a:rPr lang="zh-TW" altLang="en-US" sz="2400" smtClean="0">
                <a:latin typeface="標楷體" pitchFamily="65" charset="-120"/>
                <a:ea typeface="標楷體" pitchFamily="65" charset="-120"/>
              </a:rPr>
              <a:t>。</a:t>
            </a:r>
            <a:endParaRPr lang="zh-TW" altLang="en-US" sz="2000" smtClean="0"/>
          </a:p>
          <a:p>
            <a:pPr eaLnBrk="1" hangingPunct="1">
              <a:buFont typeface="Wingdings" pitchFamily="2" charset="2"/>
              <a:buNone/>
            </a:pPr>
            <a:r>
              <a:rPr lang="zh-TW" altLang="en-US" sz="2000" smtClean="0"/>
              <a:t>  * </a:t>
            </a:r>
            <a:r>
              <a:rPr lang="zh-TW" altLang="en-US" sz="2400" b="1" smtClean="0">
                <a:solidFill>
                  <a:srgbClr val="CC3399"/>
                </a:solidFill>
                <a:latin typeface="標楷體" pitchFamily="65" charset="-120"/>
                <a:ea typeface="標楷體" pitchFamily="65" charset="-120"/>
              </a:rPr>
              <a:t>台灣經濟新報社評分系統</a:t>
            </a:r>
            <a:r>
              <a:rPr lang="zh-TW" altLang="en-US" sz="2000" smtClean="0"/>
              <a:t>  </a:t>
            </a:r>
          </a:p>
          <a:p>
            <a:pPr algn="just" eaLnBrk="1" hangingPunct="1">
              <a:buFont typeface="Wingdings" pitchFamily="2" charset="2"/>
              <a:buNone/>
            </a:pPr>
            <a:r>
              <a:rPr lang="zh-TW" altLang="en-US" sz="2000" smtClean="0">
                <a:latin typeface="標楷體" pitchFamily="65" charset="-120"/>
                <a:ea typeface="標楷體" pitchFamily="65" charset="-120"/>
              </a:rPr>
              <a:t>   採「台灣企業信用風險指標」</a:t>
            </a:r>
            <a:r>
              <a:rPr lang="en-US" altLang="zh-TW" sz="2000" smtClean="0">
                <a:ea typeface="標楷體" pitchFamily="65" charset="-120"/>
              </a:rPr>
              <a:t>(TCRI)</a:t>
            </a:r>
            <a:r>
              <a:rPr lang="zh-TW" altLang="en-US" sz="2000" smtClean="0">
                <a:latin typeface="標楷體" pitchFamily="65" charset="-120"/>
                <a:ea typeface="標楷體" pitchFamily="65" charset="-120"/>
              </a:rPr>
              <a:t>，以財務指標中，選十項</a:t>
            </a:r>
          </a:p>
          <a:p>
            <a:pPr algn="just" eaLnBrk="1" hangingPunct="1">
              <a:buFont typeface="Wingdings" pitchFamily="2" charset="2"/>
              <a:buNone/>
            </a:pPr>
            <a:r>
              <a:rPr lang="zh-TW" altLang="en-US" sz="2000" smtClean="0">
                <a:latin typeface="標楷體" pitchFamily="65" charset="-120"/>
                <a:ea typeface="標楷體" pitchFamily="65" charset="-120"/>
              </a:rPr>
              <a:t>   顯著財務比率綜合評分，決定信用等級，</a:t>
            </a:r>
            <a:r>
              <a:rPr lang="en-US" altLang="zh-TW" sz="2000" smtClean="0">
                <a:ea typeface="標楷體" pitchFamily="65" charset="-120"/>
              </a:rPr>
              <a:t>TCRI</a:t>
            </a:r>
            <a:r>
              <a:rPr lang="zh-TW" altLang="en-US" sz="2000" smtClean="0">
                <a:latin typeface="標楷體" pitchFamily="65" charset="-120"/>
                <a:ea typeface="標楷體" pitchFamily="65" charset="-120"/>
              </a:rPr>
              <a:t>共分</a:t>
            </a:r>
            <a:r>
              <a:rPr lang="en-US" altLang="zh-TW" sz="2000" smtClean="0">
                <a:ea typeface="標楷體" pitchFamily="65" charset="-120"/>
              </a:rPr>
              <a:t>9</a:t>
            </a:r>
            <a:r>
              <a:rPr lang="zh-TW" altLang="en-US" sz="2000" smtClean="0">
                <a:latin typeface="標楷體" pitchFamily="65" charset="-120"/>
                <a:ea typeface="標楷體" pitchFamily="65" charset="-120"/>
              </a:rPr>
              <a:t>等級，最</a:t>
            </a:r>
          </a:p>
          <a:p>
            <a:pPr algn="just" eaLnBrk="1" hangingPunct="1">
              <a:buFont typeface="Wingdings" pitchFamily="2" charset="2"/>
              <a:buNone/>
            </a:pPr>
            <a:r>
              <a:rPr lang="zh-TW" altLang="en-US" sz="2000" smtClean="0">
                <a:latin typeface="標楷體" pitchFamily="65" charset="-120"/>
                <a:ea typeface="標楷體" pitchFamily="65" charset="-120"/>
              </a:rPr>
              <a:t>   佳等級為</a:t>
            </a:r>
            <a:r>
              <a:rPr lang="en-US" altLang="zh-TW" sz="2000" smtClean="0">
                <a:ea typeface="標楷體" pitchFamily="65" charset="-120"/>
              </a:rPr>
              <a:t>1</a:t>
            </a:r>
            <a:r>
              <a:rPr lang="zh-TW" altLang="en-US" sz="2000" smtClean="0">
                <a:latin typeface="標楷體" pitchFamily="65" charset="-120"/>
                <a:ea typeface="標楷體" pitchFamily="65" charset="-120"/>
              </a:rPr>
              <a:t>，最差為</a:t>
            </a:r>
            <a:r>
              <a:rPr lang="en-US" altLang="zh-TW" sz="2000" smtClean="0">
                <a:ea typeface="標楷體" pitchFamily="65" charset="-120"/>
              </a:rPr>
              <a:t>9</a:t>
            </a:r>
            <a:r>
              <a:rPr lang="zh-TW" altLang="en-US" sz="2000" smtClean="0">
                <a:latin typeface="標楷體" pitchFamily="65" charset="-120"/>
                <a:ea typeface="標楷體" pitchFamily="65" charset="-120"/>
              </a:rPr>
              <a:t>。</a:t>
            </a:r>
            <a:r>
              <a:rPr lang="zh-TW" altLang="en-US" sz="2000" smtClean="0"/>
              <a:t> </a:t>
            </a:r>
          </a:p>
          <a:p>
            <a:pPr eaLnBrk="1" hangingPunct="1">
              <a:buFont typeface="Wingdings" pitchFamily="2" charset="2"/>
              <a:buNone/>
            </a:pPr>
            <a:r>
              <a:rPr lang="zh-TW" altLang="en-US" sz="2000" smtClean="0"/>
              <a:t>  * </a:t>
            </a:r>
            <a:r>
              <a:rPr lang="zh-TW" altLang="en-US" sz="2400" b="1" smtClean="0">
                <a:solidFill>
                  <a:srgbClr val="CC3399"/>
                </a:solidFill>
                <a:latin typeface="標楷體" pitchFamily="65" charset="-120"/>
                <a:ea typeface="標楷體" pitchFamily="65" charset="-120"/>
              </a:rPr>
              <a:t>中央存款保險公司之評等系統</a:t>
            </a:r>
            <a:r>
              <a:rPr lang="zh-TW" altLang="en-US" sz="2000" smtClean="0"/>
              <a:t> </a:t>
            </a:r>
          </a:p>
          <a:p>
            <a:pPr eaLnBrk="1" hangingPunct="1">
              <a:buFont typeface="Wingdings" pitchFamily="2" charset="2"/>
              <a:buNone/>
            </a:pPr>
            <a:r>
              <a:rPr lang="zh-TW" altLang="en-US" sz="2000" smtClean="0">
                <a:latin typeface="標楷體" pitchFamily="65" charset="-120"/>
                <a:ea typeface="標楷體" pitchFamily="65" charset="-120"/>
              </a:rPr>
              <a:t>   採美國聯邦金融機構檢查委員會所提出「金融機構統一評等</a:t>
            </a:r>
          </a:p>
          <a:p>
            <a:pPr eaLnBrk="1" hangingPunct="1">
              <a:buFont typeface="Wingdings" pitchFamily="2" charset="2"/>
              <a:buNone/>
            </a:pPr>
            <a:r>
              <a:rPr lang="zh-TW" altLang="en-US" sz="2000" smtClean="0">
                <a:latin typeface="標楷體" pitchFamily="65" charset="-120"/>
                <a:ea typeface="標楷體" pitchFamily="65" charset="-120"/>
              </a:rPr>
              <a:t>   制度」又稱「</a:t>
            </a:r>
            <a:r>
              <a:rPr lang="en-US" altLang="zh-TW" sz="2000" smtClean="0">
                <a:ea typeface="標楷體" pitchFamily="65" charset="-120"/>
              </a:rPr>
              <a:t>CAMEL Rating</a:t>
            </a:r>
            <a:r>
              <a:rPr lang="zh-TW" altLang="en-US" sz="2000" smtClean="0">
                <a:latin typeface="標楷體" pitchFamily="65" charset="-120"/>
                <a:ea typeface="標楷體" pitchFamily="65" charset="-120"/>
              </a:rPr>
              <a:t>」，利用統計方法萃取合適評</a:t>
            </a:r>
          </a:p>
          <a:p>
            <a:pPr eaLnBrk="1" hangingPunct="1">
              <a:buFont typeface="Wingdings" pitchFamily="2" charset="2"/>
              <a:buNone/>
            </a:pPr>
            <a:r>
              <a:rPr lang="zh-TW" altLang="en-US" sz="2000" smtClean="0">
                <a:latin typeface="標楷體" pitchFamily="65" charset="-120"/>
                <a:ea typeface="標楷體" pitchFamily="65" charset="-120"/>
              </a:rPr>
              <a:t>   估指標，依分數高低區分評定個別等級，共分為</a:t>
            </a:r>
            <a:r>
              <a:rPr lang="en-US" altLang="zh-TW" sz="2000" smtClean="0">
                <a:ea typeface="標楷體" pitchFamily="65" charset="-120"/>
              </a:rPr>
              <a:t>A.B.C.D.E</a:t>
            </a:r>
          </a:p>
          <a:p>
            <a:pPr eaLnBrk="1" hangingPunct="1">
              <a:buFont typeface="Wingdings" pitchFamily="2" charset="2"/>
              <a:buNone/>
            </a:pPr>
            <a:r>
              <a:rPr lang="en-US" altLang="zh-TW" sz="2000" smtClean="0">
                <a:latin typeface="標楷體" pitchFamily="65" charset="-120"/>
                <a:ea typeface="標楷體" pitchFamily="65" charset="-120"/>
              </a:rPr>
              <a:t>   </a:t>
            </a:r>
            <a:r>
              <a:rPr lang="zh-TW" altLang="en-US" sz="2000" smtClean="0">
                <a:latin typeface="標楷體" pitchFamily="65" charset="-120"/>
                <a:ea typeface="標楷體" pitchFamily="65" charset="-120"/>
              </a:rPr>
              <a:t>等級。</a:t>
            </a:r>
            <a:endParaRPr lang="zh-TW" altLang="en-US" sz="2000" smtClean="0"/>
          </a:p>
          <a:p>
            <a:pPr eaLnBrk="1" hangingPunct="1">
              <a:buFont typeface="Wingdings" pitchFamily="2" charset="2"/>
              <a:buNone/>
            </a:pPr>
            <a:endParaRPr lang="en-US" altLang="zh-TW" sz="2000" smtClean="0"/>
          </a:p>
        </p:txBody>
      </p:sp>
    </p:spTree>
    <p:extLst>
      <p:ext uri="{BB962C8B-B14F-4D97-AF65-F5344CB8AC3E}">
        <p14:creationId xmlns:p14="http://schemas.microsoft.com/office/powerpoint/2010/main" val="2192807950"/>
      </p:ext>
    </p:extLst>
  </p:cSld>
  <p:clrMapOvr>
    <a:masterClrMapping/>
  </p:clrMapOvr>
  <p:transition>
    <p:rand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116013" y="533400"/>
            <a:ext cx="8027987" cy="735013"/>
          </a:xfrm>
        </p:spPr>
        <p:txBody>
          <a:bodyPr/>
          <a:lstStyle/>
          <a:p>
            <a:pPr eaLnBrk="1" hangingPunct="1">
              <a:defRPr/>
            </a:pPr>
            <a:r>
              <a:rPr lang="zh-TW" altLang="en-US" sz="3600" b="1" smtClean="0">
                <a:latin typeface="標楷體" pitchFamily="65" charset="-120"/>
                <a:ea typeface="標楷體" pitchFamily="65" charset="-120"/>
              </a:rPr>
              <a:t>國內信用評等機構與評等系統</a:t>
            </a:r>
            <a:r>
              <a:rPr lang="zh-TW" altLang="en-US" sz="3600" b="1" smtClean="0">
                <a:ea typeface="標楷體" pitchFamily="65" charset="-120"/>
              </a:rPr>
              <a:t>（續）</a:t>
            </a:r>
          </a:p>
        </p:txBody>
      </p:sp>
      <p:sp>
        <p:nvSpPr>
          <p:cNvPr id="59395" name="Rectangle 3"/>
          <p:cNvSpPr>
            <a:spLocks noGrp="1" noChangeArrowheads="1"/>
          </p:cNvSpPr>
          <p:nvPr>
            <p:ph type="body" idx="1"/>
          </p:nvPr>
        </p:nvSpPr>
        <p:spPr>
          <a:xfrm>
            <a:off x="1371600" y="1412875"/>
            <a:ext cx="7620000" cy="5111750"/>
          </a:xfrm>
        </p:spPr>
        <p:txBody>
          <a:bodyPr/>
          <a:lstStyle/>
          <a:p>
            <a:pPr eaLnBrk="1" hangingPunct="1"/>
            <a:r>
              <a:rPr lang="zh-TW" altLang="en-US" sz="2400" b="1" smtClean="0">
                <a:solidFill>
                  <a:srgbClr val="CC0066"/>
                </a:solidFill>
                <a:ea typeface="標楷體" pitchFamily="65" charset="-120"/>
              </a:rPr>
              <a:t>財團法人金融聯合徵信中心</a:t>
            </a:r>
            <a:r>
              <a:rPr lang="en-US" altLang="zh-TW" sz="2400" b="1" smtClean="0">
                <a:solidFill>
                  <a:srgbClr val="CC0066"/>
                </a:solidFill>
              </a:rPr>
              <a:t>JCIC Score (J10)</a:t>
            </a:r>
          </a:p>
          <a:p>
            <a:pPr eaLnBrk="1" hangingPunct="1">
              <a:buFont typeface="Wingdings" pitchFamily="2" charset="2"/>
              <a:buNone/>
            </a:pPr>
            <a:r>
              <a:rPr lang="en-US" altLang="zh-TW" sz="2000" smtClean="0">
                <a:ea typeface="標楷體" pitchFamily="65" charset="-120"/>
              </a:rPr>
              <a:t>     </a:t>
            </a:r>
            <a:r>
              <a:rPr lang="zh-TW" altLang="en-US" sz="2000" smtClean="0">
                <a:ea typeface="標楷體" pitchFamily="65" charset="-120"/>
              </a:rPr>
              <a:t>聯徵中心的信用資訊產品，乃透過嚴謹之統計理論與分析技術，以及外部學者專家的諮詢，將資料庫中有關企業的信用資料，包括：授信資料、票信資料與查詢紀錄等，量化為一個可代表信用風險之分數</a:t>
            </a:r>
            <a:r>
              <a:rPr lang="zh-TW" altLang="en-US" sz="2000" smtClean="0"/>
              <a:t>。</a:t>
            </a:r>
          </a:p>
          <a:p>
            <a:pPr eaLnBrk="1" hangingPunct="1"/>
            <a:r>
              <a:rPr lang="zh-TW" altLang="en-US" sz="2400" b="1" smtClean="0">
                <a:solidFill>
                  <a:srgbClr val="CC0066"/>
                </a:solidFill>
                <a:latin typeface="標楷體" pitchFamily="65" charset="-120"/>
                <a:ea typeface="標楷體" pitchFamily="65" charset="-120"/>
              </a:rPr>
              <a:t>時報資訊公司「</a:t>
            </a:r>
            <a:r>
              <a:rPr lang="en-US" altLang="zh-TW" sz="2400" b="1" smtClean="0">
                <a:solidFill>
                  <a:srgbClr val="CC0066"/>
                </a:solidFill>
                <a:latin typeface="標楷體" pitchFamily="65" charset="-120"/>
                <a:ea typeface="標楷體" pitchFamily="65" charset="-120"/>
              </a:rPr>
              <a:t>IDM</a:t>
            </a:r>
            <a:r>
              <a:rPr lang="zh-TW" altLang="en-US" sz="2400" b="1" smtClean="0">
                <a:solidFill>
                  <a:srgbClr val="CC0066"/>
                </a:solidFill>
                <a:latin typeface="標楷體" pitchFamily="65" charset="-120"/>
                <a:ea typeface="標楷體" pitchFamily="65" charset="-120"/>
              </a:rPr>
              <a:t>時訊避雷針財務風險監測系統」</a:t>
            </a:r>
          </a:p>
          <a:p>
            <a:pPr eaLnBrk="1" hangingPunct="1">
              <a:buFont typeface="Wingdings" pitchFamily="2" charset="2"/>
              <a:buNone/>
            </a:pPr>
            <a:r>
              <a:rPr lang="zh-TW" altLang="en-US" sz="2000" smtClean="0">
                <a:latin typeface="標楷體" pitchFamily="65" charset="-120"/>
                <a:ea typeface="標楷體" pitchFamily="65" charset="-120"/>
              </a:rPr>
              <a:t>   時報資訊公司建構</a:t>
            </a:r>
            <a:r>
              <a:rPr lang="en-US" altLang="zh-TW" sz="2000" smtClean="0">
                <a:latin typeface="標楷體" pitchFamily="65" charset="-120"/>
                <a:ea typeface="標楷體" pitchFamily="65" charset="-120"/>
              </a:rPr>
              <a:t>IDM</a:t>
            </a:r>
            <a:r>
              <a:rPr lang="zh-TW" altLang="en-US" sz="2000" smtClean="0">
                <a:latin typeface="標楷體" pitchFamily="65" charset="-120"/>
                <a:ea typeface="標楷體" pitchFamily="65" charset="-120"/>
              </a:rPr>
              <a:t>時訊避雷針財務預警系統，採用納入財務變數、公司治理變數及總體經濟變數等三大主要族群變數，透過邏輯斯迴歸模型，針對一般產業</a:t>
            </a:r>
            <a:r>
              <a:rPr lang="zh-TW" altLang="en-US" sz="2000" smtClean="0">
                <a:solidFill>
                  <a:srgbClr val="FF0000"/>
                </a:solidFill>
                <a:latin typeface="標楷體" pitchFamily="65" charset="-120"/>
                <a:ea typeface="標楷體" pitchFamily="65" charset="-120"/>
              </a:rPr>
              <a:t>之上市、櫃公司</a:t>
            </a:r>
            <a:r>
              <a:rPr lang="zh-TW" altLang="en-US" sz="2000" smtClean="0">
                <a:latin typeface="標楷體" pitchFamily="65" charset="-120"/>
                <a:ea typeface="標楷體" pitchFamily="65" charset="-120"/>
              </a:rPr>
              <a:t>發展之預警指標與系統。</a:t>
            </a:r>
          </a:p>
          <a:p>
            <a:pPr eaLnBrk="1" hangingPunct="1"/>
            <a:r>
              <a:rPr lang="zh-TW" altLang="en-US" sz="2400" b="1" smtClean="0">
                <a:solidFill>
                  <a:srgbClr val="CC0066"/>
                </a:solidFill>
                <a:latin typeface="標楷體" pitchFamily="65" charset="-120"/>
                <a:ea typeface="標楷體" pitchFamily="65" charset="-120"/>
              </a:rPr>
              <a:t>其他評等</a:t>
            </a:r>
            <a:r>
              <a:rPr lang="zh-TW" altLang="en-US" sz="2400" b="1" smtClean="0">
                <a:solidFill>
                  <a:srgbClr val="CC0066"/>
                </a:solidFill>
                <a:ea typeface="標楷體" pitchFamily="65" charset="-120"/>
              </a:rPr>
              <a:t>（分）資訊公司</a:t>
            </a:r>
            <a:r>
              <a:rPr lang="zh-TW" altLang="en-US" sz="2400" b="1" smtClean="0">
                <a:ea typeface="標楷體" pitchFamily="65" charset="-120"/>
              </a:rPr>
              <a:t>、</a:t>
            </a:r>
            <a:r>
              <a:rPr lang="zh-TW" altLang="en-US" sz="2400" b="1" smtClean="0">
                <a:solidFill>
                  <a:srgbClr val="CC0066"/>
                </a:solidFill>
                <a:ea typeface="標楷體" pitchFamily="65" charset="-120"/>
              </a:rPr>
              <a:t>系統</a:t>
            </a:r>
            <a:r>
              <a:rPr lang="zh-TW" altLang="en-US" sz="2400" b="1" smtClean="0">
                <a:ea typeface="標楷體" pitchFamily="65" charset="-120"/>
              </a:rPr>
              <a:t>、</a:t>
            </a:r>
            <a:r>
              <a:rPr lang="zh-TW" altLang="en-US" sz="2400" b="1" smtClean="0">
                <a:solidFill>
                  <a:srgbClr val="CC0066"/>
                </a:solidFill>
                <a:ea typeface="標楷體" pitchFamily="65" charset="-120"/>
              </a:rPr>
              <a:t>顧問</a:t>
            </a:r>
          </a:p>
          <a:p>
            <a:pPr eaLnBrk="1" hangingPunct="1">
              <a:buFont typeface="Wingdings" pitchFamily="2" charset="2"/>
              <a:buNone/>
            </a:pPr>
            <a:r>
              <a:rPr lang="zh-TW" altLang="en-US" sz="2400" b="1" smtClean="0">
                <a:solidFill>
                  <a:srgbClr val="CC0066"/>
                </a:solidFill>
                <a:ea typeface="標楷體" pitchFamily="65" charset="-120"/>
              </a:rPr>
              <a:t>   </a:t>
            </a:r>
            <a:r>
              <a:rPr lang="zh-TW" altLang="en-US" sz="2000" smtClean="0">
                <a:ea typeface="標楷體" pitchFamily="65" charset="-120"/>
              </a:rPr>
              <a:t> 如</a:t>
            </a:r>
            <a:r>
              <a:rPr lang="en-US" altLang="zh-TW" sz="2000" smtClean="0">
                <a:ea typeface="標楷體" pitchFamily="65" charset="-120"/>
              </a:rPr>
              <a:t>SAS</a:t>
            </a:r>
            <a:r>
              <a:rPr lang="zh-TW" altLang="en-US" sz="2000" smtClean="0"/>
              <a:t>、</a:t>
            </a:r>
            <a:r>
              <a:rPr lang="en-US" altLang="zh-TW" sz="2000" smtClean="0"/>
              <a:t>SPSS </a:t>
            </a:r>
            <a:r>
              <a:rPr lang="zh-TW" altLang="en-US" sz="2000" smtClean="0"/>
              <a:t>、</a:t>
            </a:r>
            <a:r>
              <a:rPr lang="en-US" altLang="zh-TW" sz="2000" smtClean="0"/>
              <a:t>Moody’s kmv</a:t>
            </a:r>
            <a:r>
              <a:rPr lang="zh-TW" altLang="en-US" sz="2000" smtClean="0"/>
              <a:t>、</a:t>
            </a:r>
            <a:r>
              <a:rPr lang="en-US" altLang="zh-TW" sz="2000" smtClean="0"/>
              <a:t>Experian</a:t>
            </a:r>
            <a:r>
              <a:rPr lang="zh-TW" altLang="en-US" sz="2000" smtClean="0"/>
              <a:t>、</a:t>
            </a:r>
            <a:r>
              <a:rPr lang="en-US" altLang="zh-TW" sz="2000" smtClean="0"/>
              <a:t>S &amp; P</a:t>
            </a:r>
            <a:r>
              <a:rPr lang="zh-TW" altLang="en-US" sz="2000" smtClean="0"/>
              <a:t>、</a:t>
            </a:r>
            <a:r>
              <a:rPr lang="zh-TW" altLang="en-US" sz="2000" smtClean="0">
                <a:ea typeface="標楷體" pitchFamily="65" charset="-120"/>
              </a:rPr>
              <a:t>評等模型顧問公司等</a:t>
            </a:r>
            <a:r>
              <a:rPr lang="zh-TW" altLang="en-US" sz="2000" smtClean="0"/>
              <a:t>。</a:t>
            </a:r>
          </a:p>
        </p:txBody>
      </p:sp>
    </p:spTree>
    <p:extLst>
      <p:ext uri="{BB962C8B-B14F-4D97-AF65-F5344CB8AC3E}">
        <p14:creationId xmlns:p14="http://schemas.microsoft.com/office/powerpoint/2010/main" val="1478012930"/>
      </p:ext>
    </p:extLst>
  </p:cSld>
  <p:clrMapOvr>
    <a:masterClrMapping/>
  </p:clrMapOvr>
  <p:transition>
    <p:rand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12129"/>
            <a:ext cx="8106866" cy="922114"/>
          </a:xfrm>
        </p:spPr>
        <p:txBody>
          <a:bodyPr/>
          <a:lstStyle/>
          <a:p>
            <a:r>
              <a:rPr lang="en-US" altLang="zh-TW" dirty="0" smtClean="0"/>
              <a:t>FICO</a:t>
            </a:r>
            <a:r>
              <a:rPr lang="zh-TW" altLang="en-US" dirty="0" smtClean="0"/>
              <a:t>簡介</a:t>
            </a:r>
            <a:endParaRPr lang="zh-TW" altLang="en-US" dirty="0"/>
          </a:p>
        </p:txBody>
      </p:sp>
      <p:sp>
        <p:nvSpPr>
          <p:cNvPr id="3" name="內容版面配置區 2"/>
          <p:cNvSpPr>
            <a:spLocks noGrp="1"/>
          </p:cNvSpPr>
          <p:nvPr>
            <p:ph idx="1"/>
          </p:nvPr>
        </p:nvSpPr>
        <p:spPr>
          <a:xfrm>
            <a:off x="228600" y="836712"/>
            <a:ext cx="8534400" cy="6021288"/>
          </a:xfrm>
        </p:spPr>
        <p:txBody>
          <a:bodyPr/>
          <a:lstStyle/>
          <a:p>
            <a:r>
              <a:rPr lang="en-US" altLang="zh-TW" sz="2400" dirty="0"/>
              <a:t>1958</a:t>
            </a:r>
            <a:r>
              <a:rPr lang="zh-TW" altLang="en-US" sz="2400" dirty="0"/>
              <a:t>年</a:t>
            </a:r>
            <a:r>
              <a:rPr lang="zh-TW" altLang="en-US" sz="2400" dirty="0" smtClean="0"/>
              <a:t>，</a:t>
            </a:r>
            <a:r>
              <a:rPr lang="en-US" altLang="zh-TW" sz="2400" dirty="0" smtClean="0"/>
              <a:t>Fair </a:t>
            </a:r>
            <a:r>
              <a:rPr lang="en-US" altLang="zh-TW" sz="2400" dirty="0"/>
              <a:t>Isaac Corp</a:t>
            </a:r>
            <a:r>
              <a:rPr lang="en-US" altLang="zh-TW" sz="2400" dirty="0" smtClean="0"/>
              <a:t>.(</a:t>
            </a:r>
            <a:r>
              <a:rPr lang="zh-TW" altLang="en-US" sz="2400" dirty="0" smtClean="0"/>
              <a:t>下</a:t>
            </a:r>
            <a:r>
              <a:rPr lang="zh-TW" altLang="en-US" sz="2400" dirty="0"/>
              <a:t>稱「</a:t>
            </a:r>
            <a:r>
              <a:rPr lang="en-US" altLang="zh-TW" sz="2400" dirty="0" smtClean="0"/>
              <a:t>FICO</a:t>
            </a:r>
            <a:r>
              <a:rPr lang="zh-TW" altLang="en-US" sz="2400" dirty="0" smtClean="0"/>
              <a:t>）</a:t>
            </a:r>
            <a:r>
              <a:rPr lang="zh-TW" altLang="en-US" sz="2400" dirty="0"/>
              <a:t>發明了第一個信用評分</a:t>
            </a:r>
            <a:r>
              <a:rPr lang="zh-TW" altLang="en-US" sz="2400" dirty="0" smtClean="0"/>
              <a:t>模型。</a:t>
            </a:r>
            <a:endParaRPr lang="en-US" altLang="zh-TW" sz="2400" dirty="0" smtClean="0"/>
          </a:p>
          <a:p>
            <a:r>
              <a:rPr lang="zh-TW" altLang="en-US" sz="2400" dirty="0" smtClean="0"/>
              <a:t> </a:t>
            </a:r>
            <a:r>
              <a:rPr lang="en-US" altLang="zh-TW" sz="2400" dirty="0"/>
              <a:t>FICO</a:t>
            </a:r>
            <a:r>
              <a:rPr lang="zh-TW" altLang="en-US" sz="2400" dirty="0"/>
              <a:t>評分系統得出的信用分數範圍在</a:t>
            </a:r>
            <a:r>
              <a:rPr lang="en-US" altLang="zh-TW" sz="2400" dirty="0"/>
              <a:t>300</a:t>
            </a:r>
            <a:r>
              <a:rPr lang="zh-TW" altLang="en-US" sz="2400" dirty="0"/>
              <a:t>～</a:t>
            </a:r>
            <a:r>
              <a:rPr lang="en-US" altLang="zh-TW" sz="2400" dirty="0"/>
              <a:t>850</a:t>
            </a:r>
            <a:r>
              <a:rPr lang="zh-TW" altLang="en-US" sz="2400" dirty="0"/>
              <a:t>分之間。分數越高，說明客戶的信用風險越</a:t>
            </a:r>
            <a:r>
              <a:rPr lang="zh-TW" altLang="en-US" sz="2400" dirty="0" smtClean="0"/>
              <a:t>小</a:t>
            </a:r>
            <a:endParaRPr lang="en-US" altLang="zh-TW" sz="2400" dirty="0" smtClean="0"/>
          </a:p>
          <a:p>
            <a:r>
              <a:rPr lang="en-US" altLang="zh-TW" sz="2400" dirty="0"/>
              <a:t>FICO</a:t>
            </a:r>
            <a:r>
              <a:rPr lang="zh-TW" altLang="en-US" sz="2400" dirty="0"/>
              <a:t>專門為個人信用</a:t>
            </a:r>
            <a:r>
              <a:rPr lang="zh-TW" altLang="en-US" sz="2400" dirty="0" smtClean="0"/>
              <a:t>評分，評分</a:t>
            </a:r>
            <a:r>
              <a:rPr lang="zh-TW" altLang="en-US" sz="2400" dirty="0"/>
              <a:t>的構成要素及權重</a:t>
            </a:r>
            <a:r>
              <a:rPr lang="zh-TW" altLang="en-US" sz="2400" dirty="0" smtClean="0"/>
              <a:t>為：</a:t>
            </a:r>
            <a:r>
              <a:rPr lang="zh-TW" altLang="en-US" sz="2400" dirty="0"/>
              <a:t>信用償還歷史（</a:t>
            </a:r>
            <a:r>
              <a:rPr lang="en-US" altLang="zh-TW" sz="2400" dirty="0"/>
              <a:t>35%</a:t>
            </a:r>
            <a:r>
              <a:rPr lang="zh-TW" altLang="en-US" sz="2400" dirty="0"/>
              <a:t>）、欠款數額（</a:t>
            </a:r>
            <a:r>
              <a:rPr lang="en-US" altLang="zh-TW" sz="2400" dirty="0"/>
              <a:t>30%</a:t>
            </a:r>
            <a:r>
              <a:rPr lang="zh-TW" altLang="en-US" sz="2400" dirty="0"/>
              <a:t>）、信用歷史的時長（</a:t>
            </a:r>
            <a:r>
              <a:rPr lang="en-US" altLang="zh-TW" sz="2400" dirty="0"/>
              <a:t>15%</a:t>
            </a:r>
            <a:r>
              <a:rPr lang="zh-TW" altLang="en-US" sz="2400" dirty="0"/>
              <a:t>）、使用的信貸產品組合（</a:t>
            </a:r>
            <a:r>
              <a:rPr lang="en-US" altLang="zh-TW" sz="2400" dirty="0"/>
              <a:t>10%</a:t>
            </a:r>
            <a:r>
              <a:rPr lang="zh-TW" altLang="en-US" sz="2400" dirty="0"/>
              <a:t>）和新開立信用帳戶（</a:t>
            </a:r>
            <a:r>
              <a:rPr lang="en-US" altLang="zh-TW" sz="2400" dirty="0"/>
              <a:t>10%</a:t>
            </a:r>
            <a:r>
              <a:rPr lang="zh-TW" altLang="en-US" sz="2400" dirty="0" smtClean="0"/>
              <a:t>）。這些訊息</a:t>
            </a:r>
            <a:r>
              <a:rPr lang="zh-TW" altLang="en-US" sz="2400" dirty="0"/>
              <a:t>全部來自美國三大徵信局（</a:t>
            </a:r>
            <a:r>
              <a:rPr lang="en-US" altLang="zh-TW" sz="2400" dirty="0"/>
              <a:t>Equifax</a:t>
            </a:r>
            <a:r>
              <a:rPr lang="zh-TW" altLang="en-US" sz="2400" dirty="0"/>
              <a:t>、</a:t>
            </a:r>
            <a:r>
              <a:rPr lang="en-US" altLang="zh-TW" sz="2400" dirty="0"/>
              <a:t>Experian</a:t>
            </a:r>
            <a:r>
              <a:rPr lang="zh-TW" altLang="en-US" sz="2400" dirty="0"/>
              <a:t>和</a:t>
            </a:r>
            <a:r>
              <a:rPr lang="en-US" altLang="zh-TW" sz="2400" dirty="0"/>
              <a:t>TransUnion</a:t>
            </a:r>
            <a:r>
              <a:rPr lang="zh-TW" altLang="en-US" sz="2400" dirty="0"/>
              <a:t>）出具的被評分人的信用</a:t>
            </a:r>
            <a:r>
              <a:rPr lang="zh-TW" altLang="en-US" sz="2400" dirty="0" smtClean="0"/>
              <a:t>報告</a:t>
            </a:r>
            <a:endParaRPr lang="en-US" altLang="zh-TW" sz="2400" dirty="0" smtClean="0"/>
          </a:p>
          <a:p>
            <a:r>
              <a:rPr lang="zh-TW" altLang="zh-TW" sz="2400" dirty="0"/>
              <a:t>根據</a:t>
            </a:r>
            <a:r>
              <a:rPr lang="en-US" altLang="zh-TW" sz="2400" dirty="0" err="1"/>
              <a:t>myFICO</a:t>
            </a:r>
            <a:r>
              <a:rPr lang="zh-TW" altLang="zh-TW" sz="2400" dirty="0"/>
              <a:t>官網，</a:t>
            </a:r>
            <a:r>
              <a:rPr lang="en-US" altLang="zh-TW" sz="2400" dirty="0"/>
              <a:t>FICO</a:t>
            </a:r>
            <a:r>
              <a:rPr lang="zh-TW" altLang="zh-TW" sz="2400" dirty="0"/>
              <a:t>評分已有</a:t>
            </a:r>
            <a:r>
              <a:rPr lang="en-US" altLang="zh-TW" sz="2400" dirty="0"/>
              <a:t>25</a:t>
            </a:r>
            <a:r>
              <a:rPr lang="zh-TW" altLang="zh-TW" sz="2400" dirty="0"/>
              <a:t>年多的歷史，目前在美國前</a:t>
            </a:r>
            <a:r>
              <a:rPr lang="en-US" altLang="zh-TW" sz="2400" dirty="0"/>
              <a:t>100</a:t>
            </a:r>
            <a:r>
              <a:rPr lang="zh-TW" altLang="zh-TW" sz="2400" dirty="0"/>
              <a:t>家金融機構中，有</a:t>
            </a:r>
            <a:r>
              <a:rPr lang="en-US" altLang="zh-TW" sz="2400" dirty="0"/>
              <a:t>90</a:t>
            </a:r>
            <a:r>
              <a:rPr lang="zh-TW" altLang="zh-TW" sz="2400" dirty="0"/>
              <a:t>家使用</a:t>
            </a:r>
            <a:r>
              <a:rPr lang="en-US" altLang="zh-TW" sz="2400" dirty="0"/>
              <a:t>FICO</a:t>
            </a:r>
            <a:r>
              <a:rPr lang="zh-TW" altLang="zh-TW" sz="2400" dirty="0"/>
              <a:t>評分來做消費信貸決策</a:t>
            </a:r>
            <a:r>
              <a:rPr lang="zh-TW" altLang="zh-TW" sz="2400" dirty="0" smtClean="0"/>
              <a:t>。</a:t>
            </a:r>
            <a:endParaRPr lang="en-US" altLang="zh-TW" sz="2400" dirty="0" smtClean="0"/>
          </a:p>
          <a:p>
            <a:r>
              <a:rPr lang="zh-TW" altLang="en-US" sz="2400" dirty="0" smtClean="0"/>
              <a:t>競爭對手：</a:t>
            </a:r>
            <a:endParaRPr lang="en-US" altLang="zh-TW" sz="2400" dirty="0" smtClean="0"/>
          </a:p>
          <a:p>
            <a:pPr lvl="1"/>
            <a:r>
              <a:rPr lang="en-US" altLang="zh-TW" sz="2000" dirty="0" smtClean="0"/>
              <a:t>1</a:t>
            </a:r>
            <a:r>
              <a:rPr lang="zh-TW" altLang="zh-TW" sz="2000" dirty="0"/>
              <a:t>、三大徵信局：</a:t>
            </a:r>
            <a:r>
              <a:rPr lang="en-US" altLang="zh-TW" sz="2000" dirty="0"/>
              <a:t>Vantage</a:t>
            </a:r>
            <a:r>
              <a:rPr lang="zh-TW" altLang="zh-TW" sz="2000" dirty="0" smtClean="0"/>
              <a:t>評分</a:t>
            </a:r>
            <a:r>
              <a:rPr lang="zh-TW" altLang="en-US" sz="2000" dirty="0" smtClean="0"/>
              <a:t>，</a:t>
            </a:r>
            <a:endParaRPr lang="en-US" altLang="zh-TW" sz="2000" dirty="0" smtClean="0"/>
          </a:p>
          <a:p>
            <a:pPr lvl="1"/>
            <a:r>
              <a:rPr lang="en-US" altLang="zh-TW" sz="2000" dirty="0" smtClean="0"/>
              <a:t>2</a:t>
            </a:r>
            <a:r>
              <a:rPr lang="zh-TW" altLang="zh-TW" sz="2000" dirty="0"/>
              <a:t>、大數據信用</a:t>
            </a:r>
            <a:r>
              <a:rPr lang="zh-TW" altLang="zh-TW" sz="2000" dirty="0" smtClean="0"/>
              <a:t>評分</a:t>
            </a:r>
            <a:endParaRPr lang="en-US" altLang="zh-TW" sz="2000" dirty="0" smtClean="0"/>
          </a:p>
          <a:p>
            <a:pPr lvl="1"/>
            <a:endParaRPr lang="zh-TW" altLang="zh-TW" sz="2400" dirty="0"/>
          </a:p>
          <a:p>
            <a:endParaRPr lang="zh-TW" altLang="zh-TW" sz="2400" dirty="0"/>
          </a:p>
          <a:p>
            <a:r>
              <a:rPr lang="zh-TW" altLang="en-US" sz="2400" dirty="0" smtClean="0"/>
              <a:t/>
            </a:r>
            <a:br>
              <a:rPr lang="zh-TW" altLang="en-US" sz="2400" dirty="0" smtClean="0"/>
            </a:br>
            <a:endParaRPr lang="zh-TW" altLang="en-US" sz="2400" dirty="0"/>
          </a:p>
        </p:txBody>
      </p:sp>
    </p:spTree>
    <p:extLst>
      <p:ext uri="{BB962C8B-B14F-4D97-AF65-F5344CB8AC3E}">
        <p14:creationId xmlns:p14="http://schemas.microsoft.com/office/powerpoint/2010/main" val="4011089635"/>
      </p:ext>
    </p:extLst>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71600" y="116632"/>
            <a:ext cx="7499350" cy="634082"/>
          </a:xfrm>
        </p:spPr>
        <p:txBody>
          <a:bodyPr>
            <a:normAutofit fontScale="90000"/>
          </a:bodyPr>
          <a:lstStyle/>
          <a:p>
            <a:r>
              <a:rPr lang="en-US" altLang="zh-TW" dirty="0" smtClean="0"/>
              <a:t>FICO</a:t>
            </a:r>
            <a:r>
              <a:rPr lang="zh-TW" altLang="en-US" dirty="0" smtClean="0"/>
              <a:t>評分因素</a:t>
            </a:r>
            <a:endParaRPr lang="zh-TW" altLang="en-US" dirty="0"/>
          </a:p>
        </p:txBody>
      </p:sp>
      <p:sp>
        <p:nvSpPr>
          <p:cNvPr id="3" name="內容版面配置區 2"/>
          <p:cNvSpPr>
            <a:spLocks noGrp="1"/>
          </p:cNvSpPr>
          <p:nvPr>
            <p:ph idx="1"/>
          </p:nvPr>
        </p:nvSpPr>
        <p:spPr>
          <a:xfrm>
            <a:off x="467544" y="908720"/>
            <a:ext cx="8424936" cy="5688632"/>
          </a:xfrm>
        </p:spPr>
        <p:txBody>
          <a:bodyPr/>
          <a:lstStyle/>
          <a:p>
            <a:r>
              <a:rPr lang="zh-TW" altLang="zh-TW" sz="2400" dirty="0" smtClean="0"/>
              <a:t>信用</a:t>
            </a:r>
            <a:r>
              <a:rPr lang="zh-TW" altLang="zh-TW" sz="2400" dirty="0"/>
              <a:t>償還歷史（</a:t>
            </a:r>
            <a:r>
              <a:rPr lang="en-US" altLang="zh-TW" sz="2400" dirty="0"/>
              <a:t>35%</a:t>
            </a:r>
            <a:r>
              <a:rPr lang="zh-TW" altLang="zh-TW" sz="2400" dirty="0" smtClean="0"/>
              <a:t>）</a:t>
            </a:r>
          </a:p>
          <a:p>
            <a:pPr lvl="1"/>
            <a:r>
              <a:rPr lang="zh-TW" altLang="zh-TW" sz="2400" dirty="0" smtClean="0"/>
              <a:t>中</a:t>
            </a:r>
            <a:r>
              <a:rPr lang="zh-TW" altLang="zh-TW" sz="2400" dirty="0"/>
              <a:t>最重要的部分是被評分人是否已經及時償付了信用帳戶的欠款</a:t>
            </a:r>
            <a:r>
              <a:rPr lang="zh-TW" altLang="zh-TW" sz="2400" dirty="0" smtClean="0"/>
              <a:t>。</a:t>
            </a:r>
            <a:r>
              <a:rPr lang="en-US" altLang="zh-TW" sz="2400" dirty="0" smtClean="0"/>
              <a:t>FICO</a:t>
            </a:r>
            <a:r>
              <a:rPr lang="zh-TW" altLang="zh-TW" sz="2400" dirty="0"/>
              <a:t>評分會更看重近期發生</a:t>
            </a:r>
            <a:r>
              <a:rPr lang="zh-TW" altLang="zh-TW" sz="2400" dirty="0" smtClean="0"/>
              <a:t>的</a:t>
            </a:r>
            <a:r>
              <a:rPr lang="zh-TW" altLang="en-US" sz="2400" dirty="0" smtClean="0"/>
              <a:t>重大</a:t>
            </a:r>
            <a:r>
              <a:rPr lang="zh-TW" altLang="zh-TW" sz="2400" dirty="0" smtClean="0"/>
              <a:t>事項</a:t>
            </a:r>
            <a:r>
              <a:rPr lang="zh-TW" altLang="en-US" sz="2400" dirty="0" smtClean="0"/>
              <a:t>，</a:t>
            </a:r>
            <a:r>
              <a:rPr lang="zh-TW" altLang="zh-TW" sz="2400" dirty="0" smtClean="0"/>
              <a:t>包括</a:t>
            </a:r>
            <a:r>
              <a:rPr lang="zh-TW" altLang="zh-TW" sz="2400" dirty="0"/>
              <a:t>：破產（根據類型會出現在被報告主體的信用報告</a:t>
            </a:r>
            <a:r>
              <a:rPr lang="en-US" altLang="zh-TW" sz="2400" dirty="0"/>
              <a:t>7-10</a:t>
            </a:r>
            <a:r>
              <a:rPr lang="zh-TW" altLang="zh-TW" sz="2400" dirty="0"/>
              <a:t>年）、抵押品贖回權喪失（</a:t>
            </a:r>
            <a:r>
              <a:rPr lang="en-US" altLang="zh-TW" sz="2400" dirty="0"/>
              <a:t>foreclosures</a:t>
            </a:r>
            <a:r>
              <a:rPr lang="zh-TW" altLang="zh-TW" sz="2400" dirty="0"/>
              <a:t>）、訴訟、工資扣押（</a:t>
            </a:r>
            <a:r>
              <a:rPr lang="en-US" altLang="zh-TW" sz="2400" dirty="0"/>
              <a:t>wage attachments</a:t>
            </a:r>
            <a:r>
              <a:rPr lang="zh-TW" altLang="zh-TW" sz="2400" dirty="0"/>
              <a:t>）、債權人的扣押權（</a:t>
            </a:r>
            <a:r>
              <a:rPr lang="en-US" altLang="zh-TW" sz="2400" dirty="0"/>
              <a:t>lines</a:t>
            </a:r>
            <a:r>
              <a:rPr lang="zh-TW" altLang="zh-TW" sz="2400" dirty="0"/>
              <a:t>）和法院判決書（</a:t>
            </a:r>
            <a:r>
              <a:rPr lang="en-US" altLang="zh-TW" sz="2400" dirty="0"/>
              <a:t>judgments</a:t>
            </a:r>
            <a:r>
              <a:rPr lang="zh-TW" altLang="zh-TW" sz="2400" dirty="0"/>
              <a:t>）</a:t>
            </a:r>
            <a:r>
              <a:rPr lang="zh-TW" altLang="zh-TW" sz="2400" dirty="0" smtClean="0"/>
              <a:t>等</a:t>
            </a:r>
            <a:endParaRPr lang="en-US" altLang="zh-TW" sz="2400" dirty="0" smtClean="0"/>
          </a:p>
          <a:p>
            <a:r>
              <a:rPr lang="zh-TW" altLang="zh-TW" sz="2400" dirty="0"/>
              <a:t>（</a:t>
            </a:r>
            <a:r>
              <a:rPr lang="en-US" altLang="zh-TW" sz="2400" dirty="0"/>
              <a:t>2</a:t>
            </a:r>
            <a:r>
              <a:rPr lang="zh-TW" altLang="zh-TW" sz="2400" dirty="0"/>
              <a:t>）欠款數額（</a:t>
            </a:r>
            <a:r>
              <a:rPr lang="en-US" altLang="zh-TW" sz="2400" dirty="0"/>
              <a:t>30%</a:t>
            </a:r>
            <a:r>
              <a:rPr lang="zh-TW" altLang="zh-TW" sz="2400" dirty="0"/>
              <a:t>）</a:t>
            </a:r>
          </a:p>
          <a:p>
            <a:pPr lvl="1"/>
            <a:r>
              <a:rPr lang="zh-TW" altLang="zh-TW" sz="2000" dirty="0" smtClean="0"/>
              <a:t>所有</a:t>
            </a:r>
            <a:r>
              <a:rPr lang="zh-TW" altLang="zh-TW" sz="2000" dirty="0"/>
              <a:t>帳戶的欠款</a:t>
            </a:r>
            <a:r>
              <a:rPr lang="zh-TW" altLang="zh-TW" sz="2000" dirty="0" smtClean="0"/>
              <a:t>、</a:t>
            </a:r>
            <a:endParaRPr lang="en-US" altLang="zh-TW" sz="2000" dirty="0" smtClean="0"/>
          </a:p>
          <a:p>
            <a:pPr lvl="1"/>
            <a:r>
              <a:rPr lang="zh-TW" altLang="zh-TW" sz="2000" dirty="0" smtClean="0"/>
              <a:t>欠款</a:t>
            </a:r>
            <a:r>
              <a:rPr lang="zh-TW" altLang="zh-TW" sz="2000" dirty="0"/>
              <a:t>帳戶的類型</a:t>
            </a:r>
            <a:r>
              <a:rPr lang="zh-TW" altLang="zh-TW" sz="2000" dirty="0" smtClean="0"/>
              <a:t>、</a:t>
            </a:r>
            <a:endParaRPr lang="en-US" altLang="zh-TW" sz="2000" dirty="0" smtClean="0"/>
          </a:p>
          <a:p>
            <a:pPr lvl="1"/>
            <a:r>
              <a:rPr lang="zh-TW" altLang="zh-TW" sz="2000" dirty="0" smtClean="0"/>
              <a:t>循環</a:t>
            </a:r>
            <a:r>
              <a:rPr lang="zh-TW" altLang="zh-TW" sz="2000" dirty="0"/>
              <a:t>授信帳戶額度的利用程度</a:t>
            </a:r>
            <a:r>
              <a:rPr lang="zh-TW" altLang="zh-TW" sz="2000" dirty="0" smtClean="0"/>
              <a:t>、</a:t>
            </a:r>
            <a:endParaRPr lang="en-US" altLang="zh-TW" sz="2000" dirty="0" smtClean="0"/>
          </a:p>
          <a:p>
            <a:pPr lvl="1"/>
            <a:r>
              <a:rPr lang="zh-TW" altLang="zh-TW" sz="2000" dirty="0" smtClean="0"/>
              <a:t>有</a:t>
            </a:r>
            <a:r>
              <a:rPr lang="zh-TW" altLang="zh-TW" sz="2000" dirty="0"/>
              <a:t>多少帳戶還未償付</a:t>
            </a:r>
            <a:r>
              <a:rPr lang="zh-TW" altLang="zh-TW" sz="2000" dirty="0" smtClean="0"/>
              <a:t>、</a:t>
            </a:r>
            <a:endParaRPr lang="en-US" altLang="zh-TW" sz="2000" dirty="0" smtClean="0"/>
          </a:p>
          <a:p>
            <a:pPr lvl="1"/>
            <a:r>
              <a:rPr lang="zh-TW" altLang="zh-TW" sz="2000" dirty="0" smtClean="0"/>
              <a:t>相比</a:t>
            </a:r>
            <a:r>
              <a:rPr lang="zh-TW" altLang="zh-TW" sz="2000" dirty="0"/>
              <a:t>於分期付款貸款總額還有多少尚未償付</a:t>
            </a:r>
            <a:r>
              <a:rPr lang="zh-TW" altLang="zh-TW" sz="2000" dirty="0" smtClean="0"/>
              <a:t>。</a:t>
            </a:r>
            <a:r>
              <a:rPr lang="en-US" altLang="zh-TW" sz="2000" dirty="0" smtClean="0"/>
              <a:t>(</a:t>
            </a:r>
            <a:r>
              <a:rPr lang="zh-TW" altLang="zh-TW" sz="2000" dirty="0" smtClean="0"/>
              <a:t>關於</a:t>
            </a:r>
            <a:r>
              <a:rPr lang="zh-TW" altLang="zh-TW" sz="2000" dirty="0"/>
              <a:t>最後一點，</a:t>
            </a:r>
            <a:r>
              <a:rPr lang="en-US" altLang="zh-TW" sz="2000" dirty="0"/>
              <a:t>FICO</a:t>
            </a:r>
            <a:r>
              <a:rPr lang="zh-TW" altLang="zh-TW" sz="2000" dirty="0"/>
              <a:t>認為及時償還分期付款貸款體現出的是被評分人有能力也有意願管理和償還自己的債務</a:t>
            </a:r>
            <a:r>
              <a:rPr lang="zh-TW" altLang="zh-TW" sz="2000" dirty="0" smtClean="0"/>
              <a:t>。</a:t>
            </a:r>
            <a:r>
              <a:rPr lang="en-US" altLang="zh-TW" sz="2000" dirty="0" smtClean="0"/>
              <a:t>)</a:t>
            </a:r>
            <a:endParaRPr lang="zh-TW" altLang="zh-TW" sz="2000" dirty="0"/>
          </a:p>
          <a:p>
            <a:pPr lvl="1"/>
            <a:endParaRPr lang="zh-TW" altLang="zh-TW" sz="2400" dirty="0"/>
          </a:p>
          <a:p>
            <a:endParaRPr lang="zh-TW" altLang="en-US" sz="2400" dirty="0"/>
          </a:p>
        </p:txBody>
      </p:sp>
    </p:spTree>
    <p:extLst>
      <p:ext uri="{BB962C8B-B14F-4D97-AF65-F5344CB8AC3E}">
        <p14:creationId xmlns:p14="http://schemas.microsoft.com/office/powerpoint/2010/main" val="2567579520"/>
      </p:ext>
    </p:extLst>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71600" y="116632"/>
            <a:ext cx="7499350" cy="706090"/>
          </a:xfrm>
        </p:spPr>
        <p:txBody>
          <a:bodyPr>
            <a:normAutofit fontScale="90000"/>
          </a:bodyPr>
          <a:lstStyle/>
          <a:p>
            <a:r>
              <a:rPr lang="en-US" altLang="zh-TW" dirty="0" smtClean="0"/>
              <a:t>FICO</a:t>
            </a:r>
            <a:r>
              <a:rPr lang="zh-TW" altLang="en-US" dirty="0" smtClean="0"/>
              <a:t>評分因素</a:t>
            </a:r>
            <a:endParaRPr lang="zh-TW" altLang="en-US" dirty="0"/>
          </a:p>
        </p:txBody>
      </p:sp>
      <p:sp>
        <p:nvSpPr>
          <p:cNvPr id="3" name="內容版面配置區 2"/>
          <p:cNvSpPr>
            <a:spLocks noGrp="1"/>
          </p:cNvSpPr>
          <p:nvPr>
            <p:ph idx="1"/>
          </p:nvPr>
        </p:nvSpPr>
        <p:spPr>
          <a:xfrm>
            <a:off x="179512" y="764704"/>
            <a:ext cx="8856984" cy="6048672"/>
          </a:xfrm>
        </p:spPr>
        <p:txBody>
          <a:bodyPr/>
          <a:lstStyle/>
          <a:p>
            <a:r>
              <a:rPr lang="zh-TW" altLang="zh-TW" dirty="0"/>
              <a:t>（</a:t>
            </a:r>
            <a:r>
              <a:rPr lang="en-US" altLang="zh-TW" dirty="0"/>
              <a:t>3</a:t>
            </a:r>
            <a:r>
              <a:rPr lang="zh-TW" altLang="zh-TW" dirty="0"/>
              <a:t>）信用歷史的長短（</a:t>
            </a:r>
            <a:r>
              <a:rPr lang="en-US" altLang="zh-TW" dirty="0"/>
              <a:t>15%</a:t>
            </a:r>
            <a:r>
              <a:rPr lang="zh-TW" altLang="zh-TW" dirty="0"/>
              <a:t>）</a:t>
            </a:r>
          </a:p>
          <a:p>
            <a:pPr lvl="1"/>
            <a:r>
              <a:rPr lang="en-US" altLang="zh-TW" dirty="0" smtClean="0"/>
              <a:t>FICO</a:t>
            </a:r>
            <a:r>
              <a:rPr lang="zh-TW" altLang="zh-TW" dirty="0"/>
              <a:t>認為基本上信用歷史與</a:t>
            </a:r>
            <a:r>
              <a:rPr lang="en-US" altLang="zh-TW" dirty="0"/>
              <a:t>FICO</a:t>
            </a:r>
            <a:r>
              <a:rPr lang="zh-TW" altLang="zh-TW" dirty="0"/>
              <a:t>評分正相關。不過，信用歷史較短的人也可能有較高</a:t>
            </a:r>
            <a:r>
              <a:rPr lang="zh-TW" altLang="zh-TW" dirty="0" smtClean="0"/>
              <a:t>的評分</a:t>
            </a:r>
            <a:endParaRPr lang="en-US" altLang="zh-TW" dirty="0" smtClean="0"/>
          </a:p>
          <a:p>
            <a:r>
              <a:rPr lang="zh-TW" altLang="zh-TW" dirty="0"/>
              <a:t>（</a:t>
            </a:r>
            <a:r>
              <a:rPr lang="en-US" altLang="zh-TW" dirty="0"/>
              <a:t>4</a:t>
            </a:r>
            <a:r>
              <a:rPr lang="zh-TW" altLang="zh-TW" dirty="0"/>
              <a:t>）使用的信貸產品組合（</a:t>
            </a:r>
            <a:r>
              <a:rPr lang="en-US" altLang="zh-TW" dirty="0"/>
              <a:t>10%</a:t>
            </a:r>
            <a:r>
              <a:rPr lang="zh-TW" altLang="zh-TW" dirty="0"/>
              <a:t>）</a:t>
            </a:r>
          </a:p>
          <a:p>
            <a:pPr lvl="1"/>
            <a:r>
              <a:rPr lang="en-US" altLang="zh-TW" dirty="0"/>
              <a:t>FICO</a:t>
            </a:r>
            <a:r>
              <a:rPr lang="zh-TW" altLang="zh-TW" dirty="0"/>
              <a:t>會考慮被評分人的信用卡、百貨公司帳戶、分期付款貸款帳戶、財務公司帳戶和抵押貸款帳戶</a:t>
            </a:r>
            <a:r>
              <a:rPr lang="zh-TW" altLang="zh-TW" dirty="0" smtClean="0"/>
              <a:t>。</a:t>
            </a:r>
            <a:r>
              <a:rPr lang="en-US" altLang="zh-TW" sz="1800" dirty="0" smtClean="0"/>
              <a:t>(FICO</a:t>
            </a:r>
            <a:r>
              <a:rPr lang="zh-TW" altLang="zh-TW" sz="1800" dirty="0"/>
              <a:t>認為沒有信用卡比有信用卡並及時還款的被評分人風險高</a:t>
            </a:r>
            <a:r>
              <a:rPr lang="zh-TW" altLang="zh-TW" sz="1800" dirty="0" smtClean="0"/>
              <a:t>。</a:t>
            </a:r>
            <a:r>
              <a:rPr lang="en-US" altLang="zh-TW" sz="1800" dirty="0" smtClean="0"/>
              <a:t>)</a:t>
            </a:r>
            <a:endParaRPr lang="zh-TW" altLang="zh-TW" sz="1800" dirty="0"/>
          </a:p>
          <a:p>
            <a:r>
              <a:rPr lang="zh-TW" altLang="zh-TW" dirty="0"/>
              <a:t>（</a:t>
            </a:r>
            <a:r>
              <a:rPr lang="en-US" altLang="zh-TW" dirty="0"/>
              <a:t>5</a:t>
            </a:r>
            <a:r>
              <a:rPr lang="zh-TW" altLang="zh-TW" dirty="0"/>
              <a:t>）新開立信用帳戶（</a:t>
            </a:r>
            <a:r>
              <a:rPr lang="en-US" altLang="zh-TW" dirty="0"/>
              <a:t>10%</a:t>
            </a:r>
            <a:r>
              <a:rPr lang="zh-TW" altLang="zh-TW" dirty="0"/>
              <a:t>）</a:t>
            </a:r>
          </a:p>
          <a:p>
            <a:pPr lvl="1"/>
            <a:r>
              <a:rPr lang="en-US" altLang="zh-TW" dirty="0"/>
              <a:t>FICO</a:t>
            </a:r>
            <a:r>
              <a:rPr lang="zh-TW" altLang="zh-TW" dirty="0"/>
              <a:t>援引相關研究稱在短時間內開立好幾個信用帳戶說明被評分人風險較</a:t>
            </a:r>
            <a:r>
              <a:rPr lang="zh-TW" altLang="zh-TW" dirty="0" smtClean="0"/>
              <a:t>大。</a:t>
            </a:r>
            <a:endParaRPr lang="en-US" altLang="zh-TW" dirty="0" smtClean="0"/>
          </a:p>
          <a:p>
            <a:pPr lvl="1"/>
            <a:r>
              <a:rPr lang="en-US" altLang="zh-TW" dirty="0"/>
              <a:t>FICO</a:t>
            </a:r>
            <a:r>
              <a:rPr lang="zh-TW" altLang="zh-TW" dirty="0"/>
              <a:t>援引統計數據稱，被評分人的信用報告如果被查詢了六次以上，其被宣告破產的機率可比沒有被查詢信用報告的人高八倍</a:t>
            </a:r>
          </a:p>
          <a:p>
            <a:endParaRPr lang="zh-TW" altLang="en-US" dirty="0"/>
          </a:p>
        </p:txBody>
      </p:sp>
    </p:spTree>
    <p:extLst>
      <p:ext uri="{BB962C8B-B14F-4D97-AF65-F5344CB8AC3E}">
        <p14:creationId xmlns:p14="http://schemas.microsoft.com/office/powerpoint/2010/main" val="1236605231"/>
      </p:ext>
    </p:extLst>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body" idx="1"/>
          </p:nvPr>
        </p:nvSpPr>
        <p:spPr>
          <a:xfrm>
            <a:off x="1371600" y="228600"/>
            <a:ext cx="7620000" cy="6400800"/>
          </a:xfrm>
        </p:spPr>
        <p:txBody>
          <a:bodyPr/>
          <a:lstStyle/>
          <a:p>
            <a:pPr eaLnBrk="1" hangingPunct="1"/>
            <a:r>
              <a:rPr lang="zh-TW" altLang="en-US" sz="2800" b="1" smtClean="0">
                <a:solidFill>
                  <a:schemeClr val="tx2"/>
                </a:solidFill>
                <a:latin typeface="標楷體" pitchFamily="65" charset="-120"/>
                <a:ea typeface="標楷體" pitchFamily="65" charset="-120"/>
              </a:rPr>
              <a:t>國際信用評等機構與評等</a:t>
            </a:r>
            <a:r>
              <a:rPr lang="zh-TW" altLang="zh-TW" sz="2800" b="1" smtClean="0">
                <a:solidFill>
                  <a:schemeClr val="tx2"/>
                </a:solidFill>
                <a:ea typeface="標楷體" pitchFamily="65" charset="-120"/>
              </a:rPr>
              <a:t>（</a:t>
            </a:r>
            <a:r>
              <a:rPr lang="zh-TW" altLang="en-US" sz="2800" b="1" smtClean="0">
                <a:solidFill>
                  <a:schemeClr val="tx2"/>
                </a:solidFill>
                <a:ea typeface="標楷體" pitchFamily="65" charset="-120"/>
              </a:rPr>
              <a:t>分</a:t>
            </a:r>
            <a:r>
              <a:rPr lang="zh-TW" altLang="zh-TW" sz="2800" b="1" smtClean="0">
                <a:solidFill>
                  <a:schemeClr val="tx2"/>
                </a:solidFill>
                <a:ea typeface="標楷體" pitchFamily="65" charset="-120"/>
              </a:rPr>
              <a:t>）</a:t>
            </a:r>
            <a:r>
              <a:rPr lang="zh-TW" altLang="en-US" sz="2800" b="1" smtClean="0">
                <a:solidFill>
                  <a:schemeClr val="tx2"/>
                </a:solidFill>
                <a:latin typeface="標楷體" pitchFamily="65" charset="-120"/>
                <a:ea typeface="標楷體" pitchFamily="65" charset="-120"/>
              </a:rPr>
              <a:t>系統</a:t>
            </a:r>
          </a:p>
          <a:p>
            <a:pPr eaLnBrk="1" hangingPunct="1">
              <a:buFont typeface="Wingdings" pitchFamily="2" charset="2"/>
              <a:buNone/>
            </a:pPr>
            <a:endParaRPr lang="en-US" altLang="zh-TW" sz="2800" smtClean="0">
              <a:latin typeface="標楷體" pitchFamily="65" charset="-120"/>
              <a:ea typeface="標楷體" pitchFamily="65" charset="-120"/>
            </a:endParaRPr>
          </a:p>
        </p:txBody>
      </p:sp>
      <p:graphicFrame>
        <p:nvGraphicFramePr>
          <p:cNvPr id="53251" name="Object 5"/>
          <p:cNvGraphicFramePr>
            <a:graphicFrameLocks noChangeAspect="1"/>
          </p:cNvGraphicFramePr>
          <p:nvPr>
            <p:extLst>
              <p:ext uri="{D42A27DB-BD31-4B8C-83A1-F6EECF244321}">
                <p14:modId xmlns:p14="http://schemas.microsoft.com/office/powerpoint/2010/main" val="3555784181"/>
              </p:ext>
            </p:extLst>
          </p:nvPr>
        </p:nvGraphicFramePr>
        <p:xfrm>
          <a:off x="1752600" y="903288"/>
          <a:ext cx="6524625" cy="6292850"/>
        </p:xfrm>
        <a:graphic>
          <a:graphicData uri="http://schemas.openxmlformats.org/presentationml/2006/ole">
            <mc:AlternateContent xmlns:mc="http://schemas.openxmlformats.org/markup-compatibility/2006">
              <mc:Choice xmlns:v="urn:schemas-microsoft-com:vml" Requires="v">
                <p:oleObj spid="_x0000_s91154" name="文件" r:id="rId3" imgW="7000763" imgH="7316602" progId="Word.Document.8">
                  <p:embed/>
                </p:oleObj>
              </mc:Choice>
              <mc:Fallback>
                <p:oleObj name="文件" r:id="rId3" imgW="7000763" imgH="7316602"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903288"/>
                        <a:ext cx="6524625" cy="6292850"/>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808163551"/>
      </p:ext>
    </p:extLst>
  </p:cSld>
  <p:clrMapOvr>
    <a:masterClrMapping/>
  </p:clrMapOvr>
  <p:transition>
    <p:rand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750" y="404813"/>
            <a:ext cx="8394700" cy="1052512"/>
          </a:xfrm>
        </p:spPr>
        <p:txBody>
          <a:bodyPr>
            <a:normAutofit fontScale="90000"/>
          </a:bodyPr>
          <a:lstStyle/>
          <a:p>
            <a:pPr>
              <a:defRPr/>
            </a:pPr>
            <a:r>
              <a:rPr lang="zh-TW" altLang="zh-TW" dirty="0" smtClean="0"/>
              <a:t>信用評分系統（ </a:t>
            </a:r>
            <a:r>
              <a:rPr lang="en-US" altLang="zh-TW" b="1" dirty="0" smtClean="0"/>
              <a:t>Credit scoring system</a:t>
            </a:r>
            <a:r>
              <a:rPr lang="zh-TW" altLang="zh-TW" dirty="0" smtClean="0"/>
              <a:t>）</a:t>
            </a:r>
            <a:endParaRPr lang="zh-TW" altLang="en-US" dirty="0"/>
          </a:p>
        </p:txBody>
      </p:sp>
      <p:sp>
        <p:nvSpPr>
          <p:cNvPr id="54275" name="內容版面配置區 2"/>
          <p:cNvSpPr>
            <a:spLocks noGrp="1"/>
          </p:cNvSpPr>
          <p:nvPr>
            <p:ph idx="1"/>
          </p:nvPr>
        </p:nvSpPr>
        <p:spPr>
          <a:xfrm>
            <a:off x="250825" y="1916113"/>
            <a:ext cx="8683625" cy="4681537"/>
          </a:xfrm>
        </p:spPr>
        <p:txBody>
          <a:bodyPr/>
          <a:lstStyle/>
          <a:p>
            <a:r>
              <a:rPr lang="zh-TW" altLang="zh-TW" smtClean="0"/>
              <a:t>據借款方的借款與還債歷史</a:t>
            </a:r>
            <a:r>
              <a:rPr lang="zh-TW" altLang="en-US" smtClean="0"/>
              <a:t>，利用</a:t>
            </a:r>
            <a:r>
              <a:rPr lang="zh-TW" altLang="zh-TW" smtClean="0"/>
              <a:t>統計與評估系統給予不同的分數，用來決定是否核准新貸款或信用額度</a:t>
            </a:r>
            <a:r>
              <a:rPr lang="zh-TW" altLang="en-US" smtClean="0"/>
              <a:t>。</a:t>
            </a:r>
            <a:endParaRPr lang="en-US" altLang="zh-TW" smtClean="0"/>
          </a:p>
          <a:p>
            <a:r>
              <a:rPr lang="zh-TW" altLang="en-US" smtClean="0"/>
              <a:t>分類</a:t>
            </a:r>
            <a:endParaRPr lang="en-US" altLang="zh-TW" smtClean="0"/>
          </a:p>
          <a:p>
            <a:pPr lvl="1"/>
            <a:r>
              <a:rPr lang="zh-TW" altLang="en-US" smtClean="0"/>
              <a:t>企業信用評分系統</a:t>
            </a:r>
            <a:endParaRPr lang="en-US" altLang="zh-TW" smtClean="0"/>
          </a:p>
          <a:p>
            <a:pPr lvl="1"/>
            <a:r>
              <a:rPr lang="zh-TW" altLang="en-US" smtClean="0"/>
              <a:t>個人信用評分系統</a:t>
            </a:r>
            <a:endParaRPr lang="en-US" altLang="zh-TW" smtClean="0"/>
          </a:p>
        </p:txBody>
      </p:sp>
    </p:spTree>
    <p:extLst>
      <p:ext uri="{BB962C8B-B14F-4D97-AF65-F5344CB8AC3E}">
        <p14:creationId xmlns:p14="http://schemas.microsoft.com/office/powerpoint/2010/main" val="1383632233"/>
      </p:ext>
    </p:extLst>
  </p:cSld>
  <p:clrMapOvr>
    <a:masterClrMapping/>
  </p:clrMapOvr>
  <p:transition>
    <p:rand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74751"/>
            <a:ext cx="7499350" cy="1143000"/>
          </a:xfrm>
        </p:spPr>
        <p:txBody>
          <a:bodyPr/>
          <a:lstStyle/>
          <a:p>
            <a:r>
              <a:rPr lang="zh-TW" altLang="zh-TW" dirty="0"/>
              <a:t>螞蟻金</a:t>
            </a:r>
            <a:r>
              <a:rPr lang="zh-TW" altLang="zh-TW" dirty="0" smtClean="0"/>
              <a:t>服</a:t>
            </a:r>
            <a:endParaRPr lang="zh-TW" altLang="en-US" dirty="0"/>
          </a:p>
        </p:txBody>
      </p:sp>
      <p:sp>
        <p:nvSpPr>
          <p:cNvPr id="3" name="內容版面配置區 2"/>
          <p:cNvSpPr>
            <a:spLocks noGrp="1"/>
          </p:cNvSpPr>
          <p:nvPr>
            <p:ph idx="1"/>
          </p:nvPr>
        </p:nvSpPr>
        <p:spPr>
          <a:xfrm>
            <a:off x="0" y="1210206"/>
            <a:ext cx="2209800" cy="4343400"/>
          </a:xfrm>
        </p:spPr>
        <p:txBody>
          <a:bodyPr/>
          <a:lstStyle/>
          <a:p>
            <a:r>
              <a:rPr lang="zh-TW" altLang="zh-TW" sz="2400" dirty="0"/>
              <a:t>旗下品牌</a:t>
            </a:r>
            <a:endParaRPr lang="en-US" altLang="zh-TW" sz="2400" dirty="0" smtClean="0"/>
          </a:p>
          <a:p>
            <a:pPr lvl="1"/>
            <a:r>
              <a:rPr lang="zh-TW" altLang="zh-TW" sz="2000" dirty="0" smtClean="0"/>
              <a:t>支付</a:t>
            </a:r>
            <a:r>
              <a:rPr lang="zh-TW" altLang="zh-TW" sz="2000" dirty="0"/>
              <a:t>寶</a:t>
            </a:r>
            <a:r>
              <a:rPr lang="zh-TW" altLang="zh-TW" sz="2000" dirty="0" smtClean="0"/>
              <a:t>、</a:t>
            </a:r>
            <a:endParaRPr lang="en-US" altLang="zh-TW" sz="2000" dirty="0" smtClean="0"/>
          </a:p>
          <a:p>
            <a:pPr lvl="1"/>
            <a:r>
              <a:rPr lang="zh-TW" altLang="zh-TW" sz="2000" dirty="0" smtClean="0">
                <a:solidFill>
                  <a:srgbClr val="FF0000"/>
                </a:solidFill>
              </a:rPr>
              <a:t>芝麻</a:t>
            </a:r>
            <a:r>
              <a:rPr lang="zh-TW" altLang="zh-TW" sz="2000" dirty="0">
                <a:solidFill>
                  <a:srgbClr val="FF0000"/>
                </a:solidFill>
              </a:rPr>
              <a:t>信用</a:t>
            </a:r>
            <a:r>
              <a:rPr lang="zh-TW" altLang="zh-TW" sz="2000" dirty="0" smtClean="0"/>
              <a:t>、</a:t>
            </a:r>
            <a:endParaRPr lang="en-US" altLang="zh-TW" sz="2000" dirty="0" smtClean="0"/>
          </a:p>
          <a:p>
            <a:pPr lvl="1"/>
            <a:r>
              <a:rPr lang="zh-TW" altLang="zh-TW" sz="2000" dirty="0" smtClean="0"/>
              <a:t>螞蟻</a:t>
            </a:r>
            <a:r>
              <a:rPr lang="zh-TW" altLang="zh-TW" sz="2000" dirty="0"/>
              <a:t>聚寶</a:t>
            </a:r>
            <a:r>
              <a:rPr lang="zh-TW" altLang="zh-TW" sz="2000" dirty="0" smtClean="0"/>
              <a:t>、</a:t>
            </a:r>
            <a:endParaRPr lang="en-US" altLang="zh-TW" sz="2000" dirty="0" smtClean="0"/>
          </a:p>
          <a:p>
            <a:pPr lvl="1"/>
            <a:r>
              <a:rPr lang="zh-TW" altLang="zh-TW" sz="2000" dirty="0" smtClean="0">
                <a:solidFill>
                  <a:srgbClr val="FF0000"/>
                </a:solidFill>
              </a:rPr>
              <a:t>網</a:t>
            </a:r>
            <a:r>
              <a:rPr lang="zh-TW" altLang="zh-TW" sz="2000" dirty="0">
                <a:solidFill>
                  <a:srgbClr val="FF0000"/>
                </a:solidFill>
              </a:rPr>
              <a:t>商銀行</a:t>
            </a:r>
            <a:r>
              <a:rPr lang="zh-TW" altLang="zh-TW" sz="2000" dirty="0" smtClean="0"/>
              <a:t>、</a:t>
            </a:r>
            <a:endParaRPr lang="en-US" altLang="zh-TW" sz="2000" dirty="0" smtClean="0"/>
          </a:p>
          <a:p>
            <a:pPr lvl="1"/>
            <a:r>
              <a:rPr lang="zh-TW" altLang="zh-TW" sz="2000" dirty="0" smtClean="0">
                <a:solidFill>
                  <a:srgbClr val="FF0000"/>
                </a:solidFill>
              </a:rPr>
              <a:t>螞蟻</a:t>
            </a:r>
            <a:r>
              <a:rPr lang="zh-TW" altLang="zh-TW" sz="2000" dirty="0">
                <a:solidFill>
                  <a:srgbClr val="FF0000"/>
                </a:solidFill>
              </a:rPr>
              <a:t>小貸</a:t>
            </a:r>
            <a:r>
              <a:rPr lang="zh-TW" altLang="zh-TW" sz="2000" dirty="0" smtClean="0"/>
              <a:t>、</a:t>
            </a:r>
            <a:endParaRPr lang="en-US" altLang="zh-TW" sz="2000" dirty="0" smtClean="0"/>
          </a:p>
          <a:p>
            <a:pPr lvl="1"/>
            <a:r>
              <a:rPr lang="zh-TW" altLang="zh-TW" sz="2000" dirty="0" smtClean="0">
                <a:solidFill>
                  <a:srgbClr val="FF0000"/>
                </a:solidFill>
              </a:rPr>
              <a:t>螞蟻</a:t>
            </a:r>
            <a:r>
              <a:rPr lang="zh-TW" altLang="zh-TW" sz="2000" dirty="0">
                <a:solidFill>
                  <a:srgbClr val="FF0000"/>
                </a:solidFill>
              </a:rPr>
              <a:t>金融</a:t>
            </a:r>
            <a:r>
              <a:rPr lang="zh-TW" altLang="zh-TW" sz="2000" dirty="0" smtClean="0">
                <a:solidFill>
                  <a:srgbClr val="FF0000"/>
                </a:solidFill>
              </a:rPr>
              <a:t>雲</a:t>
            </a:r>
            <a:endParaRPr lang="en-US" altLang="zh-TW" sz="2000" dirty="0" smtClean="0"/>
          </a:p>
          <a:p>
            <a:pPr lvl="1"/>
            <a:r>
              <a:rPr lang="zh-TW" altLang="zh-TW" sz="2000" dirty="0" smtClean="0"/>
              <a:t>餘額</a:t>
            </a:r>
            <a:r>
              <a:rPr lang="zh-TW" altLang="zh-TW" sz="2000" dirty="0"/>
              <a:t>寶</a:t>
            </a:r>
            <a:r>
              <a:rPr lang="zh-TW" altLang="zh-TW" sz="2000" dirty="0" smtClean="0"/>
              <a:t>、</a:t>
            </a:r>
            <a:endParaRPr lang="en-US" altLang="zh-TW" sz="2000" dirty="0" smtClean="0"/>
          </a:p>
          <a:p>
            <a:pPr lvl="1"/>
            <a:r>
              <a:rPr lang="zh-TW" altLang="zh-TW" sz="2000" dirty="0" smtClean="0"/>
              <a:t>招</a:t>
            </a:r>
            <a:r>
              <a:rPr lang="zh-TW" altLang="zh-TW" sz="2000" dirty="0"/>
              <a:t>財寶</a:t>
            </a:r>
            <a:r>
              <a:rPr lang="zh-TW" altLang="zh-TW" sz="2000" dirty="0" smtClean="0"/>
              <a:t>、</a:t>
            </a:r>
            <a:endParaRPr lang="en-US" altLang="zh-TW" sz="2000" dirty="0" smtClean="0"/>
          </a:p>
          <a:p>
            <a:pPr lvl="1"/>
            <a:r>
              <a:rPr lang="zh-TW" altLang="zh-TW" sz="2000" dirty="0" smtClean="0"/>
              <a:t>螞蟻</a:t>
            </a:r>
            <a:r>
              <a:rPr lang="zh-TW" altLang="zh-TW" sz="2000" dirty="0"/>
              <a:t>花</a:t>
            </a:r>
            <a:r>
              <a:rPr lang="zh-TW" altLang="zh-TW" sz="2000" dirty="0" smtClean="0"/>
              <a:t>唄</a:t>
            </a:r>
            <a:endParaRPr lang="en-US" altLang="zh-TW" sz="2000" dirty="0" smtClean="0"/>
          </a:p>
          <a:p>
            <a:pPr lvl="1"/>
            <a:r>
              <a:rPr lang="zh-TW" altLang="en-US" sz="2000" dirty="0"/>
              <a:t>定損寶</a:t>
            </a:r>
            <a:endParaRPr lang="en-US" altLang="zh-TW" sz="2000" dirty="0" smtClean="0"/>
          </a:p>
        </p:txBody>
      </p:sp>
      <p:sp>
        <p:nvSpPr>
          <p:cNvPr id="4" name="矩形 3"/>
          <p:cNvSpPr/>
          <p:nvPr/>
        </p:nvSpPr>
        <p:spPr>
          <a:xfrm>
            <a:off x="1981200" y="990600"/>
            <a:ext cx="7086600" cy="5940088"/>
          </a:xfrm>
          <a:prstGeom prst="rect">
            <a:avLst/>
          </a:prstGeom>
        </p:spPr>
        <p:txBody>
          <a:bodyPr wrap="square">
            <a:spAutoFit/>
          </a:bodyPr>
          <a:lstStyle/>
          <a:p>
            <a:pPr marL="342900" indent="-342900">
              <a:buFont typeface="Arial" panose="020B0604020202020204" pitchFamily="34" charset="0"/>
              <a:buChar char="•"/>
            </a:pPr>
            <a:r>
              <a:rPr lang="zh-TW" altLang="zh-TW" sz="2000" kern="0" dirty="0">
                <a:cs typeface="新細明體" panose="02020500000000000000" pitchFamily="18" charset="-120"/>
              </a:rPr>
              <a:t>螞蟻金服已與超過</a:t>
            </a:r>
            <a:r>
              <a:rPr lang="en-US" altLang="zh-TW" sz="2000" kern="0" dirty="0">
                <a:cs typeface="新細明體" panose="02020500000000000000" pitchFamily="18" charset="-120"/>
              </a:rPr>
              <a:t>200</a:t>
            </a:r>
            <a:r>
              <a:rPr lang="zh-TW" altLang="zh-TW" sz="2000" kern="0" dirty="0">
                <a:cs typeface="新細明體" panose="02020500000000000000" pitchFamily="18" charset="-120"/>
              </a:rPr>
              <a:t>家銀行、</a:t>
            </a:r>
            <a:r>
              <a:rPr lang="en-US" altLang="zh-TW" sz="2000" kern="0" dirty="0">
                <a:cs typeface="新細明體" panose="02020500000000000000" pitchFamily="18" charset="-120"/>
              </a:rPr>
              <a:t>60</a:t>
            </a:r>
            <a:r>
              <a:rPr lang="zh-TW" altLang="zh-TW" sz="2000" kern="0" dirty="0">
                <a:cs typeface="新細明體" panose="02020500000000000000" pitchFamily="18" charset="-120"/>
              </a:rPr>
              <a:t>餘家保險公司合作，為消費者提供的保險產品有</a:t>
            </a:r>
            <a:r>
              <a:rPr lang="en-US" altLang="zh-TW" sz="2000" kern="0" dirty="0">
                <a:cs typeface="新細明體" panose="02020500000000000000" pitchFamily="18" charset="-120"/>
              </a:rPr>
              <a:t>2000</a:t>
            </a:r>
            <a:r>
              <a:rPr lang="zh-TW" altLang="zh-TW" sz="2000" kern="0" dirty="0">
                <a:cs typeface="新細明體" panose="02020500000000000000" pitchFamily="18" charset="-120"/>
              </a:rPr>
              <a:t>多種。同時，它也獲得了大陸最全的金融牌照：第三方支付、基金銷售、銀行、保險以及在審批中的個人徵信、證券</a:t>
            </a:r>
            <a:r>
              <a:rPr lang="zh-TW" altLang="zh-TW" sz="2000" kern="0" dirty="0" smtClean="0">
                <a:cs typeface="新細明體" panose="02020500000000000000" pitchFamily="18" charset="-120"/>
              </a:rPr>
              <a:t>牌照</a:t>
            </a:r>
            <a:endParaRPr lang="en-US" altLang="zh-TW" sz="2000" kern="0" dirty="0" smtClean="0">
              <a:cs typeface="新細明體" panose="02020500000000000000" pitchFamily="18" charset="-120"/>
            </a:endParaRPr>
          </a:p>
          <a:p>
            <a:pPr marL="342900" indent="-342900">
              <a:buFont typeface="Arial" panose="020B0604020202020204" pitchFamily="34" charset="0"/>
              <a:buChar char="•"/>
            </a:pPr>
            <a:r>
              <a:rPr lang="zh-TW" altLang="zh-TW" sz="2000" dirty="0"/>
              <a:t>支付寶的註冊用戶數有</a:t>
            </a:r>
            <a:r>
              <a:rPr lang="en-US" altLang="zh-TW" sz="2000" dirty="0"/>
              <a:t>6</a:t>
            </a:r>
            <a:r>
              <a:rPr lang="zh-TW" altLang="zh-TW" sz="2000" dirty="0"/>
              <a:t>億，手機活躍用戶數高達</a:t>
            </a:r>
            <a:r>
              <a:rPr lang="en-US" altLang="zh-TW" sz="2000" dirty="0"/>
              <a:t>2.7</a:t>
            </a:r>
            <a:r>
              <a:rPr lang="zh-TW" altLang="zh-TW" sz="2000" dirty="0" smtClean="0"/>
              <a:t>億</a:t>
            </a:r>
            <a:r>
              <a:rPr lang="zh-TW" altLang="en-US" sz="2000" dirty="0" smtClean="0"/>
              <a:t>。</a:t>
            </a:r>
            <a:endParaRPr lang="en-US" altLang="zh-TW" sz="2000" dirty="0" smtClean="0"/>
          </a:p>
          <a:p>
            <a:pPr marL="342900" indent="-342900">
              <a:buFont typeface="Arial" panose="020B0604020202020204" pitchFamily="34" charset="0"/>
              <a:buChar char="•"/>
            </a:pPr>
            <a:r>
              <a:rPr lang="zh-TW" altLang="en-US" sz="2000" dirty="0" smtClean="0"/>
              <a:t>「</a:t>
            </a:r>
            <a:r>
              <a:rPr lang="zh-TW" altLang="en-US" sz="2000" dirty="0"/>
              <a:t>支付寶是中國最大的支付公司，但他們將走出中國，我們必須做好準備，」巴克萊銀行</a:t>
            </a:r>
            <a:r>
              <a:rPr lang="en-US" altLang="zh-TW" sz="2000" dirty="0"/>
              <a:t>(Barclays)</a:t>
            </a:r>
            <a:r>
              <a:rPr lang="zh-TW" altLang="en-US" sz="2000" dirty="0" smtClean="0"/>
              <a:t>董事長</a:t>
            </a:r>
            <a:r>
              <a:rPr lang="en-US" altLang="zh-TW" sz="2000" dirty="0" smtClean="0"/>
              <a:t>John </a:t>
            </a:r>
            <a:r>
              <a:rPr lang="en-US" altLang="zh-TW" sz="2000" dirty="0"/>
              <a:t>McFarlane</a:t>
            </a:r>
            <a:r>
              <a:rPr lang="zh-TW" altLang="en-US" sz="2000" dirty="0" smtClean="0"/>
              <a:t>。</a:t>
            </a:r>
            <a:endParaRPr lang="en-US" altLang="zh-TW" sz="2000" dirty="0" smtClean="0"/>
          </a:p>
          <a:p>
            <a:pPr marL="342900" indent="-342900">
              <a:buFont typeface="Arial" panose="020B0604020202020204" pitchFamily="34" charset="0"/>
              <a:buChar char="•"/>
            </a:pPr>
            <a:r>
              <a:rPr lang="zh-TW" altLang="en-US" sz="2000" dirty="0"/>
              <a:t>在螞蟻金服加價收購速匯金</a:t>
            </a:r>
            <a:r>
              <a:rPr lang="en-US" altLang="zh-TW" sz="2000" dirty="0"/>
              <a:t>(MoneyGram)</a:t>
            </a:r>
            <a:r>
              <a:rPr lang="zh-TW" altLang="en-US" sz="2000" dirty="0"/>
              <a:t>的舉動遭到美國議員和競購對手</a:t>
            </a:r>
            <a:r>
              <a:rPr lang="en-US" altLang="zh-TW" sz="2000" dirty="0" err="1"/>
              <a:t>Euronet</a:t>
            </a:r>
            <a:r>
              <a:rPr lang="zh-TW" altLang="en-US" sz="2000" dirty="0"/>
              <a:t>的攻擊後</a:t>
            </a:r>
            <a:r>
              <a:rPr lang="en-US" altLang="zh-TW" sz="2000" dirty="0" smtClean="0"/>
              <a:t>—</a:t>
            </a:r>
            <a:r>
              <a:rPr lang="zh-TW" altLang="en-US" sz="2000" dirty="0" smtClean="0"/>
              <a:t>儘管</a:t>
            </a:r>
            <a:r>
              <a:rPr lang="zh-TW" altLang="en-US" sz="2000" dirty="0"/>
              <a:t>它已經得到了這家美國匯款集團大多數股東的支持</a:t>
            </a:r>
            <a:r>
              <a:rPr lang="en-US" altLang="zh-TW" sz="2000" dirty="0" smtClean="0"/>
              <a:t>—</a:t>
            </a:r>
            <a:r>
              <a:rPr lang="zh-TW" altLang="en-US" sz="2000" dirty="0" smtClean="0"/>
              <a:t>其</a:t>
            </a:r>
            <a:r>
              <a:rPr lang="zh-TW" altLang="en-US" sz="2000" dirty="0"/>
              <a:t>海外擴張的步伐遇到了障礙</a:t>
            </a:r>
            <a:endParaRPr lang="en-US" altLang="zh-TW" sz="2000" dirty="0" smtClean="0"/>
          </a:p>
          <a:p>
            <a:pPr marL="342900" indent="-342900">
              <a:buFont typeface="Arial" panose="020B0604020202020204" pitchFamily="34" charset="0"/>
              <a:buChar char="•"/>
            </a:pPr>
            <a:r>
              <a:rPr lang="zh-TW" altLang="zh-TW" sz="2000" dirty="0"/>
              <a:t>螞蟻金服將自己定位為一個</a:t>
            </a:r>
            <a:r>
              <a:rPr lang="zh-TW" altLang="zh-TW" sz="2000" dirty="0">
                <a:solidFill>
                  <a:srgbClr val="FF0000"/>
                </a:solidFill>
              </a:rPr>
              <a:t>科技公司</a:t>
            </a:r>
            <a:r>
              <a:rPr lang="zh-TW" altLang="zh-TW" sz="2000" dirty="0"/>
              <a:t>，並宣稱傳統金融機構才是這一領域的老大</a:t>
            </a:r>
            <a:r>
              <a:rPr lang="zh-TW" altLang="zh-TW" sz="2000" dirty="0" smtClean="0"/>
              <a:t>，</a:t>
            </a:r>
            <a:r>
              <a:rPr lang="zh-TW" altLang="zh-TW" sz="2000" dirty="0"/>
              <a:t>儘管螞蟻金服</a:t>
            </a:r>
            <a:r>
              <a:rPr lang="zh-TW" altLang="zh-TW" sz="2000" dirty="0">
                <a:solidFill>
                  <a:srgbClr val="FF0000"/>
                </a:solidFill>
              </a:rPr>
              <a:t>事實上已經成了一家擁有數億用戶的大型金融機構</a:t>
            </a:r>
            <a:r>
              <a:rPr lang="zh-TW" altLang="zh-TW" sz="2000" dirty="0"/>
              <a:t>，但它的野心超越了金融，螞蟻金服要做的，也從顛覆或取代傳統金融機構，變成了與傳統金融機構合作，將它們融入新</a:t>
            </a:r>
            <a:r>
              <a:rPr lang="zh-TW" altLang="zh-TW" sz="2000" dirty="0" smtClean="0"/>
              <a:t>生態</a:t>
            </a:r>
            <a:r>
              <a:rPr lang="zh-TW" altLang="en-US" sz="2000" dirty="0" smtClean="0"/>
              <a:t>。</a:t>
            </a:r>
            <a:endParaRPr lang="en-US" altLang="zh-TW" sz="2000" dirty="0" smtClean="0"/>
          </a:p>
          <a:p>
            <a:pPr marL="342900" indent="-342900">
              <a:buFont typeface="Arial" panose="020B0604020202020204" pitchFamily="34" charset="0"/>
              <a:buChar char="•"/>
            </a:pPr>
            <a:r>
              <a:rPr lang="zh-TW" altLang="en-US" sz="2000" dirty="0"/>
              <a:t>目前螞蟻金服</a:t>
            </a:r>
            <a:r>
              <a:rPr lang="en-US" altLang="zh-TW" sz="2000" dirty="0"/>
              <a:t>40</a:t>
            </a:r>
            <a:r>
              <a:rPr lang="zh-TW" altLang="en-US" sz="2000" dirty="0"/>
              <a:t>％股權屬於阿里巴巴集團，其中，馬雲個人持有</a:t>
            </a:r>
            <a:r>
              <a:rPr lang="en-US" altLang="zh-TW" sz="2000" dirty="0"/>
              <a:t>7.3</a:t>
            </a:r>
            <a:r>
              <a:rPr lang="zh-TW" altLang="en-US" sz="2000" dirty="0"/>
              <a:t>％股權。其餘</a:t>
            </a:r>
            <a:r>
              <a:rPr lang="en-US" altLang="zh-TW" sz="2000" dirty="0"/>
              <a:t>60</a:t>
            </a:r>
            <a:r>
              <a:rPr lang="zh-TW" altLang="en-US" sz="2000" dirty="0"/>
              <a:t>％股權，則用在引進策略投資者</a:t>
            </a:r>
          </a:p>
        </p:txBody>
      </p:sp>
    </p:spTree>
    <p:extLst>
      <p:ext uri="{BB962C8B-B14F-4D97-AF65-F5344CB8AC3E}">
        <p14:creationId xmlns:p14="http://schemas.microsoft.com/office/powerpoint/2010/main" val="3553628281"/>
      </p:ext>
    </p:extLst>
  </p:cSld>
  <p:clrMapOvr>
    <a:masterClrMapping/>
  </p:clrMapOvr>
  <p:transition>
    <p:rand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2400" y="228600"/>
            <a:ext cx="8915400" cy="1676400"/>
          </a:xfrm>
        </p:spPr>
        <p:txBody>
          <a:bodyPr>
            <a:noAutofit/>
          </a:bodyPr>
          <a:lstStyle/>
          <a:p>
            <a:pPr marL="285750" indent="-285750">
              <a:buFont typeface="Arial" panose="020B0604020202020204" pitchFamily="34" charset="0"/>
              <a:buChar char="•"/>
            </a:pPr>
            <a:r>
              <a:rPr lang="zh-TW" altLang="zh-TW" sz="1800" dirty="0">
                <a:effectLst/>
              </a:rPr>
              <a:t>「獨角獸」是指成立不到</a:t>
            </a:r>
            <a:r>
              <a:rPr lang="en-US" altLang="zh-TW" sz="1800" dirty="0">
                <a:effectLst/>
              </a:rPr>
              <a:t> 10 </a:t>
            </a:r>
            <a:r>
              <a:rPr lang="zh-TW" altLang="zh-TW" sz="1800" dirty="0">
                <a:effectLst/>
              </a:rPr>
              <a:t>年，但估值達</a:t>
            </a:r>
            <a:r>
              <a:rPr lang="en-US" altLang="zh-TW" sz="1800" dirty="0">
                <a:effectLst/>
              </a:rPr>
              <a:t> 10 </a:t>
            </a:r>
            <a:r>
              <a:rPr lang="zh-TW" altLang="zh-TW" sz="1800" dirty="0">
                <a:effectLst/>
              </a:rPr>
              <a:t>億美元以上的科技創業公司</a:t>
            </a:r>
            <a:r>
              <a:rPr lang="zh-TW" altLang="zh-TW" sz="1800" dirty="0" smtClean="0">
                <a:effectLst/>
              </a:rPr>
              <a:t>。上榜</a:t>
            </a:r>
            <a:r>
              <a:rPr lang="zh-TW" altLang="zh-TW" sz="1800" dirty="0">
                <a:effectLst/>
              </a:rPr>
              <a:t>獨角獸企業平均成立</a:t>
            </a:r>
            <a:r>
              <a:rPr lang="en-US" altLang="zh-TW" sz="1800" dirty="0">
                <a:effectLst/>
              </a:rPr>
              <a:t> 6 </a:t>
            </a:r>
            <a:r>
              <a:rPr lang="zh-TW" altLang="zh-TW" sz="1800" dirty="0" smtClean="0">
                <a:effectLst/>
              </a:rPr>
              <a:t>年</a:t>
            </a:r>
            <a:r>
              <a:rPr lang="zh-TW" altLang="en-US" sz="1800" dirty="0" smtClean="0">
                <a:effectLst/>
              </a:rPr>
              <a:t>。</a:t>
            </a:r>
            <a:r>
              <a:rPr lang="en-US" altLang="zh-TW" sz="1800" dirty="0" smtClean="0">
                <a:effectLst/>
              </a:rPr>
              <a:t/>
            </a:r>
            <a:br>
              <a:rPr lang="en-US" altLang="zh-TW" sz="1800" dirty="0" smtClean="0">
                <a:effectLst/>
              </a:rPr>
            </a:br>
            <a:r>
              <a:rPr lang="zh-TW" altLang="zh-TW" sz="1800" dirty="0" smtClean="0">
                <a:effectLst/>
              </a:rPr>
              <a:t>從</a:t>
            </a:r>
            <a:r>
              <a:rPr lang="zh-TW" altLang="zh-TW" sz="1800" dirty="0">
                <a:effectLst/>
              </a:rPr>
              <a:t>地區分佈來看，北京、上海及杭州分別佔獨角獸最多的城市首</a:t>
            </a:r>
            <a:r>
              <a:rPr lang="en-US" altLang="zh-TW" sz="1800" dirty="0">
                <a:effectLst/>
              </a:rPr>
              <a:t> 3 </a:t>
            </a:r>
            <a:r>
              <a:rPr lang="zh-TW" altLang="zh-TW" sz="1800" dirty="0">
                <a:effectLst/>
              </a:rPr>
              <a:t>位，而在許多人眼中可謂是「中國矽谷」的深圳，卻只排第</a:t>
            </a:r>
            <a:r>
              <a:rPr lang="en-US" altLang="zh-TW" sz="1800" dirty="0">
                <a:effectLst/>
              </a:rPr>
              <a:t> 4 </a:t>
            </a:r>
            <a:r>
              <a:rPr lang="zh-TW" altLang="zh-TW" sz="1800" dirty="0">
                <a:effectLst/>
              </a:rPr>
              <a:t>位。</a:t>
            </a:r>
            <a:br>
              <a:rPr lang="zh-TW" altLang="zh-TW" sz="1800" dirty="0">
                <a:effectLst/>
              </a:rPr>
            </a:br>
            <a:r>
              <a:rPr lang="zh-TW" altLang="zh-TW" sz="1800" dirty="0">
                <a:effectLst/>
              </a:rPr>
              <a:t>年齡方面</a:t>
            </a:r>
            <a:r>
              <a:rPr lang="zh-TW" altLang="zh-TW" sz="1800" dirty="0" smtClean="0">
                <a:effectLst/>
              </a:rPr>
              <a:t>，</a:t>
            </a:r>
            <a:r>
              <a:rPr lang="zh-TW" altLang="zh-TW" sz="1800" dirty="0">
                <a:effectLst/>
              </a:rPr>
              <a:t>中國胡潤</a:t>
            </a:r>
            <a:r>
              <a:rPr lang="zh-TW" altLang="zh-TW" sz="1800" dirty="0" smtClean="0">
                <a:effectLst/>
              </a:rPr>
              <a:t>研究院指出</a:t>
            </a:r>
            <a:r>
              <a:rPr lang="zh-TW" altLang="zh-TW" sz="1800" dirty="0">
                <a:effectLst/>
              </a:rPr>
              <a:t>，據不完全統計，上榜獨角獸企業掌舵人平均年齡約</a:t>
            </a:r>
            <a:r>
              <a:rPr lang="en-US" altLang="zh-TW" sz="1800" dirty="0">
                <a:effectLst/>
              </a:rPr>
              <a:t> 40 </a:t>
            </a:r>
            <a:r>
              <a:rPr lang="zh-TW" altLang="zh-TW" sz="1800" dirty="0">
                <a:effectLst/>
              </a:rPr>
              <a:t>歲，當中約</a:t>
            </a:r>
            <a:r>
              <a:rPr lang="en-US" altLang="zh-TW" sz="1800" dirty="0">
                <a:effectLst/>
              </a:rPr>
              <a:t> 41.8% </a:t>
            </a:r>
            <a:r>
              <a:rPr lang="zh-TW" altLang="zh-TW" sz="1800" dirty="0">
                <a:effectLst/>
              </a:rPr>
              <a:t>掌舵人為</a:t>
            </a:r>
            <a:r>
              <a:rPr lang="en-US" altLang="zh-TW" sz="1800" dirty="0">
                <a:effectLst/>
              </a:rPr>
              <a:t> 70 </a:t>
            </a:r>
            <a:r>
              <a:rPr lang="zh-TW" altLang="zh-TW" sz="1800" dirty="0">
                <a:effectLst/>
              </a:rPr>
              <a:t>後，約</a:t>
            </a:r>
            <a:r>
              <a:rPr lang="en-US" altLang="zh-TW" sz="1800" dirty="0">
                <a:effectLst/>
              </a:rPr>
              <a:t> 32.9% </a:t>
            </a:r>
            <a:r>
              <a:rPr lang="zh-TW" altLang="zh-TW" sz="1800" dirty="0">
                <a:effectLst/>
              </a:rPr>
              <a:t>為</a:t>
            </a:r>
            <a:r>
              <a:rPr lang="en-US" altLang="zh-TW" sz="1800" dirty="0">
                <a:effectLst/>
              </a:rPr>
              <a:t> 80 </a:t>
            </a:r>
            <a:r>
              <a:rPr lang="zh-TW" altLang="zh-TW" sz="1800" dirty="0">
                <a:effectLst/>
              </a:rPr>
              <a:t>後，</a:t>
            </a:r>
            <a:r>
              <a:rPr lang="en-US" altLang="zh-TW" sz="1800" dirty="0">
                <a:effectLst/>
              </a:rPr>
              <a:t>90 </a:t>
            </a:r>
            <a:r>
              <a:rPr lang="zh-TW" altLang="zh-TW" sz="1800" dirty="0">
                <a:effectLst/>
              </a:rPr>
              <a:t>後佔約</a:t>
            </a:r>
            <a:r>
              <a:rPr lang="en-US" altLang="zh-TW" sz="1800" dirty="0">
                <a:effectLst/>
              </a:rPr>
              <a:t> 1.3%</a:t>
            </a:r>
            <a:r>
              <a:rPr lang="zh-TW" altLang="zh-TW" sz="1800" dirty="0">
                <a:effectLst/>
              </a:rPr>
              <a:t>，</a:t>
            </a:r>
            <a:endParaRPr lang="zh-TW" altLang="en-US" sz="1800" dirty="0"/>
          </a:p>
        </p:txBody>
      </p:sp>
      <p:pic>
        <p:nvPicPr>
          <p:cNvPr id="3" name="圖片 2" descr="圖：香港文匯報"/>
          <p:cNvPicPr/>
          <p:nvPr/>
        </p:nvPicPr>
        <p:blipFill>
          <a:blip r:embed="rId2">
            <a:extLst>
              <a:ext uri="{28A0092B-C50C-407E-A947-70E740481C1C}">
                <a14:useLocalDpi xmlns:a14="http://schemas.microsoft.com/office/drawing/2010/main" val="0"/>
              </a:ext>
            </a:extLst>
          </a:blip>
          <a:srcRect/>
          <a:stretch>
            <a:fillRect/>
          </a:stretch>
        </p:blipFill>
        <p:spPr bwMode="auto">
          <a:xfrm>
            <a:off x="304800" y="2133600"/>
            <a:ext cx="3825875" cy="4132580"/>
          </a:xfrm>
          <a:prstGeom prst="rect">
            <a:avLst/>
          </a:prstGeom>
          <a:noFill/>
          <a:ln>
            <a:noFill/>
          </a:ln>
        </p:spPr>
      </p:pic>
      <p:pic>
        <p:nvPicPr>
          <p:cNvPr id="4" name="圖片 3" descr="https://i3.read01.com/SIG=1umu34o/304869586a374953384a.jpg"/>
          <p:cNvPicPr/>
          <p:nvPr/>
        </p:nvPicPr>
        <p:blipFill>
          <a:blip r:embed="rId3">
            <a:extLst>
              <a:ext uri="{28A0092B-C50C-407E-A947-70E740481C1C}">
                <a14:useLocalDpi xmlns:a14="http://schemas.microsoft.com/office/drawing/2010/main" val="0"/>
              </a:ext>
            </a:extLst>
          </a:blip>
          <a:srcRect/>
          <a:stretch>
            <a:fillRect/>
          </a:stretch>
        </p:blipFill>
        <p:spPr bwMode="auto">
          <a:xfrm>
            <a:off x="4610100" y="2209800"/>
            <a:ext cx="4191000" cy="3240405"/>
          </a:xfrm>
          <a:prstGeom prst="rect">
            <a:avLst/>
          </a:prstGeom>
          <a:noFill/>
          <a:ln>
            <a:noFill/>
          </a:ln>
        </p:spPr>
      </p:pic>
      <p:sp>
        <p:nvSpPr>
          <p:cNvPr id="5" name="矩形 4"/>
          <p:cNvSpPr/>
          <p:nvPr/>
        </p:nvSpPr>
        <p:spPr>
          <a:xfrm>
            <a:off x="4343400" y="5460440"/>
            <a:ext cx="4724400" cy="923330"/>
          </a:xfrm>
          <a:prstGeom prst="rect">
            <a:avLst/>
          </a:prstGeom>
        </p:spPr>
        <p:txBody>
          <a:bodyPr wrap="square">
            <a:spAutoFit/>
          </a:bodyPr>
          <a:lstStyle/>
          <a:p>
            <a:r>
              <a:rPr lang="zh-TW" altLang="zh-TW" kern="0" dirty="0">
                <a:solidFill>
                  <a:srgbClr val="333333"/>
                </a:solidFill>
                <a:cs typeface="Helvetica" panose="020B0604020202020204" pitchFamily="34" charset="0"/>
              </a:rPr>
              <a:t>金融科技投資公司</a:t>
            </a:r>
            <a:r>
              <a:rPr lang="en-US" altLang="zh-TW" kern="0" dirty="0">
                <a:solidFill>
                  <a:srgbClr val="333333"/>
                </a:solidFill>
                <a:cs typeface="Helvetica" panose="020B0604020202020204" pitchFamily="34" charset="0"/>
              </a:rPr>
              <a:t>H2 Ventures</a:t>
            </a:r>
            <a:r>
              <a:rPr lang="zh-TW" altLang="zh-TW" kern="0" dirty="0">
                <a:solidFill>
                  <a:srgbClr val="333333"/>
                </a:solidFill>
                <a:cs typeface="Helvetica" panose="020B0604020202020204" pitchFamily="34" charset="0"/>
              </a:rPr>
              <a:t>與會計與諮詢機構畢馬威日前發布</a:t>
            </a:r>
            <a:r>
              <a:rPr lang="zh-TW" altLang="zh-TW" kern="0" dirty="0" smtClean="0">
                <a:solidFill>
                  <a:srgbClr val="333333"/>
                </a:solidFill>
                <a:cs typeface="Helvetica" panose="020B0604020202020204" pitchFamily="34" charset="0"/>
              </a:rPr>
              <a:t>了</a:t>
            </a:r>
            <a:r>
              <a:rPr lang="en-US" altLang="zh-TW" kern="0" dirty="0" smtClean="0">
                <a:solidFill>
                  <a:srgbClr val="333333"/>
                </a:solidFill>
                <a:cs typeface="Helvetica" panose="020B0604020202020204" pitchFamily="34" charset="0"/>
              </a:rPr>
              <a:t>2017</a:t>
            </a:r>
            <a:r>
              <a:rPr lang="zh-TW" altLang="zh-TW" kern="0" dirty="0" smtClean="0">
                <a:solidFill>
                  <a:srgbClr val="333333"/>
                </a:solidFill>
                <a:cs typeface="Helvetica" panose="020B0604020202020204" pitchFamily="34" charset="0"/>
              </a:rPr>
              <a:t>年</a:t>
            </a:r>
            <a:r>
              <a:rPr lang="zh-TW" altLang="zh-TW" kern="0" dirty="0">
                <a:solidFill>
                  <a:srgbClr val="333333"/>
                </a:solidFill>
                <a:cs typeface="Helvetica" panose="020B0604020202020204" pitchFamily="34" charset="0"/>
              </a:rPr>
              <a:t>的金融科技百強（</a:t>
            </a:r>
            <a:r>
              <a:rPr lang="en-US" altLang="zh-TW" kern="0" dirty="0">
                <a:solidFill>
                  <a:srgbClr val="333333"/>
                </a:solidFill>
                <a:cs typeface="Helvetica" panose="020B0604020202020204" pitchFamily="34" charset="0"/>
              </a:rPr>
              <a:t>Fintech100</a:t>
            </a:r>
            <a:r>
              <a:rPr lang="zh-TW" altLang="zh-TW" kern="0" dirty="0">
                <a:solidFill>
                  <a:srgbClr val="333333"/>
                </a:solidFill>
                <a:cs typeface="Helvetica" panose="020B0604020202020204" pitchFamily="34" charset="0"/>
              </a:rPr>
              <a:t>）報告，螞蟻金服名列第一</a:t>
            </a:r>
            <a:endParaRPr lang="zh-TW" altLang="en-US" dirty="0"/>
          </a:p>
        </p:txBody>
      </p:sp>
    </p:spTree>
    <p:extLst>
      <p:ext uri="{BB962C8B-B14F-4D97-AF65-F5344CB8AC3E}">
        <p14:creationId xmlns:p14="http://schemas.microsoft.com/office/powerpoint/2010/main" val="925804160"/>
      </p:ext>
    </p:extLst>
  </p:cSld>
  <p:clrMapOvr>
    <a:masterClrMapping/>
  </p:clrMapOvr>
  <p:transition>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66800" y="33196"/>
            <a:ext cx="7499350" cy="805004"/>
          </a:xfrm>
        </p:spPr>
        <p:txBody>
          <a:bodyPr/>
          <a:lstStyle/>
          <a:p>
            <a:r>
              <a:rPr lang="zh-TW" altLang="en-US" dirty="0" smtClean="0"/>
              <a:t>現金貸的風險</a:t>
            </a:r>
            <a:endParaRPr lang="zh-TW" altLang="en-US" dirty="0"/>
          </a:p>
        </p:txBody>
      </p:sp>
      <p:sp>
        <p:nvSpPr>
          <p:cNvPr id="3" name="內容版面配置區 2"/>
          <p:cNvSpPr>
            <a:spLocks noGrp="1"/>
          </p:cNvSpPr>
          <p:nvPr>
            <p:ph idx="1"/>
          </p:nvPr>
        </p:nvSpPr>
        <p:spPr>
          <a:xfrm>
            <a:off x="152400" y="838200"/>
            <a:ext cx="8991600" cy="5791200"/>
          </a:xfrm>
        </p:spPr>
        <p:txBody>
          <a:bodyPr/>
          <a:lstStyle/>
          <a:p>
            <a:r>
              <a:rPr lang="zh-TW" altLang="en-US" sz="2400" dirty="0"/>
              <a:t>大陸金融監管部門整頓「現金貸」的新規發布後，擁有花唄和借唄兩款消費信貸類產品的螞蟻金服，可能是「受傷」最重的公司</a:t>
            </a:r>
            <a:r>
              <a:rPr lang="zh-TW" altLang="en-US" sz="2400" dirty="0" smtClean="0"/>
              <a:t>。</a:t>
            </a:r>
            <a:endParaRPr lang="en-US" altLang="zh-TW" sz="2400" dirty="0" smtClean="0"/>
          </a:p>
          <a:p>
            <a:r>
              <a:rPr lang="zh-TW" altLang="en-US" sz="2400" dirty="0" smtClean="0"/>
              <a:t>「</a:t>
            </a:r>
            <a:r>
              <a:rPr lang="zh-TW" altLang="en-US" sz="2400" dirty="0"/>
              <a:t>現金貸」是指</a:t>
            </a:r>
            <a:r>
              <a:rPr lang="zh-TW" altLang="en-US" sz="2400" dirty="0">
                <a:solidFill>
                  <a:srgbClr val="FF0000"/>
                </a:solidFill>
              </a:rPr>
              <a:t>無交易場景</a:t>
            </a:r>
            <a:r>
              <a:rPr lang="zh-TW" altLang="en-US" sz="2400" dirty="0"/>
              <a:t>依托、</a:t>
            </a:r>
            <a:r>
              <a:rPr lang="zh-TW" altLang="en-US" sz="2400" dirty="0">
                <a:solidFill>
                  <a:srgbClr val="FF0000"/>
                </a:solidFill>
              </a:rPr>
              <a:t>無指定資金用途</a:t>
            </a:r>
            <a:r>
              <a:rPr lang="zh-TW" altLang="en-US" sz="2400" dirty="0"/>
              <a:t>、</a:t>
            </a:r>
            <a:r>
              <a:rPr lang="zh-TW" altLang="en-US" sz="2400" dirty="0">
                <a:solidFill>
                  <a:srgbClr val="FF0000"/>
                </a:solidFill>
              </a:rPr>
              <a:t>無客戶群體限定</a:t>
            </a:r>
            <a:r>
              <a:rPr lang="zh-TW" altLang="en-US" sz="2400" dirty="0"/>
              <a:t>、</a:t>
            </a:r>
            <a:r>
              <a:rPr lang="zh-TW" altLang="en-US" sz="2400" dirty="0">
                <a:solidFill>
                  <a:srgbClr val="FF0000"/>
                </a:solidFill>
              </a:rPr>
              <a:t>無抵押</a:t>
            </a:r>
            <a:r>
              <a:rPr lang="zh-TW" altLang="en-US" sz="2400" dirty="0"/>
              <a:t>的小額資金出借業務，也就是「四無」貸款業務</a:t>
            </a:r>
            <a:endParaRPr lang="en-US" altLang="zh-TW" sz="2400" dirty="0" smtClean="0"/>
          </a:p>
          <a:p>
            <a:r>
              <a:rPr lang="zh-TW" altLang="en-US" sz="2400" dirty="0" smtClean="0"/>
              <a:t>螞蟻</a:t>
            </a:r>
            <a:r>
              <a:rPr lang="zh-TW" altLang="en-US" sz="2400" dirty="0"/>
              <a:t>「借唄」是螞蟻金服旗下重慶市螞蟻商城小額貸款有限公司推出的，用於個人消費的借貸服務，按天計息，每日利息在萬分之</a:t>
            </a:r>
            <a:r>
              <a:rPr lang="en-US" altLang="zh-TW" sz="2400" dirty="0"/>
              <a:t>1.5</a:t>
            </a:r>
            <a:r>
              <a:rPr lang="zh-TW" altLang="en-US" sz="2400" dirty="0"/>
              <a:t>到萬分之</a:t>
            </a:r>
            <a:r>
              <a:rPr lang="en-US" altLang="zh-TW" sz="2400" dirty="0"/>
              <a:t>6</a:t>
            </a:r>
            <a:r>
              <a:rPr lang="zh-TW" altLang="en-US" sz="2400" dirty="0"/>
              <a:t>間，最長期限為</a:t>
            </a:r>
            <a:r>
              <a:rPr lang="en-US" altLang="zh-TW" sz="2400" dirty="0"/>
              <a:t>12</a:t>
            </a:r>
            <a:r>
              <a:rPr lang="zh-TW" altLang="en-US" sz="2400" dirty="0"/>
              <a:t>個月。今年前十月也發行了</a:t>
            </a:r>
            <a:r>
              <a:rPr lang="en-US" altLang="zh-TW" sz="2400" dirty="0"/>
              <a:t>38</a:t>
            </a:r>
            <a:r>
              <a:rPr lang="zh-TW" altLang="en-US" sz="2400" dirty="0"/>
              <a:t>個小額貸款資產證券化（</a:t>
            </a:r>
            <a:r>
              <a:rPr lang="en-US" altLang="zh-TW" sz="2400" dirty="0"/>
              <a:t>ABS</a:t>
            </a:r>
            <a:r>
              <a:rPr lang="zh-TW" altLang="en-US" sz="2400" dirty="0"/>
              <a:t>）項目，發行總額人民幣</a:t>
            </a:r>
            <a:r>
              <a:rPr lang="en-US" altLang="zh-TW" sz="2400" dirty="0"/>
              <a:t>997</a:t>
            </a:r>
            <a:r>
              <a:rPr lang="zh-TW" altLang="en-US" sz="2400" dirty="0"/>
              <a:t>億元，這部分「輸血」的對象是螞蟻花</a:t>
            </a:r>
            <a:r>
              <a:rPr lang="zh-TW" altLang="en-US" sz="2400" dirty="0" smtClean="0"/>
              <a:t>唄</a:t>
            </a:r>
            <a:endParaRPr lang="en-US" altLang="zh-TW" sz="2400" dirty="0" smtClean="0"/>
          </a:p>
          <a:p>
            <a:endParaRPr lang="zh-TW" altLang="en-US" sz="2400" dirty="0"/>
          </a:p>
        </p:txBody>
      </p:sp>
    </p:spTree>
    <p:extLst>
      <p:ext uri="{BB962C8B-B14F-4D97-AF65-F5344CB8AC3E}">
        <p14:creationId xmlns:p14="http://schemas.microsoft.com/office/powerpoint/2010/main" val="218264789"/>
      </p:ext>
    </p:extLst>
  </p:cSld>
  <p:clrMapOvr>
    <a:masterClrMapping/>
  </p:clrMapOvr>
  <p:transition>
    <p:rand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dirty="0"/>
              <a:t>替代</a:t>
            </a:r>
            <a:r>
              <a:rPr lang="zh-TW" altLang="zh-TW" dirty="0" smtClean="0"/>
              <a:t>管道</a:t>
            </a:r>
            <a:r>
              <a:rPr lang="en-US" altLang="zh-TW" dirty="0" smtClean="0"/>
              <a:t>---P2P</a:t>
            </a:r>
            <a:r>
              <a:rPr lang="zh-TW" altLang="en-US" dirty="0" smtClean="0"/>
              <a:t>網貸平台</a:t>
            </a:r>
            <a:endParaRPr lang="zh-TW" altLang="en-US" dirty="0"/>
          </a:p>
        </p:txBody>
      </p:sp>
      <p:sp>
        <p:nvSpPr>
          <p:cNvPr id="3" name="內容版面配置區 2"/>
          <p:cNvSpPr>
            <a:spLocks noGrp="1"/>
          </p:cNvSpPr>
          <p:nvPr>
            <p:ph idx="1"/>
          </p:nvPr>
        </p:nvSpPr>
        <p:spPr/>
        <p:txBody>
          <a:bodyPr>
            <a:normAutofit/>
          </a:bodyPr>
          <a:lstStyle/>
          <a:p>
            <a:r>
              <a:rPr lang="zh-TW" altLang="en-US" dirty="0" smtClean="0"/>
              <a:t>小額信貸平台</a:t>
            </a:r>
            <a:endParaRPr lang="en-US" altLang="zh-TW" dirty="0" smtClean="0"/>
          </a:p>
          <a:p>
            <a:pPr lvl="1"/>
            <a:r>
              <a:rPr lang="en-US" altLang="zh-TW" dirty="0" smtClean="0"/>
              <a:t>Zopa.com-2005</a:t>
            </a:r>
            <a:r>
              <a:rPr lang="zh-TW" altLang="en-US" dirty="0" smtClean="0"/>
              <a:t>年</a:t>
            </a:r>
            <a:endParaRPr lang="en-US" altLang="zh-TW" dirty="0" smtClean="0"/>
          </a:p>
          <a:p>
            <a:pPr lvl="1"/>
            <a:r>
              <a:rPr lang="en-US" altLang="zh-TW" dirty="0" smtClean="0"/>
              <a:t>Prosper.com-2006</a:t>
            </a:r>
            <a:r>
              <a:rPr lang="zh-TW" altLang="en-US" dirty="0" smtClean="0"/>
              <a:t>年</a:t>
            </a:r>
            <a:endParaRPr lang="en-US" altLang="zh-TW" dirty="0" smtClean="0"/>
          </a:p>
          <a:p>
            <a:pPr lvl="1"/>
            <a:r>
              <a:rPr lang="en-US" altLang="zh-CN" sz="2400" dirty="0" smtClean="0">
                <a:latin typeface="微软雅黑" panose="020B0503020204020204" pitchFamily="34" charset="-122"/>
                <a:ea typeface="微软雅黑" panose="020B0503020204020204" pitchFamily="34" charset="-122"/>
              </a:rPr>
              <a:t>Lending Club</a:t>
            </a:r>
            <a:r>
              <a:rPr lang="en-US" altLang="zh-TW" sz="2400" dirty="0" smtClean="0">
                <a:latin typeface="微软雅黑" panose="020B0503020204020204" pitchFamily="34" charset="-122"/>
                <a:ea typeface="微软雅黑" panose="020B0503020204020204" pitchFamily="34" charset="-122"/>
              </a:rPr>
              <a:t>-2006</a:t>
            </a:r>
            <a:r>
              <a:rPr lang="zh-TW" altLang="en-US" sz="2400" dirty="0" smtClean="0">
                <a:latin typeface="微软雅黑" panose="020B0503020204020204" pitchFamily="34" charset="-122"/>
                <a:ea typeface="微软雅黑" panose="020B0503020204020204" pitchFamily="34" charset="-122"/>
              </a:rPr>
              <a:t>年</a:t>
            </a:r>
            <a:endParaRPr lang="en-US" altLang="zh-TW" sz="2400" dirty="0" smtClean="0"/>
          </a:p>
          <a:p>
            <a:r>
              <a:rPr lang="zh-TW" altLang="en-US" dirty="0"/>
              <a:t>企業</a:t>
            </a:r>
            <a:r>
              <a:rPr lang="zh-TW" altLang="en-US" dirty="0" smtClean="0"/>
              <a:t>貸款或募資平台</a:t>
            </a:r>
            <a:endParaRPr lang="en-US" altLang="zh-TW" dirty="0" smtClean="0"/>
          </a:p>
          <a:p>
            <a:pPr lvl="1"/>
            <a:r>
              <a:rPr lang="en-US" altLang="zh-TW" dirty="0" smtClean="0"/>
              <a:t>MarketInvoice-2011</a:t>
            </a:r>
            <a:r>
              <a:rPr lang="zh-TW" altLang="en-US" dirty="0" smtClean="0"/>
              <a:t>年</a:t>
            </a:r>
            <a:endParaRPr lang="en-US" altLang="zh-TW" dirty="0" smtClean="0"/>
          </a:p>
          <a:p>
            <a:pPr lvl="1"/>
            <a:r>
              <a:rPr lang="en-US" altLang="zh-TW" b="1" dirty="0" smtClean="0"/>
              <a:t>Crowdcube-2010</a:t>
            </a:r>
            <a:r>
              <a:rPr lang="zh-TW" altLang="en-US" b="1" dirty="0" smtClean="0"/>
              <a:t>年</a:t>
            </a:r>
            <a:endParaRPr lang="en-US" altLang="zh-TW" b="1" dirty="0" smtClean="0"/>
          </a:p>
        </p:txBody>
      </p:sp>
    </p:spTree>
    <p:extLst>
      <p:ext uri="{BB962C8B-B14F-4D97-AF65-F5344CB8AC3E}">
        <p14:creationId xmlns:p14="http://schemas.microsoft.com/office/powerpoint/2010/main" val="609920674"/>
      </p:ext>
    </p:extLst>
  </p:cSld>
  <p:clrMapOvr>
    <a:masterClrMapping/>
  </p:clrMapOvr>
  <p:transition>
    <p:rand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傳統</a:t>
            </a:r>
            <a:r>
              <a:rPr lang="zh-TW" altLang="en-US" dirty="0" smtClean="0"/>
              <a:t>借貸 </a:t>
            </a:r>
            <a:r>
              <a:rPr lang="en-US" altLang="zh-TW" dirty="0" smtClean="0"/>
              <a:t>VS.</a:t>
            </a:r>
            <a:r>
              <a:rPr lang="zh-TW" altLang="en-US" dirty="0" smtClean="0"/>
              <a:t> </a:t>
            </a:r>
            <a:r>
              <a:rPr lang="en-US" altLang="zh-TW" dirty="0" smtClean="0"/>
              <a:t>P2P</a:t>
            </a:r>
            <a:r>
              <a:rPr lang="zh-TW" altLang="en-US" dirty="0" smtClean="0"/>
              <a:t>借貸</a:t>
            </a:r>
            <a:endParaRPr lang="zh-TW" alt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061695"/>
            <a:ext cx="3672408" cy="2886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176368"/>
            <a:ext cx="3857625" cy="2771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矩形 2"/>
          <p:cNvSpPr/>
          <p:nvPr/>
        </p:nvSpPr>
        <p:spPr>
          <a:xfrm>
            <a:off x="1043608" y="5733256"/>
            <a:ext cx="7202613" cy="523220"/>
          </a:xfrm>
          <a:prstGeom prst="rect">
            <a:avLst/>
          </a:prstGeom>
        </p:spPr>
        <p:txBody>
          <a:bodyPr wrap="none">
            <a:spAutoFit/>
          </a:bodyPr>
          <a:lstStyle/>
          <a:p>
            <a:r>
              <a:rPr lang="en-US" altLang="zh-TW" sz="2800" dirty="0"/>
              <a:t>P2P</a:t>
            </a:r>
            <a:r>
              <a:rPr lang="zh-TW" altLang="en-US" sz="2800" dirty="0"/>
              <a:t>網貸平台的媒合風險範圍較傳統銀行大。</a:t>
            </a:r>
          </a:p>
        </p:txBody>
      </p:sp>
    </p:spTree>
    <p:extLst>
      <p:ext uri="{BB962C8B-B14F-4D97-AF65-F5344CB8AC3E}">
        <p14:creationId xmlns:p14="http://schemas.microsoft.com/office/powerpoint/2010/main" val="3155817121"/>
      </p:ext>
    </p:extLst>
  </p:cSld>
  <p:clrMapOvr>
    <a:masterClrMapping/>
  </p:clrMapOvr>
  <p:transition>
    <p:rand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562074"/>
          </a:xfrm>
        </p:spPr>
        <p:txBody>
          <a:bodyPr>
            <a:normAutofit fontScale="90000"/>
          </a:bodyPr>
          <a:lstStyle/>
          <a:p>
            <a:r>
              <a:rPr lang="en-US" altLang="zh-TW" dirty="0" smtClean="0"/>
              <a:t>Zopa.com</a:t>
            </a:r>
            <a:endParaRPr lang="zh-TW" altLang="en-US" dirty="0"/>
          </a:p>
        </p:txBody>
      </p:sp>
      <p:sp>
        <p:nvSpPr>
          <p:cNvPr id="3" name="內容版面配置區 2"/>
          <p:cNvSpPr>
            <a:spLocks noGrp="1"/>
          </p:cNvSpPr>
          <p:nvPr>
            <p:ph idx="1"/>
          </p:nvPr>
        </p:nvSpPr>
        <p:spPr>
          <a:xfrm>
            <a:off x="251520" y="1412776"/>
            <a:ext cx="8435280" cy="4713387"/>
          </a:xfrm>
        </p:spPr>
        <p:txBody>
          <a:bodyPr>
            <a:normAutofit fontScale="85000" lnSpcReduction="20000"/>
          </a:bodyPr>
          <a:lstStyle/>
          <a:p>
            <a:r>
              <a:rPr lang="en-US" altLang="zh-TW" dirty="0" smtClean="0"/>
              <a:t>2005</a:t>
            </a:r>
            <a:r>
              <a:rPr lang="zh-TW" altLang="zh-TW" dirty="0" smtClean="0"/>
              <a:t>年</a:t>
            </a:r>
            <a:r>
              <a:rPr lang="en-US" altLang="zh-TW" dirty="0" smtClean="0"/>
              <a:t>3</a:t>
            </a:r>
            <a:r>
              <a:rPr lang="zh-TW" altLang="zh-TW" dirty="0" smtClean="0"/>
              <a:t>月，在英國出現了</a:t>
            </a:r>
            <a:r>
              <a:rPr lang="en-US" altLang="zh-TW" dirty="0" smtClean="0"/>
              <a:t>Zopa.com</a:t>
            </a:r>
            <a:r>
              <a:rPr lang="zh-TW" altLang="zh-TW" dirty="0" smtClean="0"/>
              <a:t>，在該網站上放款人的錢最多可以分為</a:t>
            </a:r>
            <a:r>
              <a:rPr lang="en-US" altLang="zh-TW" dirty="0" smtClean="0"/>
              <a:t>50</a:t>
            </a:r>
            <a:r>
              <a:rPr lang="zh-TW" altLang="zh-TW" dirty="0" smtClean="0"/>
              <a:t>筆，借給</a:t>
            </a:r>
            <a:r>
              <a:rPr lang="en-US" altLang="zh-TW" dirty="0" smtClean="0"/>
              <a:t>50</a:t>
            </a:r>
            <a:r>
              <a:rPr lang="zh-TW" altLang="zh-TW" dirty="0" smtClean="0"/>
              <a:t>個不同的人，同時借貸雙方還用合同來進行法律約束。到</a:t>
            </a:r>
            <a:r>
              <a:rPr lang="en-US" altLang="zh-TW" dirty="0" smtClean="0"/>
              <a:t>2006</a:t>
            </a:r>
            <a:r>
              <a:rPr lang="zh-TW" altLang="zh-TW" dirty="0" smtClean="0"/>
              <a:t>年</a:t>
            </a:r>
            <a:r>
              <a:rPr lang="en-US" altLang="zh-TW" dirty="0" smtClean="0"/>
              <a:t>5</a:t>
            </a:r>
            <a:r>
              <a:rPr lang="zh-TW" altLang="zh-TW" dirty="0" smtClean="0"/>
              <a:t>月該網站共擁有</a:t>
            </a:r>
            <a:r>
              <a:rPr lang="en-US" altLang="zh-TW" dirty="0" smtClean="0"/>
              <a:t>6</a:t>
            </a:r>
            <a:r>
              <a:rPr lang="zh-TW" altLang="zh-TW" dirty="0" smtClean="0"/>
              <a:t>萬多名用戶</a:t>
            </a:r>
            <a:endParaRPr lang="en-US" altLang="zh-TW" dirty="0" smtClean="0"/>
          </a:p>
          <a:p>
            <a:r>
              <a:rPr lang="zh-TW" altLang="en-US" dirty="0" smtClean="0"/>
              <a:t>有錢可供出借的人在網路上列出金額、利率和想要出借的時間，其中有些人提供的利率相對較低，但對借貸人信用度要求較高；而有些人提供的利率較高，出借條件可能更有彈性</a:t>
            </a:r>
            <a:endParaRPr lang="en-US" altLang="zh-TW" dirty="0" smtClean="0"/>
          </a:p>
          <a:p>
            <a:r>
              <a:rPr lang="zh-TW" altLang="zh-TW" dirty="0"/>
              <a:t>想要借款的人必須接受信用調查與風險評估，通過的人會依照其還款風險獲得</a:t>
            </a:r>
            <a:r>
              <a:rPr lang="en-US" altLang="zh-TW" dirty="0"/>
              <a:t>A*</a:t>
            </a:r>
            <a:r>
              <a:rPr lang="zh-TW" altLang="zh-TW" dirty="0"/>
              <a:t>到</a:t>
            </a:r>
            <a:r>
              <a:rPr lang="en-US" altLang="zh-TW" dirty="0"/>
              <a:t>C</a:t>
            </a:r>
            <a:r>
              <a:rPr lang="zh-TW" altLang="zh-TW" dirty="0"/>
              <a:t>的評</a:t>
            </a:r>
            <a:r>
              <a:rPr lang="zh-TW" altLang="zh-TW" dirty="0" smtClean="0"/>
              <a:t>等</a:t>
            </a:r>
            <a:endParaRPr lang="en-US" altLang="zh-TW" dirty="0" smtClean="0"/>
          </a:p>
          <a:p>
            <a:r>
              <a:rPr lang="zh-TW" altLang="zh-TW" dirty="0"/>
              <a:t>根據</a:t>
            </a:r>
            <a:r>
              <a:rPr lang="en-US" altLang="zh-TW" dirty="0"/>
              <a:t>2007</a:t>
            </a:r>
            <a:r>
              <a:rPr lang="zh-TW" altLang="zh-TW" dirty="0"/>
              <a:t>年澳洲</a:t>
            </a:r>
            <a:r>
              <a:rPr lang="en-US" altLang="zh-TW" dirty="0"/>
              <a:t>The Daily Telegraph</a:t>
            </a:r>
            <a:r>
              <a:rPr lang="zh-TW" altLang="zh-TW" dirty="0"/>
              <a:t>的報導，</a:t>
            </a:r>
            <a:r>
              <a:rPr lang="en-US" altLang="zh-TW" dirty="0" err="1"/>
              <a:t>Zopa</a:t>
            </a:r>
            <a:r>
              <a:rPr lang="zh-TW" altLang="zh-TW" dirty="0"/>
              <a:t>有</a:t>
            </a:r>
            <a:r>
              <a:rPr lang="en-US" altLang="zh-TW" dirty="0"/>
              <a:t>13</a:t>
            </a:r>
            <a:r>
              <a:rPr lang="zh-TW" altLang="zh-TW" dirty="0"/>
              <a:t>萬</a:t>
            </a:r>
            <a:r>
              <a:rPr lang="en-US" altLang="zh-TW" dirty="0"/>
              <a:t>5</a:t>
            </a:r>
            <a:r>
              <a:rPr lang="zh-TW" altLang="zh-TW" dirty="0"/>
              <a:t>千名會員，每位放款人的年平均報酬率是</a:t>
            </a:r>
            <a:r>
              <a:rPr lang="en-US" altLang="zh-TW" dirty="0"/>
              <a:t>6.8%</a:t>
            </a:r>
            <a:r>
              <a:rPr lang="zh-TW" altLang="zh-TW" dirty="0"/>
              <a:t>。</a:t>
            </a:r>
            <a:r>
              <a:rPr lang="en-US" altLang="zh-TW" dirty="0"/>
              <a:t>A</a:t>
            </a:r>
            <a:r>
              <a:rPr lang="zh-TW" altLang="zh-TW" dirty="0"/>
              <a:t>級借款人中約友</a:t>
            </a:r>
            <a:r>
              <a:rPr lang="en-US" altLang="zh-TW" dirty="0"/>
              <a:t>1%</a:t>
            </a:r>
            <a:r>
              <a:rPr lang="zh-TW" altLang="zh-TW" dirty="0"/>
              <a:t>拖欠還款，</a:t>
            </a:r>
            <a:r>
              <a:rPr lang="en-US" altLang="zh-TW" dirty="0"/>
              <a:t>C</a:t>
            </a:r>
            <a:r>
              <a:rPr lang="zh-TW" altLang="zh-TW" dirty="0"/>
              <a:t>級則增加至</a:t>
            </a:r>
            <a:r>
              <a:rPr lang="en-US" altLang="zh-TW" dirty="0"/>
              <a:t>3%</a:t>
            </a:r>
            <a:endParaRPr lang="en-US" altLang="zh-TW" dirty="0" smtClean="0"/>
          </a:p>
          <a:p>
            <a:endParaRPr lang="en-US" altLang="zh-TW" dirty="0" smtClean="0"/>
          </a:p>
        </p:txBody>
      </p:sp>
    </p:spTree>
    <p:extLst>
      <p:ext uri="{BB962C8B-B14F-4D97-AF65-F5344CB8AC3E}">
        <p14:creationId xmlns:p14="http://schemas.microsoft.com/office/powerpoint/2010/main" val="2721282411"/>
      </p:ext>
    </p:extLst>
  </p:cSld>
  <p:clrMapOvr>
    <a:masterClrMapping/>
  </p:clrMapOvr>
  <p:transition>
    <p:rand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Prosper.com</a:t>
            </a:r>
            <a:endParaRPr lang="zh-TW" altLang="en-US" dirty="0"/>
          </a:p>
        </p:txBody>
      </p:sp>
      <p:sp>
        <p:nvSpPr>
          <p:cNvPr id="3" name="內容版面配置區 2"/>
          <p:cNvSpPr>
            <a:spLocks noGrp="1"/>
          </p:cNvSpPr>
          <p:nvPr>
            <p:ph idx="1"/>
          </p:nvPr>
        </p:nvSpPr>
        <p:spPr/>
        <p:txBody>
          <a:bodyPr>
            <a:normAutofit fontScale="85000" lnSpcReduction="10000"/>
          </a:bodyPr>
          <a:lstStyle/>
          <a:p>
            <a:r>
              <a:rPr lang="zh-TW" altLang="zh-TW" dirty="0" smtClean="0"/>
              <a:t>位於美國舊金山的</a:t>
            </a:r>
            <a:r>
              <a:rPr lang="en-US" altLang="zh-TW" dirty="0" smtClean="0"/>
              <a:t>Prosper</a:t>
            </a:r>
            <a:r>
              <a:rPr lang="zh-TW" altLang="zh-TW" dirty="0" smtClean="0"/>
              <a:t>公司，從</a:t>
            </a:r>
            <a:r>
              <a:rPr lang="en-US" altLang="zh-TW" dirty="0" smtClean="0"/>
              <a:t>2006</a:t>
            </a:r>
            <a:r>
              <a:rPr lang="zh-TW" altLang="zh-TW" dirty="0" smtClean="0"/>
              <a:t>年</a:t>
            </a:r>
            <a:r>
              <a:rPr lang="en-US" altLang="zh-TW" dirty="0" smtClean="0"/>
              <a:t>1</a:t>
            </a:r>
            <a:r>
              <a:rPr lang="zh-TW" altLang="zh-TW" dirty="0" smtClean="0"/>
              <a:t>月</a:t>
            </a:r>
            <a:r>
              <a:rPr lang="zh-TW" altLang="en-US" dirty="0" smtClean="0"/>
              <a:t>成立，</a:t>
            </a:r>
            <a:r>
              <a:rPr lang="zh-TW" altLang="zh-TW" dirty="0" smtClean="0"/>
              <a:t>至</a:t>
            </a:r>
            <a:r>
              <a:rPr lang="en-US" altLang="zh-TW" dirty="0" smtClean="0"/>
              <a:t>2008</a:t>
            </a:r>
            <a:r>
              <a:rPr lang="zh-TW" altLang="zh-TW" dirty="0" smtClean="0"/>
              <a:t>年</a:t>
            </a:r>
            <a:r>
              <a:rPr lang="en-US" altLang="zh-TW" dirty="0" smtClean="0"/>
              <a:t>1</a:t>
            </a:r>
            <a:r>
              <a:rPr lang="zh-TW" altLang="zh-TW" dirty="0" smtClean="0"/>
              <a:t>月，</a:t>
            </a:r>
            <a:r>
              <a:rPr lang="en-US" altLang="zh-TW" dirty="0" smtClean="0"/>
              <a:t>Prosper</a:t>
            </a:r>
            <a:r>
              <a:rPr lang="zh-TW" altLang="zh-TW" dirty="0" smtClean="0"/>
              <a:t>已促成了</a:t>
            </a:r>
            <a:r>
              <a:rPr lang="en-US" altLang="zh-TW" dirty="0" smtClean="0"/>
              <a:t>1.17</a:t>
            </a:r>
            <a:r>
              <a:rPr lang="zh-TW" altLang="zh-TW" dirty="0" smtClean="0"/>
              <a:t>億美元的貸款交易，</a:t>
            </a:r>
            <a:r>
              <a:rPr lang="en-US" altLang="zh-TW" dirty="0" smtClean="0"/>
              <a:t>2007</a:t>
            </a:r>
            <a:r>
              <a:rPr lang="zh-TW" altLang="zh-TW" dirty="0" smtClean="0"/>
              <a:t>年貸款額比</a:t>
            </a:r>
            <a:r>
              <a:rPr lang="en-US" altLang="zh-TW" dirty="0" smtClean="0"/>
              <a:t>2006</a:t>
            </a:r>
            <a:r>
              <a:rPr lang="zh-TW" altLang="zh-TW" dirty="0" smtClean="0"/>
              <a:t>年增加了</a:t>
            </a:r>
            <a:r>
              <a:rPr lang="en-US" altLang="zh-TW" dirty="0" smtClean="0"/>
              <a:t>8100</a:t>
            </a:r>
            <a:r>
              <a:rPr lang="zh-TW" altLang="zh-TW" dirty="0" smtClean="0"/>
              <a:t>萬美元，增長速度達到了</a:t>
            </a:r>
            <a:r>
              <a:rPr lang="en-US" altLang="zh-TW" dirty="0" smtClean="0"/>
              <a:t>115%</a:t>
            </a:r>
            <a:r>
              <a:rPr lang="zh-TW" altLang="zh-TW" dirty="0" smtClean="0"/>
              <a:t>；美國國內的總註冊會員已達到</a:t>
            </a:r>
            <a:r>
              <a:rPr lang="en-US" altLang="zh-TW" dirty="0" smtClean="0"/>
              <a:t>58</a:t>
            </a:r>
            <a:r>
              <a:rPr lang="zh-TW" altLang="zh-TW" dirty="0" smtClean="0"/>
              <a:t>萬人，</a:t>
            </a:r>
            <a:r>
              <a:rPr lang="en-US" altLang="zh-TW" dirty="0" smtClean="0"/>
              <a:t>2007</a:t>
            </a:r>
            <a:r>
              <a:rPr lang="zh-TW" altLang="zh-TW" dirty="0" smtClean="0"/>
              <a:t>年增加用戶</a:t>
            </a:r>
            <a:r>
              <a:rPr lang="en-US" altLang="zh-TW" dirty="0" smtClean="0"/>
              <a:t>40.5</a:t>
            </a:r>
            <a:r>
              <a:rPr lang="zh-TW" altLang="zh-TW" dirty="0" smtClean="0"/>
              <a:t>萬人，達到了</a:t>
            </a:r>
            <a:r>
              <a:rPr lang="en-US" altLang="zh-TW" dirty="0" smtClean="0"/>
              <a:t>230%</a:t>
            </a:r>
            <a:r>
              <a:rPr lang="zh-TW" altLang="zh-TW" dirty="0" smtClean="0"/>
              <a:t>的增長速度</a:t>
            </a:r>
            <a:endParaRPr lang="en-US" altLang="zh-TW" dirty="0" smtClean="0"/>
          </a:p>
          <a:p>
            <a:r>
              <a:rPr lang="zh-TW" altLang="zh-TW" dirty="0"/>
              <a:t>借方可標明申請貸款的數額、願意支付的最高利率及照片等個人信息，並接受信用核</a:t>
            </a:r>
            <a:r>
              <a:rPr lang="zh-TW" altLang="zh-TW" dirty="0" smtClean="0"/>
              <a:t>查</a:t>
            </a:r>
            <a:r>
              <a:rPr lang="zh-TW" altLang="en-US" dirty="0" smtClean="0"/>
              <a:t>。</a:t>
            </a:r>
            <a:r>
              <a:rPr lang="zh-TW" altLang="zh-TW" dirty="0"/>
              <a:t>貸方也可在網上詳述可接納的最低利率</a:t>
            </a:r>
            <a:r>
              <a:rPr lang="zh-TW" altLang="zh-TW" dirty="0" smtClean="0"/>
              <a:t>。</a:t>
            </a:r>
            <a:endParaRPr lang="en-US" altLang="zh-TW" dirty="0" smtClean="0"/>
          </a:p>
          <a:p>
            <a:r>
              <a:rPr lang="zh-TW" altLang="zh-TW" dirty="0"/>
              <a:t>而網站則負責將兩者相匹配</a:t>
            </a:r>
            <a:r>
              <a:rPr lang="zh-TW" altLang="zh-TW" dirty="0" smtClean="0"/>
              <a:t>。</a:t>
            </a:r>
            <a:r>
              <a:rPr lang="zh-TW" altLang="en-US" dirty="0" smtClean="0"/>
              <a:t>並</a:t>
            </a:r>
            <a:r>
              <a:rPr lang="zh-TW" altLang="zh-TW" dirty="0" smtClean="0"/>
              <a:t>從</a:t>
            </a:r>
            <a:r>
              <a:rPr lang="zh-TW" altLang="zh-TW" dirty="0"/>
              <a:t>借方收取貸款額</a:t>
            </a:r>
            <a:r>
              <a:rPr lang="en-US" altLang="zh-TW" dirty="0"/>
              <a:t>2%</a:t>
            </a:r>
            <a:r>
              <a:rPr lang="zh-TW" altLang="zh-TW" dirty="0"/>
              <a:t>至</a:t>
            </a:r>
            <a:r>
              <a:rPr lang="en-US" altLang="zh-TW" dirty="0"/>
              <a:t>3%</a:t>
            </a:r>
            <a:r>
              <a:rPr lang="zh-TW" altLang="zh-TW" dirty="0"/>
              <a:t>的手續費，並向貸方收取年度貸款總額的</a:t>
            </a:r>
            <a:r>
              <a:rPr lang="en-US" altLang="zh-TW" dirty="0"/>
              <a:t>1%</a:t>
            </a:r>
            <a:endParaRPr lang="en-US" altLang="zh-TW" dirty="0" smtClean="0"/>
          </a:p>
          <a:p>
            <a:endParaRPr lang="zh-TW" altLang="en-US" dirty="0" smtClean="0"/>
          </a:p>
          <a:p>
            <a:endParaRPr lang="zh-TW" altLang="en-US" dirty="0"/>
          </a:p>
        </p:txBody>
      </p:sp>
    </p:spTree>
    <p:extLst>
      <p:ext uri="{BB962C8B-B14F-4D97-AF65-F5344CB8AC3E}">
        <p14:creationId xmlns:p14="http://schemas.microsoft.com/office/powerpoint/2010/main" val="4141695687"/>
      </p:ext>
    </p:extLst>
  </p:cSld>
  <p:clrMapOvr>
    <a:masterClrMapping/>
  </p:clrMapOvr>
  <p:transition>
    <p:rand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CN" dirty="0">
                <a:latin typeface="微软雅黑" panose="020B0503020204020204" pitchFamily="34" charset="-122"/>
                <a:ea typeface="微软雅黑" panose="020B0503020204020204" pitchFamily="34" charset="-122"/>
              </a:rPr>
              <a:t>Lending Club</a:t>
            </a:r>
            <a:endParaRPr lang="zh-TW" altLang="en-US" dirty="0"/>
          </a:p>
        </p:txBody>
      </p:sp>
      <p:sp>
        <p:nvSpPr>
          <p:cNvPr id="3" name="內容版面配置區 2"/>
          <p:cNvSpPr>
            <a:spLocks noGrp="1"/>
          </p:cNvSpPr>
          <p:nvPr>
            <p:ph idx="1"/>
          </p:nvPr>
        </p:nvSpPr>
        <p:spPr/>
        <p:txBody>
          <a:bodyPr>
            <a:normAutofit fontScale="92500" lnSpcReduction="10000"/>
          </a:bodyPr>
          <a:lstStyle/>
          <a:p>
            <a:r>
              <a:rPr lang="en-US" altLang="zh-TW" sz="2800" dirty="0">
                <a:latin typeface="+mn-ea"/>
              </a:rPr>
              <a:t>2007</a:t>
            </a:r>
            <a:r>
              <a:rPr lang="zh-TW" altLang="zh-TW" sz="2800" dirty="0">
                <a:latin typeface="+mn-ea"/>
              </a:rPr>
              <a:t>年</a:t>
            </a:r>
            <a:r>
              <a:rPr lang="en-US" altLang="zh-TW" sz="2800" dirty="0">
                <a:latin typeface="+mn-ea"/>
              </a:rPr>
              <a:t>5</a:t>
            </a:r>
            <a:r>
              <a:rPr lang="zh-TW" altLang="zh-TW" sz="2800" dirty="0">
                <a:latin typeface="+mn-ea"/>
              </a:rPr>
              <a:t>月</a:t>
            </a:r>
            <a:r>
              <a:rPr lang="zh-TW" altLang="zh-TW" sz="2800" dirty="0" smtClean="0">
                <a:latin typeface="+mn-ea"/>
              </a:rPr>
              <a:t>成立</a:t>
            </a:r>
            <a:r>
              <a:rPr lang="zh-TW" altLang="en-US" sz="2800" dirty="0" smtClean="0">
                <a:latin typeface="+mn-ea"/>
              </a:rPr>
              <a:t>，</a:t>
            </a:r>
            <a:r>
              <a:rPr lang="en-US" altLang="zh-CN" sz="2800" dirty="0" smtClean="0">
                <a:latin typeface="+mn-ea"/>
              </a:rPr>
              <a:t>2014</a:t>
            </a:r>
            <a:r>
              <a:rPr lang="zh-CN" altLang="en-US" sz="2800" dirty="0" smtClean="0">
                <a:latin typeface="+mn-ea"/>
              </a:rPr>
              <a:t>年</a:t>
            </a:r>
            <a:r>
              <a:rPr lang="en-US" altLang="zh-CN" sz="2800" dirty="0" smtClean="0">
                <a:latin typeface="+mn-ea"/>
              </a:rPr>
              <a:t>12</a:t>
            </a:r>
            <a:r>
              <a:rPr lang="zh-CN" altLang="en-US" sz="2800" dirty="0" smtClean="0">
                <a:latin typeface="+mn-ea"/>
              </a:rPr>
              <a:t>月</a:t>
            </a:r>
            <a:r>
              <a:rPr lang="en-US" altLang="zh-CN" sz="2800" dirty="0" smtClean="0">
                <a:latin typeface="+mn-ea"/>
              </a:rPr>
              <a:t>3</a:t>
            </a:r>
            <a:r>
              <a:rPr lang="zh-CN" altLang="en-US" sz="2800" dirty="0" smtClean="0">
                <a:latin typeface="+mn-ea"/>
              </a:rPr>
              <a:t>日</a:t>
            </a:r>
            <a:r>
              <a:rPr lang="zh-TW" altLang="en-US" sz="2800" dirty="0" smtClean="0">
                <a:latin typeface="+mn-ea"/>
              </a:rPr>
              <a:t>紐約證交</a:t>
            </a:r>
            <a:r>
              <a:rPr lang="zh-CN" altLang="en-US" sz="2800" dirty="0" smtClean="0">
                <a:latin typeface="+mn-ea"/>
              </a:rPr>
              <a:t>所上市</a:t>
            </a:r>
            <a:endParaRPr lang="en-US" altLang="zh-CN" sz="2800" dirty="0" smtClean="0">
              <a:latin typeface="+mn-ea"/>
            </a:endParaRPr>
          </a:p>
          <a:p>
            <a:pPr lvl="1">
              <a:lnSpc>
                <a:spcPct val="120000"/>
              </a:lnSpc>
            </a:pPr>
            <a:r>
              <a:rPr lang="zh-TW" altLang="en-US" sz="2000" dirty="0" smtClean="0">
                <a:latin typeface="+mn-ea"/>
              </a:rPr>
              <a:t>機構投資人包括：</a:t>
            </a:r>
            <a:r>
              <a:rPr lang="zh-CN" altLang="en-US" sz="2000" dirty="0" smtClean="0">
                <a:latin typeface="+mn-ea"/>
              </a:rPr>
              <a:t> </a:t>
            </a:r>
            <a:r>
              <a:rPr lang="en-US" altLang="zh-CN" sz="2000" dirty="0">
                <a:latin typeface="+mn-ea"/>
              </a:rPr>
              <a:t>Wells </a:t>
            </a:r>
            <a:r>
              <a:rPr lang="en-US" altLang="zh-CN" sz="2000" dirty="0" smtClean="0">
                <a:latin typeface="+mn-ea"/>
              </a:rPr>
              <a:t>Fargo</a:t>
            </a:r>
            <a:r>
              <a:rPr lang="en-US" altLang="zh-TW" sz="2000" dirty="0" smtClean="0">
                <a:latin typeface="+mn-ea"/>
              </a:rPr>
              <a:t>(</a:t>
            </a:r>
            <a:r>
              <a:rPr lang="zh-TW" altLang="en-US" sz="2000" dirty="0" smtClean="0">
                <a:latin typeface="+mn-ea"/>
              </a:rPr>
              <a:t>富國銀行</a:t>
            </a:r>
            <a:r>
              <a:rPr lang="en-US" altLang="zh-TW" sz="2000" dirty="0" smtClean="0">
                <a:latin typeface="+mn-ea"/>
              </a:rPr>
              <a:t>)</a:t>
            </a:r>
            <a:r>
              <a:rPr lang="zh-TW" altLang="en-US" sz="2000" dirty="0" smtClean="0">
                <a:latin typeface="+mn-ea"/>
              </a:rPr>
              <a:t>、</a:t>
            </a:r>
            <a:r>
              <a:rPr lang="en-US" altLang="zh-CN" sz="2000" dirty="0" smtClean="0">
                <a:latin typeface="+mn-ea"/>
              </a:rPr>
              <a:t>Google</a:t>
            </a:r>
          </a:p>
          <a:p>
            <a:pPr lvl="1">
              <a:lnSpc>
                <a:spcPct val="120000"/>
              </a:lnSpc>
            </a:pPr>
            <a:r>
              <a:rPr lang="zh-CN" altLang="en-US" sz="2000" dirty="0" smtClean="0">
                <a:latin typeface="+mn-ea"/>
              </a:rPr>
              <a:t>董事</a:t>
            </a:r>
            <a:r>
              <a:rPr lang="zh-TW" altLang="en-US" sz="2000" dirty="0" smtClean="0">
                <a:latin typeface="+mn-ea"/>
              </a:rPr>
              <a:t>會成員包括</a:t>
            </a:r>
            <a:r>
              <a:rPr lang="zh-CN" altLang="en-US" sz="2000" dirty="0" smtClean="0">
                <a:latin typeface="+mn-ea"/>
              </a:rPr>
              <a:t>：</a:t>
            </a:r>
            <a:r>
              <a:rPr lang="zh-TW" altLang="en-US" sz="2000" dirty="0" smtClean="0">
                <a:latin typeface="+mn-ea"/>
              </a:rPr>
              <a:t>互聯網</a:t>
            </a:r>
            <a:r>
              <a:rPr lang="zh-CN" altLang="en-US" sz="2000" dirty="0" smtClean="0">
                <a:latin typeface="+mn-ea"/>
              </a:rPr>
              <a:t>女皇</a:t>
            </a:r>
            <a:r>
              <a:rPr lang="en-US" altLang="zh-CN" sz="2000" dirty="0" smtClean="0">
                <a:latin typeface="+mn-ea"/>
              </a:rPr>
              <a:t>Mary Meeker</a:t>
            </a:r>
            <a:r>
              <a:rPr lang="zh-CN" altLang="en-US" sz="2000" dirty="0" smtClean="0">
                <a:latin typeface="+mn-ea"/>
              </a:rPr>
              <a:t>，摩根斯坦利前</a:t>
            </a:r>
            <a:r>
              <a:rPr lang="en-US" altLang="zh-CN" sz="2000" dirty="0" smtClean="0">
                <a:latin typeface="+mn-ea"/>
              </a:rPr>
              <a:t>CEO John Mack</a:t>
            </a:r>
            <a:r>
              <a:rPr lang="zh-CN" altLang="en-US" sz="2000" dirty="0" smtClean="0">
                <a:latin typeface="+mn-ea"/>
              </a:rPr>
              <a:t>，</a:t>
            </a:r>
            <a:r>
              <a:rPr lang="zh-TW" altLang="en-US" sz="2000" dirty="0" smtClean="0">
                <a:latin typeface="+mn-ea"/>
              </a:rPr>
              <a:t>美國前財政部長</a:t>
            </a:r>
            <a:r>
              <a:rPr lang="en-US" altLang="zh-CN" sz="2000" dirty="0" smtClean="0">
                <a:latin typeface="+mn-ea"/>
              </a:rPr>
              <a:t>Larry Summers</a:t>
            </a:r>
            <a:r>
              <a:rPr lang="zh-TW" altLang="en-US" sz="2000" dirty="0" smtClean="0">
                <a:latin typeface="+mn-ea"/>
              </a:rPr>
              <a:t>。</a:t>
            </a:r>
            <a:endParaRPr lang="en-US" altLang="zh-TW" sz="2000" dirty="0" smtClean="0">
              <a:latin typeface="+mn-ea"/>
            </a:endParaRPr>
          </a:p>
          <a:p>
            <a:pPr>
              <a:lnSpc>
                <a:spcPct val="120000"/>
              </a:lnSpc>
            </a:pPr>
            <a:r>
              <a:rPr lang="zh-TW" altLang="en-US" sz="2800" dirty="0" smtClean="0">
                <a:latin typeface="+mn-ea"/>
              </a:rPr>
              <a:t>交易模式</a:t>
            </a:r>
            <a:endParaRPr lang="en-US" altLang="zh-TW" sz="2800" dirty="0" smtClean="0">
              <a:latin typeface="+mn-ea"/>
            </a:endParaRPr>
          </a:p>
          <a:p>
            <a:pPr lvl="1">
              <a:lnSpc>
                <a:spcPct val="120000"/>
              </a:lnSpc>
            </a:pPr>
            <a:r>
              <a:rPr lang="zh-TW" altLang="zh-TW" sz="2000" dirty="0" smtClean="0">
                <a:latin typeface="+mn-ea"/>
              </a:rPr>
              <a:t>使用</a:t>
            </a:r>
            <a:r>
              <a:rPr lang="en-US" altLang="zh-TW" sz="2000" dirty="0">
                <a:latin typeface="+mn-ea"/>
              </a:rPr>
              <a:t>Facebook</a:t>
            </a:r>
            <a:r>
              <a:rPr lang="zh-TW" altLang="zh-TW" sz="2000" dirty="0">
                <a:latin typeface="+mn-ea"/>
              </a:rPr>
              <a:t>應用平臺和其他社區網絡及在線社區將出借人和借款人</a:t>
            </a:r>
            <a:r>
              <a:rPr lang="zh-TW" altLang="zh-TW" sz="2000" dirty="0" smtClean="0">
                <a:latin typeface="+mn-ea"/>
              </a:rPr>
              <a:t>聚合</a:t>
            </a:r>
            <a:endParaRPr lang="en-US" altLang="zh-TW" sz="2000" dirty="0" smtClean="0">
              <a:latin typeface="+mn-ea"/>
            </a:endParaRPr>
          </a:p>
          <a:p>
            <a:pPr lvl="1">
              <a:lnSpc>
                <a:spcPct val="120000"/>
              </a:lnSpc>
            </a:pPr>
            <a:r>
              <a:rPr lang="zh-TW" altLang="zh-TW" sz="2000" dirty="0">
                <a:latin typeface="+mn-ea"/>
              </a:rPr>
              <a:t>借款人在進行貸款交易前必須要經過嚴格的信用認證和</a:t>
            </a:r>
            <a:r>
              <a:rPr lang="en-US" altLang="zh-TW" sz="2000" dirty="0">
                <a:latin typeface="+mn-ea"/>
              </a:rPr>
              <a:t>A-G</a:t>
            </a:r>
            <a:r>
              <a:rPr lang="zh-TW" altLang="zh-TW" sz="2000" dirty="0" smtClean="0">
                <a:latin typeface="+mn-ea"/>
              </a:rPr>
              <a:t>分級</a:t>
            </a:r>
            <a:r>
              <a:rPr lang="zh-TW" altLang="en-US" sz="2000" dirty="0" smtClean="0">
                <a:latin typeface="+mn-ea"/>
              </a:rPr>
              <a:t>。</a:t>
            </a:r>
            <a:endParaRPr lang="en-US" altLang="zh-TW" sz="2000" dirty="0" smtClean="0">
              <a:latin typeface="+mn-ea"/>
            </a:endParaRPr>
          </a:p>
          <a:p>
            <a:pPr lvl="1">
              <a:lnSpc>
                <a:spcPct val="120000"/>
              </a:lnSpc>
            </a:pPr>
            <a:r>
              <a:rPr lang="zh-TW" altLang="en-US" sz="2000" dirty="0">
                <a:latin typeface="+mn-ea"/>
              </a:rPr>
              <a:t>貸款</a:t>
            </a:r>
            <a:r>
              <a:rPr lang="zh-TW" altLang="zh-TW" sz="2000" dirty="0" smtClean="0">
                <a:latin typeface="+mn-ea"/>
              </a:rPr>
              <a:t>人</a:t>
            </a:r>
            <a:r>
              <a:rPr lang="zh-TW" altLang="zh-TW" sz="2000" dirty="0">
                <a:latin typeface="+mn-ea"/>
              </a:rPr>
              <a:t>可以瀏覽借款人的資料，並根據自己能夠承受的風險等級或是否是自己的朋友來進行借款交易</a:t>
            </a:r>
            <a:endParaRPr lang="en-US" altLang="zh-CN" sz="2000" dirty="0">
              <a:latin typeface="+mn-ea"/>
            </a:endParaRPr>
          </a:p>
          <a:p>
            <a:pPr>
              <a:lnSpc>
                <a:spcPct val="120000"/>
              </a:lnSpc>
            </a:pPr>
            <a:endParaRPr lang="zh-TW" altLang="en-US" dirty="0">
              <a:latin typeface="+mn-ea"/>
            </a:endParaRPr>
          </a:p>
        </p:txBody>
      </p:sp>
    </p:spTree>
    <p:extLst>
      <p:ext uri="{BB962C8B-B14F-4D97-AF65-F5344CB8AC3E}">
        <p14:creationId xmlns:p14="http://schemas.microsoft.com/office/powerpoint/2010/main" val="471852108"/>
      </p:ext>
    </p:extLst>
  </p:cSld>
  <p:clrMapOvr>
    <a:masterClrMapping/>
  </p:clrMapOvr>
  <p:transition>
    <p:rand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2014</a:t>
            </a:r>
            <a:r>
              <a:rPr lang="zh-TW" altLang="zh-TW" dirty="0"/>
              <a:t>年美國</a:t>
            </a:r>
            <a:r>
              <a:rPr lang="en-US" altLang="zh-TW" dirty="0"/>
              <a:t>P2P</a:t>
            </a:r>
            <a:r>
              <a:rPr lang="zh-TW" altLang="zh-TW" dirty="0" smtClean="0"/>
              <a:t>平</a:t>
            </a:r>
            <a:r>
              <a:rPr lang="zh-TW" altLang="en-US" dirty="0"/>
              <a:t>台</a:t>
            </a:r>
            <a:r>
              <a:rPr lang="zh-TW" altLang="en-US" dirty="0" smtClean="0"/>
              <a:t>市占率</a:t>
            </a:r>
            <a:endParaRPr lang="zh-TW" alt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4" name="物件 3"/>
          <p:cNvGraphicFramePr>
            <a:graphicFrameLocks/>
          </p:cNvGraphicFramePr>
          <p:nvPr>
            <p:extLst/>
          </p:nvPr>
        </p:nvGraphicFramePr>
        <p:xfrm>
          <a:off x="1379061" y="1772816"/>
          <a:ext cx="5497513" cy="4033043"/>
        </p:xfrm>
        <a:graphic>
          <a:graphicData uri="http://schemas.openxmlformats.org/presentationml/2006/ole">
            <mc:AlternateContent xmlns:mc="http://schemas.openxmlformats.org/markup-compatibility/2006">
              <mc:Choice xmlns:v="urn:schemas-microsoft-com:vml" Requires="v">
                <p:oleObj spid="_x0000_s101388" name="圖表" r:id="rId3" imgW="4829167" imgH="3095550" progId="Excel.Chart.8">
                  <p:embed/>
                </p:oleObj>
              </mc:Choice>
              <mc:Fallback>
                <p:oleObj name="圖表" r:id="rId3" imgW="4829167" imgH="3095550" progId="Excel.Chart.8">
                  <p:embed/>
                  <p:pic>
                    <p:nvPicPr>
                      <p:cNvPr id="0" name=""/>
                      <p:cNvPicPr>
                        <a:picLocks noChangeArrowheads="1"/>
                      </p:cNvPicPr>
                      <p:nvPr/>
                    </p:nvPicPr>
                    <p:blipFill>
                      <a:blip r:embed="rId4"/>
                      <a:srcRect/>
                      <a:stretch>
                        <a:fillRect/>
                      </a:stretch>
                    </p:blipFill>
                    <p:spPr bwMode="auto">
                      <a:xfrm>
                        <a:off x="1379061" y="1772816"/>
                        <a:ext cx="5497513" cy="4033043"/>
                      </a:xfrm>
                      <a:prstGeom prst="rect">
                        <a:avLst/>
                      </a:prstGeom>
                      <a:noFill/>
                    </p:spPr>
                  </p:pic>
                </p:oleObj>
              </mc:Fallback>
            </mc:AlternateContent>
          </a:graphicData>
        </a:graphic>
      </p:graphicFrame>
      <p:sp>
        <p:nvSpPr>
          <p:cNvPr id="5" name="矩形 4"/>
          <p:cNvSpPr/>
          <p:nvPr/>
        </p:nvSpPr>
        <p:spPr>
          <a:xfrm>
            <a:off x="1403648" y="6021288"/>
            <a:ext cx="4609147" cy="369332"/>
          </a:xfrm>
          <a:prstGeom prst="rect">
            <a:avLst/>
          </a:prstGeom>
        </p:spPr>
        <p:txBody>
          <a:bodyPr wrap="none">
            <a:spAutoFit/>
          </a:bodyPr>
          <a:lstStyle/>
          <a:p>
            <a:r>
              <a:rPr lang="zh-TW" altLang="zh-TW" dirty="0"/>
              <a:t>資料來源於</a:t>
            </a:r>
            <a:r>
              <a:rPr lang="en-US" altLang="zh-TW" dirty="0"/>
              <a:t>Lending Academy</a:t>
            </a:r>
            <a:r>
              <a:rPr lang="zh-TW" altLang="zh-TW" dirty="0"/>
              <a:t>，網路借貸之家</a:t>
            </a:r>
            <a:endParaRPr lang="zh-TW" altLang="en-US" dirty="0"/>
          </a:p>
        </p:txBody>
      </p:sp>
    </p:spTree>
    <p:extLst>
      <p:ext uri="{BB962C8B-B14F-4D97-AF65-F5344CB8AC3E}">
        <p14:creationId xmlns:p14="http://schemas.microsoft.com/office/powerpoint/2010/main" val="2144367709"/>
      </p:ext>
    </p:extLst>
  </p:cSld>
  <p:clrMapOvr>
    <a:masterClrMapping/>
  </p:clrMapOvr>
  <p:transition>
    <p:rand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dirty="0"/>
              <a:t>P2P</a:t>
            </a:r>
            <a:r>
              <a:rPr lang="zh-TW" altLang="zh-TW" dirty="0"/>
              <a:t>網貸與傳統銀行存放</a:t>
            </a:r>
            <a:r>
              <a:rPr lang="zh-TW" altLang="zh-TW" dirty="0" smtClean="0"/>
              <a:t>款</a:t>
            </a:r>
            <a:r>
              <a:rPr lang="zh-TW" altLang="en-US" dirty="0" smtClean="0"/>
              <a:t>之差異</a:t>
            </a:r>
            <a:endParaRPr lang="zh-TW" altLang="en-US" dirty="0"/>
          </a:p>
        </p:txBody>
      </p:sp>
      <p:sp>
        <p:nvSpPr>
          <p:cNvPr id="3" name="內容版面配置區 2"/>
          <p:cNvSpPr>
            <a:spLocks noGrp="1"/>
          </p:cNvSpPr>
          <p:nvPr>
            <p:ph idx="1"/>
          </p:nvPr>
        </p:nvSpPr>
        <p:spPr>
          <a:xfrm>
            <a:off x="457200" y="1600200"/>
            <a:ext cx="8229600" cy="4781128"/>
          </a:xfrm>
        </p:spPr>
        <p:txBody>
          <a:bodyPr>
            <a:normAutofit fontScale="92500" lnSpcReduction="20000"/>
          </a:bodyPr>
          <a:lstStyle/>
          <a:p>
            <a:r>
              <a:rPr lang="en-US" altLang="zh-TW" dirty="0"/>
              <a:t>1.</a:t>
            </a:r>
            <a:r>
              <a:rPr lang="zh-TW" altLang="zh-TW" dirty="0"/>
              <a:t>傳統銀行以項儲蓄人吸收存款方式匯集資金，進而貸與需要資金的借款人，儲蓄人與借款人並不直接接觸。</a:t>
            </a:r>
            <a:r>
              <a:rPr lang="en-US" altLang="zh-TW" dirty="0"/>
              <a:t>P2P</a:t>
            </a:r>
            <a:r>
              <a:rPr lang="zh-TW" altLang="zh-TW" dirty="0"/>
              <a:t>網貸則提供儲蓄人與借款人直接接觸的網路平台，並提供借貸交易媒合成功的服務</a:t>
            </a:r>
            <a:r>
              <a:rPr lang="zh-TW" altLang="zh-TW" dirty="0" smtClean="0"/>
              <a:t>。</a:t>
            </a:r>
            <a:endParaRPr lang="en-US" altLang="zh-TW" dirty="0" smtClean="0"/>
          </a:p>
          <a:p>
            <a:r>
              <a:rPr lang="en-US" altLang="zh-TW" dirty="0" smtClean="0"/>
              <a:t>2</a:t>
            </a:r>
            <a:r>
              <a:rPr lang="en-US" altLang="zh-TW" dirty="0"/>
              <a:t>. </a:t>
            </a:r>
            <a:r>
              <a:rPr lang="zh-TW" altLang="zh-TW" dirty="0"/>
              <a:t>傳統銀行須承擔貸款風險，故要對借款人進行徵信調查與信用評等。</a:t>
            </a:r>
            <a:r>
              <a:rPr lang="en-US" altLang="zh-TW" dirty="0"/>
              <a:t>P2P</a:t>
            </a:r>
            <a:r>
              <a:rPr lang="zh-TW" altLang="zh-TW" dirty="0"/>
              <a:t>網貸平台並不承擔信用風險，僅提供借款人的信用評等供貸款人參考</a:t>
            </a:r>
            <a:r>
              <a:rPr lang="zh-TW" altLang="zh-TW" dirty="0" smtClean="0"/>
              <a:t>。</a:t>
            </a:r>
            <a:endParaRPr lang="en-US" altLang="zh-TW" dirty="0" smtClean="0"/>
          </a:p>
          <a:p>
            <a:r>
              <a:rPr lang="en-US" altLang="zh-TW" dirty="0" smtClean="0"/>
              <a:t>3</a:t>
            </a:r>
            <a:r>
              <a:rPr lang="en-US" altLang="zh-TW" dirty="0"/>
              <a:t>.</a:t>
            </a:r>
            <a:r>
              <a:rPr lang="zh-TW" altLang="zh-TW" dirty="0"/>
              <a:t>傳統銀行賺取的是存放款之間的利差，</a:t>
            </a:r>
            <a:r>
              <a:rPr lang="en-US" altLang="zh-TW" dirty="0"/>
              <a:t>P2P</a:t>
            </a:r>
            <a:r>
              <a:rPr lang="zh-TW" altLang="zh-TW" dirty="0"/>
              <a:t>網貸平台賺取的是媒合借貸成功的費用</a:t>
            </a:r>
            <a:r>
              <a:rPr lang="en-US" altLang="zh-TW" dirty="0"/>
              <a:t>(</a:t>
            </a:r>
            <a:r>
              <a:rPr lang="zh-TW" altLang="zh-TW" dirty="0"/>
              <a:t>通常是固定金額或借貸金額的一定比率</a:t>
            </a:r>
            <a:r>
              <a:rPr lang="en-US" altLang="zh-TW" dirty="0"/>
              <a:t>)</a:t>
            </a:r>
            <a:r>
              <a:rPr lang="zh-TW" altLang="zh-TW" dirty="0"/>
              <a:t>。</a:t>
            </a:r>
            <a:endParaRPr lang="zh-TW" altLang="en-US" dirty="0"/>
          </a:p>
        </p:txBody>
      </p:sp>
    </p:spTree>
    <p:extLst>
      <p:ext uri="{BB962C8B-B14F-4D97-AF65-F5344CB8AC3E}">
        <p14:creationId xmlns:p14="http://schemas.microsoft.com/office/powerpoint/2010/main" val="3781938759"/>
      </p:ext>
    </p:extLst>
  </p:cSld>
  <p:clrMapOvr>
    <a:masterClrMapping/>
  </p:clrMapOvr>
  <p:transition>
    <p:random/>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P2P</a:t>
            </a:r>
            <a:r>
              <a:rPr lang="zh-TW" altLang="en-US" dirty="0" smtClean="0"/>
              <a:t>提供的風險管理服務</a:t>
            </a:r>
            <a:endParaRPr lang="zh-TW" altLang="en-US" dirty="0"/>
          </a:p>
        </p:txBody>
      </p:sp>
      <p:sp>
        <p:nvSpPr>
          <p:cNvPr id="3" name="內容版面配置區 2"/>
          <p:cNvSpPr>
            <a:spLocks noGrp="1"/>
          </p:cNvSpPr>
          <p:nvPr>
            <p:ph idx="1"/>
          </p:nvPr>
        </p:nvSpPr>
        <p:spPr>
          <a:xfrm>
            <a:off x="457200" y="1412776"/>
            <a:ext cx="8229600" cy="4968552"/>
          </a:xfrm>
        </p:spPr>
        <p:txBody>
          <a:bodyPr>
            <a:normAutofit fontScale="62500" lnSpcReduction="20000"/>
          </a:bodyPr>
          <a:lstStyle/>
          <a:p>
            <a:r>
              <a:rPr lang="en-US" altLang="zh-TW" dirty="0"/>
              <a:t>1.</a:t>
            </a:r>
            <a:r>
              <a:rPr lang="zh-TW" altLang="zh-TW" dirty="0"/>
              <a:t>該公司為用戶提供了一個配套系統，把出借金額分為</a:t>
            </a:r>
            <a:r>
              <a:rPr lang="en-US" altLang="zh-TW" dirty="0"/>
              <a:t>50</a:t>
            </a:r>
            <a:r>
              <a:rPr lang="zh-TW" altLang="zh-TW" dirty="0"/>
              <a:t>筆，出借人的錢實際上同時借給了</a:t>
            </a:r>
            <a:r>
              <a:rPr lang="en-US" altLang="zh-TW" dirty="0"/>
              <a:t>50</a:t>
            </a:r>
            <a:r>
              <a:rPr lang="zh-TW" altLang="zh-TW" dirty="0"/>
              <a:t>個不同的借貸者，而且同一個人不會穫得兩筆錢，每一筆錢的金額會被限定在較小的額度，因此可分散風險</a:t>
            </a:r>
            <a:r>
              <a:rPr lang="zh-TW" altLang="zh-TW" dirty="0" smtClean="0"/>
              <a:t>。</a:t>
            </a:r>
            <a:endParaRPr lang="en-US" altLang="zh-TW" dirty="0" smtClean="0"/>
          </a:p>
          <a:p>
            <a:r>
              <a:rPr lang="en-US" altLang="zh-TW" dirty="0" smtClean="0"/>
              <a:t>2</a:t>
            </a:r>
            <a:r>
              <a:rPr lang="en-US" altLang="zh-TW" dirty="0"/>
              <a:t>.</a:t>
            </a:r>
            <a:r>
              <a:rPr lang="zh-TW" altLang="zh-TW" dirty="0"/>
              <a:t>限制借款與貸款金額，借款人的借款額度是</a:t>
            </a:r>
            <a:r>
              <a:rPr lang="en-US" altLang="zh-TW" dirty="0"/>
              <a:t>1,000</a:t>
            </a:r>
            <a:r>
              <a:rPr lang="zh-TW" altLang="zh-TW" dirty="0"/>
              <a:t>～</a:t>
            </a:r>
            <a:r>
              <a:rPr lang="en-US" altLang="zh-TW" dirty="0"/>
              <a:t>15,000</a:t>
            </a:r>
            <a:r>
              <a:rPr lang="zh-TW" altLang="zh-TW" dirty="0"/>
              <a:t>英磅（約</a:t>
            </a:r>
            <a:r>
              <a:rPr lang="en-US" altLang="zh-TW" dirty="0"/>
              <a:t>6</a:t>
            </a:r>
            <a:r>
              <a:rPr lang="zh-TW" altLang="zh-TW" dirty="0"/>
              <a:t>萬～</a:t>
            </a:r>
            <a:r>
              <a:rPr lang="en-US" altLang="zh-TW" dirty="0"/>
              <a:t>90</a:t>
            </a:r>
            <a:r>
              <a:rPr lang="zh-TW" altLang="zh-TW" dirty="0"/>
              <a:t>萬元台幣），但須以</a:t>
            </a:r>
            <a:r>
              <a:rPr lang="en-US" altLang="zh-TW" dirty="0"/>
              <a:t>500</a:t>
            </a:r>
            <a:r>
              <a:rPr lang="zh-TW" altLang="zh-TW" dirty="0"/>
              <a:t>英鎊為一個單位；貸款人的貸款額度為</a:t>
            </a:r>
            <a:r>
              <a:rPr lang="en-US" altLang="zh-TW" dirty="0"/>
              <a:t>10</a:t>
            </a:r>
            <a:r>
              <a:rPr lang="zh-TW" altLang="zh-TW" dirty="0"/>
              <a:t>～</a:t>
            </a:r>
            <a:r>
              <a:rPr lang="en-US" altLang="zh-TW" dirty="0"/>
              <a:t>25,000</a:t>
            </a:r>
            <a:r>
              <a:rPr lang="zh-TW" altLang="zh-TW" dirty="0"/>
              <a:t>英磅（約</a:t>
            </a:r>
            <a:r>
              <a:rPr lang="en-US" altLang="zh-TW" dirty="0"/>
              <a:t>600</a:t>
            </a:r>
            <a:r>
              <a:rPr lang="zh-TW" altLang="zh-TW" dirty="0"/>
              <a:t>元～</a:t>
            </a:r>
            <a:r>
              <a:rPr lang="en-US" altLang="zh-TW" dirty="0"/>
              <a:t>150</a:t>
            </a:r>
            <a:r>
              <a:rPr lang="zh-TW" altLang="zh-TW" dirty="0"/>
              <a:t>萬元台幣）。不過，貸款金額若超過</a:t>
            </a:r>
            <a:r>
              <a:rPr lang="en-US" altLang="zh-TW" dirty="0"/>
              <a:t>500</a:t>
            </a:r>
            <a:r>
              <a:rPr lang="zh-TW" altLang="zh-TW" dirty="0"/>
              <a:t>英磅，金額會平均分散給至少</a:t>
            </a:r>
            <a:r>
              <a:rPr lang="en-US" altLang="zh-TW" dirty="0"/>
              <a:t>50</a:t>
            </a:r>
            <a:r>
              <a:rPr lang="zh-TW" altLang="zh-TW" dirty="0"/>
              <a:t>位借款人（每人</a:t>
            </a:r>
            <a:r>
              <a:rPr lang="en-US" altLang="zh-TW" dirty="0"/>
              <a:t>10</a:t>
            </a:r>
            <a:r>
              <a:rPr lang="zh-TW" altLang="zh-TW" dirty="0"/>
              <a:t>英磅，約</a:t>
            </a:r>
            <a:r>
              <a:rPr lang="en-US" altLang="zh-TW" dirty="0"/>
              <a:t>600</a:t>
            </a:r>
            <a:r>
              <a:rPr lang="zh-TW" altLang="zh-TW" dirty="0"/>
              <a:t>元台幣）。若貸款金額低於</a:t>
            </a:r>
            <a:r>
              <a:rPr lang="en-US" altLang="zh-TW" dirty="0"/>
              <a:t>500</a:t>
            </a:r>
            <a:r>
              <a:rPr lang="zh-TW" altLang="zh-TW" dirty="0"/>
              <a:t>英磅，金額仍以</a:t>
            </a:r>
            <a:r>
              <a:rPr lang="en-US" altLang="zh-TW" dirty="0"/>
              <a:t>10</a:t>
            </a:r>
            <a:r>
              <a:rPr lang="zh-TW" altLang="zh-TW" dirty="0"/>
              <a:t>英磅為單位，分配給不同的借款人（人數不超過</a:t>
            </a:r>
            <a:r>
              <a:rPr lang="en-US" altLang="zh-TW" dirty="0"/>
              <a:t>50</a:t>
            </a:r>
            <a:r>
              <a:rPr lang="zh-TW" altLang="zh-TW" dirty="0"/>
              <a:t>人）</a:t>
            </a:r>
            <a:r>
              <a:rPr lang="zh-TW" altLang="zh-TW" dirty="0" smtClean="0"/>
              <a:t>。</a:t>
            </a:r>
            <a:endParaRPr lang="en-US" altLang="zh-TW" dirty="0" smtClean="0"/>
          </a:p>
          <a:p>
            <a:r>
              <a:rPr lang="en-US" altLang="zh-TW" dirty="0" smtClean="0"/>
              <a:t>3</a:t>
            </a:r>
            <a:r>
              <a:rPr lang="en-US" altLang="zh-TW" dirty="0"/>
              <a:t>.</a:t>
            </a:r>
            <a:r>
              <a:rPr lang="zh-TW" altLang="zh-TW" dirty="0"/>
              <a:t>將借款人進行信用評等，因此註冊為</a:t>
            </a:r>
            <a:r>
              <a:rPr lang="en-US" altLang="zh-TW" dirty="0" err="1"/>
              <a:t>Zopa</a:t>
            </a:r>
            <a:r>
              <a:rPr lang="zh-TW" altLang="zh-TW" dirty="0"/>
              <a:t>會員必須先填寫個人相關資訊，以做為風險評等（有</a:t>
            </a:r>
            <a:r>
              <a:rPr lang="en-US" altLang="zh-TW" dirty="0"/>
              <a:t>A*</a:t>
            </a:r>
            <a:r>
              <a:rPr lang="zh-TW" altLang="zh-TW" dirty="0"/>
              <a:t>、</a:t>
            </a:r>
            <a:r>
              <a:rPr lang="en-US" altLang="zh-TW" dirty="0"/>
              <a:t>A</a:t>
            </a:r>
            <a:r>
              <a:rPr lang="zh-TW" altLang="zh-TW" dirty="0"/>
              <a:t>、</a:t>
            </a:r>
            <a:r>
              <a:rPr lang="en-US" altLang="zh-TW" dirty="0"/>
              <a:t>B</a:t>
            </a:r>
            <a:r>
              <a:rPr lang="zh-TW" altLang="zh-TW" dirty="0"/>
              <a:t>和</a:t>
            </a:r>
            <a:r>
              <a:rPr lang="en-US" altLang="zh-TW" dirty="0"/>
              <a:t>C</a:t>
            </a:r>
            <a:r>
              <a:rPr lang="zh-TW" altLang="zh-TW" dirty="0"/>
              <a:t>等</a:t>
            </a:r>
            <a:r>
              <a:rPr lang="en-US" altLang="zh-TW" dirty="0"/>
              <a:t>4</a:t>
            </a:r>
            <a:r>
              <a:rPr lang="zh-TW" altLang="zh-TW" dirty="0"/>
              <a:t>級）的依據，平台並依此提供借款人的參考利率</a:t>
            </a:r>
            <a:r>
              <a:rPr lang="zh-TW" altLang="zh-TW" dirty="0" smtClean="0"/>
              <a:t>。</a:t>
            </a:r>
            <a:endParaRPr lang="en-US" altLang="zh-TW" dirty="0" smtClean="0"/>
          </a:p>
          <a:p>
            <a:r>
              <a:rPr lang="en-US" altLang="zh-TW" dirty="0" smtClean="0"/>
              <a:t>4.</a:t>
            </a:r>
            <a:r>
              <a:rPr lang="zh-TW" altLang="zh-TW" dirty="0"/>
              <a:t>提供借貸雙方具有法律約束力的契約，並定期整理償還記錄於貸款人，如果有人沒有按時還款，</a:t>
            </a:r>
            <a:r>
              <a:rPr lang="en-US" altLang="zh-TW" dirty="0" err="1"/>
              <a:t>Zopa</a:t>
            </a:r>
            <a:r>
              <a:rPr lang="zh-TW" altLang="zh-TW" dirty="0"/>
              <a:t>會採取類似於銀行的補救措施</a:t>
            </a:r>
            <a:r>
              <a:rPr lang="zh-TW" altLang="zh-TW" dirty="0" smtClean="0"/>
              <a:t>。</a:t>
            </a:r>
            <a:endParaRPr lang="en-US" altLang="zh-TW" dirty="0" smtClean="0"/>
          </a:p>
          <a:p>
            <a:r>
              <a:rPr lang="en-US" altLang="zh-TW" dirty="0" smtClean="0"/>
              <a:t>5. </a:t>
            </a:r>
            <a:r>
              <a:rPr lang="en-US" altLang="zh-TW" dirty="0"/>
              <a:t>Lending Club</a:t>
            </a:r>
            <a:r>
              <a:rPr lang="zh-TW" altLang="zh-TW" dirty="0"/>
              <a:t>與</a:t>
            </a:r>
            <a:r>
              <a:rPr lang="en-US" altLang="zh-TW" dirty="0"/>
              <a:t>Prosper</a:t>
            </a:r>
            <a:r>
              <a:rPr lang="zh-TW" altLang="zh-TW" dirty="0"/>
              <a:t>還會利用社群網站，所有會員都要申請加入某個「社群」，透過社群的力量，以謀求較為優惠的借款利率，讓同一社群的借貸會因為人們的「口耳相傳」、「羞愧感」而降低違約率。</a:t>
            </a:r>
            <a:endParaRPr lang="zh-TW" altLang="en-US" dirty="0"/>
          </a:p>
        </p:txBody>
      </p:sp>
    </p:spTree>
    <p:extLst>
      <p:ext uri="{BB962C8B-B14F-4D97-AF65-F5344CB8AC3E}">
        <p14:creationId xmlns:p14="http://schemas.microsoft.com/office/powerpoint/2010/main" val="77872477"/>
      </p:ext>
    </p:extLst>
  </p:cSld>
  <p:clrMapOvr>
    <a:masterClrMapping/>
  </p:clrMapOvr>
  <p:transition>
    <p:random/>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傳統銀行的優</a:t>
            </a:r>
            <a:r>
              <a:rPr lang="zh-TW" altLang="en-US" dirty="0"/>
              <a:t>缺</a:t>
            </a:r>
            <a:r>
              <a:rPr lang="zh-TW" altLang="zh-TW" dirty="0"/>
              <a:t>點</a:t>
            </a:r>
            <a:endParaRPr lang="zh-TW" altLang="en-US" dirty="0"/>
          </a:p>
        </p:txBody>
      </p:sp>
      <p:sp>
        <p:nvSpPr>
          <p:cNvPr id="3" name="內容版面配置區 2"/>
          <p:cNvSpPr>
            <a:spLocks noGrp="1"/>
          </p:cNvSpPr>
          <p:nvPr>
            <p:ph sz="half" idx="1"/>
          </p:nvPr>
        </p:nvSpPr>
        <p:spPr/>
        <p:txBody>
          <a:bodyPr/>
          <a:lstStyle/>
          <a:p>
            <a:r>
              <a:rPr lang="zh-TW" altLang="en-US" dirty="0" smtClean="0"/>
              <a:t>優點</a:t>
            </a:r>
            <a:endParaRPr lang="en-US" altLang="zh-TW" dirty="0" smtClean="0"/>
          </a:p>
          <a:p>
            <a:pPr lvl="1"/>
            <a:r>
              <a:rPr lang="en-US" altLang="zh-TW" dirty="0" smtClean="0"/>
              <a:t>1</a:t>
            </a:r>
            <a:r>
              <a:rPr lang="en-US" altLang="zh-TW" dirty="0"/>
              <a:t>.</a:t>
            </a:r>
            <a:r>
              <a:rPr lang="zh-TW" altLang="zh-TW" dirty="0"/>
              <a:t>存款會受到銀行的存款準備以及存款保險的保護，比較安全</a:t>
            </a:r>
            <a:r>
              <a:rPr lang="zh-TW" altLang="zh-TW" dirty="0" smtClean="0"/>
              <a:t>，</a:t>
            </a:r>
            <a:endParaRPr lang="en-US" altLang="zh-TW" dirty="0" smtClean="0"/>
          </a:p>
          <a:p>
            <a:pPr lvl="1"/>
            <a:r>
              <a:rPr lang="en-US" altLang="zh-TW" dirty="0" smtClean="0"/>
              <a:t>2</a:t>
            </a:r>
            <a:r>
              <a:rPr lang="en-US" altLang="zh-TW" dirty="0"/>
              <a:t>.</a:t>
            </a:r>
            <a:r>
              <a:rPr lang="zh-TW" altLang="zh-TW" dirty="0"/>
              <a:t>將期限短及金額小存款匯集起來貸放出去可降低資金的風險。</a:t>
            </a:r>
            <a:endParaRPr lang="zh-TW" altLang="en-US" dirty="0"/>
          </a:p>
        </p:txBody>
      </p:sp>
      <p:sp>
        <p:nvSpPr>
          <p:cNvPr id="4" name="內容版面配置區 3"/>
          <p:cNvSpPr>
            <a:spLocks noGrp="1"/>
          </p:cNvSpPr>
          <p:nvPr>
            <p:ph sz="half" idx="2"/>
          </p:nvPr>
        </p:nvSpPr>
        <p:spPr/>
        <p:txBody>
          <a:bodyPr/>
          <a:lstStyle/>
          <a:p>
            <a:r>
              <a:rPr lang="zh-TW" altLang="en-US" dirty="0" smtClean="0"/>
              <a:t>缺點</a:t>
            </a:r>
            <a:endParaRPr lang="en-US" altLang="zh-TW" dirty="0" smtClean="0"/>
          </a:p>
          <a:p>
            <a:pPr lvl="1"/>
            <a:r>
              <a:rPr lang="en-US" altLang="zh-TW" dirty="0" smtClean="0"/>
              <a:t>1</a:t>
            </a:r>
            <a:r>
              <a:rPr lang="en-US" altLang="zh-TW" dirty="0"/>
              <a:t>.</a:t>
            </a:r>
            <a:r>
              <a:rPr lang="zh-TW" altLang="zh-TW" dirty="0"/>
              <a:t>存款人沒有太大的彈性選擇適當的風險與報酬存款</a:t>
            </a:r>
            <a:r>
              <a:rPr lang="zh-TW" altLang="zh-TW" dirty="0" smtClean="0"/>
              <a:t>，</a:t>
            </a:r>
            <a:endParaRPr lang="en-US" altLang="zh-TW" dirty="0" smtClean="0"/>
          </a:p>
          <a:p>
            <a:pPr lvl="1"/>
            <a:r>
              <a:rPr lang="en-US" altLang="zh-TW" dirty="0" smtClean="0"/>
              <a:t>2</a:t>
            </a:r>
            <a:r>
              <a:rPr lang="en-US" altLang="zh-TW" dirty="0"/>
              <a:t>.</a:t>
            </a:r>
            <a:r>
              <a:rPr lang="zh-TW" altLang="zh-TW" dirty="0"/>
              <a:t>較高風險的借款人會被排除在銀行的放款對象中。</a:t>
            </a:r>
            <a:endParaRPr lang="zh-TW" altLang="en-US" dirty="0"/>
          </a:p>
        </p:txBody>
      </p:sp>
    </p:spTree>
    <p:extLst>
      <p:ext uri="{BB962C8B-B14F-4D97-AF65-F5344CB8AC3E}">
        <p14:creationId xmlns:p14="http://schemas.microsoft.com/office/powerpoint/2010/main" val="487725066"/>
      </p:ext>
    </p:extLst>
  </p:cSld>
  <p:clrMapOvr>
    <a:masterClrMapping/>
  </p:clrMapOvr>
  <p:transition>
    <p:random/>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P2P</a:t>
            </a:r>
            <a:r>
              <a:rPr lang="zh-TW" altLang="zh-TW" dirty="0"/>
              <a:t>網貸的</a:t>
            </a:r>
            <a:r>
              <a:rPr lang="zh-TW" altLang="zh-TW" dirty="0" smtClean="0"/>
              <a:t>優</a:t>
            </a:r>
            <a:r>
              <a:rPr lang="zh-TW" altLang="en-US" dirty="0" smtClean="0"/>
              <a:t>缺</a:t>
            </a:r>
            <a:r>
              <a:rPr lang="zh-TW" altLang="zh-TW" dirty="0" smtClean="0"/>
              <a:t>點</a:t>
            </a:r>
            <a:endParaRPr lang="zh-TW" altLang="en-US" dirty="0"/>
          </a:p>
        </p:txBody>
      </p:sp>
      <p:sp>
        <p:nvSpPr>
          <p:cNvPr id="3" name="內容版面配置區 2"/>
          <p:cNvSpPr>
            <a:spLocks noGrp="1"/>
          </p:cNvSpPr>
          <p:nvPr>
            <p:ph sz="half" idx="1"/>
          </p:nvPr>
        </p:nvSpPr>
        <p:spPr/>
        <p:txBody>
          <a:bodyPr>
            <a:normAutofit/>
          </a:bodyPr>
          <a:lstStyle/>
          <a:p>
            <a:r>
              <a:rPr lang="zh-TW" altLang="en-US" dirty="0" smtClean="0"/>
              <a:t>優點</a:t>
            </a:r>
            <a:endParaRPr lang="en-US" altLang="zh-TW" dirty="0" smtClean="0"/>
          </a:p>
          <a:p>
            <a:pPr lvl="1"/>
            <a:r>
              <a:rPr lang="en-US" altLang="zh-TW" dirty="0"/>
              <a:t>1.</a:t>
            </a:r>
            <a:r>
              <a:rPr lang="zh-TW" altLang="zh-TW" dirty="0"/>
              <a:t>借貸雙方對貸放過程與風險承擔都有很明確的認知</a:t>
            </a:r>
            <a:r>
              <a:rPr lang="zh-TW" altLang="zh-TW" dirty="0" smtClean="0"/>
              <a:t>，</a:t>
            </a:r>
            <a:endParaRPr lang="en-US" altLang="zh-TW" dirty="0" smtClean="0"/>
          </a:p>
          <a:p>
            <a:pPr lvl="1"/>
            <a:r>
              <a:rPr lang="en-US" altLang="zh-TW" dirty="0" smtClean="0"/>
              <a:t>2</a:t>
            </a:r>
            <a:r>
              <a:rPr lang="en-US" altLang="zh-TW" dirty="0"/>
              <a:t>.</a:t>
            </a:r>
            <a:r>
              <a:rPr lang="zh-TW" altLang="zh-TW" dirty="0"/>
              <a:t>在傳統金融體系借不到錢的借款人，可以透過</a:t>
            </a:r>
            <a:r>
              <a:rPr lang="en-US" altLang="zh-TW" dirty="0"/>
              <a:t>P2P</a:t>
            </a:r>
            <a:r>
              <a:rPr lang="zh-TW" altLang="zh-TW" dirty="0"/>
              <a:t>平台找到願意冒較高風險的貸款人完成借貸</a:t>
            </a:r>
            <a:r>
              <a:rPr lang="zh-TW" altLang="zh-TW" dirty="0" smtClean="0"/>
              <a:t>，</a:t>
            </a:r>
            <a:endParaRPr lang="en-US" altLang="zh-TW" dirty="0" smtClean="0"/>
          </a:p>
          <a:p>
            <a:pPr lvl="1"/>
            <a:r>
              <a:rPr lang="en-US" altLang="zh-TW" dirty="0" smtClean="0"/>
              <a:t>3</a:t>
            </a:r>
            <a:r>
              <a:rPr lang="en-US" altLang="zh-TW" dirty="0"/>
              <a:t>.</a:t>
            </a:r>
            <a:r>
              <a:rPr lang="zh-TW" altLang="zh-TW" dirty="0"/>
              <a:t>網路直接借貸的交易成本較低。</a:t>
            </a:r>
            <a:endParaRPr lang="zh-TW" altLang="en-US" dirty="0"/>
          </a:p>
        </p:txBody>
      </p:sp>
      <p:sp>
        <p:nvSpPr>
          <p:cNvPr id="4" name="內容版面配置區 3"/>
          <p:cNvSpPr>
            <a:spLocks noGrp="1"/>
          </p:cNvSpPr>
          <p:nvPr>
            <p:ph sz="half" idx="2"/>
          </p:nvPr>
        </p:nvSpPr>
        <p:spPr/>
        <p:txBody>
          <a:bodyPr>
            <a:normAutofit/>
          </a:bodyPr>
          <a:lstStyle/>
          <a:p>
            <a:r>
              <a:rPr lang="zh-TW" altLang="en-US" dirty="0" smtClean="0"/>
              <a:t>缺點</a:t>
            </a:r>
            <a:endParaRPr lang="en-US" altLang="zh-TW" dirty="0" smtClean="0"/>
          </a:p>
          <a:p>
            <a:pPr lvl="1"/>
            <a:r>
              <a:rPr lang="en-US" altLang="zh-TW" dirty="0"/>
              <a:t>1.</a:t>
            </a:r>
            <a:r>
              <a:rPr lang="zh-TW" altLang="zh-TW" dirty="0"/>
              <a:t>小額投資人是相當敏感的，非常容易受到違約風險的影響而改變投資態度</a:t>
            </a:r>
            <a:r>
              <a:rPr lang="zh-TW" altLang="zh-TW" dirty="0" smtClean="0"/>
              <a:t>，</a:t>
            </a:r>
            <a:endParaRPr lang="en-US" altLang="zh-TW" dirty="0" smtClean="0"/>
          </a:p>
          <a:p>
            <a:pPr lvl="1"/>
            <a:r>
              <a:rPr lang="en-US" altLang="zh-TW" dirty="0" smtClean="0"/>
              <a:t>2</a:t>
            </a:r>
            <a:r>
              <a:rPr lang="en-US" altLang="zh-TW" dirty="0"/>
              <a:t>.</a:t>
            </a:r>
            <a:r>
              <a:rPr lang="zh-TW" altLang="zh-TW" dirty="0"/>
              <a:t>投資的背書保證是有限度的</a:t>
            </a:r>
            <a:endParaRPr lang="zh-TW" altLang="en-US" dirty="0"/>
          </a:p>
        </p:txBody>
      </p:sp>
    </p:spTree>
    <p:extLst>
      <p:ext uri="{BB962C8B-B14F-4D97-AF65-F5344CB8AC3E}">
        <p14:creationId xmlns:p14="http://schemas.microsoft.com/office/powerpoint/2010/main" val="1100267695"/>
      </p:ext>
    </p:extLst>
  </p:cSld>
  <p:clrMapOvr>
    <a:masterClrMapping/>
  </p:clrMapOvr>
  <p:transition>
    <p:random/>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normAutofit fontScale="85000" lnSpcReduction="10000"/>
          </a:bodyPr>
          <a:lstStyle/>
          <a:p>
            <a:r>
              <a:rPr lang="en-US" altLang="zh-TW" dirty="0"/>
              <a:t>MI</a:t>
            </a:r>
            <a:r>
              <a:rPr lang="zh-TW" altLang="zh-TW" dirty="0"/>
              <a:t>的融資程式則簡單許多，通過審核的註冊企業只需選擇一張或數張來自藍籌客戶（指大型公司或上市公司）的應收款票據，提交給</a:t>
            </a:r>
            <a:r>
              <a:rPr lang="en-US" altLang="zh-TW" dirty="0"/>
              <a:t>MI</a:t>
            </a:r>
            <a:r>
              <a:rPr lang="zh-TW" altLang="zh-TW" dirty="0"/>
              <a:t>，經過審核後票據會進入平臺的交易市場（</a:t>
            </a:r>
            <a:r>
              <a:rPr lang="en-US" altLang="zh-TW" dirty="0" err="1"/>
              <a:t>MarketInvoice</a:t>
            </a:r>
            <a:r>
              <a:rPr lang="en-US" altLang="zh-TW" dirty="0"/>
              <a:t> Marketplace</a:t>
            </a:r>
            <a:r>
              <a:rPr lang="zh-TW" altLang="zh-TW" dirty="0"/>
              <a:t>）出售</a:t>
            </a:r>
            <a:r>
              <a:rPr lang="zh-TW" altLang="zh-TW" dirty="0" smtClean="0"/>
              <a:t>，</a:t>
            </a:r>
            <a:endParaRPr lang="en-US" altLang="zh-TW" dirty="0" smtClean="0"/>
          </a:p>
          <a:p>
            <a:r>
              <a:rPr lang="zh-TW" altLang="zh-TW" dirty="0" smtClean="0"/>
              <a:t>企業</a:t>
            </a:r>
            <a:r>
              <a:rPr lang="zh-TW" altLang="zh-TW" dirty="0"/>
              <a:t>可以設置直接購買（</a:t>
            </a:r>
            <a:r>
              <a:rPr lang="en-US" altLang="zh-TW" dirty="0"/>
              <a:t>buy-now</a:t>
            </a:r>
            <a:r>
              <a:rPr lang="zh-TW" altLang="zh-TW" dirty="0"/>
              <a:t>）參數：預付款額度（票面價值的比例）、費用（票面價值的一定比例</a:t>
            </a:r>
            <a:r>
              <a:rPr lang="en-US" altLang="zh-TW" dirty="0"/>
              <a:t>/</a:t>
            </a:r>
            <a:r>
              <a:rPr lang="zh-TW" altLang="zh-TW" dirty="0"/>
              <a:t>月）和拍賣期限（通常為兩天）。當日票據即可進入即時拍賣，投資者在拍賣期內提交報價：預付款額度和費用。最終費用最低且預付款額度最高（最高曾達到</a:t>
            </a:r>
            <a:r>
              <a:rPr lang="en-US" altLang="zh-TW" dirty="0"/>
              <a:t>97%</a:t>
            </a:r>
            <a:r>
              <a:rPr lang="zh-TW" altLang="zh-TW" dirty="0"/>
              <a:t>）的投資者投標成功</a:t>
            </a:r>
            <a:r>
              <a:rPr lang="zh-TW" altLang="zh-TW" dirty="0" smtClean="0"/>
              <a:t>。</a:t>
            </a:r>
            <a:endParaRPr lang="en-US" altLang="zh-TW" dirty="0" smtClean="0"/>
          </a:p>
        </p:txBody>
      </p:sp>
      <p:sp>
        <p:nvSpPr>
          <p:cNvPr id="4" name="標題 1"/>
          <p:cNvSpPr>
            <a:spLocks noGrp="1"/>
          </p:cNvSpPr>
          <p:nvPr>
            <p:ph type="title"/>
          </p:nvPr>
        </p:nvSpPr>
        <p:spPr/>
        <p:txBody>
          <a:bodyPr/>
          <a:lstStyle/>
          <a:p>
            <a:r>
              <a:rPr lang="en-US" altLang="zh-TW" dirty="0"/>
              <a:t>P2P</a:t>
            </a:r>
            <a:r>
              <a:rPr lang="zh-TW" altLang="en-US" dirty="0"/>
              <a:t>網貸</a:t>
            </a:r>
            <a:r>
              <a:rPr lang="en-US" altLang="zh-TW" dirty="0"/>
              <a:t>- </a:t>
            </a:r>
            <a:r>
              <a:rPr lang="en-US" altLang="zh-TW" dirty="0" err="1"/>
              <a:t>MarketInvoice</a:t>
            </a:r>
            <a:endParaRPr lang="zh-TW" altLang="en-US" dirty="0"/>
          </a:p>
        </p:txBody>
      </p:sp>
    </p:spTree>
    <p:extLst>
      <p:ext uri="{BB962C8B-B14F-4D97-AF65-F5344CB8AC3E}">
        <p14:creationId xmlns:p14="http://schemas.microsoft.com/office/powerpoint/2010/main" val="3918163353"/>
      </p:ext>
    </p:extLst>
  </p:cSld>
  <p:clrMapOvr>
    <a:masterClrMapping/>
  </p:clrMapOvr>
  <p:transition>
    <p:random/>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pPr lvl="2" algn="ctr" rtl="0">
              <a:spcBef>
                <a:spcPct val="0"/>
              </a:spcBef>
            </a:pPr>
            <a:r>
              <a:rPr lang="zh-TW" altLang="zh-TW" sz="3600" dirty="0"/>
              <a:t>通路偏好</a:t>
            </a:r>
            <a:r>
              <a:rPr lang="zh-TW" altLang="zh-TW" sz="3600" dirty="0" smtClean="0"/>
              <a:t>轉移</a:t>
            </a:r>
            <a:r>
              <a:rPr lang="en-US" altLang="zh-TW" sz="3600" dirty="0" smtClean="0"/>
              <a:t/>
            </a:r>
            <a:br>
              <a:rPr lang="en-US" altLang="zh-TW" sz="3600" dirty="0" smtClean="0"/>
            </a:br>
            <a:r>
              <a:rPr lang="zh-TW" altLang="zh-TW" sz="3600" dirty="0" smtClean="0"/>
              <a:t>（</a:t>
            </a:r>
            <a:r>
              <a:rPr lang="en-US" altLang="zh-TW" sz="3600" dirty="0"/>
              <a:t>Shifting Customer Preference</a:t>
            </a:r>
            <a:r>
              <a:rPr lang="zh-TW" altLang="zh-TW" sz="3600" dirty="0" smtClean="0"/>
              <a:t>）</a:t>
            </a:r>
            <a:endParaRPr lang="zh-TW" altLang="en-US" sz="3600" dirty="0"/>
          </a:p>
        </p:txBody>
      </p:sp>
      <p:sp>
        <p:nvSpPr>
          <p:cNvPr id="3" name="內容版面配置區 2"/>
          <p:cNvSpPr>
            <a:spLocks noGrp="1"/>
          </p:cNvSpPr>
          <p:nvPr>
            <p:ph idx="1"/>
          </p:nvPr>
        </p:nvSpPr>
        <p:spPr>
          <a:xfrm>
            <a:off x="990600" y="1447800"/>
            <a:ext cx="7943850" cy="4800600"/>
          </a:xfrm>
        </p:spPr>
        <p:txBody>
          <a:bodyPr>
            <a:normAutofit fontScale="92500" lnSpcReduction="20000"/>
          </a:bodyPr>
          <a:lstStyle/>
          <a:p>
            <a:r>
              <a:rPr lang="zh-TW" altLang="zh-TW" dirty="0"/>
              <a:t>虛擬銀行</a:t>
            </a:r>
            <a:r>
              <a:rPr lang="en-US" altLang="zh-TW" dirty="0"/>
              <a:t>(Virtual Banks)</a:t>
            </a:r>
            <a:r>
              <a:rPr lang="zh-TW" altLang="zh-TW" dirty="0" smtClean="0"/>
              <a:t>，</a:t>
            </a:r>
            <a:endParaRPr lang="en-US" altLang="zh-TW" dirty="0" smtClean="0"/>
          </a:p>
          <a:p>
            <a:pPr lvl="1"/>
            <a:r>
              <a:rPr lang="zh-TW" altLang="zh-TW" dirty="0" smtClean="0"/>
              <a:t>虛擬</a:t>
            </a:r>
            <a:r>
              <a:rPr lang="zh-TW" altLang="zh-TW" dirty="0"/>
              <a:t>銀行最早於</a:t>
            </a:r>
            <a:r>
              <a:rPr lang="en-US" altLang="zh-TW" dirty="0"/>
              <a:t>1990</a:t>
            </a:r>
            <a:r>
              <a:rPr lang="zh-TW" altLang="zh-TW" dirty="0"/>
              <a:t>年出現，最初客戶可從電話獲得銀行的服務，逐漸進化到透過網路、智慧型手機獲取銀行的服務，當前許多虛擬銀行仍然建置許多傳統的實體分行，以應付那些較敏感客戶的檢驗，但實體部門終究是配角，虛擬部門才是發展主體</a:t>
            </a:r>
            <a:r>
              <a:rPr lang="zh-TW" altLang="zh-TW" dirty="0" smtClean="0"/>
              <a:t>。</a:t>
            </a:r>
            <a:endParaRPr lang="en-US" altLang="zh-TW" dirty="0" smtClean="0"/>
          </a:p>
          <a:p>
            <a:r>
              <a:rPr lang="zh-TW" altLang="zh-TW" dirty="0"/>
              <a:t>移動銀行</a:t>
            </a:r>
            <a:r>
              <a:rPr lang="en-US" altLang="zh-TW" dirty="0"/>
              <a:t>(Evolution of Mobile Banking)</a:t>
            </a:r>
            <a:r>
              <a:rPr lang="zh-TW" altLang="zh-TW" dirty="0" smtClean="0"/>
              <a:t>，</a:t>
            </a:r>
            <a:endParaRPr lang="en-US" altLang="zh-TW" dirty="0" smtClean="0"/>
          </a:p>
          <a:p>
            <a:pPr lvl="1"/>
            <a:r>
              <a:rPr lang="zh-TW" altLang="zh-TW" dirty="0" smtClean="0"/>
              <a:t>移動</a:t>
            </a:r>
            <a:r>
              <a:rPr lang="zh-TW" altLang="zh-TW" dirty="0"/>
              <a:t>銀行透過智慧型手機提供金融服務，許多銀行提供免費</a:t>
            </a:r>
            <a:r>
              <a:rPr lang="en-US" altLang="zh-TW" dirty="0"/>
              <a:t>App</a:t>
            </a:r>
            <a:r>
              <a:rPr lang="zh-TW" altLang="zh-TW" dirty="0"/>
              <a:t>軟體給客戶，讓客戶透過這些</a:t>
            </a:r>
            <a:r>
              <a:rPr lang="en-US" altLang="zh-TW" dirty="0"/>
              <a:t>APP</a:t>
            </a:r>
            <a:r>
              <a:rPr lang="zh-TW" altLang="zh-TW" dirty="0"/>
              <a:t>軟體獲得銀行各式服務。現今的智慧型手機以及</a:t>
            </a:r>
            <a:r>
              <a:rPr lang="en-US" altLang="zh-TW" dirty="0"/>
              <a:t>App</a:t>
            </a:r>
            <a:r>
              <a:rPr lang="zh-TW" altLang="zh-TW" dirty="0"/>
              <a:t>的爆炸式發展，都讓移動銀行的發展充滿潛能。</a:t>
            </a:r>
          </a:p>
          <a:p>
            <a:pPr lvl="1"/>
            <a:endParaRPr lang="zh-TW" altLang="zh-TW" dirty="0"/>
          </a:p>
          <a:p>
            <a:endParaRPr lang="zh-TW" altLang="en-US" dirty="0"/>
          </a:p>
        </p:txBody>
      </p:sp>
    </p:spTree>
    <p:extLst>
      <p:ext uri="{BB962C8B-B14F-4D97-AF65-F5344CB8AC3E}">
        <p14:creationId xmlns:p14="http://schemas.microsoft.com/office/powerpoint/2010/main" val="603085302"/>
      </p:ext>
    </p:extLst>
  </p:cSld>
  <p:clrMapOvr>
    <a:masterClrMapping/>
  </p:clrMapOvr>
  <p:transition>
    <p:random/>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1850" y="66408"/>
            <a:ext cx="7499350" cy="792162"/>
          </a:xfrm>
        </p:spPr>
        <p:txBody>
          <a:bodyPr/>
          <a:lstStyle/>
          <a:p>
            <a:r>
              <a:rPr lang="zh-TW" altLang="en-US" dirty="0" smtClean="0"/>
              <a:t>直銷銀行</a:t>
            </a:r>
            <a:endParaRPr lang="zh-TW" altLang="en-US" dirty="0"/>
          </a:p>
        </p:txBody>
      </p:sp>
      <p:sp>
        <p:nvSpPr>
          <p:cNvPr id="3" name="內容版面配置區 2"/>
          <p:cNvSpPr>
            <a:spLocks noGrp="1"/>
          </p:cNvSpPr>
          <p:nvPr>
            <p:ph idx="1"/>
          </p:nvPr>
        </p:nvSpPr>
        <p:spPr>
          <a:xfrm>
            <a:off x="0" y="838200"/>
            <a:ext cx="9144000" cy="5943600"/>
          </a:xfrm>
        </p:spPr>
        <p:txBody>
          <a:bodyPr/>
          <a:lstStyle/>
          <a:p>
            <a:r>
              <a:rPr lang="en-US" altLang="zh-TW" sz="1800" dirty="0" smtClean="0"/>
              <a:t>2017</a:t>
            </a:r>
            <a:r>
              <a:rPr lang="zh-TW" altLang="en-US" sz="1800" dirty="0" smtClean="0"/>
              <a:t>年</a:t>
            </a:r>
            <a:r>
              <a:rPr lang="en-US" altLang="zh-TW" sz="1800" dirty="0" smtClean="0"/>
              <a:t>8</a:t>
            </a:r>
            <a:r>
              <a:rPr lang="zh-TW" altLang="en-US" sz="1800" dirty="0" smtClean="0"/>
              <a:t>月，</a:t>
            </a:r>
            <a:r>
              <a:rPr lang="zh-TW" altLang="zh-TW" sz="1800" dirty="0" smtClean="0"/>
              <a:t>歷時</a:t>
            </a:r>
            <a:r>
              <a:rPr lang="en-US" altLang="zh-TW" sz="1800" dirty="0"/>
              <a:t>7</a:t>
            </a:r>
            <a:r>
              <a:rPr lang="zh-TW" altLang="zh-TW" sz="1800" dirty="0"/>
              <a:t>個多月的籌建，由中信銀行和百度聯合發起的</a:t>
            </a:r>
            <a:r>
              <a:rPr lang="zh-TW" altLang="zh-TW" sz="1800" dirty="0">
                <a:solidFill>
                  <a:srgbClr val="FF0000"/>
                </a:solidFill>
              </a:rPr>
              <a:t>百信銀行</a:t>
            </a:r>
            <a:r>
              <a:rPr lang="zh-TW" altLang="zh-TW" sz="1800" dirty="0"/>
              <a:t>終於獲得銀監會的開業批覆公告，這也是全國首家獨立法人</a:t>
            </a:r>
            <a:r>
              <a:rPr lang="zh-TW" altLang="zh-TW" sz="1800" dirty="0">
                <a:solidFill>
                  <a:srgbClr val="FF0000"/>
                </a:solidFill>
              </a:rPr>
              <a:t>直銷銀行</a:t>
            </a:r>
            <a:r>
              <a:rPr lang="zh-TW" altLang="zh-TW" sz="1800" dirty="0"/>
              <a:t>。自此，</a:t>
            </a:r>
            <a:r>
              <a:rPr lang="en-US" altLang="zh-TW" sz="1800" dirty="0" smtClean="0"/>
              <a:t>BAT(</a:t>
            </a:r>
            <a:r>
              <a:rPr lang="zh-TW" altLang="en-US" sz="1800" dirty="0" smtClean="0"/>
              <a:t>百度、阿里巴巴、騰訊</a:t>
            </a:r>
            <a:r>
              <a:rPr lang="en-US" altLang="zh-TW" sz="1800" dirty="0" smtClean="0"/>
              <a:t>)</a:t>
            </a:r>
            <a:r>
              <a:rPr lang="zh-TW" altLang="zh-TW" sz="1800" dirty="0" smtClean="0"/>
              <a:t>均</a:t>
            </a:r>
            <a:r>
              <a:rPr lang="zh-TW" altLang="zh-TW" sz="1800" dirty="0"/>
              <a:t>已正式邁入</a:t>
            </a:r>
            <a:r>
              <a:rPr lang="zh-TW" altLang="zh-TW" sz="1800" dirty="0" smtClean="0"/>
              <a:t>銀行業</a:t>
            </a:r>
            <a:endParaRPr lang="en-US" altLang="zh-TW" sz="1800" dirty="0" smtClean="0"/>
          </a:p>
          <a:p>
            <a:r>
              <a:rPr lang="zh-TW" altLang="zh-TW" sz="1800" dirty="0"/>
              <a:t>直銷銀行</a:t>
            </a:r>
            <a:r>
              <a:rPr lang="zh-TW" altLang="zh-TW" sz="1800" dirty="0" smtClean="0"/>
              <a:t>是指</a:t>
            </a:r>
            <a:r>
              <a:rPr lang="zh-TW" altLang="zh-TW" sz="1800" dirty="0"/>
              <a:t>不設立實體業務網點，而是通過網上銀行、電話銀行、</a:t>
            </a:r>
            <a:r>
              <a:rPr lang="en-US" altLang="zh-TW" sz="1800" dirty="0"/>
              <a:t>ATM</a:t>
            </a:r>
            <a:r>
              <a:rPr lang="zh-TW" altLang="zh-TW" sz="1800" dirty="0"/>
              <a:t>、電子郵件、移動終端等遠程實現業務中心與終端客戶直接進行業務往來的</a:t>
            </a:r>
            <a:r>
              <a:rPr lang="zh-TW" altLang="zh-TW" sz="1800" dirty="0" smtClean="0"/>
              <a:t>銀行</a:t>
            </a:r>
            <a:endParaRPr lang="en-US" altLang="zh-TW" sz="1800" dirty="0" smtClean="0"/>
          </a:p>
          <a:p>
            <a:r>
              <a:rPr lang="zh-TW" altLang="zh-TW" sz="1800" dirty="0"/>
              <a:t>騰訊和阿里早已通過設立民營銀行獲取了銀行牌照，並且，兩家分別在</a:t>
            </a:r>
            <a:r>
              <a:rPr lang="en-US" altLang="zh-TW" sz="1800" dirty="0"/>
              <a:t>2015</a:t>
            </a:r>
            <a:r>
              <a:rPr lang="zh-TW" altLang="zh-TW" sz="1800" dirty="0"/>
              <a:t>年</a:t>
            </a:r>
            <a:r>
              <a:rPr lang="en-US" altLang="zh-TW" sz="1800" dirty="0"/>
              <a:t>1</a:t>
            </a:r>
            <a:r>
              <a:rPr lang="zh-TW" altLang="zh-TW" sz="1800" dirty="0"/>
              <a:t>月和</a:t>
            </a:r>
            <a:r>
              <a:rPr lang="en-US" altLang="zh-TW" sz="1800" dirty="0"/>
              <a:t>8</a:t>
            </a:r>
            <a:r>
              <a:rPr lang="zh-TW" altLang="zh-TW" sz="1800" dirty="0"/>
              <a:t>月就開門迎客了。其中，截至</a:t>
            </a:r>
            <a:r>
              <a:rPr lang="en-US" altLang="zh-TW" sz="1800" dirty="0"/>
              <a:t>2017</a:t>
            </a:r>
            <a:r>
              <a:rPr lang="zh-TW" altLang="zh-TW" sz="1800" dirty="0"/>
              <a:t>年第一季度，</a:t>
            </a:r>
            <a:r>
              <a:rPr lang="zh-TW" altLang="zh-TW" sz="1800" dirty="0">
                <a:solidFill>
                  <a:srgbClr val="FF0000"/>
                </a:solidFill>
              </a:rPr>
              <a:t>微眾銀行</a:t>
            </a:r>
            <a:r>
              <a:rPr lang="zh-TW" altLang="zh-TW" sz="1800" dirty="0"/>
              <a:t>的明星產品「微粒貸」的累計放款額已經超過</a:t>
            </a:r>
            <a:r>
              <a:rPr lang="en-US" altLang="zh-TW" sz="1800" dirty="0">
                <a:solidFill>
                  <a:srgbClr val="FF0000"/>
                </a:solidFill>
              </a:rPr>
              <a:t>3000</a:t>
            </a:r>
            <a:r>
              <a:rPr lang="zh-TW" altLang="zh-TW" sz="1800" dirty="0">
                <a:solidFill>
                  <a:srgbClr val="FF0000"/>
                </a:solidFill>
              </a:rPr>
              <a:t>億</a:t>
            </a:r>
            <a:r>
              <a:rPr lang="zh-TW" altLang="zh-TW" sz="1800" dirty="0"/>
              <a:t>，貸款餘額超過</a:t>
            </a:r>
            <a:r>
              <a:rPr lang="en-US" altLang="zh-TW" sz="1800" dirty="0"/>
              <a:t>1000</a:t>
            </a:r>
            <a:r>
              <a:rPr lang="zh-TW" altLang="zh-TW" sz="1800" dirty="0"/>
              <a:t>億，可以說業務量的增長</a:t>
            </a:r>
            <a:r>
              <a:rPr lang="zh-TW" altLang="zh-TW" sz="1800" dirty="0" smtClean="0"/>
              <a:t>驚人</a:t>
            </a:r>
            <a:endParaRPr lang="en-US" altLang="zh-TW" sz="1800" dirty="0" smtClean="0"/>
          </a:p>
          <a:p>
            <a:r>
              <a:rPr lang="zh-TW" altLang="zh-TW" sz="1800" dirty="0">
                <a:solidFill>
                  <a:srgbClr val="FF0000"/>
                </a:solidFill>
              </a:rPr>
              <a:t>浙江網商銀行</a:t>
            </a:r>
            <a:r>
              <a:rPr lang="zh-TW" altLang="zh-TW" sz="1800" dirty="0"/>
              <a:t>獲得批准成立。浙江螞蟻小微金融服務集團有限公司認購該行總股本</a:t>
            </a:r>
            <a:r>
              <a:rPr lang="en-US" altLang="zh-TW" sz="1800" dirty="0"/>
              <a:t>30%</a:t>
            </a:r>
            <a:r>
              <a:rPr lang="zh-TW" altLang="zh-TW" sz="1800" dirty="0"/>
              <a:t>股份；上海復星工業技術發展有限公司認購該行總股本</a:t>
            </a:r>
            <a:r>
              <a:rPr lang="en-US" altLang="zh-TW" sz="1800" dirty="0"/>
              <a:t>25%</a:t>
            </a:r>
            <a:r>
              <a:rPr lang="zh-TW" altLang="zh-TW" sz="1800" dirty="0"/>
              <a:t>股份；萬向三農集團有限公司認購該行總股本</a:t>
            </a:r>
            <a:r>
              <a:rPr lang="en-US" altLang="zh-TW" sz="1800" dirty="0"/>
              <a:t>18%</a:t>
            </a:r>
            <a:r>
              <a:rPr lang="zh-TW" altLang="zh-TW" sz="1800" dirty="0"/>
              <a:t>股份；寧波市金潤資產經營有限公司認購該行總股本</a:t>
            </a:r>
            <a:r>
              <a:rPr lang="en-US" altLang="zh-TW" sz="1800" dirty="0"/>
              <a:t>16%</a:t>
            </a:r>
            <a:r>
              <a:rPr lang="zh-TW" altLang="zh-TW" sz="1800" dirty="0" smtClean="0"/>
              <a:t>股份</a:t>
            </a:r>
            <a:r>
              <a:rPr lang="zh-TW" altLang="en-US" sz="1800" dirty="0" smtClean="0"/>
              <a:t>。</a:t>
            </a:r>
            <a:r>
              <a:rPr lang="zh-CN" altLang="en-US" sz="1800" dirty="0" smtClean="0"/>
              <a:t>包括線上和線下，截至</a:t>
            </a:r>
            <a:r>
              <a:rPr lang="en-US" altLang="zh-CN" sz="1800" dirty="0" smtClean="0"/>
              <a:t>2017</a:t>
            </a:r>
            <a:r>
              <a:rPr lang="zh-CN" altLang="en-US" sz="1800" dirty="0"/>
              <a:t>年</a:t>
            </a:r>
            <a:r>
              <a:rPr lang="en-US" altLang="zh-CN" sz="1800" dirty="0" smtClean="0"/>
              <a:t>10</a:t>
            </a:r>
            <a:r>
              <a:rPr lang="zh-CN" altLang="en-US" sz="1800" dirty="0" smtClean="0"/>
              <a:t>月末，網商銀行累計發放貸款</a:t>
            </a:r>
            <a:r>
              <a:rPr lang="en-US" altLang="zh-CN" sz="1800" dirty="0" smtClean="0">
                <a:solidFill>
                  <a:srgbClr val="FF0000"/>
                </a:solidFill>
              </a:rPr>
              <a:t>4413</a:t>
            </a:r>
            <a:r>
              <a:rPr lang="zh-CN" altLang="en-US" sz="1800" dirty="0" smtClean="0">
                <a:solidFill>
                  <a:srgbClr val="FF0000"/>
                </a:solidFill>
              </a:rPr>
              <a:t>億元</a:t>
            </a:r>
            <a:r>
              <a:rPr lang="zh-CN" altLang="en-US" sz="1800" dirty="0" smtClean="0"/>
              <a:t>，</a:t>
            </a:r>
            <a:r>
              <a:rPr lang="zh-CN" altLang="en-US" sz="1800" dirty="0" smtClean="0">
                <a:solidFill>
                  <a:srgbClr val="FF0000"/>
                </a:solidFill>
              </a:rPr>
              <a:t>平均單筆貸款約</a:t>
            </a:r>
            <a:r>
              <a:rPr lang="en-US" altLang="zh-CN" sz="1800" dirty="0" smtClean="0">
                <a:solidFill>
                  <a:srgbClr val="FF0000"/>
                </a:solidFill>
              </a:rPr>
              <a:t>8000</a:t>
            </a:r>
            <a:r>
              <a:rPr lang="zh-CN" altLang="en-US" sz="1800" dirty="0" smtClean="0">
                <a:solidFill>
                  <a:srgbClr val="FF0000"/>
                </a:solidFill>
              </a:rPr>
              <a:t>元</a:t>
            </a:r>
            <a:r>
              <a:rPr lang="zh-CN" altLang="en-US" sz="1800" dirty="0" smtClean="0"/>
              <a:t>，戶均貸款餘額</a:t>
            </a:r>
            <a:r>
              <a:rPr lang="en-US" altLang="zh-CN" sz="1800" dirty="0" smtClean="0"/>
              <a:t>2.8</a:t>
            </a:r>
            <a:r>
              <a:rPr lang="zh-CN" altLang="en-US" sz="1800" dirty="0" smtClean="0"/>
              <a:t>萬元，不良貸款率在</a:t>
            </a:r>
            <a:r>
              <a:rPr lang="en-US" altLang="zh-CN" sz="1800" dirty="0" smtClean="0"/>
              <a:t>1%</a:t>
            </a:r>
            <a:r>
              <a:rPr lang="zh-CN" altLang="en-US" sz="1800" dirty="0" smtClean="0"/>
              <a:t>左右。在客戶數方面，該行線上上和線下的分佈已經達到</a:t>
            </a:r>
            <a:r>
              <a:rPr lang="en-US" altLang="zh-CN" sz="1800" dirty="0" smtClean="0"/>
              <a:t>1:1</a:t>
            </a:r>
            <a:r>
              <a:rPr lang="zh-CN" altLang="en-US" sz="1800" dirty="0" smtClean="0"/>
              <a:t>，不過，從貸款總額上，線上業務依舊是大頭，占到總額的八成</a:t>
            </a:r>
            <a:r>
              <a:rPr lang="zh-TW" altLang="en-US" sz="1800" dirty="0" smtClean="0"/>
              <a:t>。</a:t>
            </a:r>
            <a:endParaRPr lang="en-US" altLang="zh-TW" sz="1800" dirty="0" smtClean="0"/>
          </a:p>
          <a:p>
            <a:r>
              <a:rPr lang="zh-TW" altLang="zh-TW" sz="1800" dirty="0"/>
              <a:t>除了</a:t>
            </a:r>
            <a:r>
              <a:rPr lang="en-US" altLang="zh-TW" sz="1800" dirty="0"/>
              <a:t>BAT</a:t>
            </a:r>
            <a:r>
              <a:rPr lang="zh-TW" altLang="zh-TW" sz="1800" dirty="0"/>
              <a:t>三家之外，還有其它拿到民營銀行牌照的網際網路公司，包括小米和新希望合資成立的</a:t>
            </a:r>
            <a:r>
              <a:rPr lang="zh-TW" altLang="zh-TW" sz="1800" dirty="0">
                <a:solidFill>
                  <a:srgbClr val="FF0000"/>
                </a:solidFill>
              </a:rPr>
              <a:t>新網銀行</a:t>
            </a:r>
            <a:r>
              <a:rPr lang="zh-TW" altLang="zh-TW" sz="1800" dirty="0"/>
              <a:t>、美團與中發金控合資成立的吉林</a:t>
            </a:r>
            <a:r>
              <a:rPr lang="zh-TW" altLang="zh-TW" sz="1800" dirty="0">
                <a:solidFill>
                  <a:srgbClr val="FF0000"/>
                </a:solidFill>
              </a:rPr>
              <a:t>億聯銀行</a:t>
            </a:r>
            <a:r>
              <a:rPr lang="zh-TW" altLang="zh-TW" sz="1800" dirty="0"/>
              <a:t>、以及蘇寧雲商作為第一大股東的</a:t>
            </a:r>
            <a:r>
              <a:rPr lang="zh-TW" altLang="zh-TW" sz="1800" dirty="0">
                <a:solidFill>
                  <a:srgbClr val="FF0000"/>
                </a:solidFill>
              </a:rPr>
              <a:t>蘇寧</a:t>
            </a:r>
            <a:r>
              <a:rPr lang="zh-TW" altLang="zh-TW" sz="1800" dirty="0" smtClean="0">
                <a:solidFill>
                  <a:srgbClr val="FF0000"/>
                </a:solidFill>
              </a:rPr>
              <a:t>銀行</a:t>
            </a:r>
            <a:endParaRPr lang="en-US" altLang="zh-TW" sz="1800" dirty="0" smtClean="0">
              <a:solidFill>
                <a:srgbClr val="FF0000"/>
              </a:solidFill>
            </a:endParaRPr>
          </a:p>
          <a:p>
            <a:r>
              <a:rPr lang="zh-TW" altLang="zh-TW" sz="1800" dirty="0"/>
              <a:t>百信銀行作為首家獨立法人直銷銀行獲銀監會批籌後，今年以來國內已有包括招商銀行、浦發銀行、江蘇銀行、徽商銀行等</a:t>
            </a:r>
            <a:r>
              <a:rPr lang="en-US" altLang="zh-TW" sz="1800" dirty="0">
                <a:solidFill>
                  <a:srgbClr val="FF0000"/>
                </a:solidFill>
              </a:rPr>
              <a:t>20</a:t>
            </a:r>
            <a:r>
              <a:rPr lang="zh-TW" altLang="zh-TW" sz="1800" dirty="0">
                <a:solidFill>
                  <a:srgbClr val="FF0000"/>
                </a:solidFill>
              </a:rPr>
              <a:t>多家銀行發布公告擬設立獨立法人直銷銀行</a:t>
            </a:r>
            <a:endParaRPr lang="en-US" altLang="zh-TW" sz="1800" dirty="0" smtClean="0">
              <a:solidFill>
                <a:srgbClr val="FF0000"/>
              </a:solidFill>
            </a:endParaRPr>
          </a:p>
          <a:p>
            <a:endParaRPr lang="zh-TW" altLang="en-US" sz="1800" dirty="0"/>
          </a:p>
        </p:txBody>
      </p:sp>
    </p:spTree>
    <p:extLst>
      <p:ext uri="{BB962C8B-B14F-4D97-AF65-F5344CB8AC3E}">
        <p14:creationId xmlns:p14="http://schemas.microsoft.com/office/powerpoint/2010/main" val="2121915593"/>
      </p:ext>
    </p:extLst>
  </p:cSld>
  <p:clrMapOvr>
    <a:masterClrMapping/>
  </p:clrMapOvr>
  <p:transition>
    <p:random/>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38200" y="1447800"/>
            <a:ext cx="8096250" cy="4800600"/>
          </a:xfrm>
        </p:spPr>
        <p:txBody>
          <a:bodyPr/>
          <a:lstStyle/>
          <a:p>
            <a:pPr marL="0" lvl="2" indent="-457200"/>
            <a:r>
              <a:rPr lang="zh-TW" altLang="zh-TW" dirty="0"/>
              <a:t>網路平台銀行</a:t>
            </a:r>
            <a:r>
              <a:rPr lang="en-US" altLang="zh-TW" dirty="0"/>
              <a:t>(Banking as Platform)</a:t>
            </a:r>
            <a:r>
              <a:rPr lang="zh-TW" altLang="zh-TW" dirty="0" smtClean="0"/>
              <a:t>，</a:t>
            </a:r>
            <a:endParaRPr lang="en-US" altLang="zh-TW" dirty="0" smtClean="0"/>
          </a:p>
          <a:p>
            <a:pPr marL="800100" lvl="4" indent="-342900">
              <a:buFont typeface="Arial" panose="020B0604020202020204" pitchFamily="34" charset="0"/>
              <a:buChar char="•"/>
            </a:pPr>
            <a:r>
              <a:rPr lang="zh-TW" altLang="zh-TW" dirty="0" smtClean="0"/>
              <a:t>即</a:t>
            </a:r>
            <a:r>
              <a:rPr lang="zh-TW" altLang="zh-TW" dirty="0"/>
              <a:t>銀行就是網路平台，並提供標準化的應用程式介面</a:t>
            </a:r>
            <a:r>
              <a:rPr lang="en-US" altLang="zh-TW" dirty="0"/>
              <a:t>(API)</a:t>
            </a:r>
            <a:r>
              <a:rPr lang="zh-TW" altLang="zh-TW" dirty="0"/>
              <a:t>，允許第三方的程式開發業或新創團隊，研發能運用於金融業既有系統的創新產品，以方便顧客獲得銀行的核心服務。根據</a:t>
            </a:r>
            <a:r>
              <a:rPr lang="en-US" altLang="zh-TW" dirty="0"/>
              <a:t> Gartner </a:t>
            </a:r>
            <a:r>
              <a:rPr lang="zh-TW" altLang="zh-TW" dirty="0"/>
              <a:t>兩年前的預測，</a:t>
            </a:r>
            <a:r>
              <a:rPr lang="en-US" altLang="zh-TW" dirty="0"/>
              <a:t>2016 </a:t>
            </a:r>
            <a:r>
              <a:rPr lang="zh-TW" altLang="zh-TW" dirty="0"/>
              <a:t>年全球前</a:t>
            </a:r>
            <a:r>
              <a:rPr lang="en-US" altLang="zh-TW" dirty="0"/>
              <a:t> 50 </a:t>
            </a:r>
            <a:r>
              <a:rPr lang="zh-TW" altLang="zh-TW" dirty="0"/>
              <a:t>大銀行中會有</a:t>
            </a:r>
            <a:r>
              <a:rPr lang="en-US" altLang="zh-TW" dirty="0"/>
              <a:t> 75% </a:t>
            </a:r>
            <a:r>
              <a:rPr lang="zh-TW" altLang="zh-TW" dirty="0"/>
              <a:t>建立</a:t>
            </a:r>
            <a:r>
              <a:rPr lang="en-US" altLang="zh-TW" dirty="0"/>
              <a:t> API </a:t>
            </a:r>
            <a:r>
              <a:rPr lang="zh-TW" altLang="zh-TW" dirty="0"/>
              <a:t>平台（</a:t>
            </a:r>
            <a:r>
              <a:rPr lang="en-US" altLang="zh-TW" dirty="0"/>
              <a:t>API</a:t>
            </a:r>
            <a:r>
              <a:rPr lang="zh-TW" altLang="zh-TW" dirty="0"/>
              <a:t>，</a:t>
            </a:r>
            <a:r>
              <a:rPr lang="en-US" altLang="zh-TW" dirty="0"/>
              <a:t>Application Programming Interface</a:t>
            </a:r>
            <a:r>
              <a:rPr lang="zh-TW" altLang="zh-TW" dirty="0"/>
              <a:t>，應用程式介面）。以花旗銀行為例，花旗已開放其</a:t>
            </a:r>
            <a:r>
              <a:rPr lang="en-US" altLang="zh-TW" dirty="0"/>
              <a:t>API</a:t>
            </a:r>
            <a:r>
              <a:rPr lang="zh-TW" altLang="zh-TW" dirty="0"/>
              <a:t>，並邀請世界各地的開發者，設計適用於花旗全球數位平台的金融科技創新解決方案，</a:t>
            </a:r>
            <a:r>
              <a:rPr lang="en-US" altLang="zh-TW" dirty="0"/>
              <a:t>API </a:t>
            </a:r>
            <a:r>
              <a:rPr lang="zh-TW" altLang="zh-TW" dirty="0"/>
              <a:t>讓開發人員得以使用銀行的資料，例如在花旗的數位平台上那些無關安全性的</a:t>
            </a:r>
            <a:r>
              <a:rPr lang="en-US" altLang="zh-TW" dirty="0"/>
              <a:t> ATM </a:t>
            </a:r>
            <a:r>
              <a:rPr lang="zh-TW" altLang="zh-TW" dirty="0"/>
              <a:t>分布圖、分行營業時間、行銷活動，或是需要安全接入的個人帳戶，都能因此透過桌面或行動端應用程式，提供客戶更佳的銀行服務體驗因此花旗銀行能成為</a:t>
            </a:r>
            <a:r>
              <a:rPr lang="en-US" altLang="zh-TW" dirty="0"/>
              <a:t>Apple Pay</a:t>
            </a:r>
            <a:r>
              <a:rPr lang="zh-TW" altLang="zh-TW" dirty="0"/>
              <a:t>的首創合作銀行之一，今年</a:t>
            </a:r>
            <a:r>
              <a:rPr lang="en-US" altLang="zh-TW" dirty="0"/>
              <a:t>3</a:t>
            </a:r>
            <a:r>
              <a:rPr lang="zh-TW" altLang="zh-TW" dirty="0"/>
              <a:t>月也率先於美國市場推出</a:t>
            </a:r>
            <a:r>
              <a:rPr lang="en-US" altLang="zh-TW" dirty="0"/>
              <a:t>Apple Watch</a:t>
            </a:r>
            <a:r>
              <a:rPr lang="zh-TW" altLang="zh-TW" dirty="0"/>
              <a:t>使用的行動銀行。</a:t>
            </a:r>
          </a:p>
          <a:p>
            <a:endParaRPr lang="zh-TW" altLang="en-US" dirty="0"/>
          </a:p>
        </p:txBody>
      </p:sp>
      <p:sp>
        <p:nvSpPr>
          <p:cNvPr id="4" name="標題 1"/>
          <p:cNvSpPr>
            <a:spLocks noGrp="1"/>
          </p:cNvSpPr>
          <p:nvPr>
            <p:ph type="title"/>
          </p:nvPr>
        </p:nvSpPr>
        <p:spPr/>
        <p:txBody>
          <a:bodyPr>
            <a:noAutofit/>
          </a:bodyPr>
          <a:lstStyle/>
          <a:p>
            <a:pPr lvl="2" algn="ctr" rtl="0">
              <a:spcBef>
                <a:spcPct val="0"/>
              </a:spcBef>
            </a:pPr>
            <a:r>
              <a:rPr lang="zh-TW" altLang="zh-TW" sz="3600" dirty="0"/>
              <a:t>通路偏好</a:t>
            </a:r>
            <a:r>
              <a:rPr lang="zh-TW" altLang="zh-TW" sz="3600" dirty="0" smtClean="0"/>
              <a:t>轉移</a:t>
            </a:r>
            <a:r>
              <a:rPr lang="en-US" altLang="zh-TW" sz="3600" dirty="0" smtClean="0"/>
              <a:t/>
            </a:r>
            <a:br>
              <a:rPr lang="en-US" altLang="zh-TW" sz="3600" dirty="0" smtClean="0"/>
            </a:br>
            <a:r>
              <a:rPr lang="zh-TW" altLang="zh-TW" sz="3600" dirty="0" smtClean="0"/>
              <a:t>（</a:t>
            </a:r>
            <a:r>
              <a:rPr lang="en-US" altLang="zh-TW" sz="3600" dirty="0"/>
              <a:t>Shifting Customer Preference</a:t>
            </a:r>
            <a:r>
              <a:rPr lang="zh-TW" altLang="zh-TW" sz="3600" dirty="0" smtClean="0"/>
              <a:t>）</a:t>
            </a:r>
            <a:endParaRPr lang="zh-TW" altLang="en-US" sz="3600" dirty="0"/>
          </a:p>
        </p:txBody>
      </p:sp>
    </p:spTree>
    <p:extLst>
      <p:ext uri="{BB962C8B-B14F-4D97-AF65-F5344CB8AC3E}">
        <p14:creationId xmlns:p14="http://schemas.microsoft.com/office/powerpoint/2010/main" val="110739235"/>
      </p:ext>
    </p:extLst>
  </p:cSld>
  <p:clrMapOvr>
    <a:masterClrMapping/>
  </p:clrMapOvr>
  <p:transition>
    <p:random/>
  </p:transition>
</p:sld>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Ext title">
  <a:themeElements>
    <a:clrScheme name="Ext titl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Ext titl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Ext titl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Ext titl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Ext titl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Ext titl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Ext titl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Ext titl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Ext titl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Ext titl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Ext titl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Ext titl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Ext title">
  <a:themeElements>
    <a:clrScheme name="1_Ext titl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1_Ext titl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Ext titl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1_Ext titl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1_Ext titl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1_Ext titl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1_Ext titl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1_Ext titl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1_Ext titl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1_Ext titl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1_Ext titl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1_Ext titl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Ext title">
  <a:themeElements>
    <a:clrScheme name="3_Ext titl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3_Ext titl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3_Ext titl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3_Ext titl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3_Ext titl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3_Ext titl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3_Ext titl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3_Ext titl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3_Ext titl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3_Ext titl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3_Ext titl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3_Ext titl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Ext title">
  <a:themeElements>
    <a:clrScheme name="2_Ext titl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2_Ext titl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Ext titl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2_Ext titl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2_Ext titl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2_Ext titl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2_Ext titl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2_Ext titl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2_Ext titl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2_Ext titl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2_Ext titl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2_Ext titl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7.xml><?xml version="1.0" encoding="utf-8"?>
<a:theme xmlns:a="http://schemas.openxmlformats.org/drawingml/2006/main" name="Office 佈景主題">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Template-5th-ed</Template>
  <TotalTime>572284543</TotalTime>
  <Pages>30</Pages>
  <Words>8855</Words>
  <Application>Microsoft Office PowerPoint</Application>
  <PresentationFormat>Letter 紙張 (8.5x11 英吋)</PresentationFormat>
  <Paragraphs>578</Paragraphs>
  <Slides>72</Slides>
  <Notes>5</Notes>
  <HiddenSlides>0</HiddenSlides>
  <MMClips>0</MMClips>
  <ScaleCrop>false</ScaleCrop>
  <HeadingPairs>
    <vt:vector size="8" baseType="variant">
      <vt:variant>
        <vt:lpstr>使用字型</vt:lpstr>
      </vt:variant>
      <vt:variant>
        <vt:i4>13</vt:i4>
      </vt:variant>
      <vt:variant>
        <vt:lpstr>佈景主題</vt:lpstr>
      </vt:variant>
      <vt:variant>
        <vt:i4>6</vt:i4>
      </vt:variant>
      <vt:variant>
        <vt:lpstr>內嵌 OLE 伺服程式</vt:lpstr>
      </vt:variant>
      <vt:variant>
        <vt:i4>3</vt:i4>
      </vt:variant>
      <vt:variant>
        <vt:lpstr>投影片標題</vt:lpstr>
      </vt:variant>
      <vt:variant>
        <vt:i4>72</vt:i4>
      </vt:variant>
    </vt:vector>
  </HeadingPairs>
  <TitlesOfParts>
    <vt:vector size="94" baseType="lpstr">
      <vt:lpstr>Microsoft YaHei</vt:lpstr>
      <vt:lpstr>华文中宋</vt:lpstr>
      <vt:lpstr>細明體</vt:lpstr>
      <vt:lpstr>微軟正黑體</vt:lpstr>
      <vt:lpstr>新細明體</vt:lpstr>
      <vt:lpstr>標楷體</vt:lpstr>
      <vt:lpstr>Arial</vt:lpstr>
      <vt:lpstr>Gill Sans MT</vt:lpstr>
      <vt:lpstr>Helvetica</vt:lpstr>
      <vt:lpstr>Times New Roman</vt:lpstr>
      <vt:lpstr>Verdana</vt:lpstr>
      <vt:lpstr>Wingdings</vt:lpstr>
      <vt:lpstr>Wingdings 2</vt:lpstr>
      <vt:lpstr>Layers</vt:lpstr>
      <vt:lpstr>Ext title</vt:lpstr>
      <vt:lpstr>1_Ext title</vt:lpstr>
      <vt:lpstr>3_Ext title</vt:lpstr>
      <vt:lpstr>2_Ext title</vt:lpstr>
      <vt:lpstr>夏至</vt:lpstr>
      <vt:lpstr>文件</vt:lpstr>
      <vt:lpstr>方程式</vt:lpstr>
      <vt:lpstr>圖表</vt:lpstr>
      <vt:lpstr>第十二章  授信作業實務</vt:lpstr>
      <vt:lpstr>授信組織</vt:lpstr>
      <vt:lpstr>PowerPoint 簡報</vt:lpstr>
      <vt:lpstr>董事會(Board of Directors)董事會的角色</vt:lpstr>
      <vt:lpstr>授信政策</vt:lpstr>
      <vt:lpstr>授信政策的內容</vt:lpstr>
      <vt:lpstr>授信政策的內容</vt:lpstr>
      <vt:lpstr>營業單位</vt:lpstr>
      <vt:lpstr>案例-中興銀行倒閉</vt:lpstr>
      <vt:lpstr>風險管理單位</vt:lpstr>
      <vt:lpstr>風險衡量機制</vt:lpstr>
      <vt:lpstr>授信審議單位</vt:lpstr>
      <vt:lpstr>稽核單位</vt:lpstr>
      <vt:lpstr>授信錯誤的兩種型式</vt:lpstr>
      <vt:lpstr>PowerPoint 簡報</vt:lpstr>
      <vt:lpstr>銀行徵信作業概況</vt:lpstr>
      <vt:lpstr>PowerPoint 簡報</vt:lpstr>
      <vt:lpstr>銀行徵信作業概況~徵信報告內容</vt:lpstr>
      <vt:lpstr>調查計劃</vt:lpstr>
      <vt:lpstr>PowerPoint 簡報</vt:lpstr>
      <vt:lpstr>五大關鍵問題-5P</vt:lpstr>
      <vt:lpstr>五P---借款戶（People）</vt:lpstr>
      <vt:lpstr>PowerPoint 簡報</vt:lpstr>
      <vt:lpstr>借款戶問題舉例</vt:lpstr>
      <vt:lpstr>借款戶問題舉例</vt:lpstr>
      <vt:lpstr>個人基本資料之查證方法個人基本資料之查證方法</vt:lpstr>
      <vt:lpstr>土地及建物之查證方法</vt:lpstr>
      <vt:lpstr>銀行存、借款之查證方法</vt:lpstr>
      <vt:lpstr>個人收支情形之查證方法</vt:lpstr>
      <vt:lpstr>聯合徵信中心對公司、授信戶所提供查詢之項目</vt:lpstr>
      <vt:lpstr>五P---資金用途（Purpose）</vt:lpstr>
      <vt:lpstr>PowerPoint 簡報</vt:lpstr>
      <vt:lpstr>還款來源（Payment）</vt:lpstr>
      <vt:lpstr>債權保障（Protection）</vt:lpstr>
      <vt:lpstr>擔保品</vt:lpstr>
      <vt:lpstr>經驗法則</vt:lpstr>
      <vt:lpstr>對保</vt:lpstr>
      <vt:lpstr>限制條款 (loan covenants)</vt:lpstr>
      <vt:lpstr>五P---授信展望（Perspective）</vt:lpstr>
      <vt:lpstr>銀行徵信作業概況~財會報告內容</vt:lpstr>
      <vt:lpstr>PowerPoint 簡報</vt:lpstr>
      <vt:lpstr>PowerPoint 簡報</vt:lpstr>
      <vt:lpstr>財務預測</vt:lpstr>
      <vt:lpstr>產業概況</vt:lpstr>
      <vt:lpstr>廠商的事業概況</vt:lpstr>
      <vt:lpstr>廠商的經營與管理</vt:lpstr>
      <vt:lpstr>銀行徵信作業概況~信用評等</vt:lpstr>
      <vt:lpstr>外部信用評等</vt:lpstr>
      <vt:lpstr>國內信用評等機構與評等系統</vt:lpstr>
      <vt:lpstr>國內信用評等機構與評等系統（續）</vt:lpstr>
      <vt:lpstr>FICO簡介</vt:lpstr>
      <vt:lpstr>FICO評分因素</vt:lpstr>
      <vt:lpstr>FICO評分因素</vt:lpstr>
      <vt:lpstr>PowerPoint 簡報</vt:lpstr>
      <vt:lpstr>信用評分系統（ Credit scoring system）</vt:lpstr>
      <vt:lpstr>螞蟻金服</vt:lpstr>
      <vt:lpstr>「獨角獸」是指成立不到 10 年，但估值達 10 億美元以上的科技創業公司。上榜獨角獸企業平均成立 6 年。 從地區分佈來看，北京、上海及杭州分別佔獨角獸最多的城市首 3 位，而在許多人眼中可謂是「中國矽谷」的深圳，卻只排第 4 位。 年齡方面，中國胡潤研究院指出，據不完全統計，上榜獨角獸企業掌舵人平均年齡約 40 歲，當中約 41.8% 掌舵人為 70 後，約 32.9% 為 80 後，90 後佔約 1.3%，</vt:lpstr>
      <vt:lpstr>現金貸的風險</vt:lpstr>
      <vt:lpstr>替代管道---P2P網貸平台</vt:lpstr>
      <vt:lpstr>傳統借貸 VS. P2P借貸</vt:lpstr>
      <vt:lpstr>Zopa.com</vt:lpstr>
      <vt:lpstr>Prosper.com</vt:lpstr>
      <vt:lpstr>Lending Club</vt:lpstr>
      <vt:lpstr>2014年美國P2P平台市占率</vt:lpstr>
      <vt:lpstr>P2P網貸與傳統銀行存放款之差異</vt:lpstr>
      <vt:lpstr>P2P提供的風險管理服務</vt:lpstr>
      <vt:lpstr>傳統銀行的優缺點</vt:lpstr>
      <vt:lpstr>P2P網貸的優缺點</vt:lpstr>
      <vt:lpstr>P2P網貸- MarketInvoice</vt:lpstr>
      <vt:lpstr>通路偏好轉移 （Shifting Customer Preference）</vt:lpstr>
      <vt:lpstr>直銷銀行</vt:lpstr>
      <vt:lpstr>通路偏好轉移 （Shifting Customer Preference）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Evaluating Commercial Loan Request</dc:title>
  <dc:subject>Chapter 16</dc:subject>
  <dc:creator>S. Scott MacDonald, Ph.D.</dc:creator>
  <cp:lastModifiedBy>user</cp:lastModifiedBy>
  <cp:revision>488</cp:revision>
  <cp:lastPrinted>1999-07-31T12:13:58Z</cp:lastPrinted>
  <dcterms:created xsi:type="dcterms:W3CDTF">1995-03-24T11:29:58Z</dcterms:created>
  <dcterms:modified xsi:type="dcterms:W3CDTF">2018-12-18T04:02:20Z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3</vt:i4>
  </property>
  <property fmtid="{D5CDD505-2E9C-101B-9397-08002B2CF9AE}" pid="7" name="MailAddress">
    <vt:lpwstr>smacdona@mail.cox.smu.edu</vt:lpwstr>
  </property>
  <property fmtid="{D5CDD505-2E9C-101B-9397-08002B2CF9AE}" pid="8" name="HomePage">
    <vt:lpwstr>http://www.smu.edu/~swgsb</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3</vt:i4>
  </property>
  <property fmtid="{D5CDD505-2E9C-101B-9397-08002B2CF9AE}" pid="21" name="OutputDir">
    <vt:lpwstr>C:\My Documents\Jazz\BFA Files\Bnk Mgt 4th ed\orginal 3ed chapters\BNKLECT\Bank_mgt_text</vt:lpwstr>
  </property>
</Properties>
</file>