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1" r:id="rId1"/>
  </p:sldMasterIdLst>
  <p:notesMasterIdLst>
    <p:notesMasterId r:id="rId31"/>
  </p:notesMasterIdLst>
  <p:handoutMasterIdLst>
    <p:handoutMasterId r:id="rId32"/>
  </p:handoutMasterIdLst>
  <p:sldIdLst>
    <p:sldId id="257" r:id="rId2"/>
    <p:sldId id="309" r:id="rId3"/>
    <p:sldId id="310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20" r:id="rId12"/>
    <p:sldId id="322" r:id="rId13"/>
    <p:sldId id="324" r:id="rId14"/>
    <p:sldId id="323" r:id="rId15"/>
    <p:sldId id="327" r:id="rId16"/>
    <p:sldId id="328" r:id="rId17"/>
    <p:sldId id="330" r:id="rId18"/>
    <p:sldId id="334" r:id="rId19"/>
    <p:sldId id="335" r:id="rId20"/>
    <p:sldId id="336" r:id="rId21"/>
    <p:sldId id="337" r:id="rId22"/>
    <p:sldId id="344" r:id="rId23"/>
    <p:sldId id="345" r:id="rId24"/>
    <p:sldId id="347" r:id="rId25"/>
    <p:sldId id="348" r:id="rId26"/>
    <p:sldId id="350" r:id="rId27"/>
    <p:sldId id="351" r:id="rId28"/>
    <p:sldId id="308" r:id="rId29"/>
    <p:sldId id="331" r:id="rId3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25"/>
    <a:srgbClr val="006633"/>
    <a:srgbClr val="A2ADA3"/>
    <a:srgbClr val="97B369"/>
    <a:srgbClr val="799FC2"/>
    <a:srgbClr val="5CADB1"/>
    <a:srgbClr val="F1A623"/>
    <a:srgbClr val="8AB5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4B4022-B48A-4B23-B133-9E1AF9EE66CB}" type="datetimeFigureOut">
              <a:rPr lang="en-US" altLang="en-US"/>
              <a:pPr/>
              <a:t>10/16/2018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53D36E-A73C-4779-904A-D6CDCA68F36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146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F2D256-AFD1-4B6C-AA92-2513403E2382}" type="datetimeFigureOut">
              <a:rPr lang="en-US" altLang="en-US"/>
              <a:pPr/>
              <a:t>10/16/2018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CCF5E2-ED0C-4D83-BA6D-4A5AA9AB37D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22577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EC32C-17FC-42EA-A9DC-86334F15666B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6841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0C9219-3375-4189-AEAB-D7E861314891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023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8429E1-10BE-4AD9-80D4-956E581E4835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2088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693C6-1D34-4E55-B1F5-8D0CE6AACA15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6332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73E970-B74E-40CE-B869-FF56A66F6395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1322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3424D7-70AE-42C2-80C8-DA6BBE733B79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2402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E5C678-FA5A-4E30-A492-950AB659F254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8546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B4CA99-9FF0-44E6-A4D5-09782688D71B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8661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732DB5-AF74-430A-BD8C-D2D290B70FC3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7958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188A1C-3C92-44EE-9BFB-C4C815898986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28554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B5A91-52D6-48A6-8720-D7906A0687F6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726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7FEFB4-9E75-4190-A39A-82CB75D78A23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5244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171C7B-7A82-4C4A-9C40-44D12674105E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1312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5B603F-C583-4AE9-90C7-2BE6F3C09764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1420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F5E29-E49A-41A8-B38D-EA448755524E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2089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39F50B-1F58-4852-BFF6-3B5A56AA9303}" type="slidenum">
              <a:rPr lang="en-US" altLang="en-US"/>
              <a:pPr/>
              <a:t>17</a:t>
            </a:fld>
            <a:endParaRPr lang="en-US" altLang="en-US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6177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57048E-B46F-409B-9C29-934118DA69E1}" type="slidenum">
              <a:rPr lang="en-US" altLang="en-US"/>
              <a:pPr/>
              <a:t>18</a:t>
            </a:fld>
            <a:endParaRPr lang="en-US" altLang="en-US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3828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09423A-2315-4F49-AF00-703BDEF4FB3C}" type="slidenum">
              <a:rPr lang="en-US" altLang="en-US"/>
              <a:pPr/>
              <a:t>19</a:t>
            </a:fld>
            <a:endParaRPr lang="en-US" altLang="en-US" dirty="0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228760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5C5A39-2A0C-461E-A3DC-8CE1BEA6F6FF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03312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6D8D2B-0FF2-4557-8738-1E925ADB8D4B}" type="slidenum">
              <a:rPr lang="en-US" altLang="en-US"/>
              <a:pPr/>
              <a:t>21</a:t>
            </a:fld>
            <a:endParaRPr lang="en-US" alt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37403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ECC9C9-9C54-446A-B945-02CBE766918C}" type="slidenum">
              <a:rPr lang="en-US" altLang="en-US"/>
              <a:pPr/>
              <a:t>22</a:t>
            </a:fld>
            <a:endParaRPr lang="en-US" altLang="en-US" dirty="0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1258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94E94D-44C1-4951-8EFD-991A78481B1A}" type="slidenum">
              <a:rPr lang="en-US" altLang="en-US"/>
              <a:pPr/>
              <a:t>23</a:t>
            </a:fld>
            <a:endParaRPr lang="en-US" altLang="en-US" dirty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2807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9F4F0D-813B-45EC-8E4F-A652C1193C65}" type="slidenum">
              <a:rPr lang="en-US" altLang="en-US"/>
              <a:pPr/>
              <a:t>24</a:t>
            </a:fld>
            <a:endParaRPr lang="en-US" altLang="en-US" dirty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44990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B0AE00-BD10-4F39-8D7B-944D049222F9}" type="slidenum">
              <a:rPr lang="en-US" altLang="en-US"/>
              <a:pPr/>
              <a:t>25</a:t>
            </a:fld>
            <a:endParaRPr lang="en-US" alt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51410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DC0E33-CCB3-45E0-A71B-10E87366F022}" type="slidenum">
              <a:rPr lang="en-US" altLang="en-US"/>
              <a:pPr/>
              <a:t>26</a:t>
            </a:fld>
            <a:endParaRPr lang="en-US" altLang="en-US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08712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776249-7077-4FB9-B373-0ADD0D09282D}" type="slidenum">
              <a:rPr lang="en-US" altLang="en-US"/>
              <a:pPr/>
              <a:t>27</a:t>
            </a:fld>
            <a:endParaRPr lang="en-US" altLang="en-US" dirty="0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614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ord 6"/>
          <p:cNvSpPr>
            <a:spLocks/>
          </p:cNvSpPr>
          <p:nvPr userDrawn="1"/>
        </p:nvSpPr>
        <p:spPr bwMode="auto">
          <a:xfrm>
            <a:off x="8108819" y="4580948"/>
            <a:ext cx="1569020" cy="1571315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4" name="Chord 6"/>
          <p:cNvSpPr>
            <a:spLocks/>
          </p:cNvSpPr>
          <p:nvPr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73038"/>
            <a:ext cx="8521173" cy="914400"/>
          </a:xfrm>
          <a:prstGeom prst="rect">
            <a:avLst/>
          </a:prstGeom>
        </p:spPr>
        <p:txBody>
          <a:bodyPr vert="horz" anchor="ctr"/>
          <a:lstStyle>
            <a:lvl1pPr algn="ctr">
              <a:defRPr sz="4000" b="1" i="0">
                <a:solidFill>
                  <a:srgbClr val="004A25"/>
                </a:solidFill>
                <a:latin typeface="+mn-lt"/>
                <a:ea typeface="微軟正黑體" pitchFamily="34" charset="-120"/>
                <a:cs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82880" y="1302589"/>
            <a:ext cx="8521173" cy="4823908"/>
          </a:xfrm>
          <a:prstGeom prst="rect">
            <a:avLst/>
          </a:prstGeom>
        </p:spPr>
        <p:txBody>
          <a:bodyPr/>
          <a:lstStyle>
            <a:lvl1pPr>
              <a:defRPr sz="3000" b="1">
                <a:latin typeface="+mn-lt"/>
                <a:ea typeface="+mj-ea"/>
              </a:defRPr>
            </a:lvl1pPr>
            <a:lvl2pPr>
              <a:defRPr b="1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</a:defRPr>
            </a:lvl2pPr>
            <a:lvl3pPr>
              <a:defRPr b="1"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</a:defRPr>
            </a:lvl3pPr>
            <a:lvl4pPr>
              <a:defRPr b="1">
                <a:solidFill>
                  <a:schemeClr val="bg2">
                    <a:lumMod val="25000"/>
                  </a:schemeClr>
                </a:solidFill>
                <a:latin typeface="+mn-lt"/>
                <a:ea typeface="+mj-ea"/>
              </a:defRPr>
            </a:lvl4pPr>
            <a:lvl5pPr>
              <a:defRPr b="1">
                <a:latin typeface="+mn-lt"/>
                <a:ea typeface="+mj-ea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Rectangle 2"/>
          <p:cNvSpPr/>
          <p:nvPr userDrawn="1"/>
        </p:nvSpPr>
        <p:spPr>
          <a:xfrm>
            <a:off x="8910638" y="0"/>
            <a:ext cx="233362" cy="68897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8910638" cy="622350"/>
          </a:xfrm>
          <a:prstGeom prst="rect">
            <a:avLst/>
          </a:prstGeom>
        </p:spPr>
      </p:pic>
      <p:pic>
        <p:nvPicPr>
          <p:cNvPr id="14" name="Picture 2" descr="NicholsonCvrImg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6" y="5055079"/>
            <a:ext cx="1101993" cy="107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4A2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338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ord 6"/>
          <p:cNvSpPr>
            <a:spLocks/>
          </p:cNvSpPr>
          <p:nvPr userDrawn="1"/>
        </p:nvSpPr>
        <p:spPr bwMode="auto">
          <a:xfrm>
            <a:off x="8108819" y="4580948"/>
            <a:ext cx="1569020" cy="1571315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4" name="Chord 6"/>
          <p:cNvSpPr>
            <a:spLocks/>
          </p:cNvSpPr>
          <p:nvPr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73038"/>
            <a:ext cx="8521173" cy="914400"/>
          </a:xfrm>
          <a:prstGeom prst="rect">
            <a:avLst/>
          </a:prstGeom>
        </p:spPr>
        <p:txBody>
          <a:bodyPr vert="horz" anchor="ctr"/>
          <a:lstStyle>
            <a:lvl1pPr algn="ctr">
              <a:defRPr sz="4000" b="1" i="0">
                <a:solidFill>
                  <a:srgbClr val="004A25"/>
                </a:solidFill>
                <a:latin typeface="+mn-lt"/>
                <a:ea typeface="微軟正黑體" pitchFamily="34" charset="-120"/>
                <a:cs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82880" y="1302589"/>
            <a:ext cx="8521173" cy="4823908"/>
          </a:xfrm>
          <a:prstGeom prst="rect">
            <a:avLst/>
          </a:prstGeom>
        </p:spPr>
        <p:txBody>
          <a:bodyPr/>
          <a:lstStyle>
            <a:lvl1pPr>
              <a:defRPr sz="3000" b="1">
                <a:latin typeface="+mn-lt"/>
                <a:ea typeface="+mj-ea"/>
              </a:defRPr>
            </a:lvl1pPr>
            <a:lvl2pPr>
              <a:defRPr b="1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</a:defRPr>
            </a:lvl2pPr>
            <a:lvl3pPr>
              <a:defRPr b="1"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</a:defRPr>
            </a:lvl3pPr>
            <a:lvl4pPr>
              <a:defRPr b="1">
                <a:solidFill>
                  <a:schemeClr val="bg2">
                    <a:lumMod val="25000"/>
                  </a:schemeClr>
                </a:solidFill>
                <a:latin typeface="+mn-lt"/>
                <a:ea typeface="+mj-ea"/>
              </a:defRPr>
            </a:lvl4pPr>
            <a:lvl5pPr>
              <a:defRPr b="1">
                <a:latin typeface="+mn-lt"/>
                <a:ea typeface="+mj-ea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Rectangle 2"/>
          <p:cNvSpPr/>
          <p:nvPr userDrawn="1"/>
        </p:nvSpPr>
        <p:spPr>
          <a:xfrm>
            <a:off x="8910638" y="0"/>
            <a:ext cx="233362" cy="68897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8910638" cy="622350"/>
          </a:xfrm>
          <a:prstGeom prst="rect">
            <a:avLst/>
          </a:prstGeom>
        </p:spPr>
      </p:pic>
      <p:pic>
        <p:nvPicPr>
          <p:cNvPr id="14" name="Picture 2" descr="NicholsonCvrImg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553" y="173038"/>
            <a:ext cx="870051" cy="8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4A2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87073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ord 6"/>
          <p:cNvSpPr>
            <a:spLocks/>
          </p:cNvSpPr>
          <p:nvPr userDrawn="1"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" y="0"/>
            <a:ext cx="8810078" cy="914400"/>
          </a:xfrm>
          <a:prstGeom prst="rect">
            <a:avLst/>
          </a:prstGeom>
        </p:spPr>
        <p:txBody>
          <a:bodyPr vert="horz" anchor="ctr"/>
          <a:lstStyle>
            <a:lvl1pPr algn="ctr">
              <a:defRPr sz="4000" b="1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4" name="Rectangle 2"/>
          <p:cNvSpPr/>
          <p:nvPr userDrawn="1"/>
        </p:nvSpPr>
        <p:spPr>
          <a:xfrm>
            <a:off x="8910638" y="0"/>
            <a:ext cx="233362" cy="68897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8910638" cy="622350"/>
          </a:xfrm>
          <a:prstGeom prst="rect">
            <a:avLst/>
          </a:prstGeom>
        </p:spPr>
      </p:pic>
      <p:sp>
        <p:nvSpPr>
          <p:cNvPr id="15" name="Chord 6"/>
          <p:cNvSpPr>
            <a:spLocks/>
          </p:cNvSpPr>
          <p:nvPr userDrawn="1"/>
        </p:nvSpPr>
        <p:spPr bwMode="auto">
          <a:xfrm>
            <a:off x="8367713" y="91440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393342" y="1223800"/>
            <a:ext cx="5908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rgbClr val="004A25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r>
              <a:rPr lang="en-US" altLang="en-US" smtClean="0"/>
              <a:t>Ch.  </a:t>
            </a:r>
          </a:p>
          <a:p>
            <a:r>
              <a:rPr lang="en-US" altLang="en-US" smtClean="0"/>
              <a:t> • </a:t>
            </a:r>
          </a:p>
          <a:p>
            <a:r>
              <a:rPr lang="en-US" altLang="en-US" smtClean="0"/>
              <a:t> </a:t>
            </a:r>
            <a:fld id="{086ACDC5-065D-46CD-9DE9-1FD81FFDBB9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6367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B9CDE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22225" y="22225"/>
            <a:ext cx="1784350" cy="1784350"/>
          </a:xfrm>
          <a:prstGeom prst="ellipse">
            <a:avLst/>
          </a:pr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548640"/>
            <a:ext cx="1920240" cy="640080"/>
          </a:xfrm>
          <a:prstGeom prst="rect">
            <a:avLst/>
          </a:prstGeom>
        </p:spPr>
        <p:txBody>
          <a:bodyPr vert="horz"/>
          <a:lstStyle>
            <a:lvl1pPr algn="ctr">
              <a:lnSpc>
                <a:spcPts val="3700"/>
              </a:lnSpc>
              <a:defRPr sz="3600" b="0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en-US" smtClean="0"/>
              <a:t>Click to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7013" y="1370013"/>
            <a:ext cx="8080225" cy="47990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02060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2"/>
          <p:cNvSpPr/>
          <p:nvPr userDrawn="1"/>
        </p:nvSpPr>
        <p:spPr>
          <a:xfrm>
            <a:off x="8910638" y="0"/>
            <a:ext cx="233362" cy="68897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8910638" cy="622350"/>
          </a:xfrm>
          <a:prstGeom prst="rect">
            <a:avLst/>
          </a:prstGeom>
        </p:spPr>
      </p:pic>
      <p:sp>
        <p:nvSpPr>
          <p:cNvPr id="13" name="Chord 6"/>
          <p:cNvSpPr>
            <a:spLocks/>
          </p:cNvSpPr>
          <p:nvPr userDrawn="1"/>
        </p:nvSpPr>
        <p:spPr bwMode="auto">
          <a:xfrm>
            <a:off x="8367713" y="5148212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342" y="5457612"/>
            <a:ext cx="590847" cy="365125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rgbClr val="004A2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en-US" smtClean="0"/>
              <a:t>Ch.6  </a:t>
            </a:r>
          </a:p>
          <a:p>
            <a:r>
              <a:rPr lang="en-US" altLang="en-US" smtClean="0"/>
              <a:t> • </a:t>
            </a:r>
          </a:p>
          <a:p>
            <a:r>
              <a:rPr lang="en-US" altLang="en-US" smtClean="0"/>
              <a:t> </a:t>
            </a:r>
            <a:fld id="{086ACDC5-065D-46CD-9DE9-1FD81FFDBB9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7852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83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83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0F0FFB-FE16-4E08-B2E2-38C12B07C0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64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464300"/>
          </a:xfrm>
          <a:prstGeom prst="rect">
            <a:avLst/>
          </a:prstGeom>
          <a:solidFill>
            <a:srgbClr val="B9CDE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22225" y="22225"/>
            <a:ext cx="1784350" cy="1784350"/>
          </a:xfrm>
          <a:prstGeom prst="ellipse">
            <a:avLst/>
          </a:pr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64300"/>
            <a:ext cx="9144000" cy="4254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0"/>
            <a:ext cx="1920240" cy="640080"/>
          </a:xfrm>
          <a:prstGeom prst="rect">
            <a:avLst/>
          </a:prstGeom>
        </p:spPr>
        <p:txBody>
          <a:bodyPr vert="horz"/>
          <a:lstStyle>
            <a:lvl1pPr algn="ctr">
              <a:lnSpc>
                <a:spcPts val="3700"/>
              </a:lnSpc>
              <a:defRPr sz="3600" b="0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3500" y="5970588"/>
            <a:ext cx="2070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64300"/>
            <a:ext cx="9144000" cy="4048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BFBFBF"/>
                </a:solidFill>
              </a:defRPr>
            </a:lvl1pPr>
          </a:lstStyle>
          <a:p>
            <a:endParaRPr lang="en-US" altLang="en-US" i="1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83475" y="6391275"/>
            <a:ext cx="150177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altLang="en-US" dirty="0" smtClean="0"/>
              <a:t>Ch. 5 •  </a:t>
            </a:r>
            <a:fld id="{7FE20F41-C845-485E-BB83-3EAECF4D831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7013" y="1370013"/>
            <a:ext cx="8683625" cy="47990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52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64300"/>
            <a:ext cx="9144000" cy="4254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Chord 6"/>
          <p:cNvSpPr>
            <a:spLocks/>
          </p:cNvSpPr>
          <p:nvPr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0"/>
            <a:ext cx="8810078" cy="914400"/>
          </a:xfrm>
          <a:prstGeom prst="rect">
            <a:avLst/>
          </a:prstGeom>
        </p:spPr>
        <p:txBody>
          <a:bodyPr vert="horz"/>
          <a:lstStyle>
            <a:lvl1pPr algn="ctr">
              <a:defRPr sz="4000" b="1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3500" y="5970588"/>
            <a:ext cx="2070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64300"/>
            <a:ext cx="9144000" cy="4048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BFBFBF"/>
                </a:solidFill>
              </a:defRPr>
            </a:lvl1pPr>
          </a:lstStyle>
          <a:p>
            <a:endParaRPr lang="en-US" altLang="en-US" i="1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83475" y="6391275"/>
            <a:ext cx="150177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altLang="en-US" dirty="0" smtClean="0"/>
              <a:t>Ch. 6  •  </a:t>
            </a:r>
            <a:fld id="{086ACDC5-065D-46CD-9DE9-1FD81FFDBB9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7013" y="1097280"/>
            <a:ext cx="8683625" cy="50292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8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ord 6"/>
          <p:cNvSpPr>
            <a:spLocks/>
          </p:cNvSpPr>
          <p:nvPr userDrawn="1"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" y="0"/>
            <a:ext cx="8810078" cy="914400"/>
          </a:xfrm>
          <a:prstGeom prst="rect">
            <a:avLst/>
          </a:prstGeom>
        </p:spPr>
        <p:txBody>
          <a:bodyPr vert="horz"/>
          <a:lstStyle>
            <a:lvl1pPr algn="ctr">
              <a:defRPr sz="4000" b="1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464300"/>
            <a:ext cx="9144000" cy="4254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83475" y="6391275"/>
            <a:ext cx="150177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altLang="en-US" dirty="0" smtClean="0"/>
              <a:t>Ch. 6  •  </a:t>
            </a:r>
            <a:fld id="{086ACDC5-065D-46CD-9DE9-1FD81FFDBB9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64300"/>
            <a:ext cx="9144000" cy="4048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BFBFBF"/>
                </a:solidFill>
              </a:defRPr>
            </a:lvl1pPr>
          </a:lstStyle>
          <a:p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3706367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882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464300"/>
          </a:xfrm>
          <a:prstGeom prst="rect">
            <a:avLst/>
          </a:prstGeom>
          <a:solidFill>
            <a:srgbClr val="B9CDE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22225" y="22225"/>
            <a:ext cx="1784350" cy="1784350"/>
          </a:xfrm>
          <a:prstGeom prst="ellipse">
            <a:avLst/>
          </a:pr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64300"/>
            <a:ext cx="9144000" cy="4254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0"/>
            <a:ext cx="1920240" cy="640080"/>
          </a:xfrm>
          <a:prstGeom prst="rect">
            <a:avLst/>
          </a:prstGeom>
        </p:spPr>
        <p:txBody>
          <a:bodyPr vert="horz"/>
          <a:lstStyle>
            <a:lvl1pPr algn="ctr">
              <a:lnSpc>
                <a:spcPts val="3700"/>
              </a:lnSpc>
              <a:defRPr sz="3600" b="0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3500" y="5970588"/>
            <a:ext cx="2070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64300"/>
            <a:ext cx="9144000" cy="4048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BFBFBF"/>
                </a:solidFill>
              </a:defRPr>
            </a:lvl1pPr>
          </a:lstStyle>
          <a:p>
            <a:endParaRPr lang="en-US" altLang="en-US" i="1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83475" y="6391275"/>
            <a:ext cx="150177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altLang="en-US" dirty="0" smtClean="0"/>
              <a:t>Ch. 6 •  </a:t>
            </a:r>
            <a:fld id="{7FE20F41-C845-485E-BB83-3EAECF4D831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7013" y="1370013"/>
            <a:ext cx="8683625" cy="47990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52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74" r:id="rId9"/>
    <p:sldLayoutId id="2147483676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NicholsonCvrIm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5" t="22739" r="13911" b="22876"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1744663" y="558800"/>
            <a:ext cx="5654675" cy="56530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5400000" sx="102000" sy="102000" algn="tl" rotWithShape="0">
              <a:prstClr val="black">
                <a:alpha val="39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744663" y="1924050"/>
            <a:ext cx="5654675" cy="3313113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sz="6000" b="1" spc="-150" dirty="0" smtClean="0">
                <a:solidFill>
                  <a:srgbClr val="006633"/>
                </a:solidFill>
                <a:latin typeface="Century Schoolbook"/>
                <a:cs typeface="Century Schoolbook"/>
              </a:rPr>
              <a:t>生產</a:t>
            </a:r>
            <a:endParaRPr lang="en-US" sz="6000" b="1" spc="-150" dirty="0">
              <a:solidFill>
                <a:srgbClr val="006633"/>
              </a:solidFill>
              <a:latin typeface="Century Schoolbook"/>
              <a:cs typeface="Century Schoolbook"/>
            </a:endParaRPr>
          </a:p>
        </p:txBody>
      </p:sp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2976563" y="250825"/>
            <a:ext cx="3190875" cy="222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ts val="8300"/>
              </a:lnSpc>
            </a:pPr>
            <a:r>
              <a:rPr lang="en-US" altLang="en-US" sz="2000" b="1" dirty="0">
                <a:latin typeface="Century Schoolbook" pitchFamily="18" charset="0"/>
              </a:rPr>
              <a:t>CHAPTER</a:t>
            </a:r>
          </a:p>
          <a:p>
            <a:pPr algn="ctr">
              <a:lnSpc>
                <a:spcPts val="8300"/>
              </a:lnSpc>
            </a:pPr>
            <a:r>
              <a:rPr lang="en-US" altLang="en-US" sz="10500" b="1" dirty="0">
                <a:latin typeface="Century Schoolbook" pitchFamily="18" charset="0"/>
              </a:rPr>
              <a:t>6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0FFB-FE16-4E08-B2E2-38C12B07C0EA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本章預覽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104152"/>
            <a:ext cx="8521173" cy="4823908"/>
          </a:xfrm>
        </p:spPr>
        <p:txBody>
          <a:bodyPr/>
          <a:lstStyle/>
          <a:p>
            <a:pPr algn="just">
              <a:spcBef>
                <a:spcPts val="1200"/>
              </a:spcBef>
            </a:pPr>
            <a:r>
              <a:rPr lang="zh-TW" altLang="en-US" dirty="0" smtClean="0"/>
              <a:t>本章探討廠商的生產技術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，即生產函數，分析</a:t>
            </a:r>
            <a:r>
              <a:rPr lang="zh-TW" altLang="en-US" dirty="0" smtClean="0"/>
              <a:t>以下問題：</a:t>
            </a:r>
            <a:endParaRPr lang="en-US" altLang="en-US" dirty="0" smtClean="0"/>
          </a:p>
          <a:p>
            <a:pPr marL="857250" lvl="1" indent="-45720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3200" dirty="0" smtClean="0"/>
              <a:t>廠商增加生產要素對產量的影響</a:t>
            </a:r>
            <a:endParaRPr lang="en-US" altLang="en-US" sz="3200" dirty="0"/>
          </a:p>
          <a:p>
            <a:pPr marL="857250" lvl="1" indent="-45720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3200" dirty="0" smtClean="0"/>
              <a:t>生產要素之間的替代程度</a:t>
            </a:r>
            <a:endParaRPr lang="en-US" altLang="en-US" sz="3200" dirty="0"/>
          </a:p>
          <a:p>
            <a:pPr marL="857250" lvl="1" indent="-45720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3200" dirty="0" smtClean="0"/>
              <a:t>技術進步對生產的影響</a:t>
            </a:r>
            <a:endParaRPr lang="en-US" altLang="en-US" sz="3200" dirty="0"/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429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104776"/>
            <a:ext cx="8521173" cy="914400"/>
          </a:xfrm>
        </p:spPr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生產函數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019176"/>
            <a:ext cx="8521173" cy="4823908"/>
          </a:xfrm>
        </p:spPr>
        <p:txBody>
          <a:bodyPr/>
          <a:lstStyle/>
          <a:p>
            <a:pPr algn="just"/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廠商是將投入轉化成產出的組織，而</a:t>
            </a:r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生產函數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是描述投入與產出的數學關係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lvl="1" algn="just"/>
            <a:r>
              <a:rPr lang="en-US" altLang="en-US" i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q </a:t>
            </a:r>
            <a:r>
              <a:rPr lang="en-US" altLang="en-US" i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= f( K, L, M, ...)</a:t>
            </a:r>
          </a:p>
          <a:p>
            <a:pPr lvl="1" algn="just"/>
            <a:r>
              <a:rPr lang="en-US" altLang="en-US" i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q </a:t>
            </a:r>
            <a:r>
              <a:rPr lang="en-US" altLang="en-US" i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= f( K, L </a:t>
            </a:r>
            <a:r>
              <a:rPr lang="en-US" altLang="en-US" i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邊際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產量 </a:t>
            </a:r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(marginal product, MP)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lvl="1" algn="just"/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其他生產要素不變，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增加 </a:t>
            </a:r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單位生產要素導致產量的變動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量</a:t>
            </a:r>
            <a:endParaRPr lang="en-US" altLang="zh-TW" dirty="0" smtClean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lvl="1" algn="just"/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比如多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增加</a:t>
            </a:r>
            <a:r>
              <a:rPr lang="en-US" altLang="zh-TW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單位生產要素</a:t>
            </a:r>
            <a:r>
              <a:rPr lang="en-US" altLang="zh-TW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勞動</a:t>
            </a:r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，而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另一生產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要素</a:t>
            </a:r>
            <a:r>
              <a:rPr lang="en-US" altLang="zh-TW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資本</a:t>
            </a:r>
            <a:r>
              <a:rPr lang="en-US" altLang="zh-TW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不變之下，對於產量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的影響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altLang="en-US" i="1" dirty="0"/>
          </a:p>
          <a:p>
            <a:pPr lvl="1"/>
            <a:endParaRPr lang="en-US" altLang="en-US" i="1" dirty="0" smtClean="0"/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350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總產量與邊際產量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33797" name="Freeform 5"/>
          <p:cNvSpPr>
            <a:spLocks/>
          </p:cNvSpPr>
          <p:nvPr/>
        </p:nvSpPr>
        <p:spPr bwMode="auto">
          <a:xfrm>
            <a:off x="684213" y="2513013"/>
            <a:ext cx="3427412" cy="2741612"/>
          </a:xfrm>
          <a:custGeom>
            <a:avLst/>
            <a:gdLst>
              <a:gd name="T0" fmla="*/ 2208 w 2208"/>
              <a:gd name="T1" fmla="*/ 1216 h 1216"/>
              <a:gd name="T2" fmla="*/ 0 w 2208"/>
              <a:gd name="T3" fmla="*/ 1216 h 1216"/>
              <a:gd name="T4" fmla="*/ 0 w 2208"/>
              <a:gd name="T5" fmla="*/ 0 h 1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08" h="1216">
                <a:moveTo>
                  <a:pt x="2208" y="1216"/>
                </a:moveTo>
                <a:lnTo>
                  <a:pt x="0" y="12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8" name="Freeform 6"/>
          <p:cNvSpPr>
            <a:spLocks/>
          </p:cNvSpPr>
          <p:nvPr/>
        </p:nvSpPr>
        <p:spPr bwMode="auto">
          <a:xfrm>
            <a:off x="4799013" y="2513013"/>
            <a:ext cx="3427412" cy="2741612"/>
          </a:xfrm>
          <a:custGeom>
            <a:avLst/>
            <a:gdLst>
              <a:gd name="T0" fmla="*/ 2208 w 2208"/>
              <a:gd name="T1" fmla="*/ 1216 h 1216"/>
              <a:gd name="T2" fmla="*/ 0 w 2208"/>
              <a:gd name="T3" fmla="*/ 1216 h 1216"/>
              <a:gd name="T4" fmla="*/ 0 w 2208"/>
              <a:gd name="T5" fmla="*/ 0 h 1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08" h="1216">
                <a:moveTo>
                  <a:pt x="2208" y="1216"/>
                </a:moveTo>
                <a:lnTo>
                  <a:pt x="0" y="12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8019637" y="5346224"/>
            <a:ext cx="4135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sz="1600" b="1" dirty="0">
                <a:latin typeface="Times New Roman" pitchFamily="18" charset="0"/>
              </a:rPr>
              <a:t>勞動</a:t>
            </a:r>
            <a:endParaRPr lang="en-US" altLang="en-US" sz="1600" b="1" dirty="0">
              <a:latin typeface="Times New Roman" pitchFamily="18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3804444" y="5322808"/>
            <a:ext cx="4103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sz="1600" b="1" dirty="0" smtClean="0">
                <a:latin typeface="Times New Roman" pitchFamily="18" charset="0"/>
              </a:rPr>
              <a:t>勞動</a:t>
            </a:r>
            <a:endParaRPr lang="en-US" altLang="en-US" sz="1600" b="1" dirty="0">
              <a:latin typeface="Times New Roman" pitchFamily="18" charset="0"/>
            </a:endParaRP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337542" y="2142094"/>
            <a:ext cx="6155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sz="1600" b="1" dirty="0" smtClean="0">
                <a:latin typeface="Times New Roman" pitchFamily="18" charset="0"/>
              </a:rPr>
              <a:t>總產量</a:t>
            </a:r>
            <a:endParaRPr lang="en-US" altLang="en-US" sz="1600" b="1" dirty="0">
              <a:latin typeface="Times New Roman" pitchFamily="18" charset="0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4592638" y="2076450"/>
            <a:ext cx="3905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b="1" dirty="0">
                <a:solidFill>
                  <a:srgbClr val="000000"/>
                </a:solidFill>
                <a:latin typeface="ITC Officina Sans Book" charset="0"/>
              </a:rPr>
              <a:t>MP</a:t>
            </a:r>
            <a:r>
              <a:rPr lang="en-US" altLang="en-US" sz="1600" b="1" baseline="-25000" dirty="0">
                <a:solidFill>
                  <a:srgbClr val="000000"/>
                </a:solidFill>
                <a:latin typeface="ITC Officina Sans Book" charset="0"/>
              </a:rPr>
              <a:t>L</a:t>
            </a:r>
            <a:endParaRPr lang="en-US" altLang="en-US" sz="1600" dirty="0">
              <a:latin typeface="Times New Roman" pitchFamily="18" charset="0"/>
            </a:endParaRPr>
          </a:p>
        </p:txBody>
      </p:sp>
      <p:sp>
        <p:nvSpPr>
          <p:cNvPr id="33803" name="Arc 11"/>
          <p:cNvSpPr>
            <a:spLocks noChangeAspect="1"/>
          </p:cNvSpPr>
          <p:nvPr/>
        </p:nvSpPr>
        <p:spPr bwMode="auto">
          <a:xfrm flipH="1">
            <a:off x="690563" y="3251200"/>
            <a:ext cx="2705100" cy="20034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3389313" y="3252788"/>
            <a:ext cx="527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3390900" y="3248025"/>
            <a:ext cx="0" cy="19907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3181350" y="5262563"/>
            <a:ext cx="419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L*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7143750" y="5254625"/>
            <a:ext cx="419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L*</a:t>
            </a:r>
          </a:p>
        </p:txBody>
      </p:sp>
      <p:sp>
        <p:nvSpPr>
          <p:cNvPr id="33810" name="Freeform 18"/>
          <p:cNvSpPr>
            <a:spLocks/>
          </p:cNvSpPr>
          <p:nvPr/>
        </p:nvSpPr>
        <p:spPr bwMode="auto">
          <a:xfrm>
            <a:off x="4794250" y="3494088"/>
            <a:ext cx="2486025" cy="1746250"/>
          </a:xfrm>
          <a:custGeom>
            <a:avLst/>
            <a:gdLst>
              <a:gd name="T0" fmla="*/ 0 w 1566"/>
              <a:gd name="T1" fmla="*/ 0 h 1100"/>
              <a:gd name="T2" fmla="*/ 576 w 1566"/>
              <a:gd name="T3" fmla="*/ 568 h 1100"/>
              <a:gd name="T4" fmla="*/ 1197 w 1566"/>
              <a:gd name="T5" fmla="*/ 937 h 1100"/>
              <a:gd name="T6" fmla="*/ 1566 w 1566"/>
              <a:gd name="T7" fmla="*/ 1100 h 1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6" h="1100">
                <a:moveTo>
                  <a:pt x="0" y="0"/>
                </a:moveTo>
                <a:cubicBezTo>
                  <a:pt x="188" y="206"/>
                  <a:pt x="376" y="412"/>
                  <a:pt x="576" y="568"/>
                </a:cubicBezTo>
                <a:cubicBezTo>
                  <a:pt x="776" y="724"/>
                  <a:pt x="1032" y="848"/>
                  <a:pt x="1197" y="937"/>
                </a:cubicBezTo>
                <a:cubicBezTo>
                  <a:pt x="1362" y="1026"/>
                  <a:pt x="1464" y="1063"/>
                  <a:pt x="1566" y="110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645319" y="1155621"/>
            <a:ext cx="3505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TW" altLang="en-US" sz="2400" b="1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總產量隨勞動增加而增加，但增加量遞減。</a:t>
            </a:r>
            <a:endParaRPr lang="en-US" altLang="en-US" sz="2400" b="1" dirty="0">
              <a:solidFill>
                <a:srgbClr val="00206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33812" name="Text Box 20"/>
          <p:cNvSpPr txBox="1">
            <a:spLocks noChangeArrowheads="1"/>
          </p:cNvSpPr>
          <p:nvPr/>
        </p:nvSpPr>
        <p:spPr bwMode="auto">
          <a:xfrm>
            <a:off x="4881086" y="1199267"/>
            <a:ext cx="34115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 algn="just"/>
            <a:r>
              <a:rPr lang="zh-TW" altLang="en-US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邊際產量隨勞動數量增加而遞減。</a:t>
            </a:r>
            <a:endParaRPr lang="en-US" altLang="en-US" sz="24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727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3" grpId="0" animBg="1"/>
      <p:bldP spid="33804" grpId="0" animBg="1"/>
      <p:bldP spid="33805" grpId="0" animBg="1"/>
      <p:bldP spid="33806" grpId="0"/>
      <p:bldP spid="33808" grpId="0"/>
      <p:bldP spid="33810" grpId="0" animBg="1"/>
      <p:bldP spid="33811" grpId="0"/>
      <p:bldP spid="338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總產量與平均產量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345332" y="1104152"/>
            <a:ext cx="8521173" cy="4823908"/>
          </a:xfrm>
        </p:spPr>
        <p:txBody>
          <a:bodyPr/>
          <a:lstStyle/>
          <a:p>
            <a:pPr algn="just"/>
            <a:r>
              <a:rPr lang="zh-TW" altLang="en-US" b="1" dirty="0" smtClean="0"/>
              <a:t>平均產量 </a:t>
            </a: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(average product, AP): </a:t>
            </a:r>
            <a:r>
              <a:rPr lang="zh-TW" altLang="en-US" dirty="0" smtClean="0"/>
              <a:t>總產量除以勞動數量</a:t>
            </a:r>
            <a:endParaRPr lang="en-US" altLang="en-US" dirty="0"/>
          </a:p>
          <a:p>
            <a:pPr marL="0" indent="0" algn="just"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AP = q/L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2400"/>
              </a:spcBef>
            </a:pPr>
            <a:r>
              <a:rPr lang="zh-TW" altLang="en-US" dirty="0" smtClean="0"/>
              <a:t>平均產量代表勞動的平均生產力，並非額外</a:t>
            </a:r>
            <a:r>
              <a:rPr lang="zh-TW" altLang="en-US" dirty="0" smtClean="0"/>
              <a:t>勞動的</a:t>
            </a:r>
            <a:r>
              <a:rPr lang="zh-TW" altLang="en-US" dirty="0" smtClean="0"/>
              <a:t>生產力 </a:t>
            </a:r>
            <a:r>
              <a:rPr lang="en-US" altLang="zh-TW" dirty="0" smtClean="0"/>
              <a:t>(</a:t>
            </a:r>
            <a:r>
              <a:rPr lang="zh-TW" altLang="en-US" dirty="0" smtClean="0"/>
              <a:t>圖形上如何表示</a:t>
            </a:r>
            <a:r>
              <a:rPr lang="en-US" altLang="zh-TW" dirty="0" smtClean="0"/>
              <a:t>?)</a:t>
            </a:r>
            <a:r>
              <a:rPr lang="zh-TW" altLang="en-US" dirty="0" smtClean="0"/>
              <a:t>。</a:t>
            </a:r>
            <a:endParaRPr lang="en-US" altLang="en-US" dirty="0"/>
          </a:p>
          <a:p>
            <a:pPr algn="just"/>
            <a:endParaRPr lang="en-US" altLang="en-US" dirty="0"/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788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等產量曲線圖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202576"/>
            <a:ext cx="8521173" cy="4823908"/>
          </a:xfrm>
        </p:spPr>
        <p:txBody>
          <a:bodyPr/>
          <a:lstStyle/>
          <a:p>
            <a:pPr algn="just"/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廠商如何使用資本與勞動的不同組合來生產相同的產量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algn="just">
              <a:spcBef>
                <a:spcPts val="1200"/>
              </a:spcBef>
            </a:pPr>
            <a:r>
              <a:rPr lang="zh-TW" altLang="en-US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等產量曲線 </a:t>
            </a:r>
            <a:r>
              <a:rPr lang="en-US" altLang="zh-TW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(isoquant)</a:t>
            </a:r>
            <a:r>
              <a:rPr lang="zh-TW" altLang="en-US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endParaRPr lang="en-US" altLang="en-US" b="1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1" algn="just"/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顯示可以生產相同產量</a:t>
            </a:r>
            <a:r>
              <a:rPr lang="zh-TW" altLang="en-US" sz="3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的不同要素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組合</a:t>
            </a:r>
            <a:endParaRPr lang="en-US" altLang="en-US" sz="3000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1" algn="just"/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與</a:t>
            </a:r>
            <a:r>
              <a:rPr lang="zh-TW" altLang="en-US" sz="30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無異曲線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的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比較</a:t>
            </a:r>
            <a:endParaRPr lang="en-US" altLang="en-US" sz="3000" b="1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algn="just">
              <a:spcBef>
                <a:spcPts val="1800"/>
              </a:spcBef>
            </a:pPr>
            <a:r>
              <a:rPr lang="zh-TW" altLang="en-US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等產量曲線圖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是廠商生產函數的等高線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圖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58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Freeform 5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4" name="Freeform 6"/>
          <p:cNvSpPr>
            <a:spLocks noChangeAspect="1"/>
          </p:cNvSpPr>
          <p:nvPr/>
        </p:nvSpPr>
        <p:spPr bwMode="auto">
          <a:xfrm>
            <a:off x="2028825" y="3441700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7895" name="Freeform 7"/>
          <p:cNvSpPr>
            <a:spLocks noChangeAspect="1"/>
          </p:cNvSpPr>
          <p:nvPr/>
        </p:nvSpPr>
        <p:spPr bwMode="auto">
          <a:xfrm>
            <a:off x="4038600" y="4845050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0 h 32"/>
              <a:gd name="T12" fmla="*/ 16 w 32"/>
              <a:gd name="T13" fmla="*/ 0 h 32"/>
              <a:gd name="T14" fmla="*/ 32 w 32"/>
              <a:gd name="T15" fmla="*/ 0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32" y="0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292100" y="1489075"/>
            <a:ext cx="9779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Capital</a:t>
            </a:r>
          </a:p>
          <a:p>
            <a:pPr algn="r"/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per week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1019175" y="3322638"/>
            <a:ext cx="274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A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1770063" y="3540125"/>
            <a:ext cx="1651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A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3803650" y="4964113"/>
            <a:ext cx="1651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B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5621338" y="5010150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 = 10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992188" y="4733925"/>
            <a:ext cx="2746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B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5856288" y="5556250"/>
            <a:ext cx="9779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Labor</a:t>
            </a:r>
          </a:p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per week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4016375" y="5586413"/>
            <a:ext cx="2492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B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1943100" y="55753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A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7907" name="Arc 19"/>
          <p:cNvSpPr>
            <a:spLocks/>
          </p:cNvSpPr>
          <p:nvPr/>
        </p:nvSpPr>
        <p:spPr bwMode="auto">
          <a:xfrm flipH="1" flipV="1">
            <a:off x="1735138" y="2249488"/>
            <a:ext cx="3856037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908" name="Freeform 20"/>
          <p:cNvSpPr>
            <a:spLocks/>
          </p:cNvSpPr>
          <p:nvPr/>
        </p:nvSpPr>
        <p:spPr bwMode="auto">
          <a:xfrm>
            <a:off x="1371600" y="3470275"/>
            <a:ext cx="714375" cy="2051050"/>
          </a:xfrm>
          <a:custGeom>
            <a:avLst/>
            <a:gdLst>
              <a:gd name="T0" fmla="*/ 0 w 450"/>
              <a:gd name="T1" fmla="*/ 0 h 1292"/>
              <a:gd name="T2" fmla="*/ 450 w 450"/>
              <a:gd name="T3" fmla="*/ 0 h 1292"/>
              <a:gd name="T4" fmla="*/ 450 w 450"/>
              <a:gd name="T5" fmla="*/ 1292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0" h="1292">
                <a:moveTo>
                  <a:pt x="0" y="0"/>
                </a:moveTo>
                <a:cubicBezTo>
                  <a:pt x="150" y="0"/>
                  <a:pt x="300" y="0"/>
                  <a:pt x="450" y="0"/>
                </a:cubicBezTo>
                <a:lnTo>
                  <a:pt x="450" y="1292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1360488" y="4887913"/>
            <a:ext cx="2743200" cy="609600"/>
          </a:xfrm>
          <a:custGeom>
            <a:avLst/>
            <a:gdLst>
              <a:gd name="T0" fmla="*/ 0 w 1728"/>
              <a:gd name="T1" fmla="*/ 0 h 384"/>
              <a:gd name="T2" fmla="*/ 1728 w 1728"/>
              <a:gd name="T3" fmla="*/ 0 h 384"/>
              <a:gd name="T4" fmla="*/ 1728 w 1728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8" h="384">
                <a:moveTo>
                  <a:pt x="0" y="0"/>
                </a:moveTo>
                <a:cubicBezTo>
                  <a:pt x="576" y="0"/>
                  <a:pt x="1152" y="0"/>
                  <a:pt x="1728" y="0"/>
                </a:cubicBezTo>
                <a:lnTo>
                  <a:pt x="1728" y="38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910" name="Arc 22"/>
          <p:cNvSpPr>
            <a:spLocks/>
          </p:cNvSpPr>
          <p:nvPr/>
        </p:nvSpPr>
        <p:spPr bwMode="auto">
          <a:xfrm flipH="1" flipV="1">
            <a:off x="2078038" y="1846263"/>
            <a:ext cx="3856037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6019800" y="4564063"/>
            <a:ext cx="590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FF3300"/>
                </a:solidFill>
                <a:latin typeface="ITC Officina Sans Book" charset="0"/>
              </a:rPr>
              <a:t>q=20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37912" name="Arc 24"/>
          <p:cNvSpPr>
            <a:spLocks/>
          </p:cNvSpPr>
          <p:nvPr/>
        </p:nvSpPr>
        <p:spPr bwMode="auto">
          <a:xfrm flipH="1" flipV="1">
            <a:off x="2497138" y="1409700"/>
            <a:ext cx="3856037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6429375" y="4117975"/>
            <a:ext cx="590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q=30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等產量曲線圖</a:t>
            </a:r>
            <a:endParaRPr 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146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 animBg="1"/>
      <p:bldP spid="37895" grpId="0" animBg="1"/>
      <p:bldP spid="37897" grpId="0"/>
      <p:bldP spid="37898" grpId="0"/>
      <p:bldP spid="37899" grpId="0"/>
      <p:bldP spid="37900" grpId="0"/>
      <p:bldP spid="37901" grpId="0"/>
      <p:bldP spid="37903" grpId="0"/>
      <p:bldP spid="37904" grpId="0"/>
      <p:bldP spid="37907" grpId="0" animBg="1"/>
      <p:bldP spid="37908" grpId="0" animBg="1"/>
      <p:bldP spid="37909" grpId="0" animBg="1"/>
      <p:bldP spid="37910" grpId="0" animBg="1"/>
      <p:bldP spid="37911" grpId="0"/>
      <p:bldP spid="37912" grpId="0" animBg="1"/>
      <p:bldP spid="379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技術替代率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104151"/>
            <a:ext cx="8521173" cy="5110911"/>
          </a:xfrm>
        </p:spPr>
        <p:txBody>
          <a:bodyPr/>
          <a:lstStyle/>
          <a:p>
            <a:pPr algn="just"/>
            <a:r>
              <a:rPr lang="zh-TW" altLang="en-US" b="1" dirty="0" smtClean="0"/>
              <a:t>技術替代率 </a:t>
            </a: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(rate of technical substitution, RTS)</a:t>
            </a:r>
          </a:p>
          <a:p>
            <a:pPr lvl="1" algn="just"/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指維持</a:t>
            </a:r>
            <a:r>
              <a:rPr lang="zh-TW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產量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不變下，某生產要素增加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單位而另一生產要素可以減少的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數量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Bef>
                <a:spcPts val="1200"/>
              </a:spcBef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也就是等產量曲線的斜率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取絕對值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2400"/>
              </a:spcBef>
            </a:pP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維持產量不變下，多增加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單位勞動可以減少的資本數量。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1800"/>
              </a:spcBef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RTS =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 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等產量曲線的斜率</a:t>
            </a:r>
            <a:endParaRPr lang="en-US" altLang="zh-TW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1800"/>
              </a:spcBef>
              <a:buNone/>
            </a:pP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/MP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56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5" name="Freeform 3"/>
          <p:cNvSpPr>
            <a:spLocks noChangeAspect="1"/>
          </p:cNvSpPr>
          <p:nvPr/>
        </p:nvSpPr>
        <p:spPr bwMode="auto">
          <a:xfrm>
            <a:off x="2028825" y="3441700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8916" name="Freeform 4"/>
          <p:cNvSpPr>
            <a:spLocks noChangeAspect="1"/>
          </p:cNvSpPr>
          <p:nvPr/>
        </p:nvSpPr>
        <p:spPr bwMode="auto">
          <a:xfrm>
            <a:off x="4038600" y="4845050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0 h 32"/>
              <a:gd name="T12" fmla="*/ 16 w 32"/>
              <a:gd name="T13" fmla="*/ 0 h 32"/>
              <a:gd name="T14" fmla="*/ 32 w 32"/>
              <a:gd name="T15" fmla="*/ 0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32" y="0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46670" y="1489075"/>
            <a:ext cx="9233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資本數量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1019175" y="3322638"/>
            <a:ext cx="274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A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770063" y="3540125"/>
            <a:ext cx="1651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A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3803650" y="4964113"/>
            <a:ext cx="1651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B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5621338" y="5010150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 = 10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992188" y="4733925"/>
            <a:ext cx="2746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B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5856288" y="5556250"/>
            <a:ext cx="9233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勞動數量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4016375" y="5586413"/>
            <a:ext cx="2492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B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1943100" y="55753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A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38927" name="Arc 15"/>
          <p:cNvSpPr>
            <a:spLocks/>
          </p:cNvSpPr>
          <p:nvPr/>
        </p:nvSpPr>
        <p:spPr bwMode="auto">
          <a:xfrm flipH="1" flipV="1">
            <a:off x="1735138" y="2249488"/>
            <a:ext cx="3856037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28" name="Freeform 16"/>
          <p:cNvSpPr>
            <a:spLocks/>
          </p:cNvSpPr>
          <p:nvPr/>
        </p:nvSpPr>
        <p:spPr bwMode="auto">
          <a:xfrm>
            <a:off x="1371600" y="3470275"/>
            <a:ext cx="714375" cy="2051050"/>
          </a:xfrm>
          <a:custGeom>
            <a:avLst/>
            <a:gdLst>
              <a:gd name="T0" fmla="*/ 0 w 450"/>
              <a:gd name="T1" fmla="*/ 0 h 1292"/>
              <a:gd name="T2" fmla="*/ 450 w 450"/>
              <a:gd name="T3" fmla="*/ 0 h 1292"/>
              <a:gd name="T4" fmla="*/ 450 w 450"/>
              <a:gd name="T5" fmla="*/ 1292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0" h="1292">
                <a:moveTo>
                  <a:pt x="0" y="0"/>
                </a:moveTo>
                <a:cubicBezTo>
                  <a:pt x="150" y="0"/>
                  <a:pt x="300" y="0"/>
                  <a:pt x="450" y="0"/>
                </a:cubicBezTo>
                <a:lnTo>
                  <a:pt x="450" y="1292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29" name="Freeform 17"/>
          <p:cNvSpPr>
            <a:spLocks/>
          </p:cNvSpPr>
          <p:nvPr/>
        </p:nvSpPr>
        <p:spPr bwMode="auto">
          <a:xfrm>
            <a:off x="1360488" y="4887913"/>
            <a:ext cx="2743200" cy="609600"/>
          </a:xfrm>
          <a:custGeom>
            <a:avLst/>
            <a:gdLst>
              <a:gd name="T0" fmla="*/ 0 w 1728"/>
              <a:gd name="T1" fmla="*/ 0 h 384"/>
              <a:gd name="T2" fmla="*/ 1728 w 1728"/>
              <a:gd name="T3" fmla="*/ 0 h 384"/>
              <a:gd name="T4" fmla="*/ 1728 w 1728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8" h="384">
                <a:moveTo>
                  <a:pt x="0" y="0"/>
                </a:moveTo>
                <a:cubicBezTo>
                  <a:pt x="576" y="0"/>
                  <a:pt x="1152" y="0"/>
                  <a:pt x="1728" y="0"/>
                </a:cubicBezTo>
                <a:lnTo>
                  <a:pt x="1728" y="38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1541463" y="2520950"/>
            <a:ext cx="1184275" cy="2109788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2073275" y="4278313"/>
            <a:ext cx="457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 flipH="1">
            <a:off x="2074863" y="3516313"/>
            <a:ext cx="11112" cy="7508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9" name="Line 27"/>
          <p:cNvSpPr>
            <a:spLocks noChangeShapeType="1"/>
          </p:cNvSpPr>
          <p:nvPr/>
        </p:nvSpPr>
        <p:spPr bwMode="auto">
          <a:xfrm>
            <a:off x="3141663" y="4610100"/>
            <a:ext cx="2039937" cy="6223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40" name="Line 28"/>
          <p:cNvSpPr>
            <a:spLocks noChangeShapeType="1"/>
          </p:cNvSpPr>
          <p:nvPr/>
        </p:nvSpPr>
        <p:spPr bwMode="auto">
          <a:xfrm>
            <a:off x="4103688" y="5065713"/>
            <a:ext cx="457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41" name="Line 29"/>
          <p:cNvSpPr>
            <a:spLocks noChangeShapeType="1"/>
          </p:cNvSpPr>
          <p:nvPr/>
        </p:nvSpPr>
        <p:spPr bwMode="auto">
          <a:xfrm>
            <a:off x="4100513" y="4875213"/>
            <a:ext cx="0" cy="2222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43" name="Text Box 31"/>
          <p:cNvSpPr txBox="1">
            <a:spLocks noChangeArrowheads="1"/>
          </p:cNvSpPr>
          <p:nvPr/>
        </p:nvSpPr>
        <p:spPr bwMode="auto">
          <a:xfrm>
            <a:off x="2697268" y="1897667"/>
            <a:ext cx="59481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沿著等產量曲線，曲線</a:t>
            </a:r>
            <a:r>
              <a:rPr lang="zh-TW" altLang="en-US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越趨平坦</a:t>
            </a:r>
            <a:r>
              <a:rPr lang="zh-TW" altLang="en-US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en-US" altLang="zh-TW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RTS</a:t>
            </a:r>
            <a:r>
              <a:rPr lang="zh-TW" altLang="en-US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遞減</a:t>
            </a:r>
            <a:r>
              <a:rPr lang="zh-TW" altLang="en-US" sz="20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en-US" sz="20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944" name="Text Box 32"/>
          <p:cNvSpPr txBox="1">
            <a:spLocks noChangeArrowheads="1"/>
          </p:cNvSpPr>
          <p:nvPr/>
        </p:nvSpPr>
        <p:spPr bwMode="auto">
          <a:xfrm>
            <a:off x="2755901" y="2594282"/>
            <a:ext cx="58308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多雇用</a:t>
            </a:r>
            <a:r>
              <a:rPr lang="en-US" altLang="zh-TW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1</a:t>
            </a:r>
            <a:r>
              <a:rPr lang="zh-TW" altLang="en-US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單位勞動而可放棄的資本越來越小。</a:t>
            </a:r>
            <a:endParaRPr lang="en-US" altLang="en-US" sz="2400" dirty="0">
              <a:solidFill>
                <a:srgbClr val="00206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技術替代率</a:t>
            </a:r>
            <a:endParaRPr 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2755901" y="1307414"/>
            <a:ext cx="60300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等產量曲線在</a:t>
            </a:r>
            <a:r>
              <a:rPr lang="en-US" altLang="zh-TW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A</a:t>
            </a:r>
            <a:r>
              <a:rPr lang="zh-TW" altLang="en-US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點的斜率</a:t>
            </a:r>
            <a:r>
              <a:rPr lang="en-US" altLang="en-US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= RTS = </a:t>
            </a:r>
            <a:r>
              <a:rPr lang="el-GR" altLang="en-US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/>
              </a:rPr>
              <a:t>Δ</a:t>
            </a:r>
            <a:r>
              <a:rPr lang="en-US" altLang="en-US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/>
              </a:rPr>
              <a:t>K</a:t>
            </a:r>
            <a:r>
              <a:rPr lang="en-US" altLang="en-US" sz="2400" baseline="-250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/>
              </a:rPr>
              <a:t>A</a:t>
            </a:r>
            <a:r>
              <a:rPr lang="en-US" altLang="en-US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/>
              </a:rPr>
              <a:t>/</a:t>
            </a:r>
            <a:r>
              <a:rPr lang="el-GR" altLang="en-US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/>
              </a:rPr>
              <a:t> </a:t>
            </a:r>
            <a:r>
              <a:rPr lang="el-GR" altLang="en-US" sz="24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/>
              </a:rPr>
              <a:t>Δ</a:t>
            </a:r>
            <a:r>
              <a:rPr lang="en-US" altLang="en-US" sz="24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/>
              </a:rPr>
              <a:t>L</a:t>
            </a:r>
            <a:endParaRPr lang="en-US" altLang="en-US" sz="2400" dirty="0">
              <a:solidFill>
                <a:srgbClr val="00206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8957" y="3691701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en-US" sz="2000">
                <a:solidFill>
                  <a:srgbClr val="FF0000"/>
                </a:solidFill>
                <a:latin typeface="Times New Roman"/>
                <a:cs typeface="Times New Roman"/>
              </a:rPr>
              <a:t>Δ</a:t>
            </a:r>
            <a:r>
              <a:rPr lang="en-US" altLang="en-US" sz="2000" dirty="0" smtClean="0">
                <a:solidFill>
                  <a:srgbClr val="FF0000"/>
                </a:solidFill>
                <a:cs typeface="Times New Roman"/>
              </a:rPr>
              <a:t>K</a:t>
            </a:r>
            <a:r>
              <a:rPr lang="en-US" altLang="en-US" sz="2000" baseline="-25000" dirty="0" smtClean="0">
                <a:solidFill>
                  <a:srgbClr val="FF0000"/>
                </a:solidFill>
                <a:cs typeface="Times New Roman"/>
              </a:rPr>
              <a:t>A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85975" y="4296350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en-US" sz="2000" smtClean="0">
                <a:solidFill>
                  <a:srgbClr val="FF0000"/>
                </a:solidFill>
                <a:latin typeface="Times New Roman"/>
                <a:cs typeface="Times New Roman"/>
              </a:rPr>
              <a:t>Δ</a:t>
            </a:r>
            <a:r>
              <a:rPr lang="en-US" altLang="en-US" sz="2000" dirty="0">
                <a:solidFill>
                  <a:srgbClr val="FF0000"/>
                </a:solidFill>
                <a:cs typeface="Times New Roman"/>
              </a:rPr>
              <a:t>L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00826" y="4921250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en-US" sz="2000">
                <a:solidFill>
                  <a:srgbClr val="FF0000"/>
                </a:solidFill>
                <a:latin typeface="Times New Roman"/>
                <a:cs typeface="Times New Roman"/>
              </a:rPr>
              <a:t>Δ</a:t>
            </a:r>
            <a:r>
              <a:rPr lang="en-US" altLang="en-US" sz="2000" dirty="0" smtClean="0">
                <a:solidFill>
                  <a:srgbClr val="FF0000"/>
                </a:solidFill>
                <a:cs typeface="Times New Roman"/>
              </a:rPr>
              <a:t>K</a:t>
            </a:r>
            <a:r>
              <a:rPr lang="en-US" altLang="en-US" sz="2000" baseline="-25000" dirty="0">
                <a:solidFill>
                  <a:srgbClr val="FF0000"/>
                </a:solidFill>
                <a:cs typeface="Times New Roman"/>
              </a:rPr>
              <a:t>B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39883" y="5087877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en-US" sz="2000" smtClean="0">
                <a:solidFill>
                  <a:srgbClr val="FF0000"/>
                </a:solidFill>
                <a:latin typeface="Times New Roman"/>
                <a:cs typeface="Times New Roman"/>
              </a:rPr>
              <a:t>Δ</a:t>
            </a:r>
            <a:r>
              <a:rPr lang="en-US" altLang="en-US" sz="2000" dirty="0">
                <a:solidFill>
                  <a:srgbClr val="FF0000"/>
                </a:solidFill>
                <a:cs typeface="Times New Roman"/>
              </a:rPr>
              <a:t>L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3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139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5" grpId="0" animBg="1"/>
      <p:bldP spid="38936" grpId="0" animBg="1"/>
      <p:bldP spid="38938" grpId="0" animBg="1"/>
      <p:bldP spid="38939" grpId="0" animBg="1"/>
      <p:bldP spid="38940" grpId="0" animBg="1"/>
      <p:bldP spid="38941" grpId="0" animBg="1"/>
      <p:bldP spid="38943" grpId="0"/>
      <p:bldP spid="38944" grpId="0"/>
      <p:bldP spid="27" grpId="0"/>
      <p:bldP spid="3" grpId="0"/>
      <p:bldP spid="29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RTS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與邊際產量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087438"/>
            <a:ext cx="8521173" cy="4823908"/>
          </a:xfrm>
        </p:spPr>
        <p:txBody>
          <a:bodyPr/>
          <a:lstStyle/>
          <a:p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為何等產量曲線的斜率為負值 </a:t>
            </a:r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或 </a:t>
            </a:r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RTS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為正值</a:t>
            </a:r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RTS </a:t>
            </a:r>
            <a:r>
              <a:rPr lang="en-US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= 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MP</a:t>
            </a:r>
            <a:r>
              <a:rPr lang="en-US" altLang="en-US" baseline="-250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L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/MP</a:t>
            </a:r>
            <a:r>
              <a:rPr lang="en-US" altLang="en-US" baseline="-250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K</a:t>
            </a:r>
          </a:p>
          <a:p>
            <a:pPr lvl="1"/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如果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RTS 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&lt; </a:t>
            </a:r>
            <a:r>
              <a:rPr lang="en-US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 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，則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MP</a:t>
            </a:r>
            <a:r>
              <a:rPr lang="en-US" altLang="en-US" baseline="-250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L</a:t>
            </a:r>
            <a:r>
              <a:rPr lang="en-US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&lt; 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 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或 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MP</a:t>
            </a:r>
            <a:r>
              <a:rPr lang="en-US" altLang="en-US" baseline="-250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K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&lt; 0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沒有廠商願意雇用使產量減少的生產要素</a:t>
            </a:r>
            <a:endParaRPr lang="en-US" altLang="en-US" dirty="0" smtClean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為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何等產量曲線越來越平坦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或 </a:t>
            </a:r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RTS 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遞減</a:t>
            </a:r>
            <a:r>
              <a:rPr lang="en-US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?</a:t>
            </a:r>
          </a:p>
          <a:p>
            <a:pPr lvl="1"/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勞動數量越多，越無法替代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資本</a:t>
            </a:r>
            <a:endParaRPr lang="en-US" altLang="en-US" baseline="-250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勞動數量越多，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則 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MP</a:t>
            </a:r>
            <a:r>
              <a:rPr lang="en-US" altLang="en-US" baseline="-250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L</a:t>
            </a:r>
            <a:r>
              <a:rPr lang="en-US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下跌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因此維持產量不變下，廠商只能放棄越來越少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的 資本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lvl="1"/>
            <a:endParaRPr lang="en-US" altLang="en-US" dirty="0"/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8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53155"/>
            <a:ext cx="8521173" cy="914400"/>
          </a:xfrm>
        </p:spPr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規模報酬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087438"/>
            <a:ext cx="8521173" cy="482390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廠商同時增加所有生產要素對產量的影響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規模報酬：</a:t>
            </a:r>
            <a:endParaRPr lang="en-US" altLang="en-US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2">
              <a:spcBef>
                <a:spcPts val="12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所有生產要素等比率增加導致產量增加的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百分比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固定規模報酬</a:t>
            </a: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endParaRPr lang="en-US" altLang="en-US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2">
              <a:lnSpc>
                <a:spcPct val="90000"/>
              </a:lnSpc>
              <a:spcBef>
                <a:spcPts val="12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所有生產要素增加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產量也增加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endParaRPr lang="en-US" altLang="zh-TW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zh-TW" altLang="en-US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規模報酬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遞增</a:t>
            </a: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endParaRPr lang="en-US" altLang="en-US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2">
              <a:lnSpc>
                <a:spcPct val="90000"/>
              </a:lnSpc>
              <a:spcBef>
                <a:spcPts val="1200"/>
              </a:spcBef>
            </a:pP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所有生產要素增加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產量增加大於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X%</a:t>
            </a:r>
            <a:endParaRPr lang="en-US" altLang="en-US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zh-TW" altLang="en-US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規模報酬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遞減</a:t>
            </a: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endParaRPr lang="en-US" altLang="en-US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2">
              <a:lnSpc>
                <a:spcPct val="90000"/>
              </a:lnSpc>
              <a:spcBef>
                <a:spcPts val="12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所有</a:t>
            </a: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生產要素增加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產量增加小於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lang="en-US" altLang="zh-TW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2224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reeform 2"/>
          <p:cNvSpPr>
            <a:spLocks noChangeAspect="1"/>
          </p:cNvSpPr>
          <p:nvPr/>
        </p:nvSpPr>
        <p:spPr bwMode="auto">
          <a:xfrm>
            <a:off x="1370013" y="1827213"/>
            <a:ext cx="4597400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197802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3195638" y="5127625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 = 10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3884613" y="4400550"/>
            <a:ext cx="590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FF3300"/>
                </a:solidFill>
                <a:latin typeface="ITC Officina Sans Book" charset="0"/>
              </a:rPr>
              <a:t>q=20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>
            <a:off x="4587875" y="3717925"/>
            <a:ext cx="590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q=30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4055" name="Freeform 23"/>
          <p:cNvSpPr>
            <a:spLocks/>
          </p:cNvSpPr>
          <p:nvPr/>
        </p:nvSpPr>
        <p:spPr bwMode="auto">
          <a:xfrm>
            <a:off x="1370013" y="4799013"/>
            <a:ext cx="685800" cy="6858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056" name="Freeform 24"/>
          <p:cNvSpPr>
            <a:spLocks/>
          </p:cNvSpPr>
          <p:nvPr/>
        </p:nvSpPr>
        <p:spPr bwMode="auto">
          <a:xfrm>
            <a:off x="1370013" y="4113213"/>
            <a:ext cx="1371600" cy="13716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057" name="Freeform 25"/>
          <p:cNvSpPr>
            <a:spLocks/>
          </p:cNvSpPr>
          <p:nvPr/>
        </p:nvSpPr>
        <p:spPr bwMode="auto">
          <a:xfrm>
            <a:off x="1370013" y="3427413"/>
            <a:ext cx="2057400" cy="20574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058" name="Freeform 26"/>
          <p:cNvSpPr>
            <a:spLocks/>
          </p:cNvSpPr>
          <p:nvPr/>
        </p:nvSpPr>
        <p:spPr bwMode="auto">
          <a:xfrm>
            <a:off x="1370013" y="2741613"/>
            <a:ext cx="2741612" cy="2741612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059" name="Rectangle 27"/>
          <p:cNvSpPr>
            <a:spLocks noChangeArrowheads="1"/>
          </p:cNvSpPr>
          <p:nvPr/>
        </p:nvSpPr>
        <p:spPr bwMode="auto">
          <a:xfrm>
            <a:off x="265747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60" name="Rectangle 28"/>
          <p:cNvSpPr>
            <a:spLocks noChangeArrowheads="1"/>
          </p:cNvSpPr>
          <p:nvPr/>
        </p:nvSpPr>
        <p:spPr bwMode="auto">
          <a:xfrm>
            <a:off x="1187450" y="4662488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61" name="Rectangle 29"/>
          <p:cNvSpPr>
            <a:spLocks noChangeArrowheads="1"/>
          </p:cNvSpPr>
          <p:nvPr/>
        </p:nvSpPr>
        <p:spPr bwMode="auto">
          <a:xfrm>
            <a:off x="4052888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62" name="Rectangle 30"/>
          <p:cNvSpPr>
            <a:spLocks noChangeArrowheads="1"/>
          </p:cNvSpPr>
          <p:nvPr/>
        </p:nvSpPr>
        <p:spPr bwMode="auto">
          <a:xfrm>
            <a:off x="336232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3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63" name="Rectangle 31"/>
          <p:cNvSpPr>
            <a:spLocks noChangeArrowheads="1"/>
          </p:cNvSpPr>
          <p:nvPr/>
        </p:nvSpPr>
        <p:spPr bwMode="auto">
          <a:xfrm>
            <a:off x="1192213" y="397510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64" name="Rectangle 32"/>
          <p:cNvSpPr>
            <a:spLocks noChangeArrowheads="1"/>
          </p:cNvSpPr>
          <p:nvPr/>
        </p:nvSpPr>
        <p:spPr bwMode="auto">
          <a:xfrm>
            <a:off x="1187450" y="328771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3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65" name="Rectangle 33"/>
          <p:cNvSpPr>
            <a:spLocks noChangeArrowheads="1"/>
          </p:cNvSpPr>
          <p:nvPr/>
        </p:nvSpPr>
        <p:spPr bwMode="auto">
          <a:xfrm>
            <a:off x="1187450" y="257651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66" name="Line 34"/>
          <p:cNvSpPr>
            <a:spLocks noChangeShapeType="1"/>
          </p:cNvSpPr>
          <p:nvPr/>
        </p:nvSpPr>
        <p:spPr bwMode="auto">
          <a:xfrm flipV="1">
            <a:off x="1360488" y="2157413"/>
            <a:ext cx="3328987" cy="3328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067" name="Arc 35"/>
          <p:cNvSpPr>
            <a:spLocks/>
          </p:cNvSpPr>
          <p:nvPr/>
        </p:nvSpPr>
        <p:spPr bwMode="auto">
          <a:xfrm flipH="1" flipV="1">
            <a:off x="1595438" y="3663950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068" name="Arc 36"/>
          <p:cNvSpPr>
            <a:spLocks/>
          </p:cNvSpPr>
          <p:nvPr/>
        </p:nvSpPr>
        <p:spPr bwMode="auto">
          <a:xfrm flipH="1" flipV="1">
            <a:off x="2259013" y="2960688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069" name="Arc 37"/>
          <p:cNvSpPr>
            <a:spLocks/>
          </p:cNvSpPr>
          <p:nvPr/>
        </p:nvSpPr>
        <p:spPr bwMode="auto">
          <a:xfrm flipH="1" flipV="1">
            <a:off x="2965450" y="2282825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070" name="Arc 38"/>
          <p:cNvSpPr>
            <a:spLocks/>
          </p:cNvSpPr>
          <p:nvPr/>
        </p:nvSpPr>
        <p:spPr bwMode="auto">
          <a:xfrm flipH="1" flipV="1">
            <a:off x="3648075" y="1604963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071" name="Rectangle 39"/>
          <p:cNvSpPr>
            <a:spLocks noChangeArrowheads="1"/>
          </p:cNvSpPr>
          <p:nvPr/>
        </p:nvSpPr>
        <p:spPr bwMode="auto">
          <a:xfrm>
            <a:off x="5280025" y="3095625"/>
            <a:ext cx="590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66FF"/>
                </a:solidFill>
                <a:latin typeface="ITC Officina Sans Book" charset="0"/>
              </a:rPr>
              <a:t>q=40 </a:t>
            </a:r>
            <a:endParaRPr lang="en-US" altLang="en-US" b="1" dirty="0">
              <a:solidFill>
                <a:srgbClr val="0066FF"/>
              </a:solidFill>
              <a:latin typeface="Times New Roman" pitchFamily="18" charset="0"/>
            </a:endParaRPr>
          </a:p>
        </p:txBody>
      </p:sp>
      <p:sp>
        <p:nvSpPr>
          <p:cNvPr id="44072" name="Text Box 40"/>
          <p:cNvSpPr txBox="1">
            <a:spLocks noChangeArrowheads="1"/>
          </p:cNvSpPr>
          <p:nvPr/>
        </p:nvSpPr>
        <p:spPr bwMode="auto">
          <a:xfrm>
            <a:off x="4883150" y="1586678"/>
            <a:ext cx="385762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產量增加的百分比等於生產要素增加的百分比</a:t>
            </a:r>
            <a:endParaRPr lang="en-US" altLang="en-US" sz="28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固定規模報酬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350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4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1" grpId="0"/>
      <p:bldP spid="44051" grpId="0"/>
      <p:bldP spid="44053" grpId="0"/>
      <p:bldP spid="44055" grpId="0" animBg="1"/>
      <p:bldP spid="44056" grpId="0" animBg="1"/>
      <p:bldP spid="44057" grpId="0" animBg="1"/>
      <p:bldP spid="44058" grpId="0" animBg="1"/>
      <p:bldP spid="44067" grpId="0" animBg="1"/>
      <p:bldP spid="44068" grpId="0" animBg="1"/>
      <p:bldP spid="44069" grpId="0" animBg="1"/>
      <p:bldP spid="44070" grpId="0" animBg="1"/>
      <p:bldP spid="44071" grpId="0"/>
      <p:bldP spid="440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reeform 2"/>
          <p:cNvSpPr>
            <a:spLocks noChangeAspect="1"/>
          </p:cNvSpPr>
          <p:nvPr/>
        </p:nvSpPr>
        <p:spPr bwMode="auto">
          <a:xfrm>
            <a:off x="1370013" y="1827213"/>
            <a:ext cx="4597400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197802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3195638" y="5127625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 = 10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3627438" y="4741863"/>
            <a:ext cx="590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FF3300"/>
                </a:solidFill>
                <a:latin typeface="ITC Officina Sans Book" charset="0"/>
              </a:rPr>
              <a:t>q=20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4011613" y="4243388"/>
            <a:ext cx="590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q=30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6090" name="Freeform 10"/>
          <p:cNvSpPr>
            <a:spLocks/>
          </p:cNvSpPr>
          <p:nvPr/>
        </p:nvSpPr>
        <p:spPr bwMode="auto">
          <a:xfrm>
            <a:off x="1370013" y="4799013"/>
            <a:ext cx="685800" cy="6858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091" name="Freeform 11"/>
          <p:cNvSpPr>
            <a:spLocks/>
          </p:cNvSpPr>
          <p:nvPr/>
        </p:nvSpPr>
        <p:spPr bwMode="auto">
          <a:xfrm>
            <a:off x="1370013" y="4113213"/>
            <a:ext cx="1371600" cy="13716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092" name="Freeform 12"/>
          <p:cNvSpPr>
            <a:spLocks/>
          </p:cNvSpPr>
          <p:nvPr/>
        </p:nvSpPr>
        <p:spPr bwMode="auto">
          <a:xfrm>
            <a:off x="1370013" y="3427413"/>
            <a:ext cx="2057400" cy="20574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093" name="Freeform 13"/>
          <p:cNvSpPr>
            <a:spLocks/>
          </p:cNvSpPr>
          <p:nvPr/>
        </p:nvSpPr>
        <p:spPr bwMode="auto">
          <a:xfrm>
            <a:off x="1370013" y="2741613"/>
            <a:ext cx="2741612" cy="2741612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265747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1187450" y="4662488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4052888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336232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3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1192213" y="397510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1187450" y="328771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3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100" name="Rectangle 20"/>
          <p:cNvSpPr>
            <a:spLocks noChangeArrowheads="1"/>
          </p:cNvSpPr>
          <p:nvPr/>
        </p:nvSpPr>
        <p:spPr bwMode="auto">
          <a:xfrm>
            <a:off x="1187450" y="257651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6101" name="Line 21"/>
          <p:cNvSpPr>
            <a:spLocks noChangeShapeType="1"/>
          </p:cNvSpPr>
          <p:nvPr/>
        </p:nvSpPr>
        <p:spPr bwMode="auto">
          <a:xfrm flipV="1">
            <a:off x="1360488" y="2157413"/>
            <a:ext cx="3328987" cy="3328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102" name="Arc 22"/>
          <p:cNvSpPr>
            <a:spLocks/>
          </p:cNvSpPr>
          <p:nvPr/>
        </p:nvSpPr>
        <p:spPr bwMode="auto">
          <a:xfrm flipH="1" flipV="1">
            <a:off x="1595438" y="3663950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103" name="Arc 23"/>
          <p:cNvSpPr>
            <a:spLocks/>
          </p:cNvSpPr>
          <p:nvPr/>
        </p:nvSpPr>
        <p:spPr bwMode="auto">
          <a:xfrm flipH="1" flipV="1">
            <a:off x="1987550" y="3268663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104" name="Arc 24"/>
          <p:cNvSpPr>
            <a:spLocks/>
          </p:cNvSpPr>
          <p:nvPr/>
        </p:nvSpPr>
        <p:spPr bwMode="auto">
          <a:xfrm flipH="1" flipV="1">
            <a:off x="2381250" y="2786063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105" name="Text Box 25"/>
          <p:cNvSpPr txBox="1">
            <a:spLocks noChangeArrowheads="1"/>
          </p:cNvSpPr>
          <p:nvPr/>
        </p:nvSpPr>
        <p:spPr bwMode="auto">
          <a:xfrm>
            <a:off x="4950141" y="1584018"/>
            <a:ext cx="375391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TW" altLang="en-US" sz="2800" b="1" dirty="0">
                <a:solidFill>
                  <a:srgbClr val="002060"/>
                </a:solidFill>
                <a:latin typeface="+mn-ea"/>
                <a:ea typeface="+mn-ea"/>
              </a:rPr>
              <a:t>產量增加的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百分比大於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  <a:ea typeface="+mn-ea"/>
              </a:rPr>
              <a:t>生產要素增加的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百分比</a:t>
            </a:r>
            <a:endParaRPr lang="en-US" altLang="en-US" sz="28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6106" name="Arc 26"/>
          <p:cNvSpPr>
            <a:spLocks/>
          </p:cNvSpPr>
          <p:nvPr/>
        </p:nvSpPr>
        <p:spPr bwMode="auto">
          <a:xfrm flipH="1" flipV="1">
            <a:off x="2882900" y="2363788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107" name="Rectangle 27"/>
          <p:cNvSpPr>
            <a:spLocks noChangeArrowheads="1"/>
          </p:cNvSpPr>
          <p:nvPr/>
        </p:nvSpPr>
        <p:spPr bwMode="auto">
          <a:xfrm>
            <a:off x="4565650" y="3833813"/>
            <a:ext cx="590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66FF"/>
                </a:solidFill>
                <a:latin typeface="ITC Officina Sans Book" charset="0"/>
              </a:rPr>
              <a:t>q=40 </a:t>
            </a:r>
            <a:endParaRPr lang="en-US" altLang="en-US" b="1" dirty="0">
              <a:solidFill>
                <a:srgbClr val="0066FF"/>
              </a:solidFill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規模報酬遞增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766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  <p:bldP spid="46088" grpId="0"/>
      <p:bldP spid="46089" grpId="0"/>
      <p:bldP spid="46102" grpId="0" animBg="1"/>
      <p:bldP spid="46103" grpId="0" animBg="1"/>
      <p:bldP spid="46104" grpId="0" animBg="1"/>
      <p:bldP spid="46105" grpId="0"/>
      <p:bldP spid="46106" grpId="0" animBg="1"/>
      <p:bldP spid="461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reeform 2"/>
          <p:cNvSpPr>
            <a:spLocks noChangeAspect="1"/>
          </p:cNvSpPr>
          <p:nvPr/>
        </p:nvSpPr>
        <p:spPr bwMode="auto">
          <a:xfrm>
            <a:off x="1370013" y="1827213"/>
            <a:ext cx="4597400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97802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3195638" y="5127625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 = 10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4060825" y="4295775"/>
            <a:ext cx="590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FF3300"/>
                </a:solidFill>
                <a:latin typeface="ITC Officina Sans Book" charset="0"/>
              </a:rPr>
              <a:t>q=20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5313363" y="3130550"/>
            <a:ext cx="590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q=30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5066" name="Freeform 10"/>
          <p:cNvSpPr>
            <a:spLocks/>
          </p:cNvSpPr>
          <p:nvPr/>
        </p:nvSpPr>
        <p:spPr bwMode="auto">
          <a:xfrm>
            <a:off x="1370013" y="4799013"/>
            <a:ext cx="685800" cy="6858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5067" name="Freeform 11"/>
          <p:cNvSpPr>
            <a:spLocks/>
          </p:cNvSpPr>
          <p:nvPr/>
        </p:nvSpPr>
        <p:spPr bwMode="auto">
          <a:xfrm>
            <a:off x="1370013" y="4113213"/>
            <a:ext cx="1371600" cy="13716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5068" name="Freeform 12"/>
          <p:cNvSpPr>
            <a:spLocks/>
          </p:cNvSpPr>
          <p:nvPr/>
        </p:nvSpPr>
        <p:spPr bwMode="auto">
          <a:xfrm>
            <a:off x="1370013" y="3427413"/>
            <a:ext cx="2057400" cy="20574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5069" name="Freeform 13"/>
          <p:cNvSpPr>
            <a:spLocks/>
          </p:cNvSpPr>
          <p:nvPr/>
        </p:nvSpPr>
        <p:spPr bwMode="auto">
          <a:xfrm>
            <a:off x="1370013" y="2741613"/>
            <a:ext cx="2741612" cy="2741612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265747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1187450" y="4662488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72" name="Rectangle 16"/>
          <p:cNvSpPr>
            <a:spLocks noChangeArrowheads="1"/>
          </p:cNvSpPr>
          <p:nvPr/>
        </p:nvSpPr>
        <p:spPr bwMode="auto">
          <a:xfrm>
            <a:off x="4052888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3362325" y="54832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3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74" name="Rectangle 18"/>
          <p:cNvSpPr>
            <a:spLocks noChangeArrowheads="1"/>
          </p:cNvSpPr>
          <p:nvPr/>
        </p:nvSpPr>
        <p:spPr bwMode="auto">
          <a:xfrm>
            <a:off x="1192213" y="397510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75" name="Rectangle 19"/>
          <p:cNvSpPr>
            <a:spLocks noChangeArrowheads="1"/>
          </p:cNvSpPr>
          <p:nvPr/>
        </p:nvSpPr>
        <p:spPr bwMode="auto">
          <a:xfrm>
            <a:off x="1187450" y="328771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3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76" name="Rectangle 20"/>
          <p:cNvSpPr>
            <a:spLocks noChangeArrowheads="1"/>
          </p:cNvSpPr>
          <p:nvPr/>
        </p:nvSpPr>
        <p:spPr bwMode="auto">
          <a:xfrm>
            <a:off x="1187450" y="257651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5077" name="Line 21"/>
          <p:cNvSpPr>
            <a:spLocks noChangeShapeType="1"/>
          </p:cNvSpPr>
          <p:nvPr/>
        </p:nvSpPr>
        <p:spPr bwMode="auto">
          <a:xfrm flipV="1">
            <a:off x="1360488" y="2157413"/>
            <a:ext cx="3328987" cy="3328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5078" name="Arc 22"/>
          <p:cNvSpPr>
            <a:spLocks/>
          </p:cNvSpPr>
          <p:nvPr/>
        </p:nvSpPr>
        <p:spPr bwMode="auto">
          <a:xfrm flipH="1" flipV="1">
            <a:off x="1595438" y="3663950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79" name="Arc 23"/>
          <p:cNvSpPr>
            <a:spLocks/>
          </p:cNvSpPr>
          <p:nvPr/>
        </p:nvSpPr>
        <p:spPr bwMode="auto">
          <a:xfrm flipH="1" flipV="1">
            <a:off x="2422525" y="2833688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80" name="Arc 24"/>
          <p:cNvSpPr>
            <a:spLocks/>
          </p:cNvSpPr>
          <p:nvPr/>
        </p:nvSpPr>
        <p:spPr bwMode="auto">
          <a:xfrm flipH="1" flipV="1">
            <a:off x="3529013" y="1708150"/>
            <a:ext cx="1600200" cy="1600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83" name="Text Box 27"/>
          <p:cNvSpPr txBox="1">
            <a:spLocks noChangeArrowheads="1"/>
          </p:cNvSpPr>
          <p:nvPr/>
        </p:nvSpPr>
        <p:spPr bwMode="auto">
          <a:xfrm>
            <a:off x="4866748" y="1554143"/>
            <a:ext cx="383730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TW" altLang="en-US" sz="2800" b="1" dirty="0">
                <a:solidFill>
                  <a:srgbClr val="002060"/>
                </a:solidFill>
                <a:latin typeface="+mn-ea"/>
                <a:ea typeface="+mn-ea"/>
              </a:rPr>
              <a:t>產量增加的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百分比小於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  <a:ea typeface="+mn-ea"/>
              </a:rPr>
              <a:t>生產要素增加的百分比</a:t>
            </a:r>
            <a:endParaRPr lang="en-US" altLang="en-US" sz="28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規模報酬遞減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425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64" grpId="0"/>
      <p:bldP spid="45065" grpId="0"/>
      <p:bldP spid="45078" grpId="0" animBg="1"/>
      <p:bldP spid="45079" grpId="0" animBg="1"/>
      <p:bldP spid="45080" grpId="0" animBg="1"/>
      <p:bldP spid="450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要素替代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345332" y="1104152"/>
            <a:ext cx="8521173" cy="4823908"/>
          </a:xfrm>
        </p:spPr>
        <p:txBody>
          <a:bodyPr/>
          <a:lstStyle/>
          <a:p>
            <a:pPr algn="just"/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等產量曲線的型態與要素替代的難易有關。</a:t>
            </a:r>
            <a:endParaRPr lang="en-US" altLang="zh-TW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極端的兩種替代情況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資本與勞動可以完全替代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lang="zh-TW" altLang="en-US" u="sng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等產量曲線為一直線</a:t>
            </a:r>
            <a:endParaRPr lang="en-US" altLang="en-US" u="sng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資本與勞動完全無法替代</a:t>
            </a:r>
            <a:r>
              <a:rPr lang="en-US" altLang="zh-TW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 </a:t>
            </a:r>
            <a:r>
              <a:rPr lang="zh-TW" altLang="en-US" b="1" u="sng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等產量曲線為 </a:t>
            </a:r>
            <a:r>
              <a:rPr lang="en-US" altLang="zh-TW" b="1" u="sng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 </a:t>
            </a:r>
            <a:r>
              <a:rPr lang="zh-TW" altLang="en-US" b="1" u="sng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型</a:t>
            </a:r>
            <a:endParaRPr lang="en-US" altLang="zh-TW" b="1" u="sng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zh-TW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(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固定比率生產函數</a:t>
            </a:r>
            <a:r>
              <a:rPr lang="en-US" altLang="zh-TW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en-US" altLang="zh-TW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Leontief </a:t>
            </a:r>
            <a:r>
              <a:rPr lang="zh-TW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生產函數</a:t>
            </a:r>
            <a:r>
              <a:rPr lang="en-US" altLang="zh-TW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en-US" altLang="en-US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/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生產要素的比率固定不變</a:t>
            </a:r>
            <a:endParaRPr lang="en-US" altLang="en-US" sz="3000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/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比如割草需要一名工人與一台割草機 </a:t>
            </a:r>
            <a:r>
              <a:rPr lang="en-US" altLang="zh-TW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(1:1)</a:t>
            </a:r>
            <a:endParaRPr lang="en-US" altLang="en-US" sz="3000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166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reeform 2"/>
          <p:cNvSpPr>
            <a:spLocks noChangeAspect="1"/>
          </p:cNvSpPr>
          <p:nvPr/>
        </p:nvSpPr>
        <p:spPr bwMode="auto">
          <a:xfrm>
            <a:off x="1370013" y="1827213"/>
            <a:ext cx="4597400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2178050" y="5483225"/>
            <a:ext cx="2238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0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9162" name="Freeform 10"/>
          <p:cNvSpPr>
            <a:spLocks/>
          </p:cNvSpPr>
          <p:nvPr/>
        </p:nvSpPr>
        <p:spPr bwMode="auto">
          <a:xfrm>
            <a:off x="1370013" y="4554538"/>
            <a:ext cx="914400" cy="9144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63" name="Freeform 11"/>
          <p:cNvSpPr>
            <a:spLocks/>
          </p:cNvSpPr>
          <p:nvPr/>
        </p:nvSpPr>
        <p:spPr bwMode="auto">
          <a:xfrm>
            <a:off x="1370013" y="3646488"/>
            <a:ext cx="1828800" cy="1828800"/>
          </a:xfrm>
          <a:custGeom>
            <a:avLst/>
            <a:gdLst>
              <a:gd name="T0" fmla="*/ 0 w 753"/>
              <a:gd name="T1" fmla="*/ 0 h 694"/>
              <a:gd name="T2" fmla="*/ 753 w 753"/>
              <a:gd name="T3" fmla="*/ 0 h 694"/>
              <a:gd name="T4" fmla="*/ 753 w 753"/>
              <a:gd name="T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694">
                <a:moveTo>
                  <a:pt x="0" y="0"/>
                </a:moveTo>
                <a:lnTo>
                  <a:pt x="753" y="0"/>
                </a:lnTo>
                <a:lnTo>
                  <a:pt x="753" y="69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3113088" y="5483225"/>
            <a:ext cx="2238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1095375" y="4406900"/>
            <a:ext cx="249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0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1095375" y="3508375"/>
            <a:ext cx="249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9173" name="Line 21"/>
          <p:cNvSpPr>
            <a:spLocks noChangeShapeType="1"/>
          </p:cNvSpPr>
          <p:nvPr/>
        </p:nvSpPr>
        <p:spPr bwMode="auto">
          <a:xfrm flipV="1">
            <a:off x="1360488" y="2157413"/>
            <a:ext cx="3328987" cy="3328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80" name="Line 28"/>
          <p:cNvSpPr>
            <a:spLocks noChangeShapeType="1"/>
          </p:cNvSpPr>
          <p:nvPr/>
        </p:nvSpPr>
        <p:spPr bwMode="auto">
          <a:xfrm flipV="1">
            <a:off x="2289175" y="2265363"/>
            <a:ext cx="0" cy="2286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81" name="Line 29"/>
          <p:cNvSpPr>
            <a:spLocks noChangeShapeType="1"/>
          </p:cNvSpPr>
          <p:nvPr/>
        </p:nvSpPr>
        <p:spPr bwMode="auto">
          <a:xfrm>
            <a:off x="2276475" y="4551363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82" name="Line 30"/>
          <p:cNvSpPr>
            <a:spLocks noChangeShapeType="1"/>
          </p:cNvSpPr>
          <p:nvPr/>
        </p:nvSpPr>
        <p:spPr bwMode="auto">
          <a:xfrm flipV="1">
            <a:off x="3248025" y="2304256"/>
            <a:ext cx="0" cy="13509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83" name="Line 31"/>
          <p:cNvSpPr>
            <a:spLocks noChangeShapeType="1"/>
          </p:cNvSpPr>
          <p:nvPr/>
        </p:nvSpPr>
        <p:spPr bwMode="auto">
          <a:xfrm>
            <a:off x="3190875" y="3636963"/>
            <a:ext cx="13001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84" name="Rectangle 32"/>
          <p:cNvSpPr>
            <a:spLocks noChangeArrowheads="1"/>
          </p:cNvSpPr>
          <p:nvPr/>
        </p:nvSpPr>
        <p:spPr bwMode="auto">
          <a:xfrm>
            <a:off x="4567238" y="4416425"/>
            <a:ext cx="2873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49185" name="Rectangle 33"/>
          <p:cNvSpPr>
            <a:spLocks noChangeArrowheads="1"/>
          </p:cNvSpPr>
          <p:nvPr/>
        </p:nvSpPr>
        <p:spPr bwMode="auto">
          <a:xfrm>
            <a:off x="4546600" y="3522663"/>
            <a:ext cx="2873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j-ea"/>
                <a:ea typeface="+mj-ea"/>
              </a:rPr>
              <a:t>固定比率生產</a:t>
            </a:r>
            <a:endParaRPr lang="en-US" dirty="0">
              <a:latin typeface="+mj-ea"/>
              <a:ea typeface="+mj-ea"/>
            </a:endParaRPr>
          </a:p>
        </p:txBody>
      </p:sp>
      <p:sp>
        <p:nvSpPr>
          <p:cNvPr id="24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408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  <p:bldP spid="49162" grpId="0" animBg="1"/>
      <p:bldP spid="49163" grpId="0" animBg="1"/>
      <p:bldP spid="49166" grpId="0"/>
      <p:bldP spid="49167" grpId="0"/>
      <p:bldP spid="49170" grpId="0"/>
      <p:bldP spid="49173" grpId="0" animBg="1"/>
      <p:bldP spid="49180" grpId="0" animBg="1"/>
      <p:bldP spid="49181" grpId="0" animBg="1"/>
      <p:bldP spid="49182" grpId="0" animBg="1"/>
      <p:bldP spid="49183" grpId="0" animBg="1"/>
      <p:bldP spid="49184" grpId="0"/>
      <p:bldP spid="491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173038"/>
            <a:ext cx="8521173" cy="792929"/>
          </a:xfrm>
        </p:spPr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技術變動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345332" y="1087438"/>
            <a:ext cx="8358721" cy="4823908"/>
          </a:xfrm>
        </p:spPr>
        <p:txBody>
          <a:bodyPr/>
          <a:lstStyle/>
          <a:p>
            <a:pPr algn="just"/>
            <a:r>
              <a:rPr lang="zh-TW" altLang="en-US" dirty="0" smtClean="0">
                <a:latin typeface="+mn-ea"/>
                <a:ea typeface="+mn-ea"/>
              </a:rPr>
              <a:t>生產函數或等產量曲線反映廠商目前的生產</a:t>
            </a:r>
            <a:r>
              <a:rPr lang="zh-TW" altLang="en-US" dirty="0" smtClean="0">
                <a:latin typeface="+mn-ea"/>
                <a:ea typeface="+mn-ea"/>
              </a:rPr>
              <a:t>技術</a:t>
            </a:r>
            <a:endParaRPr lang="en-US" altLang="en-US" dirty="0">
              <a:latin typeface="+mn-ea"/>
              <a:ea typeface="+mn-ea"/>
            </a:endParaRPr>
          </a:p>
          <a:p>
            <a:pPr algn="just">
              <a:spcBef>
                <a:spcPts val="1800"/>
              </a:spcBef>
            </a:pPr>
            <a:r>
              <a:rPr lang="zh-TW" altLang="en-US" dirty="0" smtClean="0">
                <a:latin typeface="+mn-ea"/>
                <a:ea typeface="+mn-ea"/>
              </a:rPr>
              <a:t>技術進步對生產函數的影響</a:t>
            </a:r>
            <a:endParaRPr lang="en-US" altLang="en-US" dirty="0">
              <a:latin typeface="+mn-ea"/>
              <a:ea typeface="+mn-ea"/>
            </a:endParaRPr>
          </a:p>
          <a:p>
            <a:pPr lvl="1" algn="just">
              <a:spcBef>
                <a:spcPts val="1200"/>
              </a:spcBef>
            </a:pPr>
            <a:r>
              <a:rPr lang="zh-TW" altLang="en-US" sz="3000" dirty="0" smtClean="0">
                <a:latin typeface="+mn-ea"/>
                <a:ea typeface="+mn-ea"/>
              </a:rPr>
              <a:t>生產函數移動，使用較少的生產要素而能產生相同的產量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，或是說相同的生產要素而能產生更多的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產量</a:t>
            </a:r>
            <a:endParaRPr lang="en-US" altLang="zh-TW" sz="3000" dirty="0" smtClean="0">
              <a:latin typeface="+mn-ea"/>
              <a:ea typeface="+mn-ea"/>
            </a:endParaRPr>
          </a:p>
          <a:p>
            <a:pPr lvl="1" algn="just">
              <a:spcBef>
                <a:spcPts val="1200"/>
              </a:spcBef>
            </a:pPr>
            <a:r>
              <a:rPr lang="en-US" altLang="en-US" sz="3000" dirty="0">
                <a:latin typeface="+mn-ea"/>
                <a:ea typeface="+mn-ea"/>
              </a:rPr>
              <a:t> </a:t>
            </a:r>
            <a:r>
              <a:rPr lang="zh-TW" altLang="en-US" sz="3000" dirty="0" smtClean="0">
                <a:latin typeface="+mn-ea"/>
                <a:ea typeface="+mn-ea"/>
              </a:rPr>
              <a:t>在技術進步之後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，原來的</a:t>
            </a:r>
            <a:r>
              <a:rPr lang="zh-TW" altLang="en-US" sz="3000" dirty="0" smtClean="0">
                <a:latin typeface="+mn-ea"/>
                <a:ea typeface="+mn-ea"/>
              </a:rPr>
              <a:t>等產量曲線向原點  </a:t>
            </a:r>
            <a:r>
              <a:rPr lang="en-US" altLang="zh-TW" sz="3000" dirty="0" smtClean="0">
                <a:latin typeface="+mn-ea"/>
                <a:ea typeface="+mn-ea"/>
              </a:rPr>
              <a:t>(</a:t>
            </a:r>
            <a:r>
              <a:rPr lang="zh-TW" altLang="en-US" sz="3000" dirty="0" smtClean="0">
                <a:latin typeface="+mn-ea"/>
                <a:ea typeface="+mn-ea"/>
              </a:rPr>
              <a:t>向下方</a:t>
            </a:r>
            <a:r>
              <a:rPr lang="en-US" altLang="zh-TW" sz="3000" dirty="0" smtClean="0">
                <a:latin typeface="+mn-ea"/>
                <a:ea typeface="+mn-ea"/>
              </a:rPr>
              <a:t>)</a:t>
            </a:r>
            <a:r>
              <a:rPr lang="zh-TW" altLang="en-US" sz="3000" dirty="0" smtClean="0">
                <a:latin typeface="+mn-ea"/>
                <a:ea typeface="+mn-ea"/>
              </a:rPr>
              <a:t>移動</a:t>
            </a:r>
            <a:endParaRPr lang="en-US" altLang="en-US" sz="3000" dirty="0">
              <a:latin typeface="+mn-ea"/>
              <a:ea typeface="+mn-ea"/>
            </a:endParaRPr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511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5621338" y="5060950"/>
            <a:ext cx="3508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q</a:t>
            </a:r>
            <a:r>
              <a:rPr lang="en-US" altLang="en-US" b="1" baseline="-25000" dirty="0">
                <a:solidFill>
                  <a:srgbClr val="008000"/>
                </a:solidFill>
                <a:latin typeface="ITC Officina Sans Book" charset="0"/>
              </a:rPr>
              <a:t>0</a:t>
            </a:r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’ </a:t>
            </a:r>
            <a:endParaRPr lang="en-US" altLang="en-US" b="1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5856288" y="5556250"/>
            <a:ext cx="4616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</a:t>
            </a:r>
            <a:endParaRPr lang="en-US" altLang="zh-TW" dirty="0" smtClean="0">
              <a:latin typeface="Times New Roman" pitchFamily="18" charset="0"/>
            </a:endParaRPr>
          </a:p>
          <a:p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5783" name="Arc 7"/>
          <p:cNvSpPr>
            <a:spLocks/>
          </p:cNvSpPr>
          <p:nvPr/>
        </p:nvSpPr>
        <p:spPr bwMode="auto">
          <a:xfrm flipH="1" flipV="1">
            <a:off x="1714500" y="2381250"/>
            <a:ext cx="3856038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5784" name="Arc 8"/>
          <p:cNvSpPr>
            <a:spLocks/>
          </p:cNvSpPr>
          <p:nvPr/>
        </p:nvSpPr>
        <p:spPr bwMode="auto">
          <a:xfrm flipH="1" flipV="1">
            <a:off x="2282825" y="1887538"/>
            <a:ext cx="3856038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5785" name="Rectangle 9"/>
          <p:cNvSpPr>
            <a:spLocks noChangeArrowheads="1"/>
          </p:cNvSpPr>
          <p:nvPr/>
        </p:nvSpPr>
        <p:spPr bwMode="auto">
          <a:xfrm>
            <a:off x="6165850" y="4625975"/>
            <a:ext cx="2873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latin typeface="ITC Officina Sans Book" charset="0"/>
              </a:rPr>
              <a:t>q</a:t>
            </a:r>
            <a:r>
              <a:rPr lang="en-US" altLang="en-US" b="1" baseline="-25000" dirty="0">
                <a:latin typeface="ITC Officina Sans Book" charset="0"/>
              </a:rPr>
              <a:t>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75787" name="Line 11"/>
          <p:cNvSpPr>
            <a:spLocks noChangeShapeType="1"/>
          </p:cNvSpPr>
          <p:nvPr/>
        </p:nvSpPr>
        <p:spPr bwMode="auto">
          <a:xfrm flipH="1">
            <a:off x="2566988" y="4144963"/>
            <a:ext cx="109728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5789" name="Rectangle 13"/>
          <p:cNvSpPr>
            <a:spLocks noChangeArrowheads="1"/>
          </p:cNvSpPr>
          <p:nvPr/>
        </p:nvSpPr>
        <p:spPr bwMode="auto">
          <a:xfrm>
            <a:off x="1039813" y="3970338"/>
            <a:ext cx="2492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0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5792" name="Freeform 16"/>
          <p:cNvSpPr>
            <a:spLocks/>
          </p:cNvSpPr>
          <p:nvPr/>
        </p:nvSpPr>
        <p:spPr bwMode="auto">
          <a:xfrm>
            <a:off x="1371600" y="4135438"/>
            <a:ext cx="2357438" cy="1371600"/>
          </a:xfrm>
          <a:custGeom>
            <a:avLst/>
            <a:gdLst>
              <a:gd name="T0" fmla="*/ 0 w 1485"/>
              <a:gd name="T1" fmla="*/ 0 h 864"/>
              <a:gd name="T2" fmla="*/ 1485 w 1485"/>
              <a:gd name="T3" fmla="*/ 0 h 864"/>
              <a:gd name="T4" fmla="*/ 1485 w 1485"/>
              <a:gd name="T5" fmla="*/ 864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5" h="864">
                <a:moveTo>
                  <a:pt x="0" y="0"/>
                </a:moveTo>
                <a:lnTo>
                  <a:pt x="1485" y="0"/>
                </a:lnTo>
                <a:lnTo>
                  <a:pt x="1485" y="864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5793" name="Rectangle 17"/>
          <p:cNvSpPr>
            <a:spLocks noChangeArrowheads="1"/>
          </p:cNvSpPr>
          <p:nvPr/>
        </p:nvSpPr>
        <p:spPr bwMode="auto">
          <a:xfrm>
            <a:off x="3630613" y="5565775"/>
            <a:ext cx="2238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0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5794" name="Oval 18"/>
          <p:cNvSpPr>
            <a:spLocks noChangeArrowheads="1"/>
          </p:cNvSpPr>
          <p:nvPr/>
        </p:nvSpPr>
        <p:spPr bwMode="auto">
          <a:xfrm>
            <a:off x="3689350" y="4095750"/>
            <a:ext cx="92075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5795" name="Text Box 19"/>
          <p:cNvSpPr txBox="1">
            <a:spLocks noChangeArrowheads="1"/>
          </p:cNvSpPr>
          <p:nvPr/>
        </p:nvSpPr>
        <p:spPr bwMode="auto">
          <a:xfrm>
            <a:off x="2644775" y="1313866"/>
            <a:ext cx="622173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TW" alt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技術進步使得廠商可以使用較少的勞動 </a:t>
            </a:r>
            <a:r>
              <a:rPr lang="en-US" altLang="zh-TW" sz="2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lang="en-US" altLang="zh-TW" sz="26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TW" alt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與先前相同的 </a:t>
            </a:r>
            <a:r>
              <a:rPr lang="en-US" alt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lang="en-US" altLang="en-US" sz="26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 </a:t>
            </a:r>
            <a:r>
              <a:rPr lang="zh-TW" alt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來生產相同的產量 </a:t>
            </a:r>
            <a:r>
              <a:rPr lang="en-US" alt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</a:t>
            </a:r>
            <a:r>
              <a:rPr lang="en-US" altLang="en-US" sz="26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r>
              <a:rPr lang="zh-TW" alt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en-US" sz="26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5796" name="Line 20"/>
          <p:cNvSpPr>
            <a:spLocks noChangeShapeType="1"/>
          </p:cNvSpPr>
          <p:nvPr/>
        </p:nvSpPr>
        <p:spPr bwMode="auto">
          <a:xfrm>
            <a:off x="2530475" y="4135438"/>
            <a:ext cx="0" cy="13811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5797" name="Rectangle 21"/>
          <p:cNvSpPr>
            <a:spLocks noChangeArrowheads="1"/>
          </p:cNvSpPr>
          <p:nvPr/>
        </p:nvSpPr>
        <p:spPr bwMode="auto">
          <a:xfrm>
            <a:off x="2420938" y="5567363"/>
            <a:ext cx="2238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5798" name="Oval 22"/>
          <p:cNvSpPr>
            <a:spLocks noChangeArrowheads="1"/>
          </p:cNvSpPr>
          <p:nvPr/>
        </p:nvSpPr>
        <p:spPr bwMode="auto">
          <a:xfrm>
            <a:off x="2490788" y="4095750"/>
            <a:ext cx="92075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技術變動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vs.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要素替代</a:t>
            </a:r>
            <a:endParaRPr 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951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5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5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5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7" grpId="0" animBg="1"/>
      <p:bldP spid="75795" grpId="0"/>
      <p:bldP spid="75796" grpId="0" animBg="1"/>
      <p:bldP spid="75797" grpId="0"/>
      <p:bldP spid="7579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5621338" y="5060950"/>
            <a:ext cx="3508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q</a:t>
            </a:r>
            <a:r>
              <a:rPr lang="en-US" altLang="en-US" b="1" baseline="-25000" dirty="0">
                <a:solidFill>
                  <a:srgbClr val="008000"/>
                </a:solidFill>
                <a:latin typeface="ITC Officina Sans Book" charset="0"/>
              </a:rPr>
              <a:t>0</a:t>
            </a:r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’ </a:t>
            </a:r>
            <a:endParaRPr lang="en-US" altLang="en-US" b="1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7831" name="Arc 7"/>
          <p:cNvSpPr>
            <a:spLocks/>
          </p:cNvSpPr>
          <p:nvPr/>
        </p:nvSpPr>
        <p:spPr bwMode="auto">
          <a:xfrm flipH="1" flipV="1">
            <a:off x="1714500" y="2381250"/>
            <a:ext cx="3856038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7832" name="Arc 8"/>
          <p:cNvSpPr>
            <a:spLocks/>
          </p:cNvSpPr>
          <p:nvPr/>
        </p:nvSpPr>
        <p:spPr bwMode="auto">
          <a:xfrm flipH="1" flipV="1">
            <a:off x="2282825" y="1887538"/>
            <a:ext cx="3856038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6165850" y="4625975"/>
            <a:ext cx="2873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latin typeface="ITC Officina Sans Book" charset="0"/>
              </a:rPr>
              <a:t>q</a:t>
            </a:r>
            <a:r>
              <a:rPr lang="en-US" altLang="en-US" b="1" baseline="-25000" dirty="0">
                <a:latin typeface="ITC Officina Sans Book" charset="0"/>
              </a:rPr>
              <a:t>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77835" name="Rectangle 11"/>
          <p:cNvSpPr>
            <a:spLocks noChangeArrowheads="1"/>
          </p:cNvSpPr>
          <p:nvPr/>
        </p:nvSpPr>
        <p:spPr bwMode="auto">
          <a:xfrm>
            <a:off x="1039813" y="3970338"/>
            <a:ext cx="2492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0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7836" name="Freeform 12"/>
          <p:cNvSpPr>
            <a:spLocks/>
          </p:cNvSpPr>
          <p:nvPr/>
        </p:nvSpPr>
        <p:spPr bwMode="auto">
          <a:xfrm>
            <a:off x="1371600" y="4135438"/>
            <a:ext cx="2357438" cy="1371600"/>
          </a:xfrm>
          <a:custGeom>
            <a:avLst/>
            <a:gdLst>
              <a:gd name="T0" fmla="*/ 0 w 1485"/>
              <a:gd name="T1" fmla="*/ 0 h 864"/>
              <a:gd name="T2" fmla="*/ 1485 w 1485"/>
              <a:gd name="T3" fmla="*/ 0 h 864"/>
              <a:gd name="T4" fmla="*/ 1485 w 1485"/>
              <a:gd name="T5" fmla="*/ 864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5" h="864">
                <a:moveTo>
                  <a:pt x="0" y="0"/>
                </a:moveTo>
                <a:lnTo>
                  <a:pt x="1485" y="0"/>
                </a:lnTo>
                <a:lnTo>
                  <a:pt x="1485" y="864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3630613" y="5565775"/>
            <a:ext cx="2238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0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7838" name="Oval 14"/>
          <p:cNvSpPr>
            <a:spLocks noChangeArrowheads="1"/>
          </p:cNvSpPr>
          <p:nvPr/>
        </p:nvSpPr>
        <p:spPr bwMode="auto">
          <a:xfrm>
            <a:off x="3689350" y="4095750"/>
            <a:ext cx="92075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7839" name="Text Box 15"/>
          <p:cNvSpPr txBox="1">
            <a:spLocks noChangeArrowheads="1"/>
          </p:cNvSpPr>
          <p:nvPr/>
        </p:nvSpPr>
        <p:spPr bwMode="auto">
          <a:xfrm>
            <a:off x="3294379" y="1497083"/>
            <a:ext cx="540967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如果是以要素替代，則必須使用 </a:t>
            </a:r>
            <a:r>
              <a:rPr lang="en-US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lang="en-US" altLang="en-US" sz="2400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單位的資本搭配 </a:t>
            </a:r>
            <a:r>
              <a:rPr lang="en-US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lang="en-US" altLang="en-US" sz="2400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單位的勞動。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2530475" y="4135438"/>
            <a:ext cx="0" cy="13811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7841" name="Rectangle 17"/>
          <p:cNvSpPr>
            <a:spLocks noChangeArrowheads="1"/>
          </p:cNvSpPr>
          <p:nvPr/>
        </p:nvSpPr>
        <p:spPr bwMode="auto">
          <a:xfrm>
            <a:off x="2420938" y="5567363"/>
            <a:ext cx="2238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7842" name="Oval 18"/>
          <p:cNvSpPr>
            <a:spLocks noChangeArrowheads="1"/>
          </p:cNvSpPr>
          <p:nvPr/>
        </p:nvSpPr>
        <p:spPr bwMode="auto">
          <a:xfrm>
            <a:off x="2490788" y="4095750"/>
            <a:ext cx="92075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7843" name="Freeform 19"/>
          <p:cNvSpPr>
            <a:spLocks/>
          </p:cNvSpPr>
          <p:nvPr/>
        </p:nvSpPr>
        <p:spPr bwMode="auto">
          <a:xfrm>
            <a:off x="1371600" y="2895600"/>
            <a:ext cx="1158875" cy="1198563"/>
          </a:xfrm>
          <a:custGeom>
            <a:avLst/>
            <a:gdLst>
              <a:gd name="T0" fmla="*/ 730 w 730"/>
              <a:gd name="T1" fmla="*/ 755 h 755"/>
              <a:gd name="T2" fmla="*/ 730 w 730"/>
              <a:gd name="T3" fmla="*/ 0 h 755"/>
              <a:gd name="T4" fmla="*/ 0 w 730"/>
              <a:gd name="T5" fmla="*/ 0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0" h="755">
                <a:moveTo>
                  <a:pt x="730" y="755"/>
                </a:moveTo>
                <a:lnTo>
                  <a:pt x="730" y="0"/>
                </a:lnTo>
                <a:lnTo>
                  <a:pt x="0" y="0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7844" name="Rectangle 20"/>
          <p:cNvSpPr>
            <a:spLocks noChangeArrowheads="1"/>
          </p:cNvSpPr>
          <p:nvPr/>
        </p:nvSpPr>
        <p:spPr bwMode="auto">
          <a:xfrm>
            <a:off x="1031875" y="2751138"/>
            <a:ext cx="2492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77845" name="Oval 21"/>
          <p:cNvSpPr>
            <a:spLocks noChangeArrowheads="1"/>
          </p:cNvSpPr>
          <p:nvPr/>
        </p:nvSpPr>
        <p:spPr bwMode="auto">
          <a:xfrm>
            <a:off x="2481263" y="2843213"/>
            <a:ext cx="92075" cy="92075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7846" name="Line 22"/>
          <p:cNvSpPr>
            <a:spLocks noChangeShapeType="1"/>
          </p:cNvSpPr>
          <p:nvPr/>
        </p:nvSpPr>
        <p:spPr bwMode="auto">
          <a:xfrm flipH="1" flipV="1">
            <a:off x="2611438" y="2886075"/>
            <a:ext cx="1117600" cy="11985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218283"/>
            <a:ext cx="8521173" cy="914400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技術變動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vs. </a:t>
            </a: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要素替代</a:t>
            </a:r>
            <a:endParaRPr 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 flipH="1">
            <a:off x="2566988" y="4144963"/>
            <a:ext cx="109728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7009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9" grpId="0"/>
      <p:bldP spid="77843" grpId="0" animBg="1"/>
      <p:bldP spid="77844" grpId="0"/>
      <p:bldP spid="77845" grpId="0" animBg="1"/>
      <p:bldP spid="7784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203201"/>
            <a:ext cx="8521173" cy="914400"/>
          </a:xfrm>
        </p:spPr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數字範例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345332" y="1134315"/>
            <a:ext cx="8521173" cy="4823908"/>
          </a:xfrm>
        </p:spPr>
        <p:txBody>
          <a:bodyPr/>
          <a:lstStyle/>
          <a:p>
            <a:r>
              <a:rPr lang="zh-TW" altLang="en-US" dirty="0"/>
              <a:t>漢堡</a:t>
            </a:r>
            <a:r>
              <a:rPr lang="zh-TW" altLang="en-US" dirty="0" smtClean="0"/>
              <a:t>天堂的生產</a:t>
            </a:r>
            <a:endParaRPr lang="en-US" altLang="en-US" dirty="0"/>
          </a:p>
          <a:p>
            <a:pPr lvl="1"/>
            <a:r>
              <a:rPr lang="zh-TW" altLang="en-US" sz="3000" dirty="0" smtClean="0"/>
              <a:t>產量為漢堡</a:t>
            </a:r>
            <a:r>
              <a:rPr lang="en-US" altLang="zh-TW" sz="3000" dirty="0" smtClean="0"/>
              <a:t>/</a:t>
            </a:r>
            <a:r>
              <a:rPr lang="zh-TW" altLang="en-US" sz="3000" dirty="0" smtClean="0"/>
              <a:t>時：</a:t>
            </a:r>
            <a:r>
              <a:rPr lang="en-US" altLang="en-US" sz="3000" dirty="0" smtClean="0"/>
              <a:t>	</a:t>
            </a:r>
            <a:r>
              <a:rPr lang="en-US" altLang="en-US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 x (KL)</a:t>
            </a:r>
            <a:r>
              <a:rPr lang="en-US" altLang="en-US" sz="3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½ </a:t>
            </a:r>
          </a:p>
          <a:p>
            <a:pPr lvl="1">
              <a:spcBef>
                <a:spcPts val="1800"/>
              </a:spcBef>
            </a:pPr>
            <a:r>
              <a:rPr lang="zh-TW" altLang="en-US" sz="3000" dirty="0" smtClean="0"/>
              <a:t>生產技術呈現固定規模報酬</a:t>
            </a:r>
            <a:endParaRPr lang="en-US" altLang="en-US" sz="3000" dirty="0" smtClean="0"/>
          </a:p>
          <a:p>
            <a:pPr lvl="1">
              <a:spcBef>
                <a:spcPts val="1800"/>
              </a:spcBef>
            </a:pPr>
            <a:r>
              <a:rPr lang="zh-TW" altLang="en-US" sz="3000" dirty="0" smtClean="0"/>
              <a:t>若假設</a:t>
            </a:r>
            <a:r>
              <a:rPr lang="zh-TW" altLang="en-US" sz="3000" dirty="0"/>
              <a:t>該店</a:t>
            </a:r>
            <a:r>
              <a:rPr lang="zh-TW" altLang="en-US" sz="3000" dirty="0" smtClean="0"/>
              <a:t>使用 </a:t>
            </a:r>
            <a:r>
              <a:rPr lang="en-US" altLang="zh-TW" sz="3000" dirty="0" smtClean="0"/>
              <a:t>4 </a:t>
            </a:r>
            <a:r>
              <a:rPr lang="zh-TW" altLang="en-US" sz="3000" dirty="0" smtClean="0"/>
              <a:t>單位</a:t>
            </a:r>
            <a:r>
              <a:rPr lang="zh-TW" altLang="en-US" sz="3000" dirty="0"/>
              <a:t>的資本</a:t>
            </a:r>
            <a:r>
              <a:rPr lang="en-US" altLang="zh-TW" sz="3000" dirty="0"/>
              <a:t>(</a:t>
            </a:r>
            <a:r>
              <a:rPr lang="zh-TW" altLang="en-US" sz="3000" dirty="0"/>
              <a:t>烤肉架</a:t>
            </a:r>
            <a:r>
              <a:rPr lang="en-US" altLang="zh-TW" sz="3000" dirty="0"/>
              <a:t>)</a:t>
            </a:r>
          </a:p>
          <a:p>
            <a:pPr lvl="1"/>
            <a:endParaRPr lang="en-US" altLang="en-US" sz="3000" dirty="0"/>
          </a:p>
          <a:p>
            <a:pPr marL="914400" lvl="2" indent="0">
              <a:buNone/>
            </a:pPr>
            <a:r>
              <a:rPr lang="en-US" alt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q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10(4L) </a:t>
            </a:r>
            <a:r>
              <a:rPr lang="en-US" alt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20L</a:t>
            </a:r>
            <a:r>
              <a:rPr lang="en-US" alt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½ 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altLang="en-US" sz="3200" dirty="0"/>
          </a:p>
          <a:p>
            <a:pPr lvl="2"/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52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1588"/>
            <a:ext cx="8521173" cy="914400"/>
          </a:xfrm>
        </p:spPr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漢堡天堂的</a:t>
            </a:r>
            <a:r>
              <a:rPr lang="zh-TW" altLang="en-US" dirty="0" smtClean="0">
                <a:latin typeface="+mn-ea"/>
                <a:ea typeface="+mn-ea"/>
              </a:rPr>
              <a:t>固定規模報酬</a:t>
            </a:r>
            <a:endParaRPr lang="en-US" altLang="en-US" dirty="0">
              <a:latin typeface="+mn-ea"/>
              <a:ea typeface="+mn-ea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090011"/>
              </p:ext>
            </p:extLst>
          </p:nvPr>
        </p:nvGraphicFramePr>
        <p:xfrm>
          <a:off x="1466850" y="914400"/>
          <a:ext cx="6202680" cy="5544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7560"/>
                <a:gridCol w="2067560"/>
                <a:gridCol w="2067560"/>
              </a:tblGrid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rgbClr val="FFFF00"/>
                          </a:solidFill>
                        </a:rPr>
                        <a:t>烤肉架</a:t>
                      </a:r>
                      <a:endParaRPr lang="en-US" sz="24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rgbClr val="FFFF00"/>
                          </a:solidFill>
                        </a:rPr>
                        <a:t>勞工</a:t>
                      </a:r>
                      <a:endParaRPr lang="en-US" sz="24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rgbClr val="FFFF00"/>
                          </a:solidFill>
                        </a:rPr>
                        <a:t>漢堡</a:t>
                      </a:r>
                      <a:endParaRPr lang="en-US" sz="24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959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197" y="108745"/>
            <a:ext cx="8521173" cy="914400"/>
          </a:xfrm>
        </p:spPr>
        <p:txBody>
          <a:bodyPr/>
          <a:lstStyle/>
          <a:p>
            <a:r>
              <a:rPr lang="zh-TW" altLang="en-US" sz="4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漢堡</a:t>
            </a:r>
            <a:r>
              <a:rPr lang="zh-TW" altLang="en-US" sz="44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天堂的 </a:t>
            </a:r>
            <a:r>
              <a:rPr lang="en-US" altLang="zh-TW" sz="4400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</a:t>
            </a:r>
            <a:r>
              <a:rPr lang="en-US" altLang="zh-TW" sz="44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44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AP </a:t>
            </a:r>
            <a:r>
              <a:rPr lang="zh-TW" altLang="en-US" sz="44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與</a:t>
            </a:r>
            <a:r>
              <a:rPr lang="en-US" altLang="en-US" sz="44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MP</a:t>
            </a:r>
            <a:endParaRPr lang="en-US" altLang="en-US" sz="44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9794717"/>
              </p:ext>
            </p:extLst>
          </p:nvPr>
        </p:nvGraphicFramePr>
        <p:xfrm>
          <a:off x="498475" y="1218883"/>
          <a:ext cx="8116888" cy="336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Document" r:id="rId5" imgW="5643061" imgH="2134517" progId="Word.Document.8">
                  <p:embed/>
                </p:oleObj>
              </mc:Choice>
              <mc:Fallback>
                <p:oleObj name="Document" r:id="rId5" imgW="5643061" imgH="213451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" y="1218883"/>
                        <a:ext cx="8116888" cy="336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47813" y="4800937"/>
            <a:ext cx="3738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= 10 x (4 x 2)</a:t>
            </a:r>
            <a:r>
              <a:rPr lang="en-US" sz="28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28.3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20640" y="5029200"/>
            <a:ext cx="3080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lang="en-US" sz="2800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28.3/2 = 14.1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7034" y="5602922"/>
            <a:ext cx="3340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28.3 - 20 = 8.3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160520" y="1960245"/>
            <a:ext cx="171450" cy="2937510"/>
          </a:xfrm>
          <a:custGeom>
            <a:avLst/>
            <a:gdLst>
              <a:gd name="connsiteX0" fmla="*/ 0 w 171450"/>
              <a:gd name="connsiteY0" fmla="*/ 2937510 h 2937510"/>
              <a:gd name="connsiteX1" fmla="*/ 171450 w 171450"/>
              <a:gd name="connsiteY1" fmla="*/ 0 h 2937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1450" h="2937510">
                <a:moveTo>
                  <a:pt x="0" y="2937510"/>
                </a:moveTo>
                <a:lnTo>
                  <a:pt x="171450" y="0"/>
                </a:lnTo>
              </a:path>
            </a:pathLst>
          </a:custGeom>
          <a:noFill/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 flipH="1">
            <a:off x="6995160" y="1960245"/>
            <a:ext cx="163830" cy="3068955"/>
          </a:xfrm>
          <a:custGeom>
            <a:avLst/>
            <a:gdLst>
              <a:gd name="connsiteX0" fmla="*/ 0 w 171450"/>
              <a:gd name="connsiteY0" fmla="*/ 2937510 h 2937510"/>
              <a:gd name="connsiteX1" fmla="*/ 171450 w 171450"/>
              <a:gd name="connsiteY1" fmla="*/ 0 h 2937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1450" h="2937510">
                <a:moveTo>
                  <a:pt x="0" y="2937510"/>
                </a:moveTo>
                <a:lnTo>
                  <a:pt x="171450" y="0"/>
                </a:lnTo>
              </a:path>
            </a:pathLst>
          </a:custGeom>
          <a:noFill/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 flipH="1">
            <a:off x="7795260" y="1874520"/>
            <a:ext cx="685800" cy="3794760"/>
          </a:xfrm>
          <a:custGeom>
            <a:avLst/>
            <a:gdLst>
              <a:gd name="connsiteX0" fmla="*/ 0 w 171450"/>
              <a:gd name="connsiteY0" fmla="*/ 2937510 h 2937510"/>
              <a:gd name="connsiteX1" fmla="*/ 171450 w 171450"/>
              <a:gd name="connsiteY1" fmla="*/ 0 h 2937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1450" h="2937510">
                <a:moveTo>
                  <a:pt x="0" y="2937510"/>
                </a:moveTo>
                <a:lnTo>
                  <a:pt x="171450" y="0"/>
                </a:lnTo>
              </a:path>
            </a:pathLst>
          </a:custGeom>
          <a:noFill/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7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漢堡天堂的等產量曲線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345332" y="1104152"/>
            <a:ext cx="8521173" cy="4823908"/>
          </a:xfrm>
        </p:spPr>
        <p:txBody>
          <a:bodyPr/>
          <a:lstStyle/>
          <a:p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假設漢堡天堂的產量為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個漢堡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</a:pP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 </a:t>
            </a:r>
            <a:r>
              <a:rPr lang="en-US" altLang="en-US" sz="3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40 = 10(KL)</a:t>
            </a:r>
            <a:r>
              <a:rPr lang="en-US" altLang="en-US" sz="3000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½ </a:t>
            </a:r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</a:pP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</a:t>
            </a:r>
            <a:r>
              <a:rPr lang="en-US" altLang="en-US" sz="3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(KL) </a:t>
            </a:r>
            <a:r>
              <a:rPr lang="en-US" altLang="en-US" sz="3000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½ </a:t>
            </a:r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</a:pPr>
            <a:r>
              <a:rPr lang="en-US" altLang="en-US" sz="3000" u="sng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 </a:t>
            </a:r>
            <a:r>
              <a:rPr lang="en-US" altLang="en-US" sz="300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altLang="en-US" sz="3000" u="sng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KL (q=40 </a:t>
            </a:r>
            <a:r>
              <a:rPr lang="zh-TW" altLang="en-US" sz="3000" u="sng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的等產量曲線方程式</a:t>
            </a:r>
            <a:r>
              <a:rPr lang="en-US" altLang="en-US" sz="3000" u="sng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lvl="1">
              <a:spcBef>
                <a:spcPts val="1200"/>
              </a:spcBef>
            </a:pP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於是，如果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K = 2 </a:t>
            </a: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與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 = 8</a:t>
            </a: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，則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q = 40</a:t>
            </a:r>
          </a:p>
          <a:p>
            <a:pPr lvl="1">
              <a:spcBef>
                <a:spcPts val="1200"/>
              </a:spcBef>
            </a:pPr>
            <a:r>
              <a:rPr lang="en-US" altLang="en-US" sz="3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RTS = MP</a:t>
            </a:r>
            <a:r>
              <a:rPr lang="en-US" altLang="en-US" sz="3000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/MP </a:t>
            </a:r>
            <a:r>
              <a:rPr lang="en-US" altLang="en-US" sz="3000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 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K/L </a:t>
            </a:r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857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3187" name="Freeform 3"/>
          <p:cNvSpPr>
            <a:spLocks noChangeAspect="1"/>
          </p:cNvSpPr>
          <p:nvPr/>
        </p:nvSpPr>
        <p:spPr bwMode="auto">
          <a:xfrm>
            <a:off x="2028825" y="3441700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3188" name="Freeform 4"/>
          <p:cNvSpPr>
            <a:spLocks noChangeAspect="1"/>
          </p:cNvSpPr>
          <p:nvPr/>
        </p:nvSpPr>
        <p:spPr bwMode="auto">
          <a:xfrm>
            <a:off x="4038600" y="4845050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0 h 32"/>
              <a:gd name="T12" fmla="*/ 16 w 32"/>
              <a:gd name="T13" fmla="*/ 0 h 32"/>
              <a:gd name="T14" fmla="*/ 32 w 32"/>
              <a:gd name="T15" fmla="*/ 0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32" y="0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577503" y="1489075"/>
            <a:ext cx="6924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烤肉架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1152525" y="3322638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8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5621338" y="5010150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 = 40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93194" name="Rectangle 10"/>
          <p:cNvSpPr>
            <a:spLocks noChangeArrowheads="1"/>
          </p:cNvSpPr>
          <p:nvPr/>
        </p:nvSpPr>
        <p:spPr bwMode="auto">
          <a:xfrm>
            <a:off x="1154113" y="47339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勞工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auto">
          <a:xfrm>
            <a:off x="4025900" y="558641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8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auto">
          <a:xfrm>
            <a:off x="2019300" y="5575300"/>
            <a:ext cx="228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93199" name="Arc 15"/>
          <p:cNvSpPr>
            <a:spLocks/>
          </p:cNvSpPr>
          <p:nvPr/>
        </p:nvSpPr>
        <p:spPr bwMode="auto">
          <a:xfrm flipH="1" flipV="1">
            <a:off x="1735138" y="2249488"/>
            <a:ext cx="3856037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3200" name="Freeform 16"/>
          <p:cNvSpPr>
            <a:spLocks/>
          </p:cNvSpPr>
          <p:nvPr/>
        </p:nvSpPr>
        <p:spPr bwMode="auto">
          <a:xfrm>
            <a:off x="1371600" y="3470275"/>
            <a:ext cx="714375" cy="2051050"/>
          </a:xfrm>
          <a:custGeom>
            <a:avLst/>
            <a:gdLst>
              <a:gd name="T0" fmla="*/ 0 w 450"/>
              <a:gd name="T1" fmla="*/ 0 h 1292"/>
              <a:gd name="T2" fmla="*/ 450 w 450"/>
              <a:gd name="T3" fmla="*/ 0 h 1292"/>
              <a:gd name="T4" fmla="*/ 450 w 450"/>
              <a:gd name="T5" fmla="*/ 1292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0" h="1292">
                <a:moveTo>
                  <a:pt x="0" y="0"/>
                </a:moveTo>
                <a:cubicBezTo>
                  <a:pt x="150" y="0"/>
                  <a:pt x="300" y="0"/>
                  <a:pt x="450" y="0"/>
                </a:cubicBezTo>
                <a:lnTo>
                  <a:pt x="450" y="1292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3201" name="Freeform 17"/>
          <p:cNvSpPr>
            <a:spLocks/>
          </p:cNvSpPr>
          <p:nvPr/>
        </p:nvSpPr>
        <p:spPr bwMode="auto">
          <a:xfrm>
            <a:off x="1360488" y="4887913"/>
            <a:ext cx="2743200" cy="609600"/>
          </a:xfrm>
          <a:custGeom>
            <a:avLst/>
            <a:gdLst>
              <a:gd name="T0" fmla="*/ 0 w 1728"/>
              <a:gd name="T1" fmla="*/ 0 h 384"/>
              <a:gd name="T2" fmla="*/ 1728 w 1728"/>
              <a:gd name="T3" fmla="*/ 0 h 384"/>
              <a:gd name="T4" fmla="*/ 1728 w 1728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8" h="384">
                <a:moveTo>
                  <a:pt x="0" y="0"/>
                </a:moveTo>
                <a:cubicBezTo>
                  <a:pt x="576" y="0"/>
                  <a:pt x="1152" y="0"/>
                  <a:pt x="1728" y="0"/>
                </a:cubicBezTo>
                <a:lnTo>
                  <a:pt x="1728" y="38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漢堡天堂的等產量曲線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179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animBg="1"/>
      <p:bldP spid="93188" grpId="0" animBg="1"/>
      <p:bldP spid="93190" grpId="0"/>
      <p:bldP spid="93193" grpId="0"/>
      <p:bldP spid="93194" grpId="0"/>
      <p:bldP spid="93196" grpId="0"/>
      <p:bldP spid="93197" grpId="0"/>
      <p:bldP spid="93199" grpId="0" animBg="1"/>
      <p:bldP spid="93200" grpId="0" animBg="1"/>
      <p:bldP spid="9320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漢堡天堂的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RTS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013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658325"/>
              </p:ext>
            </p:extLst>
          </p:nvPr>
        </p:nvGraphicFramePr>
        <p:xfrm>
          <a:off x="274638" y="1371600"/>
          <a:ext cx="8555037" cy="393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Document" r:id="rId5" imgW="4624758" imgH="2131385" progId="Word.Document.8">
                  <p:embed/>
                </p:oleObj>
              </mc:Choice>
              <mc:Fallback>
                <p:oleObj name="Document" r:id="rId5" imgW="4624758" imgH="213138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8" y="1371600"/>
                        <a:ext cx="8555037" cy="3932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684213" y="5029200"/>
            <a:ext cx="7712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>
                <a:solidFill>
                  <a:srgbClr val="FF0000"/>
                </a:solidFill>
              </a:rPr>
              <a:t>RTS = - change in K / change in L = -(4-5.3)/(4-3) = 1.3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4846320" y="2403475"/>
            <a:ext cx="2590800" cy="7016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4846320" y="4003675"/>
            <a:ext cx="2590800" cy="701675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684213" y="5577840"/>
            <a:ext cx="7712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>
                <a:solidFill>
                  <a:srgbClr val="008000"/>
                </a:solidFill>
              </a:rPr>
              <a:t>RTS = - change in K / change in L = -(1.8-2)/(9-8) = 0.2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093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/>
      <p:bldP spid="101381" grpId="0" animBg="1"/>
      <p:bldP spid="101382" grpId="0" animBg="1"/>
      <p:bldP spid="10138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173038"/>
            <a:ext cx="8521173" cy="792929"/>
          </a:xfrm>
        </p:spPr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漢堡天堂的技術進步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087438"/>
            <a:ext cx="8521173" cy="4823908"/>
          </a:xfrm>
        </p:spPr>
        <p:txBody>
          <a:bodyPr/>
          <a:lstStyle/>
          <a:p>
            <a:pPr algn="just"/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假設漢堡天堂的生產技術進步</a:t>
            </a:r>
            <a:endParaRPr lang="en-US" altLang="en-US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>
              <a:spcBef>
                <a:spcPts val="1800"/>
              </a:spcBef>
            </a:pP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原先的生產函數：</a:t>
            </a:r>
            <a:r>
              <a:rPr lang="en-US" altLang="en-US" sz="3000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10(KL) </a:t>
            </a:r>
            <a:r>
              <a:rPr lang="en-US" altLang="en-US" sz="3000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½ </a:t>
            </a:r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>
              <a:spcBef>
                <a:spcPts val="1200"/>
              </a:spcBef>
            </a:pP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新的生產函數</a:t>
            </a:r>
            <a:r>
              <a:rPr lang="zh-TW" altLang="en-US" sz="3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r>
              <a:rPr lang="en-US" altLang="en-US" sz="3000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20(KL) </a:t>
            </a:r>
            <a:r>
              <a:rPr lang="en-US" altLang="en-US" sz="3000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½ </a:t>
            </a:r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>
              <a:spcBef>
                <a:spcPts val="1200"/>
              </a:spcBef>
            </a:pP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如果產量仍為 </a:t>
            </a:r>
            <a:r>
              <a:rPr lang="en-US" altLang="zh-TW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 </a:t>
            </a: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個漢堡。</a:t>
            </a:r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lvl="2" indent="0" algn="just">
              <a:spcBef>
                <a:spcPts val="1200"/>
              </a:spcBef>
              <a:buNone/>
            </a:pP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40 </a:t>
            </a:r>
            <a:r>
              <a:rPr lang="en-US" altLang="en-US" sz="3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20(KL) </a:t>
            </a:r>
            <a:r>
              <a:rPr lang="en-US" altLang="en-US" sz="3000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½ </a:t>
            </a:r>
            <a:r>
              <a:rPr lang="en-US" altLang="en-US" sz="3000" baseline="30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</a:p>
          <a:p>
            <a:pPr marL="914400" lvl="2" indent="0" algn="just">
              <a:spcBef>
                <a:spcPts val="1200"/>
              </a:spcBef>
              <a:buNone/>
            </a:pPr>
            <a:r>
              <a:rPr lang="en-US" altLang="en-US" sz="3000" u="sng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3000" u="sng" baseline="30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</a:t>
            </a:r>
            <a:r>
              <a:rPr lang="en-US" altLang="en-US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 (</a:t>
            </a:r>
            <a:r>
              <a:rPr lang="en-US" altLang="en-US" sz="3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altLang="en-US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40 </a:t>
            </a:r>
            <a:r>
              <a:rPr lang="zh-TW" altLang="en-US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的等產量曲線方程式</a:t>
            </a:r>
            <a:r>
              <a:rPr lang="en-US" altLang="zh-TW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 algn="just">
              <a:buNone/>
            </a:pP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而在舊技術之下為：</a:t>
            </a:r>
            <a:r>
              <a:rPr lang="en-US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16 = KL</a:t>
            </a:r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</p:spPr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230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47" name="Freeform 3"/>
          <p:cNvSpPr>
            <a:spLocks noChangeAspect="1"/>
          </p:cNvSpPr>
          <p:nvPr/>
        </p:nvSpPr>
        <p:spPr bwMode="auto">
          <a:xfrm>
            <a:off x="2682875" y="4111625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577503" y="1489075"/>
            <a:ext cx="6924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烤肉架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5661025" y="4949825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 = 40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108552" name="Rectangle 8"/>
          <p:cNvSpPr>
            <a:spLocks noChangeArrowheads="1"/>
          </p:cNvSpPr>
          <p:nvPr/>
        </p:nvSpPr>
        <p:spPr bwMode="auto">
          <a:xfrm>
            <a:off x="1093788" y="4011613"/>
            <a:ext cx="1873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108553" name="Rectangle 9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勞工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108555" name="Rectangle 11"/>
          <p:cNvSpPr>
            <a:spLocks noChangeArrowheads="1"/>
          </p:cNvSpPr>
          <p:nvPr/>
        </p:nvSpPr>
        <p:spPr bwMode="auto">
          <a:xfrm>
            <a:off x="2649538" y="5565775"/>
            <a:ext cx="228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108557" name="Arc 13"/>
          <p:cNvSpPr>
            <a:spLocks/>
          </p:cNvSpPr>
          <p:nvPr/>
        </p:nvSpPr>
        <p:spPr bwMode="auto">
          <a:xfrm flipH="1" flipV="1">
            <a:off x="1735138" y="2249488"/>
            <a:ext cx="3856037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60" name="Rectangle 16"/>
          <p:cNvSpPr>
            <a:spLocks noChangeArrowheads="1"/>
          </p:cNvSpPr>
          <p:nvPr/>
        </p:nvSpPr>
        <p:spPr bwMode="auto">
          <a:xfrm>
            <a:off x="1362075" y="4148138"/>
            <a:ext cx="1371600" cy="137160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61" name="Text Box 17"/>
          <p:cNvSpPr txBox="1">
            <a:spLocks noChangeArrowheads="1"/>
          </p:cNvSpPr>
          <p:nvPr/>
        </p:nvSpPr>
        <p:spPr bwMode="auto">
          <a:xfrm>
            <a:off x="2935288" y="1589723"/>
            <a:ext cx="5121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000" dirty="0">
                <a:solidFill>
                  <a:srgbClr val="002060"/>
                </a:solidFill>
              </a:rPr>
              <a:t>舊</a:t>
            </a:r>
            <a:r>
              <a:rPr lang="zh-TW" altLang="en-US" sz="2000" dirty="0" smtClean="0">
                <a:solidFill>
                  <a:srgbClr val="002060"/>
                </a:solidFill>
              </a:rPr>
              <a:t>技術</a:t>
            </a:r>
            <a:r>
              <a:rPr lang="en-US" altLang="en-US" sz="2000" dirty="0" smtClean="0">
                <a:solidFill>
                  <a:srgbClr val="002060"/>
                </a:solidFill>
              </a:rPr>
              <a:t>: </a:t>
            </a:r>
            <a:r>
              <a:rPr lang="en-US" altLang="en-US" sz="2000" dirty="0">
                <a:solidFill>
                  <a:srgbClr val="002060"/>
                </a:solidFill>
              </a:rPr>
              <a:t>16 = KL</a:t>
            </a:r>
          </a:p>
        </p:txBody>
      </p:sp>
      <p:sp>
        <p:nvSpPr>
          <p:cNvPr id="108562" name="Arc 18"/>
          <p:cNvSpPr>
            <a:spLocks noChangeAspect="1"/>
          </p:cNvSpPr>
          <p:nvPr/>
        </p:nvSpPr>
        <p:spPr bwMode="auto">
          <a:xfrm flipH="1" flipV="1">
            <a:off x="1679575" y="3819525"/>
            <a:ext cx="1938338" cy="143668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64" name="Rectangle 20"/>
          <p:cNvSpPr>
            <a:spLocks noChangeArrowheads="1"/>
          </p:cNvSpPr>
          <p:nvPr/>
        </p:nvSpPr>
        <p:spPr bwMode="auto">
          <a:xfrm>
            <a:off x="1614488" y="5565775"/>
            <a:ext cx="228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108565" name="Freeform 21"/>
          <p:cNvSpPr>
            <a:spLocks noChangeAspect="1"/>
          </p:cNvSpPr>
          <p:nvPr/>
        </p:nvSpPr>
        <p:spPr bwMode="auto">
          <a:xfrm>
            <a:off x="1676400" y="4103688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566" name="Line 22"/>
          <p:cNvSpPr>
            <a:spLocks noChangeShapeType="1"/>
          </p:cNvSpPr>
          <p:nvPr/>
        </p:nvSpPr>
        <p:spPr bwMode="auto">
          <a:xfrm flipH="1">
            <a:off x="2784475" y="2011363"/>
            <a:ext cx="1117600" cy="206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67" name="Rectangle 23"/>
          <p:cNvSpPr>
            <a:spLocks noChangeArrowheads="1"/>
          </p:cNvSpPr>
          <p:nvPr/>
        </p:nvSpPr>
        <p:spPr bwMode="auto">
          <a:xfrm>
            <a:off x="3649663" y="5102225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FF3300"/>
                </a:solidFill>
                <a:latin typeface="ITC Officina Sans Book" charset="0"/>
              </a:rPr>
              <a:t>q = 40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3778250" y="2884488"/>
            <a:ext cx="5121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000" dirty="0" smtClean="0">
                <a:solidFill>
                  <a:srgbClr val="FF0000"/>
                </a:solidFill>
              </a:rPr>
              <a:t>新技術</a:t>
            </a:r>
            <a:r>
              <a:rPr lang="en-US" altLang="en-US" sz="2000" dirty="0" smtClean="0">
                <a:solidFill>
                  <a:srgbClr val="FF0000"/>
                </a:solidFill>
              </a:rPr>
              <a:t>: </a:t>
            </a:r>
            <a:r>
              <a:rPr lang="en-US" altLang="en-US" sz="2000" dirty="0">
                <a:solidFill>
                  <a:srgbClr val="FF0000"/>
                </a:solidFill>
              </a:rPr>
              <a:t>4 = KL</a:t>
            </a:r>
          </a:p>
        </p:txBody>
      </p:sp>
      <p:sp>
        <p:nvSpPr>
          <p:cNvPr id="108569" name="Line 25"/>
          <p:cNvSpPr>
            <a:spLocks noChangeShapeType="1"/>
          </p:cNvSpPr>
          <p:nvPr/>
        </p:nvSpPr>
        <p:spPr bwMode="auto">
          <a:xfrm flipH="1">
            <a:off x="1819275" y="3352800"/>
            <a:ext cx="2417763" cy="75247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漢堡天堂的技術進步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725930" y="4149090"/>
            <a:ext cx="0" cy="1383030"/>
          </a:xfrm>
          <a:custGeom>
            <a:avLst/>
            <a:gdLst>
              <a:gd name="connsiteX0" fmla="*/ 0 w 11430"/>
              <a:gd name="connsiteY0" fmla="*/ 0 h 1383030"/>
              <a:gd name="connsiteX1" fmla="*/ 11430 w 11430"/>
              <a:gd name="connsiteY1" fmla="*/ 1383030 h 1383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1383030">
                <a:moveTo>
                  <a:pt x="0" y="0"/>
                </a:moveTo>
                <a:lnTo>
                  <a:pt x="11430" y="1383030"/>
                </a:lnTo>
              </a:path>
            </a:pathLst>
          </a:custGeom>
          <a:noFill/>
          <a:ln w="127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CH6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238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8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61" grpId="0"/>
      <p:bldP spid="108562" grpId="0" animBg="1"/>
      <p:bldP spid="108564" grpId="0"/>
      <p:bldP spid="108565" grpId="0" animBg="1"/>
      <p:bldP spid="108566" grpId="0" animBg="1"/>
      <p:bldP spid="108568" grpId="0"/>
      <p:bldP spid="108569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摘要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12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生產函數 </a:t>
            </a:r>
            <a:r>
              <a:rPr lang="en-US" altLang="en-US" b="1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 = </a:t>
            </a:r>
            <a:r>
              <a:rPr lang="en-US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altLang="en-US" b="1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K,L </a:t>
            </a:r>
            <a:r>
              <a:rPr lang="en-US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顯示產出與投入的關係。</a:t>
            </a:r>
            <a:endParaRPr lang="en-US" altLang="en-US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邊際產量</a:t>
            </a:r>
            <a:r>
              <a:rPr lang="zh-TW" altLang="en-US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維持其他要素不變，增加</a:t>
            </a:r>
            <a:r>
              <a:rPr lang="en-US" altLang="zh-TW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單位生產要素導致產量的變動量。</a:t>
            </a:r>
            <a:endParaRPr lang="en-US" altLang="en-US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等產量曲線顯示產生相同產量的生產要素不同的組合。</a:t>
            </a:r>
            <a:endParaRPr lang="en-US" altLang="en-US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等產量曲線斜率的絕對值為技術替代率 </a:t>
            </a:r>
            <a:r>
              <a:rPr lang="en-US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RTS </a:t>
            </a:r>
            <a:r>
              <a:rPr lang="en-US" altLang="en-US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兩要素的替代率。</a:t>
            </a:r>
            <a:endParaRPr lang="en-US" altLang="en-US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smtClean="0"/>
              <a:t>Ch.6  </a:t>
            </a:r>
          </a:p>
          <a:p>
            <a:r>
              <a:rPr lang="en-US" altLang="en-US" smtClean="0"/>
              <a:t> • </a:t>
            </a:r>
          </a:p>
          <a:p>
            <a:r>
              <a:rPr lang="en-US" altLang="en-US" smtClean="0"/>
              <a:t> </a:t>
            </a:r>
            <a:fld id="{086ACDC5-065D-46CD-9DE9-1FD81FFDBB91}" type="slidenum">
              <a:rPr lang="en-US" altLang="en-US" smtClean="0"/>
              <a:pPr/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540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摘要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RTS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隨著生產要素數量增加而遞減。</a:t>
            </a:r>
            <a:endParaRPr lang="en-US" altLang="en-US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生產可能呈現固定、遞減與遞增規模報酬。</a:t>
            </a:r>
            <a:endParaRPr lang="en-US" altLang="en-US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固定比率的生產函數下，要素無法彼此替代。</a:t>
            </a:r>
            <a:endParaRPr lang="en-US" altLang="en-US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技術進步導致廠商使用較少的生產要素</a:t>
            </a:r>
            <a:r>
              <a:rPr lang="zh-TW" altLang="en-US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達成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相同的產量：等產量曲線向原點移動。</a:t>
            </a:r>
            <a:endParaRPr lang="en-US" altLang="en-US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smtClean="0"/>
              <a:t>Ch.6  </a:t>
            </a:r>
          </a:p>
          <a:p>
            <a:r>
              <a:rPr lang="en-US" altLang="en-US" smtClean="0"/>
              <a:t> • </a:t>
            </a:r>
          </a:p>
          <a:p>
            <a:r>
              <a:rPr lang="en-US" altLang="en-US" smtClean="0"/>
              <a:t> </a:t>
            </a:r>
            <a:fld id="{086ACDC5-065D-46CD-9DE9-1FD81FFDBB91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647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7177 Nicholson個體經濟學三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1095</TotalTime>
  <Words>1441</Words>
  <Application>Microsoft Office PowerPoint</Application>
  <PresentationFormat>如螢幕大小 (4:3)</PresentationFormat>
  <Paragraphs>378</Paragraphs>
  <Slides>29</Slides>
  <Notes>26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1" baseType="lpstr">
      <vt:lpstr>7177 Nicholson個體經濟學三版</vt:lpstr>
      <vt:lpstr>Document</vt:lpstr>
      <vt:lpstr>PowerPoint 簡報</vt:lpstr>
      <vt:lpstr>本章預覽</vt:lpstr>
      <vt:lpstr>生產函數</vt:lpstr>
      <vt:lpstr>總產量與邊際產量</vt:lpstr>
      <vt:lpstr>總產量與平均產量</vt:lpstr>
      <vt:lpstr>等產量曲線圖</vt:lpstr>
      <vt:lpstr>等產量曲線圖</vt:lpstr>
      <vt:lpstr>技術替代率</vt:lpstr>
      <vt:lpstr>技術替代率</vt:lpstr>
      <vt:lpstr>RTS與邊際產量</vt:lpstr>
      <vt:lpstr>規模報酬</vt:lpstr>
      <vt:lpstr>固定規模報酬</vt:lpstr>
      <vt:lpstr>規模報酬遞增</vt:lpstr>
      <vt:lpstr>規模報酬遞減</vt:lpstr>
      <vt:lpstr>要素替代</vt:lpstr>
      <vt:lpstr>固定比率生產</vt:lpstr>
      <vt:lpstr>技術變動</vt:lpstr>
      <vt:lpstr>技術變動 vs. 要素替代</vt:lpstr>
      <vt:lpstr>技術變動 vs. 要素替代</vt:lpstr>
      <vt:lpstr>數字範例</vt:lpstr>
      <vt:lpstr>漢堡天堂的固定規模報酬</vt:lpstr>
      <vt:lpstr>漢堡天堂的 q , AP 與 MP</vt:lpstr>
      <vt:lpstr>漢堡天堂的等產量曲線</vt:lpstr>
      <vt:lpstr>漢堡天堂的等產量曲線</vt:lpstr>
      <vt:lpstr>漢堡天堂的RTS</vt:lpstr>
      <vt:lpstr>漢堡天堂的技術進步</vt:lpstr>
      <vt:lpstr>漢堡天堂的技術進步</vt:lpstr>
      <vt:lpstr>摘要</vt:lpstr>
      <vt:lpstr>摘要</vt:lpstr>
    </vt:vector>
  </TitlesOfParts>
  <Company>Cengage Learning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 User</dc:creator>
  <cp:lastModifiedBy>user</cp:lastModifiedBy>
  <cp:revision>91</cp:revision>
  <dcterms:created xsi:type="dcterms:W3CDTF">2014-08-06T14:48:24Z</dcterms:created>
  <dcterms:modified xsi:type="dcterms:W3CDTF">2018-10-16T02:23:47Z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