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 varScale="1">
        <p:scale>
          <a:sx n="102" d="100"/>
          <a:sy n="102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9B3B8E-80F5-4B82-BB60-63CAAFBBA421}" type="datetimeFigureOut">
              <a:rPr lang="zh-TW" altLang="en-US" smtClean="0"/>
              <a:t>2015/11/9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890758-6668-46A7-A33C-DDE0B2A2E90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4013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9507D-1B19-4A55-8117-8010115F5B8D}" type="datetime1">
              <a:rPr lang="zh-TW" altLang="en-US" smtClean="0"/>
              <a:t>2015/11/9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橢圓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43DBEB9-2D12-4486-9382-7CBEF2D5E7F4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8F2-81E0-4CDB-A4C5-6482A97C6545}" type="datetime1">
              <a:rPr lang="zh-TW" altLang="en-US" smtClean="0"/>
              <a:t>2015/11/9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C43DBEB9-2D12-4486-9382-7CBEF2D5E7F4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9A431-ACFD-42CA-8D63-4B57E50D5F41}" type="datetime1">
              <a:rPr lang="zh-TW" altLang="en-US" smtClean="0"/>
              <a:t>2015/11/9</a:t>
            </a:fld>
            <a:endParaRPr lang="zh-TW" altLang="en-US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橢圓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橢圓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43DBEB9-2D12-4486-9382-7CBEF2D5E7F4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8729B1EC-657E-407F-829B-2F9C3E0585E7}" type="datetime1">
              <a:rPr lang="zh-TW" altLang="en-US" smtClean="0"/>
              <a:t>2015/11/9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BEB9-2D12-4486-9382-7CBEF2D5E7F4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內容版面配置區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2" name="內容版面配置區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94A3-5F5B-45C6-BE9C-4EBD4A58AFE6}" type="datetime1">
              <a:rPr lang="zh-TW" altLang="en-US" smtClean="0"/>
              <a:t>2015/11/9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內容版面配置區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6" name="內容版面配置區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5" name="橢圓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橢圓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43DBEB9-2D12-4486-9382-7CBEF2D5E7F4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3" name="標題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F0E1A-B8C2-46F7-8D27-6E4C0E9BA2B1}" type="datetime1">
              <a:rPr lang="zh-TW" altLang="en-US" smtClean="0"/>
              <a:t>2015/11/9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C43DBEB9-2D12-4486-9382-7CBEF2D5E7F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50C2-BF9D-4FB7-BCB5-F130A1B864F7}" type="datetime1">
              <a:rPr lang="zh-TW" altLang="en-US" smtClean="0"/>
              <a:t>2015/11/9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43DBEB9-2D12-4486-9382-7CBEF2D5E7F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內容版面配置區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0" name="橢圓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橢圓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43DBEB9-2D12-4486-9382-7CBEF2D5E7F4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4D313-1653-4ED9-AE39-83205ED69396}" type="datetime1">
              <a:rPr lang="zh-TW" altLang="en-US" smtClean="0"/>
              <a:t>2015/11/9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直線接點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橢圓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橢圓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C43DBEB9-2D12-4486-9382-7CBEF2D5E7F4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AF33C37-5B39-44A7-B7DB-9350654ECD80}" type="datetime1">
              <a:rPr lang="zh-TW" altLang="en-US" smtClean="0"/>
              <a:t>2015/11/9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96AD4-6870-4BD3-A62C-EFADF17C020E}" type="datetime1">
              <a:rPr lang="zh-TW" altLang="en-US" smtClean="0"/>
              <a:t>2015/11/9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BEB9-2D12-4486-9382-7CBEF2D5E7F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橢圓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C43DBEB9-2D12-4486-9382-7CBEF2D5E7F4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FB20F-BA12-4734-9374-FC21503B43D0}" type="datetime1">
              <a:rPr lang="zh-TW" altLang="en-US" smtClean="0"/>
              <a:t>2015/11/9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66F08CC3-5132-4CD8-B16D-9C0151DFCEBC}" type="datetime1">
              <a:rPr lang="zh-TW" altLang="en-US" smtClean="0"/>
              <a:t>2015/11/9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橢圓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橢圓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43DBEB9-2D12-4486-9382-7CBEF2D5E7F4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1.emf"/><Relationship Id="rId4" Type="http://schemas.openxmlformats.org/officeDocument/2006/relationships/image" Target="../media/image10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3.emf"/><Relationship Id="rId4" Type="http://schemas.openxmlformats.org/officeDocument/2006/relationships/image" Target="../media/image12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4.w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6.w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現金流量的估算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BEB9-2D12-4486-9382-7CBEF2D5E7F4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0659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學習目標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Autofit/>
          </a:bodyPr>
          <a:lstStyle/>
          <a:p>
            <a:pPr>
              <a:buFont typeface="Wingdings" panose="05000000000000000000" pitchFamily="2" charset="2"/>
              <a:buChar char="n"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了解通貨膨脹與利率的關係</a:t>
            </a:r>
          </a:p>
          <a:p>
            <a:pPr>
              <a:buFont typeface="Wingdings" panose="05000000000000000000" pitchFamily="2" charset="2"/>
              <a:buChar char="n"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認識名目利率與實質利率</a:t>
            </a:r>
          </a:p>
          <a:p>
            <a:pPr>
              <a:buFont typeface="Wingdings" panose="05000000000000000000" pitchFamily="2" charset="2"/>
              <a:buChar char="n"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介紹費雪效應</a:t>
            </a:r>
          </a:p>
          <a:p>
            <a:pPr>
              <a:buFont typeface="Wingdings" panose="05000000000000000000" pitchFamily="2" charset="2"/>
              <a:buChar char="n"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學習現金流量的估算</a:t>
            </a:r>
          </a:p>
          <a:p>
            <a:pPr>
              <a:buFont typeface="Wingdings" panose="05000000000000000000" pitchFamily="2" charset="2"/>
              <a:buChar char="n"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定義機會成本</a:t>
            </a:r>
          </a:p>
          <a:p>
            <a:pPr>
              <a:buFont typeface="Wingdings" panose="05000000000000000000" pitchFamily="2" charset="2"/>
              <a:buChar char="n"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說明沉沒成本</a:t>
            </a:r>
          </a:p>
          <a:p>
            <a:pPr>
              <a:buFont typeface="Wingdings" panose="05000000000000000000" pitchFamily="2" charset="2"/>
              <a:buChar char="n"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評估投資計畫淨現值</a:t>
            </a:r>
          </a:p>
          <a:p>
            <a:pPr>
              <a:buFont typeface="Wingdings" panose="05000000000000000000" pitchFamily="2" charset="2"/>
              <a:buChar char="n"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不同折舊方法的應用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BEB9-2D12-4486-9382-7CBEF2D5E7F4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8073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通貨膨脹與利率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/>
          <a:lstStyle/>
          <a:p>
            <a:pPr algn="just">
              <a:buFont typeface="Wingdings" panose="05000000000000000000" pitchFamily="2" charset="2"/>
              <a:buChar char="n"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衡量物價膨脹最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常用的指標是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消費者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物價指數</a:t>
            </a:r>
            <a:r>
              <a:rPr lang="en-US" altLang="zh-TW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8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Consumer </a:t>
            </a:r>
            <a:r>
              <a:rPr lang="en-US" altLang="zh-TW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Price</a:t>
            </a:r>
            <a:r>
              <a:rPr lang="zh-TW" altLang="en-US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Index, CPI</a:t>
            </a:r>
            <a:r>
              <a:rPr lang="zh-TW" altLang="en-US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反映與消費者有關的產品及勞務價格統計出來的物價變動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指標</a:t>
            </a:r>
            <a:r>
              <a:rPr lang="zh-TW" altLang="en-US" sz="2800" dirty="0" smtClean="0">
                <a:latin typeface="新細明體"/>
                <a:ea typeface="新細明體"/>
              </a:rPr>
              <a:t>。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996952"/>
            <a:ext cx="6480719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BEB9-2D12-4486-9382-7CBEF2D5E7F4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5730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通貨膨脹與利率</a:t>
            </a:r>
            <a:endParaRPr lang="zh-TW" altLang="en-US" sz="4000" dirty="0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名目</a:t>
            </a:r>
            <a:r>
              <a:rPr lang="zh-TW" altLang="en-US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利率 </a:t>
            </a:r>
            <a:r>
              <a:rPr lang="en-US" altLang="zh-TW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(Nominal Interest Rate</a:t>
            </a:r>
            <a:r>
              <a:rPr lang="en-US" altLang="zh-TW" sz="28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0" indent="0" algn="just">
              <a:buNone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假設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你今天在銀行存入新台幣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100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元，銀行給你存款利率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5%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，這個利率就是名目</a:t>
            </a:r>
            <a:r>
              <a:rPr lang="zh-TW" altLang="en-US" sz="28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利率</a:t>
            </a:r>
            <a:r>
              <a:rPr lang="zh-TW" altLang="en-US" sz="2800" dirty="0" smtClean="0">
                <a:latin typeface="新細明體"/>
                <a:ea typeface="新細明體"/>
                <a:cs typeface="Times New Roman" panose="02020603050405020304" pitchFamily="18" charset="0"/>
              </a:rPr>
              <a:t>。</a:t>
            </a:r>
            <a:endParaRPr lang="en-US" altLang="zh-TW" sz="2800" dirty="0" smtClean="0">
              <a:latin typeface="新細明體"/>
              <a:ea typeface="新細明體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實質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利率</a:t>
            </a:r>
            <a:r>
              <a:rPr lang="en-US" altLang="zh-TW" sz="28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en-US" altLang="zh-TW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Real Interest Rate) </a:t>
            </a:r>
          </a:p>
          <a:p>
            <a:pPr marL="0" lvl="1" indent="0" algn="just">
              <a:lnSpc>
                <a:spcPct val="120000"/>
              </a:lnSpc>
              <a:buNone/>
            </a:pPr>
            <a:r>
              <a:rPr lang="zh-TW" altLang="en-US" sz="2800" dirty="0">
                <a:solidFill>
                  <a:schemeClr val="accen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在已知名目利率下</a:t>
            </a:r>
            <a:r>
              <a:rPr lang="zh-TW" altLang="en-US" sz="2800" dirty="0" smtClean="0">
                <a:solidFill>
                  <a:schemeClr val="accen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，考量未來</a:t>
            </a:r>
            <a:r>
              <a:rPr lang="zh-TW" altLang="en-US" sz="2800" dirty="0">
                <a:solidFill>
                  <a:schemeClr val="accen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的通貨膨脹</a:t>
            </a:r>
            <a:r>
              <a:rPr lang="zh-TW" altLang="en-US" sz="2800" dirty="0" smtClean="0">
                <a:solidFill>
                  <a:schemeClr val="accen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率之後所反映的利率</a:t>
            </a:r>
            <a:r>
              <a:rPr lang="zh-TW" altLang="en-US" sz="2800" dirty="0" smtClean="0">
                <a:solidFill>
                  <a:schemeClr val="accent1"/>
                </a:solidFill>
                <a:latin typeface="新細明體"/>
                <a:ea typeface="新細明體"/>
              </a:rPr>
              <a:t>。</a:t>
            </a:r>
            <a:endParaRPr lang="en-US" altLang="zh-TW" sz="2800" dirty="0" smtClean="0">
              <a:solidFill>
                <a:schemeClr val="accent1"/>
              </a:solidFill>
              <a:latin typeface="新細明體"/>
              <a:ea typeface="新細明體"/>
            </a:endParaRPr>
          </a:p>
          <a:p>
            <a:pPr marL="0" lvl="1" indent="0" algn="just">
              <a:lnSpc>
                <a:spcPct val="120000"/>
              </a:lnSpc>
              <a:buNone/>
            </a:pPr>
            <a:r>
              <a:rPr lang="zh-TW" alt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假設未來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一年內的通貨膨脹率是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5%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，那麼今年原本價值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100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元的商品，一年後則會漲到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105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元。</a:t>
            </a:r>
            <a:r>
              <a:rPr lang="zh-TW" alt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所以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100</a:t>
            </a:r>
            <a:r>
              <a:rPr lang="zh-TW" alt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元在一年後的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實質價值為</a:t>
            </a:r>
          </a:p>
          <a:p>
            <a:pPr algn="just">
              <a:buFont typeface="Wingdings" panose="05000000000000000000" pitchFamily="2" charset="2"/>
              <a:buChar char="n"/>
            </a:pPr>
            <a:endParaRPr lang="zh-TW" altLang="en-US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BEB9-2D12-4486-9382-7CBEF2D5E7F4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7848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通貨膨脹與利率</a:t>
            </a:r>
            <a:endParaRPr lang="zh-TW" altLang="en-US" sz="4000" dirty="0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/>
          </a:bodyPr>
          <a:lstStyle/>
          <a:p>
            <a:pPr algn="just">
              <a:buFont typeface="Wingdings" panose="05000000000000000000" pitchFamily="2" charset="2"/>
              <a:buChar char="n"/>
            </a:pPr>
            <a:endParaRPr lang="zh-TW" altLang="en-US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TW" altLang="en-US" dirty="0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2903007"/>
              </p:ext>
            </p:extLst>
          </p:nvPr>
        </p:nvGraphicFramePr>
        <p:xfrm>
          <a:off x="971600" y="2204864"/>
          <a:ext cx="6912768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方程式" r:id="rId3" imgW="2806700" imgH="419100" progId="Equation.3">
                  <p:embed/>
                </p:oleObj>
              </mc:Choice>
              <mc:Fallback>
                <p:oleObj name="方程式" r:id="rId3" imgW="2806700" imgH="419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2204864"/>
                        <a:ext cx="6912768" cy="10801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矩形 4"/>
          <p:cNvSpPr/>
          <p:nvPr/>
        </p:nvSpPr>
        <p:spPr>
          <a:xfrm>
            <a:off x="592696" y="3861048"/>
            <a:ext cx="78488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28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在這個例子中，名目利率是</a:t>
            </a:r>
            <a:r>
              <a:rPr lang="en-US" altLang="zh-TW" sz="28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5%</a:t>
            </a:r>
            <a:r>
              <a:rPr lang="zh-TW" altLang="en-US" sz="28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，但是因為實際上並沒有任何利息收益，所以實質利率為</a:t>
            </a:r>
            <a:r>
              <a:rPr lang="en-US" altLang="zh-TW" sz="28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0%</a:t>
            </a:r>
            <a:r>
              <a:rPr lang="zh-TW" altLang="en-US" sz="2800" dirty="0" smtClean="0">
                <a:latin typeface="新細明體"/>
                <a:ea typeface="新細明體"/>
                <a:cs typeface="Times New Roman" panose="02020603050405020304" pitchFamily="18" charset="0"/>
              </a:rPr>
              <a:t>。</a:t>
            </a:r>
            <a:endParaRPr lang="en-US" altLang="zh-TW" sz="28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BEB9-2D12-4486-9382-7CBEF2D5E7F4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9361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通貨膨脹與利率</a:t>
            </a:r>
            <a:endParaRPr lang="zh-TW" altLang="en-US" sz="4000" dirty="0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/>
          </a:bodyPr>
          <a:lstStyle/>
          <a:p>
            <a:pPr algn="just">
              <a:buFont typeface="Wingdings" panose="05000000000000000000" pitchFamily="2" charset="2"/>
              <a:buChar char="n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實質利率的一般式可以寫成：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經簡化後可以寫成以下的近似等式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當名目利率和通貨膨脹率的值越小，此公式的準確性就越高；相反的，當名目利率和通貨膨脹率越大的時候，公式的準確性就越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差</a:t>
            </a:r>
            <a:r>
              <a:rPr lang="zh-TW" altLang="en-US" sz="2800" dirty="0" smtClean="0">
                <a:latin typeface="新細明體"/>
                <a:ea typeface="新細明體"/>
              </a:rPr>
              <a:t>。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zh-TW" altLang="en-US" dirty="0"/>
          </a:p>
        </p:txBody>
      </p:sp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5409722"/>
              </p:ext>
            </p:extLst>
          </p:nvPr>
        </p:nvGraphicFramePr>
        <p:xfrm>
          <a:off x="1907704" y="2204864"/>
          <a:ext cx="3816325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方程式" r:id="rId3" imgW="1955800" imgH="419100" progId="Equation.3">
                  <p:embed/>
                </p:oleObj>
              </mc:Choice>
              <mc:Fallback>
                <p:oleObj name="方程式" r:id="rId3" imgW="1955800" imgH="4191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2204864"/>
                        <a:ext cx="3816325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物件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7247271"/>
              </p:ext>
            </p:extLst>
          </p:nvPr>
        </p:nvGraphicFramePr>
        <p:xfrm>
          <a:off x="1763688" y="3861048"/>
          <a:ext cx="4176713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方程式" r:id="rId5" imgW="2286000" imgH="203200" progId="Equation.3">
                  <p:embed/>
                </p:oleObj>
              </mc:Choice>
              <mc:Fallback>
                <p:oleObj name="方程式" r:id="rId5" imgW="2286000" imgH="203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3861048"/>
                        <a:ext cx="4176713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BEB9-2D12-4486-9382-7CBEF2D5E7F4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3443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通貨膨脹與利率</a:t>
            </a:r>
            <a:endParaRPr lang="zh-TW" altLang="en-US" sz="4000" dirty="0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當通貨膨脹率上升導致名目利率跟著上升時，實質利率將大致不變。這個結論稱為</a:t>
            </a:r>
            <a:r>
              <a:rPr lang="zh-TW" altLang="en-US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費雪效應（</a:t>
            </a:r>
            <a:r>
              <a:rPr lang="en-US" altLang="zh-TW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Fisher Effect)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zh-TW" altLang="en-US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BEB9-2D12-4486-9382-7CBEF2D5E7F4}" type="slidenum">
              <a:rPr lang="zh-TW" altLang="en-US" smtClean="0"/>
              <a:t>7</a:t>
            </a:fld>
            <a:endParaRPr lang="zh-TW" altLang="en-US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5957960"/>
              </p:ext>
            </p:extLst>
          </p:nvPr>
        </p:nvGraphicFramePr>
        <p:xfrm>
          <a:off x="2195736" y="2564904"/>
          <a:ext cx="4154487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方程式" r:id="rId3" imgW="2273300" imgH="203200" progId="Equation.3">
                  <p:embed/>
                </p:oleObj>
              </mc:Choice>
              <mc:Fallback>
                <p:oleObj name="方程式" r:id="rId3" imgW="2273300" imgH="203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2564904"/>
                        <a:ext cx="4154487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33164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名目現金流量與實質現金流量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/>
          </a:bodyPr>
          <a:lstStyle/>
          <a:p>
            <a:pPr algn="just">
              <a:buFont typeface="Wingdings" panose="05000000000000000000" pitchFamily="2" charset="2"/>
              <a:buChar char="n"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名目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現金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流量要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用名目利率折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現</a:t>
            </a:r>
            <a:r>
              <a:rPr lang="zh-TW" altLang="en-US" sz="2800" dirty="0" smtClean="0">
                <a:latin typeface="新細明體"/>
                <a:ea typeface="新細明體"/>
              </a:rPr>
              <a:t>；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實質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現金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流量要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用實質利率折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現</a:t>
            </a:r>
            <a:r>
              <a:rPr lang="zh-TW" altLang="en-US" sz="2800" dirty="0" smtClean="0">
                <a:latin typeface="新細明體"/>
                <a:ea typeface="新細明體"/>
              </a:rPr>
              <a:t>。</a:t>
            </a:r>
            <a:endParaRPr lang="en-US" altLang="zh-TW" sz="2800" dirty="0" smtClean="0">
              <a:latin typeface="新細明體"/>
              <a:ea typeface="新細明體"/>
            </a:endParaRPr>
          </a:p>
          <a:p>
            <a:pPr algn="just">
              <a:buFont typeface="Wingdings" panose="05000000000000000000" pitchFamily="2" charset="2"/>
              <a:buChar char="n"/>
            </a:pP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n"/>
            </a:pP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n"/>
            </a:pPr>
            <a:endParaRPr lang="zh-TW" altLang="en-US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BEB9-2D12-4486-9382-7CBEF2D5E7F4}" type="slidenum">
              <a:rPr lang="zh-TW" altLang="en-US" smtClean="0"/>
              <a:t>8</a:t>
            </a:fld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420888"/>
            <a:ext cx="7344816" cy="408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871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名目現金流量與實質現金流量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/>
          </a:bodyPr>
          <a:lstStyle/>
          <a:p>
            <a:pPr algn="just">
              <a:buFont typeface="Wingdings" panose="05000000000000000000" pitchFamily="2" charset="2"/>
              <a:buChar char="n"/>
            </a:pP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n"/>
            </a:pP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n"/>
            </a:pPr>
            <a:endParaRPr lang="zh-TW" altLang="en-US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BEB9-2D12-4486-9382-7CBEF2D5E7F4}" type="slidenum">
              <a:rPr lang="zh-TW" altLang="en-US" smtClean="0"/>
              <a:t>9</a:t>
            </a:fld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28800"/>
            <a:ext cx="6984776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502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現金流量的估算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 lnSpcReduction="10000"/>
          </a:bodyPr>
          <a:lstStyle/>
          <a:p>
            <a:pPr algn="just">
              <a:lnSpc>
                <a:spcPct val="110000"/>
              </a:lnSpc>
              <a:buFont typeface="Wingdings" panose="05000000000000000000" pitchFamily="2" charset="2"/>
              <a:buChar char="n"/>
              <a:defRPr/>
            </a:pPr>
            <a:r>
              <a:rPr lang="zh-TW" altLang="en-US" sz="28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估算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現金流量時，應注意以下重要事項：</a:t>
            </a:r>
          </a:p>
          <a:p>
            <a:pPr lvl="1" algn="just">
              <a:lnSpc>
                <a:spcPct val="110000"/>
              </a:lnSpc>
              <a:buFont typeface="Century Gothic" panose="020B0502020202020204" pitchFamily="34" charset="0"/>
              <a:buChar char="▪"/>
              <a:defRPr/>
            </a:pP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要</a:t>
            </a:r>
            <a:r>
              <a:rPr lang="zh-TW" alt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依據發生</a:t>
            </a: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現金流量的時間點，並且以稅後為基礎估算現金流量</a:t>
            </a:r>
          </a:p>
          <a:p>
            <a:pPr lvl="1" algn="just">
              <a:lnSpc>
                <a:spcPct val="110000"/>
              </a:lnSpc>
              <a:buFont typeface="Century Gothic" panose="020B0502020202020204" pitchFamily="34" charset="0"/>
              <a:buChar char="▪"/>
              <a:defRPr/>
            </a:pP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估算</a:t>
            </a:r>
            <a:r>
              <a:rPr lang="zh-TW" altLang="en-US" sz="2800" i="1" u="sng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營運現金流量</a:t>
            </a: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時，應以</a:t>
            </a:r>
            <a:r>
              <a:rPr lang="zh-TW" alt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現金流量增量 </a:t>
            </a:r>
            <a:r>
              <a:rPr lang="en-US" altLang="zh-TW" sz="2800" b="1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(Incremental Cash Flow)</a:t>
            </a: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為基準</a:t>
            </a:r>
          </a:p>
          <a:p>
            <a:pPr lvl="1" algn="just">
              <a:lnSpc>
                <a:spcPct val="110000"/>
              </a:lnSpc>
              <a:buFont typeface="Century Gothic" panose="020B0502020202020204" pitchFamily="34" charset="0"/>
              <a:buChar char="▪"/>
              <a:defRPr/>
            </a:pP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必須考量物價膨脹對投資計畫之營業收入及營業支出的影響</a:t>
            </a:r>
          </a:p>
          <a:p>
            <a:pPr lvl="1" algn="just">
              <a:lnSpc>
                <a:spcPct val="110000"/>
              </a:lnSpc>
              <a:buFont typeface="Century Gothic" panose="020B0502020202020204" pitchFamily="34" charset="0"/>
              <a:buChar char="▪"/>
              <a:defRPr/>
            </a:pP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應考慮機會成本</a:t>
            </a:r>
          </a:p>
          <a:p>
            <a:pPr lvl="1" algn="just">
              <a:lnSpc>
                <a:spcPct val="110000"/>
              </a:lnSpc>
              <a:buFont typeface="Century Gothic" panose="020B0502020202020204" pitchFamily="34" charset="0"/>
              <a:buChar char="▪"/>
              <a:defRPr/>
            </a:pP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不考慮沉沒成本</a:t>
            </a:r>
          </a:p>
          <a:p>
            <a:pPr>
              <a:buFont typeface="Wingdings" panose="05000000000000000000" pitchFamily="2" charset="2"/>
              <a:buChar char="n"/>
            </a:pP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n"/>
            </a:pPr>
            <a:endParaRPr lang="zh-TW" altLang="en-US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BEB9-2D12-4486-9382-7CBEF2D5E7F4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375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現金流量的估算</a:t>
            </a:r>
            <a: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機會成本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/>
          </a:bodyPr>
          <a:lstStyle/>
          <a:p>
            <a:pPr algn="just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若將某項資產用於投資計畫，勢必要放棄此項資產在其他用途創造收益的機會，稱為</a:t>
            </a:r>
            <a:r>
              <a:rPr lang="zh-TW" altLang="en-US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機會成本（</a:t>
            </a:r>
            <a:r>
              <a:rPr lang="en-US" altLang="zh-TW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Opportunity Costs</a:t>
            </a:r>
            <a:r>
              <a:rPr lang="zh-TW" altLang="en-US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計算投資計劃現金流量增量時，常忽略機會成本，尤其是在評估出售或租賃固定資產</a:t>
            </a:r>
            <a:r>
              <a:rPr lang="zh-TW" altLang="en-US" sz="28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時</a:t>
            </a:r>
            <a:r>
              <a:rPr lang="zh-TW" altLang="en-US" sz="2800" dirty="0" smtClean="0">
                <a:latin typeface="新細明體"/>
                <a:ea typeface="新細明體"/>
                <a:cs typeface="Times New Roman" panose="02020603050405020304" pitchFamily="18" charset="0"/>
              </a:rPr>
              <a:t>。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固定資產一旦用於投資計劃而無法租售，則擁有此項資產的公司將因無法租售而損失潛在的收益，此即為投資計劃使用該資產的機會</a:t>
            </a:r>
            <a:r>
              <a:rPr lang="zh-TW" altLang="en-US" sz="28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成本</a:t>
            </a:r>
            <a:r>
              <a:rPr lang="zh-TW" altLang="en-US" sz="2800" dirty="0" smtClean="0">
                <a:latin typeface="新細明體"/>
                <a:ea typeface="新細明體"/>
                <a:cs typeface="Times New Roman" panose="02020603050405020304" pitchFamily="18" charset="0"/>
              </a:rPr>
              <a:t>。</a:t>
            </a:r>
            <a:endParaRPr lang="zh-TW" altLang="en-US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n"/>
            </a:pP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n"/>
            </a:pPr>
            <a:endParaRPr lang="zh-TW" altLang="en-US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BEB9-2D12-4486-9382-7CBEF2D5E7F4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655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現金流量的估算</a:t>
            </a:r>
            <a: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沉沒成本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/>
          </a:bodyPr>
          <a:lstStyle/>
          <a:p>
            <a:pPr algn="just">
              <a:lnSpc>
                <a:spcPct val="120000"/>
              </a:lnSpc>
              <a:buFont typeface="Wingdings" panose="05000000000000000000" pitchFamily="2" charset="2"/>
              <a:buChar char="n"/>
              <a:defRPr/>
            </a:pP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假設公司正評估是否於下年度增設一條生產線。為了解市場，該公司以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100 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萬元委託知名廣告公司進行市場調查。請問這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100 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萬元的市調費用是否應記入這個投資計劃的現金支出？</a:t>
            </a:r>
          </a:p>
          <a:p>
            <a:pPr marL="342900" lvl="1" algn="just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答案是不需要</a:t>
            </a:r>
          </a:p>
          <a:p>
            <a:pPr lvl="1" algn="just">
              <a:lnSpc>
                <a:spcPct val="120000"/>
              </a:lnSpc>
              <a:buFont typeface="Century Gothic" panose="020B0502020202020204" pitchFamily="34" charset="0"/>
              <a:buChar char="▪"/>
              <a:defRPr/>
            </a:pP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無論未來公司資本預算決策為何，都不會改變本年度已付出 </a:t>
            </a:r>
            <a:r>
              <a:rPr lang="en-US" altLang="zh-TW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100 </a:t>
            </a: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萬元的</a:t>
            </a:r>
            <a:r>
              <a:rPr lang="zh-TW" alt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事實</a:t>
            </a:r>
            <a:r>
              <a:rPr lang="zh-TW" altLang="en-US" sz="2800" dirty="0" smtClean="0">
                <a:solidFill>
                  <a:schemeClr val="accent1"/>
                </a:solidFill>
                <a:latin typeface="新細明體"/>
                <a:ea typeface="新細明體"/>
                <a:cs typeface="Times New Roman" panose="02020603050405020304" pitchFamily="18" charset="0"/>
              </a:rPr>
              <a:t>，</a:t>
            </a:r>
            <a:r>
              <a:rPr lang="zh-TW" altLang="en-US" sz="2800" dirty="0" smtClean="0">
                <a:solidFill>
                  <a:schemeClr val="accent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故</a:t>
            </a:r>
            <a:r>
              <a:rPr lang="en-US" altLang="zh-TW" sz="280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100 </a:t>
            </a: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萬元的市調費用為</a:t>
            </a:r>
            <a:r>
              <a:rPr lang="zh-TW" alt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沉沒成本（</a:t>
            </a:r>
            <a:r>
              <a:rPr lang="en-US" altLang="zh-TW" sz="2800" b="1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Sunk Costs</a:t>
            </a:r>
            <a:r>
              <a:rPr lang="zh-TW" alt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</a:t>
            </a:r>
          </a:p>
          <a:p>
            <a:pPr>
              <a:buFont typeface="Wingdings" panose="05000000000000000000" pitchFamily="2" charset="2"/>
              <a:buChar char="n"/>
            </a:pP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n"/>
            </a:pPr>
            <a:endParaRPr lang="zh-TW" altLang="en-US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BEB9-2D12-4486-9382-7CBEF2D5E7F4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013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現金流量的估算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 fontScale="77500" lnSpcReduction="20000"/>
          </a:bodyPr>
          <a:lstStyle/>
          <a:p>
            <a:pPr marL="525780" lvl="1" indent="-457200" algn="just">
              <a:lnSpc>
                <a:spcPct val="11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3400" dirty="0">
                <a:latin typeface="標楷體" panose="03000509000000000000" pitchFamily="65" charset="-120"/>
                <a:ea typeface="標楷體" panose="03000509000000000000" pitchFamily="65" charset="-120"/>
              </a:rPr>
              <a:t>會計的稅後盈餘和實際現金流量間主要差異</a:t>
            </a:r>
            <a:r>
              <a:rPr lang="zh-TW" altLang="en-US" sz="3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en-US" altLang="zh-TW" sz="3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algn="just">
              <a:lnSpc>
                <a:spcPct val="110000"/>
              </a:lnSpc>
              <a:buFont typeface="Century Gothic" panose="020B0502020202020204" pitchFamily="34" charset="0"/>
              <a:buChar char="▪"/>
              <a:defRPr/>
            </a:pPr>
            <a:r>
              <a:rPr lang="zh-TW" altLang="en-US" sz="3400" dirty="0">
                <a:solidFill>
                  <a:schemeClr val="accen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折舊費用計算方式會影響會計的稅後盈餘 </a:t>
            </a:r>
          </a:p>
          <a:p>
            <a:pPr lvl="1" algn="just">
              <a:lnSpc>
                <a:spcPct val="110000"/>
              </a:lnSpc>
              <a:buFont typeface="Century Gothic" panose="020B0502020202020204" pitchFamily="34" charset="0"/>
              <a:buChar char="▪"/>
              <a:defRPr/>
            </a:pPr>
            <a:r>
              <a:rPr lang="zh-TW" altLang="en-US" sz="3400" dirty="0">
                <a:solidFill>
                  <a:schemeClr val="accen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應收帳款與應付帳款會影響會計的稅後盈餘</a:t>
            </a:r>
            <a:endParaRPr lang="en-US" altLang="zh-TW" sz="3400" dirty="0">
              <a:solidFill>
                <a:schemeClr val="accent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>
              <a:lnSpc>
                <a:spcPct val="125000"/>
              </a:lnSpc>
              <a:buFont typeface="Wingdings" panose="05000000000000000000" pitchFamily="2" charset="2"/>
              <a:buChar char="n"/>
            </a:pPr>
            <a:r>
              <a:rPr lang="zh-TW" altLang="en-US" sz="3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一個計畫的現金流量通常包含</a:t>
            </a:r>
            <a:r>
              <a:rPr lang="zh-TW" altLang="en-US" sz="3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TW" altLang="en-US" sz="3400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資本支出、營運資金、營運所產生的現金支出。接下來</a:t>
            </a:r>
            <a:r>
              <a:rPr lang="zh-TW" altLang="en-US" sz="34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，我們將個別檢視這三個來源：</a:t>
            </a:r>
          </a:p>
          <a:p>
            <a:pPr lvl="1" algn="just">
              <a:lnSpc>
                <a:spcPct val="125000"/>
              </a:lnSpc>
              <a:buFont typeface="Century Gothic" pitchFamily="34" charset="0"/>
              <a:buChar char="▪"/>
            </a:pPr>
            <a:r>
              <a:rPr lang="zh-TW" altLang="en-US" sz="3400" b="1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資本投入 </a:t>
            </a:r>
            <a:r>
              <a:rPr lang="en-US" altLang="zh-TW" sz="3400" b="1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(Capital Input)</a:t>
            </a:r>
          </a:p>
          <a:p>
            <a:pPr lvl="1" algn="just">
              <a:lnSpc>
                <a:spcPct val="125000"/>
              </a:lnSpc>
              <a:buFont typeface="Century Gothic" pitchFamily="34" charset="0"/>
              <a:buChar char="▪"/>
            </a:pPr>
            <a:r>
              <a:rPr lang="zh-TW" altLang="en-US" sz="3400" b="1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營運資金 </a:t>
            </a:r>
            <a:r>
              <a:rPr lang="en-US" altLang="zh-TW" sz="3400" b="1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(Working Capital)</a:t>
            </a:r>
            <a:r>
              <a:rPr lang="zh-TW" altLang="en-US" sz="34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en-US" sz="3400" b="1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也是淨營運資金 </a:t>
            </a:r>
            <a:r>
              <a:rPr lang="en-US" altLang="zh-TW" sz="3400" b="1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(Net Working Capital) </a:t>
            </a:r>
            <a:r>
              <a:rPr lang="zh-TW" altLang="en-US" sz="3400" b="1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的簡稱</a:t>
            </a:r>
          </a:p>
          <a:p>
            <a:pPr lvl="1" algn="just">
              <a:lnSpc>
                <a:spcPct val="125000"/>
              </a:lnSpc>
              <a:buFont typeface="Century Gothic" pitchFamily="34" charset="0"/>
              <a:buChar char="▪"/>
            </a:pPr>
            <a:r>
              <a:rPr lang="zh-TW" altLang="en-US" sz="3400" b="1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營運現金的收支 </a:t>
            </a:r>
            <a:r>
              <a:rPr lang="en-US" altLang="zh-TW" sz="3400" b="1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(Payment of Operating Cash)</a:t>
            </a:r>
          </a:p>
          <a:p>
            <a:pPr marL="525780" lvl="1" indent="-457200" algn="just">
              <a:lnSpc>
                <a:spcPct val="11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/>
            </a:pP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25780" lvl="1" indent="-457200" algn="just">
              <a:lnSpc>
                <a:spcPct val="11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/>
            </a:pP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25780" lvl="1" indent="-457200" algn="just">
              <a:lnSpc>
                <a:spcPct val="11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/>
            </a:pP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1" algn="just">
              <a:lnSpc>
                <a:spcPct val="110000"/>
              </a:lnSpc>
              <a:buFont typeface="Wingdings" panose="05000000000000000000" pitchFamily="2" charset="2"/>
              <a:buChar char="n"/>
              <a:defRPr/>
            </a:pPr>
            <a:endParaRPr lang="en-US" altLang="zh-TW" sz="28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n"/>
            </a:pP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n"/>
            </a:pPr>
            <a:endParaRPr lang="zh-TW" altLang="en-US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BEB9-2D12-4486-9382-7CBEF2D5E7F4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182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現金流量的估算</a:t>
            </a:r>
            <a: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資本支出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/>
          </a:bodyPr>
          <a:lstStyle/>
          <a:p>
            <a:pPr algn="just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當公司進行一個投資計畫時，往往會需要購買土地、興建廠房、購買生產機器等，這些都是屬於投資計畫的資本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投入</a:t>
            </a:r>
            <a:r>
              <a:rPr lang="zh-TW" altLang="en-US" sz="2800" dirty="0" smtClean="0">
                <a:latin typeface="新細明體"/>
                <a:ea typeface="新細明體"/>
              </a:rPr>
              <a:t>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25780" lvl="1" indent="-457200" algn="just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當這些資本投入產生時，會產生負的現金流量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25780" lvl="1" indent="-457200" algn="just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若這個投資計畫不再需要這些資本投入，將其賣出後所得到的收入，會產生正的現金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流量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25780" lvl="1" indent="-457200" algn="just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要注意是否有稅負的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效果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25780" lvl="1" indent="-457200" algn="just">
              <a:lnSpc>
                <a:spcPct val="11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/>
            </a:pP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25780" lvl="1" indent="-457200" algn="just">
              <a:lnSpc>
                <a:spcPct val="11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/>
            </a:pP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25780" lvl="1" indent="-457200" algn="just">
              <a:lnSpc>
                <a:spcPct val="11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/>
            </a:pP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1" algn="just">
              <a:lnSpc>
                <a:spcPct val="110000"/>
              </a:lnSpc>
              <a:buFont typeface="Wingdings" panose="05000000000000000000" pitchFamily="2" charset="2"/>
              <a:buChar char="n"/>
              <a:defRPr/>
            </a:pPr>
            <a:endParaRPr lang="en-US" altLang="zh-TW" sz="28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n"/>
            </a:pP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n"/>
            </a:pPr>
            <a:endParaRPr lang="zh-TW" altLang="en-US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BEB9-2D12-4486-9382-7CBEF2D5E7F4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264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現金流量的估算</a:t>
            </a:r>
            <a: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營運資金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/>
          </a:bodyPr>
          <a:lstStyle/>
          <a:p>
            <a:pPr algn="just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公司</a:t>
            </a:r>
            <a:r>
              <a:rPr lang="zh-TW" altLang="en-US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流動資產 </a:t>
            </a:r>
            <a:r>
              <a:rPr lang="en-US" altLang="zh-TW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(Current Assets)</a:t>
            </a:r>
            <a:r>
              <a:rPr lang="zh-TW" altLang="en-US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減掉</a:t>
            </a:r>
            <a:r>
              <a:rPr lang="zh-TW" altLang="en-US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流動負債 </a:t>
            </a:r>
            <a:r>
              <a:rPr lang="en-US" altLang="zh-TW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(Current Liabilities)</a:t>
            </a:r>
            <a:r>
              <a:rPr lang="zh-TW" altLang="en-US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的差值：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525780" lvl="1" indent="-457200" algn="just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TW" altLang="en-US" sz="28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當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營運資金增加時代表產生了負的現金流量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525780" lvl="1" indent="-457200" algn="just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當營運資金減少時則代表產生正的現金流量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525780" lvl="1" indent="-457200" algn="just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在計算營運資金時，是</a:t>
            </a:r>
            <a:r>
              <a:rPr lang="zh-TW" altLang="en-US" sz="2800" b="1" i="1" u="sng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計算營運資金的變動量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，而不是營運資金數字的多少 </a:t>
            </a:r>
          </a:p>
          <a:p>
            <a:pPr marL="525780" lvl="1" indent="-457200" algn="just">
              <a:lnSpc>
                <a:spcPct val="11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/>
            </a:pP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25780" lvl="1" indent="-457200" algn="just">
              <a:lnSpc>
                <a:spcPct val="11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/>
            </a:pP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25780" lvl="1" indent="-457200" algn="just">
              <a:lnSpc>
                <a:spcPct val="11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/>
            </a:pP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1" algn="just">
              <a:lnSpc>
                <a:spcPct val="110000"/>
              </a:lnSpc>
              <a:buFont typeface="Wingdings" panose="05000000000000000000" pitchFamily="2" charset="2"/>
              <a:buChar char="n"/>
              <a:defRPr/>
            </a:pPr>
            <a:endParaRPr lang="en-US" altLang="zh-TW" sz="28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n"/>
            </a:pP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n"/>
            </a:pPr>
            <a:endParaRPr lang="zh-TW" altLang="en-US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BEB9-2D12-4486-9382-7CBEF2D5E7F4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768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現金流量的估算</a:t>
            </a:r>
            <a: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營運現金收支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直排文字版面配置區 2"/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 vert="horz">
                <a:normAutofit/>
              </a:bodyPr>
              <a:lstStyle/>
              <a:p>
                <a:pPr marL="525780" lvl="1" indent="-457200" algn="just">
                  <a:lnSpc>
                    <a:spcPct val="110000"/>
                  </a:lnSpc>
                  <a:buClr>
                    <a:schemeClr val="accent1"/>
                  </a:buClr>
                  <a:buFont typeface="Wingdings" panose="05000000000000000000" pitchFamily="2" charset="2"/>
                  <a:buChar char="n"/>
                  <a:defRPr/>
                </a:pPr>
                <a:r>
                  <a:rPr lang="zh-TW" altLang="en-US" sz="28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營運現金收支</a:t>
                </a:r>
                <a:r>
                  <a:rPr lang="en-US" altLang="zh-TW" sz="28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(Operating cash flow)</a:t>
                </a:r>
                <a:r>
                  <a:rPr lang="zh-TW" altLang="en-US" sz="28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的計算方式</a:t>
                </a:r>
                <a:endParaRPr lang="en-US" altLang="zh-TW" sz="2800" dirty="0" smtClean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  <a:p>
                <a:pPr marL="525780" lvl="1" indent="-457200" algn="just">
                  <a:lnSpc>
                    <a:spcPct val="110000"/>
                  </a:lnSpc>
                  <a:buClr>
                    <a:schemeClr val="accent1"/>
                  </a:buClr>
                  <a:buFont typeface="Wingdings" panose="05000000000000000000" pitchFamily="2" charset="2"/>
                  <a:buChar char="Ø"/>
                  <a:defRPr/>
                </a:pPr>
                <a:r>
                  <a:rPr lang="en-US" altLang="zh-TW" sz="28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OCF= EBIT + Depreciation(</a:t>
                </a:r>
                <a:r>
                  <a:rPr lang="zh-TW" altLang="en-US" sz="28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折舊</a:t>
                </a:r>
                <a:r>
                  <a:rPr lang="en-US" altLang="zh-TW" sz="28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)-</a:t>
                </a:r>
                <a:r>
                  <a:rPr lang="zh-TW" altLang="en-US" sz="28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稅負</a:t>
                </a:r>
                <a:r>
                  <a:rPr lang="en-US" altLang="zh-TW" sz="28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(taxes)</a:t>
                </a:r>
                <a:endParaRPr lang="en-US" altLang="zh-TW" sz="280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marL="525780" lvl="1" indent="-457200" algn="just">
                  <a:lnSpc>
                    <a:spcPct val="110000"/>
                  </a:lnSpc>
                  <a:buClr>
                    <a:schemeClr val="accent1"/>
                  </a:buClr>
                  <a:buFont typeface="Wingdings" panose="05000000000000000000" pitchFamily="2" charset="2"/>
                  <a:buChar char="Ø"/>
                  <a:defRPr/>
                </a:pPr>
                <a:r>
                  <a:rPr lang="en-US" altLang="zh-TW" sz="28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OCF= </a:t>
                </a:r>
                <a:r>
                  <a:rPr lang="en-US" altLang="zh-TW" sz="28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NI </a:t>
                </a:r>
                <a:r>
                  <a:rPr lang="en-US" altLang="zh-TW" sz="28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+ Depreciation(</a:t>
                </a:r>
                <a:r>
                  <a:rPr lang="zh-TW" altLang="en-US" sz="28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折舊</a:t>
                </a:r>
                <a:r>
                  <a:rPr lang="en-US" altLang="zh-TW" sz="28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)</a:t>
                </a:r>
              </a:p>
              <a:p>
                <a:pPr marL="68580" lvl="1" indent="0" algn="just">
                  <a:lnSpc>
                    <a:spcPct val="110000"/>
                  </a:lnSpc>
                  <a:buClr>
                    <a:schemeClr val="accent1"/>
                  </a:buClr>
                  <a:buNone/>
                  <a:defRPr/>
                </a:pPr>
                <a:r>
                  <a:rPr lang="en-US" altLang="zh-TW" sz="28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8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   </a:t>
                </a:r>
                <a:r>
                  <a:rPr lang="zh-TW" altLang="en-US" sz="28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在忽略各種融資費用之下</a:t>
                </a:r>
                <a:r>
                  <a:rPr lang="zh-TW" altLang="en-US" sz="2800" dirty="0" smtClean="0">
                    <a:latin typeface="新細明體"/>
                    <a:ea typeface="新細明體"/>
                    <a:cs typeface="Times New Roman" panose="02020603050405020304" pitchFamily="18" charset="0"/>
                  </a:rPr>
                  <a:t>，</a:t>
                </a:r>
                <a:r>
                  <a:rPr lang="en-US" altLang="zh-TW" sz="2800" dirty="0" smtClean="0">
                    <a:latin typeface="Times New Roman" panose="02020603050405020304" pitchFamily="18" charset="0"/>
                    <a:ea typeface="新細明體"/>
                    <a:cs typeface="Times New Roman" panose="02020603050405020304" pitchFamily="18" charset="0"/>
                  </a:rPr>
                  <a:t>EBIT-taxes= NI</a:t>
                </a:r>
              </a:p>
              <a:p>
                <a:pPr marL="525780" lvl="1" indent="-457200" algn="just">
                  <a:lnSpc>
                    <a:spcPct val="110000"/>
                  </a:lnSpc>
                  <a:buClr>
                    <a:schemeClr val="accent1"/>
                  </a:buClr>
                  <a:buFont typeface="Wingdings" panose="05000000000000000000" pitchFamily="2" charset="2"/>
                  <a:buChar char="Ø"/>
                  <a:defRPr/>
                </a:pPr>
                <a:r>
                  <a:rPr lang="en-US" altLang="zh-TW" sz="28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OCF= </a:t>
                </a:r>
                <a:r>
                  <a:rPr lang="en-US" altLang="zh-TW" sz="28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Sales-Costs-taxes</a:t>
                </a:r>
              </a:p>
              <a:p>
                <a:pPr marL="68580" lvl="1" indent="0" algn="just">
                  <a:lnSpc>
                    <a:spcPct val="110000"/>
                  </a:lnSpc>
                  <a:buClr>
                    <a:schemeClr val="accent1"/>
                  </a:buClr>
                  <a:buNone/>
                  <a:defRPr/>
                </a:pPr>
                <a:r>
                  <a:rPr lang="en-US" altLang="zh-TW" sz="28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8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    </a:t>
                </a:r>
                <a:r>
                  <a:rPr lang="zh-TW" altLang="en-US" sz="28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其中</a:t>
                </a:r>
                <a:r>
                  <a:rPr lang="en-US" altLang="zh-TW" sz="28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Costs</a:t>
                </a:r>
                <a:r>
                  <a:rPr lang="zh-TW" altLang="en-US" sz="28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不含非現金的費用</a:t>
                </a:r>
                <a:endParaRPr lang="en-US" altLang="zh-TW" sz="2800" dirty="0" smtClean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marL="525780" lvl="1" indent="-457200" algn="just">
                  <a:lnSpc>
                    <a:spcPct val="110000"/>
                  </a:lnSpc>
                  <a:buClr>
                    <a:schemeClr val="accent1"/>
                  </a:buClr>
                  <a:buFont typeface="Wingdings" panose="05000000000000000000" pitchFamily="2" charset="2"/>
                  <a:buChar char="Ø"/>
                  <a:defRPr/>
                </a:pPr>
                <a:r>
                  <a:rPr lang="en-US" altLang="zh-TW" sz="28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OCF= </a:t>
                </a:r>
                <a:r>
                  <a:rPr lang="en-US" altLang="zh-TW" sz="28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(Sales-Costs)</a:t>
                </a:r>
                <a14:m>
                  <m:oMath xmlns:m="http://schemas.openxmlformats.org/officeDocument/2006/math">
                    <m:r>
                      <a:rPr lang="en-US" altLang="zh-TW" sz="2800" i="1" smtClean="0"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en-US" altLang="zh-TW" sz="28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(1-T)+Depreciation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× </m:t>
                    </m:r>
                  </m:oMath>
                </a14:m>
                <a:r>
                  <a:rPr lang="en-US" altLang="zh-TW" sz="28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T</a:t>
                </a:r>
              </a:p>
              <a:p>
                <a:pPr marL="68580" lvl="1" indent="0" algn="just">
                  <a:lnSpc>
                    <a:spcPct val="110000"/>
                  </a:lnSpc>
                  <a:buClr>
                    <a:schemeClr val="accent1"/>
                  </a:buClr>
                  <a:buNone/>
                  <a:defRPr/>
                </a:pPr>
                <a:r>
                  <a:rPr lang="en-US" altLang="zh-TW" sz="28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8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    T</a:t>
                </a:r>
                <a:r>
                  <a:rPr lang="zh-TW" altLang="en-US" sz="28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為稅率</a:t>
                </a:r>
                <a:r>
                  <a:rPr lang="zh-TW" altLang="en-US" sz="2800" dirty="0" smtClean="0">
                    <a:latin typeface="新細明體"/>
                    <a:ea typeface="新細明體"/>
                    <a:cs typeface="Times New Roman" panose="02020603050405020304" pitchFamily="18" charset="0"/>
                  </a:rPr>
                  <a:t>，</a:t>
                </a:r>
                <a:r>
                  <a:rPr lang="zh-TW" altLang="en-US" sz="2800" dirty="0" smtClean="0"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此稱為折舊稅盾法</a:t>
                </a:r>
                <a:r>
                  <a:rPr lang="en-US" altLang="zh-TW" sz="28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(tax shield)</a:t>
                </a:r>
                <a:endParaRPr lang="en-US" altLang="zh-TW" sz="280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marL="525780" lvl="1" indent="-457200" algn="just">
                  <a:lnSpc>
                    <a:spcPct val="110000"/>
                  </a:lnSpc>
                  <a:buClr>
                    <a:schemeClr val="accent1"/>
                  </a:buClr>
                  <a:buFont typeface="Wingdings" panose="05000000000000000000" pitchFamily="2" charset="2"/>
                  <a:buChar char="Ø"/>
                  <a:defRPr/>
                </a:pPr>
                <a:endParaRPr lang="en-US" altLang="zh-TW" sz="280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marL="525780" lvl="1" indent="-457200" algn="just">
                  <a:lnSpc>
                    <a:spcPct val="110000"/>
                  </a:lnSpc>
                  <a:buClr>
                    <a:schemeClr val="accent1"/>
                  </a:buClr>
                  <a:buFont typeface="Wingdings" panose="05000000000000000000" pitchFamily="2" charset="2"/>
                  <a:buChar char="Ø"/>
                  <a:defRPr/>
                </a:pPr>
                <a:endParaRPr lang="en-US" altLang="zh-TW" sz="2800" dirty="0" smtClean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  <a:p>
                <a:pPr marL="525780" lvl="1" indent="-457200" algn="just">
                  <a:lnSpc>
                    <a:spcPct val="110000"/>
                  </a:lnSpc>
                  <a:buClr>
                    <a:schemeClr val="accent1"/>
                  </a:buClr>
                  <a:buFont typeface="Wingdings" panose="05000000000000000000" pitchFamily="2" charset="2"/>
                  <a:buChar char="n"/>
                  <a:defRPr/>
                </a:pPr>
                <a:endPara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  <a:p>
                <a:pPr marL="0" lvl="1" algn="just">
                  <a:lnSpc>
                    <a:spcPct val="110000"/>
                  </a:lnSpc>
                  <a:buFont typeface="Wingdings" panose="05000000000000000000" pitchFamily="2" charset="2"/>
                  <a:buChar char="n"/>
                  <a:defRPr/>
                </a:pPr>
                <a:endParaRPr lang="en-US" altLang="zh-TW" sz="28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  <a:p>
                <a:pPr>
                  <a:buFont typeface="Wingdings" panose="05000000000000000000" pitchFamily="2" charset="2"/>
                  <a:buChar char="n"/>
                </a:pPr>
                <a:endPara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  <a:p>
                <a:pPr>
                  <a:buFont typeface="Wingdings" panose="05000000000000000000" pitchFamily="2" charset="2"/>
                  <a:buChar char="n"/>
                </a:pPr>
                <a:endParaRPr lang="zh-TW" altLang="en-US" dirty="0"/>
              </a:p>
            </p:txBody>
          </p:sp>
        </mc:Choice>
        <mc:Fallback xmlns="">
          <p:sp>
            <p:nvSpPr>
              <p:cNvPr id="3" name="直排文字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 rotWithShape="1">
                <a:blip r:embed="rId2"/>
                <a:stretch>
                  <a:fillRect t="-106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BEB9-2D12-4486-9382-7CBEF2D5E7F4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276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現金流量的估算</a:t>
            </a:r>
            <a: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營運現金收支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01752" y="1524000"/>
            <a:ext cx="8534400" cy="4785320"/>
          </a:xfrm>
        </p:spPr>
        <p:txBody>
          <a:bodyPr vert="horz">
            <a:normAutofit/>
          </a:bodyPr>
          <a:lstStyle/>
          <a:p>
            <a:pPr marL="525780" lvl="1" indent="-457200" algn="just">
              <a:lnSpc>
                <a:spcPct val="11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練習</a:t>
            </a:r>
            <a:r>
              <a:rPr lang="en-US" altLang="zh-TW" sz="28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1: 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考慮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以下的損益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表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68580" lvl="1" indent="0" algn="just">
              <a:lnSpc>
                <a:spcPct val="110000"/>
              </a:lnSpc>
              <a:buClr>
                <a:schemeClr val="accent1"/>
              </a:buClr>
              <a:buNone/>
              <a:defRPr/>
            </a:pP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600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      </a:t>
            </a:r>
            <a:r>
              <a:rPr lang="en-US" altLang="zh-TW" sz="26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Sales       $824,500</a:t>
            </a:r>
          </a:p>
          <a:p>
            <a:pPr marL="68580" lvl="1" indent="0" algn="just">
              <a:lnSpc>
                <a:spcPct val="110000"/>
              </a:lnSpc>
              <a:buClr>
                <a:schemeClr val="accent1"/>
              </a:buClr>
              <a:buNone/>
              <a:defRPr/>
            </a:pPr>
            <a:r>
              <a:rPr lang="en-US" altLang="zh-TW" sz="2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6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    Costs        538,900  </a:t>
            </a:r>
            <a:endParaRPr lang="en-US" altLang="zh-TW" sz="26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68580" lvl="1" indent="0" algn="just">
              <a:lnSpc>
                <a:spcPct val="110000"/>
              </a:lnSpc>
              <a:buClr>
                <a:schemeClr val="accent1"/>
              </a:buClr>
              <a:buNone/>
              <a:defRPr/>
            </a:pPr>
            <a:r>
              <a:rPr lang="en-US" altLang="zh-TW" sz="2600" u="sng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Depreciation  126,500</a:t>
            </a:r>
          </a:p>
          <a:p>
            <a:pPr marL="68580" lvl="1" indent="0" algn="just">
              <a:lnSpc>
                <a:spcPct val="110000"/>
              </a:lnSpc>
              <a:buClr>
                <a:schemeClr val="accent1"/>
              </a:buClr>
              <a:buNone/>
              <a:defRPr/>
            </a:pPr>
            <a:r>
              <a:rPr lang="en-US" altLang="zh-TW" sz="26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EBIT</a:t>
            </a:r>
          </a:p>
          <a:p>
            <a:pPr marL="68580" lvl="1" indent="0" algn="just">
              <a:lnSpc>
                <a:spcPct val="110000"/>
              </a:lnSpc>
              <a:buClr>
                <a:schemeClr val="accent1"/>
              </a:buClr>
              <a:buNone/>
              <a:defRPr/>
            </a:pPr>
            <a:r>
              <a:rPr lang="en-US" altLang="zh-TW" sz="2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6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TAXES</a:t>
            </a:r>
          </a:p>
          <a:p>
            <a:pPr marL="68580" lvl="1" indent="0" algn="just">
              <a:lnSpc>
                <a:spcPct val="110000"/>
              </a:lnSpc>
              <a:buClr>
                <a:schemeClr val="accent1"/>
              </a:buClr>
              <a:buNone/>
              <a:defRPr/>
            </a:pPr>
            <a:r>
              <a:rPr lang="en-US" altLang="zh-TW" sz="2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6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NI  </a:t>
            </a:r>
          </a:p>
          <a:p>
            <a:pPr marL="68580" lvl="1" indent="0" algn="just">
              <a:lnSpc>
                <a:spcPct val="110000"/>
              </a:lnSpc>
              <a:buClr>
                <a:schemeClr val="accent1"/>
              </a:buClr>
              <a:buNone/>
              <a:defRPr/>
            </a:pP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請以前述幾種方法估算營運現金流量</a:t>
            </a:r>
            <a:r>
              <a:rPr lang="en-US" altLang="zh-TW" sz="28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TW" sz="28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525780" lvl="1" indent="-457200" algn="just">
              <a:lnSpc>
                <a:spcPct val="11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28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練習</a:t>
            </a:r>
            <a:r>
              <a:rPr lang="en-US" altLang="zh-TW" sz="28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2: </a:t>
            </a:r>
            <a:r>
              <a:rPr lang="zh-TW" altLang="en-US" sz="28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習題第四題</a:t>
            </a:r>
            <a:endParaRPr lang="zh-TW" altLang="en-US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lvl="1" algn="just">
              <a:lnSpc>
                <a:spcPct val="110000"/>
              </a:lnSpc>
              <a:buFont typeface="Wingdings" panose="05000000000000000000" pitchFamily="2" charset="2"/>
              <a:buChar char="n"/>
              <a:defRPr/>
            </a:pPr>
            <a:endParaRPr lang="en-US" altLang="zh-TW" sz="28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n"/>
            </a:pP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n"/>
            </a:pPr>
            <a:endParaRPr lang="zh-TW" altLang="en-US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BEB9-2D12-4486-9382-7CBEF2D5E7F4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202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現金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流量與淨現值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 lnSpcReduction="10000"/>
          </a:bodyPr>
          <a:lstStyle/>
          <a:p>
            <a:pPr marL="525780" lvl="1" indent="-457200" algn="just">
              <a:lnSpc>
                <a:spcPct val="11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在估算方案淨現值時，必須先估計方案每期的現金流量與方案的折現率。一般來說，方案的現金流分成三大部分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pPr marL="525780" lvl="1" indent="-457200" algn="just">
              <a:lnSpc>
                <a:spcPct val="11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資本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支出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亦須考慮是否有期末的資產處分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525780" lvl="1" indent="-457200" algn="just">
              <a:lnSpc>
                <a:spcPct val="11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營運資金的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變動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亦須考慮是否有期末營運資金的回收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525780" lvl="1" indent="-457200" algn="just">
              <a:lnSpc>
                <a:spcPct val="11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營運現金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流量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收支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525780" lvl="1" indent="-457200" algn="just">
              <a:lnSpc>
                <a:spcPct val="11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25780" lvl="1" indent="-457200" algn="just">
              <a:lnSpc>
                <a:spcPct val="11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練習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: 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習題第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5,9,11,13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題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25780" lvl="1" indent="-457200" algn="just">
              <a:lnSpc>
                <a:spcPct val="11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/>
            </a:pP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1" algn="just">
              <a:lnSpc>
                <a:spcPct val="110000"/>
              </a:lnSpc>
              <a:buFont typeface="Wingdings" panose="05000000000000000000" pitchFamily="2" charset="2"/>
              <a:buChar char="n"/>
              <a:defRPr/>
            </a:pPr>
            <a:endParaRPr lang="en-US" altLang="zh-TW" sz="28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n"/>
            </a:pP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n"/>
            </a:pPr>
            <a:endParaRPr lang="zh-TW" altLang="en-US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BEB9-2D12-4486-9382-7CBEF2D5E7F4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28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折舊方法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/>
          </a:bodyPr>
          <a:lstStyle/>
          <a:p>
            <a:pPr marL="525780" lvl="1" indent="-457200" algn="just">
              <a:lnSpc>
                <a:spcPct val="11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常用的折舊方法</a:t>
            </a:r>
            <a:endParaRPr lang="en-US" altLang="zh-TW" sz="28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直線法（</a:t>
            </a:r>
            <a:r>
              <a:rPr lang="en-US" altLang="zh-TW" sz="2800" b="1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Straight-Line Method</a:t>
            </a:r>
            <a:r>
              <a:rPr lang="zh-TW" alt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TW" sz="2800" b="1" dirty="0">
              <a:solidFill>
                <a:schemeClr val="accent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活動量法（</a:t>
            </a:r>
            <a:r>
              <a:rPr lang="en-US" altLang="zh-TW" sz="2800" b="1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Activity Method</a:t>
            </a:r>
            <a:r>
              <a:rPr lang="zh-TW" alt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TW" sz="2800" b="1" dirty="0">
              <a:solidFill>
                <a:schemeClr val="accent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倍數餘額遞減法（</a:t>
            </a:r>
            <a:r>
              <a:rPr lang="en-US" altLang="zh-TW" sz="2800" b="1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Double-Declining-Balance Method</a:t>
            </a:r>
            <a:r>
              <a:rPr lang="zh-TW" alt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TW" sz="2800" b="1" dirty="0">
              <a:solidFill>
                <a:schemeClr val="accent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年數合計法（</a:t>
            </a:r>
            <a:r>
              <a:rPr lang="en-US" altLang="zh-TW" sz="2800" b="1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Sum-Of-The-Years’-Digits Method</a:t>
            </a:r>
            <a:r>
              <a:rPr lang="zh-TW" alt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</a:t>
            </a:r>
            <a:endParaRPr lang="zh-TW" altLang="en-US" sz="28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n"/>
            </a:pP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n"/>
            </a:pPr>
            <a:endParaRPr lang="zh-TW" altLang="en-US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BEB9-2D12-4486-9382-7CBEF2D5E7F4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065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折舊方法</a:t>
            </a:r>
            <a: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直線法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Autofit/>
          </a:bodyPr>
          <a:lstStyle/>
          <a:p>
            <a:pPr algn="just">
              <a:lnSpc>
                <a:spcPct val="110000"/>
              </a:lnSpc>
              <a:buFont typeface="Wingdings" panose="05000000000000000000" pitchFamily="2" charset="2"/>
              <a:buChar char="n"/>
            </a:pP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按固定資產的使用年限平均計提折舊的一種方法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n"/>
            </a:pP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公式為：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 algn="just">
              <a:lnSpc>
                <a:spcPct val="120000"/>
              </a:lnSpc>
              <a:buFont typeface="Century Gothic" pitchFamily="34" charset="0"/>
              <a:buChar char="▪"/>
            </a:pP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假設草莓電腦公司花</a:t>
            </a:r>
            <a:r>
              <a:rPr lang="en-US" altLang="zh-TW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600</a:t>
            </a: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萬元購買一個新機器，估計殘值為</a:t>
            </a:r>
            <a:r>
              <a:rPr lang="en-US" altLang="zh-TW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0</a:t>
            </a: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元，估計使用年限為三年。根據直線法計算的折舊表如下</a:t>
            </a:r>
            <a:r>
              <a:rPr lang="en-US" altLang="zh-TW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單位</a:t>
            </a:r>
            <a:r>
              <a:rPr lang="en-US" altLang="zh-TW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萬元</a:t>
            </a:r>
            <a:r>
              <a:rPr lang="en-US" altLang="zh-TW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sz="2800" dirty="0">
              <a:solidFill>
                <a:schemeClr val="accent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BEB9-2D12-4486-9382-7CBEF2D5E7F4}" type="slidenum">
              <a:rPr lang="zh-TW" altLang="en-US" smtClean="0"/>
              <a:t>20</a:t>
            </a:fld>
            <a:endParaRPr lang="zh-TW" altLang="en-US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/>
        </p:nvGraphicFramePr>
        <p:xfrm>
          <a:off x="2051050" y="2205038"/>
          <a:ext cx="4005263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方程式" r:id="rId3" imgW="2108200" imgH="419100" progId="Equation.3">
                  <p:embed/>
                </p:oleObj>
              </mc:Choice>
              <mc:Fallback>
                <p:oleObj name="方程式" r:id="rId3" imgW="2108200" imgH="4191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2205038"/>
                        <a:ext cx="4005263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26"/>
          <a:stretch>
            <a:fillRect/>
          </a:stretch>
        </p:blipFill>
        <p:spPr bwMode="auto">
          <a:xfrm>
            <a:off x="1187449" y="4869160"/>
            <a:ext cx="6429375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2299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折舊方法</a:t>
            </a:r>
            <a: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活動量法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Autofit/>
          </a:bodyPr>
          <a:lstStyle/>
          <a:p>
            <a:pPr algn="just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按實際工作量來分攤固定資產折舊額的一種方法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公式為：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 algn="just">
              <a:lnSpc>
                <a:spcPct val="120000"/>
              </a:lnSpc>
              <a:buFont typeface="Century Gothic" pitchFamily="34" charset="0"/>
              <a:buChar char="▪"/>
            </a:pP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承上述例子，假設草莓電腦公司的新機器在三年內可以使用的總時數為</a:t>
            </a:r>
            <a:r>
              <a:rPr lang="en-US" altLang="zh-TW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30 </a:t>
            </a: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萬小時，每年實際的工作時間分別為</a:t>
            </a:r>
            <a:r>
              <a:rPr lang="en-US" altLang="zh-TW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15 </a:t>
            </a: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萬小時、</a:t>
            </a:r>
            <a:r>
              <a:rPr lang="en-US" altLang="zh-TW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 </a:t>
            </a: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萬小時及</a:t>
            </a:r>
            <a:r>
              <a:rPr lang="en-US" altLang="zh-TW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 </a:t>
            </a: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萬小時</a:t>
            </a:r>
            <a:endParaRPr lang="en-US" altLang="zh-TW" sz="2800" dirty="0">
              <a:solidFill>
                <a:schemeClr val="accent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BEB9-2D12-4486-9382-7CBEF2D5E7F4}" type="slidenum">
              <a:rPr lang="zh-TW" altLang="en-US" smtClean="0"/>
              <a:t>21</a:t>
            </a:fld>
            <a:endParaRPr lang="zh-TW" altLang="en-US"/>
          </a:p>
        </p:txBody>
      </p:sp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1941216"/>
              </p:ext>
            </p:extLst>
          </p:nvPr>
        </p:nvGraphicFramePr>
        <p:xfrm>
          <a:off x="1691680" y="2564904"/>
          <a:ext cx="6804025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方程式" r:id="rId3" imgW="3581400" imgH="419100" progId="Equation.3">
                  <p:embed/>
                </p:oleObj>
              </mc:Choice>
              <mc:Fallback>
                <p:oleObj name="方程式" r:id="rId3" imgW="3581400" imgH="4191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2564904"/>
                        <a:ext cx="6804025" cy="792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圖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4941168"/>
            <a:ext cx="6573837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7410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折舊方法</a:t>
            </a:r>
            <a: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倍數餘額遞減法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01752" y="1524000"/>
            <a:ext cx="8534400" cy="4785320"/>
          </a:xfrm>
        </p:spPr>
        <p:txBody>
          <a:bodyPr vert="horz">
            <a:noAutofit/>
          </a:bodyPr>
          <a:lstStyle/>
          <a:p>
            <a:pPr algn="just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是在不考慮固定資產殘值的情況下，用直線法折舊率的兩倍作為固定的折舊率，乘以逐年遞減的固定資產期初凈值，得到每年的折舊</a:t>
            </a:r>
            <a:r>
              <a:rPr lang="zh-TW" altLang="en-US" sz="28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費用</a:t>
            </a:r>
            <a:r>
              <a:rPr lang="zh-TW" altLang="en-US" sz="2800" dirty="0" smtClean="0">
                <a:latin typeface="新細明體"/>
                <a:ea typeface="新細明體"/>
                <a:cs typeface="Times New Roman" panose="02020603050405020304" pitchFamily="18" charset="0"/>
              </a:rPr>
              <a:t>。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公式為：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 algn="just">
              <a:lnSpc>
                <a:spcPct val="120000"/>
              </a:lnSpc>
              <a:buFont typeface="Century Gothic" pitchFamily="34" charset="0"/>
              <a:buChar char="▪"/>
            </a:pP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承上述例子，草莓電腦公司的新機器估計使用年限為三年，所以倍數餘額遞減法的固定折舊率為</a:t>
            </a:r>
            <a:r>
              <a:rPr lang="en-US" altLang="zh-TW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2/3 (=2×1/3)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n"/>
            </a:pPr>
            <a:endParaRPr lang="en-US" altLang="zh-TW" sz="2800" dirty="0">
              <a:solidFill>
                <a:schemeClr val="accent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BEB9-2D12-4486-9382-7CBEF2D5E7F4}" type="slidenum">
              <a:rPr lang="zh-TW" altLang="en-US" smtClean="0"/>
              <a:t>22</a:t>
            </a:fld>
            <a:endParaRPr lang="zh-TW" altLang="en-US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/>
        </p:nvGraphicFramePr>
        <p:xfrm>
          <a:off x="1336675" y="3884613"/>
          <a:ext cx="5959475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方程式" r:id="rId3" imgW="3136900" imgH="215900" progId="Equation.3">
                  <p:embed/>
                </p:oleObj>
              </mc:Choice>
              <mc:Fallback>
                <p:oleObj name="方程式" r:id="rId3" imgW="3136900" imgH="2159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6675" y="3884613"/>
                        <a:ext cx="5959475" cy="407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537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折舊方法</a:t>
            </a:r>
            <a: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倍數餘額遞減法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01752" y="1524000"/>
            <a:ext cx="8534400" cy="4785320"/>
          </a:xfrm>
        </p:spPr>
        <p:txBody>
          <a:bodyPr vert="horz"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endParaRPr lang="en-US" altLang="zh-TW" sz="2800" dirty="0" smtClean="0">
              <a:solidFill>
                <a:schemeClr val="accent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en-US" altLang="zh-TW" sz="2800" dirty="0">
              <a:solidFill>
                <a:schemeClr val="accent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en-US" altLang="zh-TW" sz="2800" dirty="0" smtClean="0">
              <a:solidFill>
                <a:schemeClr val="accent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en-US" altLang="zh-TW" sz="2800" dirty="0">
              <a:solidFill>
                <a:schemeClr val="accent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lvl="1" indent="0" algn="just">
              <a:lnSpc>
                <a:spcPct val="120000"/>
              </a:lnSpc>
              <a:buClr>
                <a:schemeClr val="accent1"/>
              </a:buClr>
              <a:buSzPct val="85000"/>
              <a:buNone/>
            </a:pP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其中，第三年的折舊費用若依公式應為</a:t>
            </a:r>
            <a:r>
              <a:rPr lang="en-US" altLang="zh-TW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44.45</a:t>
            </a: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萬元</a:t>
            </a:r>
            <a:r>
              <a:rPr lang="en-US" altLang="zh-TW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(= 66.67×2/3)</a:t>
            </a: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，但為了要使期末資產的帳面價值等於殘值</a:t>
            </a:r>
            <a:r>
              <a:rPr lang="en-US" altLang="zh-TW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0</a:t>
            </a: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元，所以第三年的折舊費用要調整為</a:t>
            </a:r>
            <a:r>
              <a:rPr lang="en-US" altLang="zh-TW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66.67 </a:t>
            </a: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萬</a:t>
            </a:r>
            <a:r>
              <a:rPr lang="zh-TW" alt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元</a:t>
            </a:r>
            <a:r>
              <a:rPr lang="zh-TW" altLang="en-US" sz="2800" dirty="0" smtClean="0">
                <a:solidFill>
                  <a:schemeClr val="accent1"/>
                </a:solidFill>
                <a:latin typeface="新細明體"/>
                <a:ea typeface="新細明體"/>
                <a:cs typeface="Times New Roman" panose="02020603050405020304" pitchFamily="18" charset="0"/>
              </a:rPr>
              <a:t>。</a:t>
            </a:r>
            <a:endParaRPr lang="zh-TW" altLang="en-US" sz="2800" dirty="0">
              <a:solidFill>
                <a:schemeClr val="accent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en-US" altLang="zh-TW" sz="2800" dirty="0" smtClean="0">
              <a:solidFill>
                <a:schemeClr val="accent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en-US" altLang="zh-TW" sz="2800" dirty="0">
              <a:solidFill>
                <a:schemeClr val="accent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BEB9-2D12-4486-9382-7CBEF2D5E7F4}" type="slidenum">
              <a:rPr lang="zh-TW" altLang="en-US" smtClean="0"/>
              <a:t>23</a:t>
            </a:fld>
            <a:endParaRPr lang="zh-TW" altLang="en-US"/>
          </a:p>
        </p:txBody>
      </p:sp>
      <p:pic>
        <p:nvPicPr>
          <p:cNvPr id="6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988840"/>
            <a:ext cx="64833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0159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折舊方法</a:t>
            </a:r>
            <a: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年數合計法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01752" y="1524000"/>
            <a:ext cx="8534400" cy="4785320"/>
          </a:xfrm>
        </p:spPr>
        <p:txBody>
          <a:bodyPr vert="horz">
            <a:noAutofit/>
          </a:bodyPr>
          <a:lstStyle/>
          <a:p>
            <a:pPr algn="just">
              <a:lnSpc>
                <a:spcPct val="125000"/>
              </a:lnSpc>
              <a:buFont typeface="Wingdings" panose="05000000000000000000" pitchFamily="2" charset="2"/>
              <a:buChar char="n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將固定資產的凈值乘以一個逐年遞減的分數，以計算出每年的折舊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費用，這個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分數的分子為該固定資產還可以使用的年數，分母則代表該固定資產估計使用年限的合計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數</a:t>
            </a:r>
            <a:r>
              <a:rPr lang="zh-TW" altLang="en-US" sz="2800" dirty="0" smtClean="0">
                <a:latin typeface="新細明體"/>
                <a:ea typeface="新細明體"/>
              </a:rPr>
              <a:t>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>
              <a:lnSpc>
                <a:spcPct val="125000"/>
              </a:lnSpc>
              <a:buFont typeface="Wingdings" panose="05000000000000000000" pitchFamily="2" charset="2"/>
              <a:buChar char="n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公式為：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en-US" altLang="zh-TW" sz="2800" dirty="0" smtClean="0">
              <a:solidFill>
                <a:schemeClr val="accent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en-US" altLang="zh-TW" sz="2800" dirty="0">
              <a:solidFill>
                <a:schemeClr val="accent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en-US" altLang="zh-TW" sz="2800" dirty="0" smtClean="0">
              <a:solidFill>
                <a:schemeClr val="accent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en-US" altLang="zh-TW" sz="2800" dirty="0">
              <a:solidFill>
                <a:schemeClr val="accent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en-US" altLang="zh-TW" sz="2800" dirty="0" smtClean="0">
              <a:solidFill>
                <a:schemeClr val="accent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en-US" altLang="zh-TW" sz="2800" dirty="0">
              <a:solidFill>
                <a:schemeClr val="accent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BEB9-2D12-4486-9382-7CBEF2D5E7F4}" type="slidenum">
              <a:rPr lang="zh-TW" altLang="en-US" smtClean="0"/>
              <a:t>24</a:t>
            </a:fld>
            <a:endParaRPr lang="zh-TW" altLang="en-US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4120035"/>
              </p:ext>
            </p:extLst>
          </p:nvPr>
        </p:nvGraphicFramePr>
        <p:xfrm>
          <a:off x="971600" y="4797152"/>
          <a:ext cx="7021513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方程式" r:id="rId3" imgW="3695700" imgH="419100" progId="Equation.3">
                  <p:embed/>
                </p:oleObj>
              </mc:Choice>
              <mc:Fallback>
                <p:oleObj name="方程式" r:id="rId3" imgW="3695700" imgH="4191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4797152"/>
                        <a:ext cx="7021513" cy="792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5021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折舊方法</a:t>
            </a:r>
            <a: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年數合計法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01752" y="1524000"/>
            <a:ext cx="8534400" cy="4785320"/>
          </a:xfrm>
        </p:spPr>
        <p:txBody>
          <a:bodyPr vert="horz">
            <a:noAutofit/>
          </a:bodyPr>
          <a:lstStyle/>
          <a:p>
            <a:pPr lvl="1" algn="just">
              <a:lnSpc>
                <a:spcPct val="120000"/>
              </a:lnSpc>
              <a:buFont typeface="Century Gothic" pitchFamily="34" charset="0"/>
              <a:buChar char="▪"/>
            </a:pPr>
            <a:r>
              <a:rPr lang="zh-TW" alt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承</a:t>
            </a: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上述例子，草莓電腦公司的新機器估計使用年限為三年，所以使用年限的合計數為</a:t>
            </a:r>
            <a:r>
              <a:rPr lang="en-US" altLang="zh-TW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 + 2 + 3 = </a:t>
            </a:r>
            <a:r>
              <a:rPr lang="en-US" altLang="zh-TW" sz="280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而</a:t>
            </a: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各期剩餘的使用年限分別為</a:t>
            </a:r>
            <a:r>
              <a:rPr lang="en-US" altLang="zh-TW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zh-TW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zh-TW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，因此第一年的折舊率就是</a:t>
            </a:r>
            <a:r>
              <a:rPr lang="en-US" altLang="zh-TW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3/6</a:t>
            </a: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以此類推</a:t>
            </a:r>
            <a:r>
              <a:rPr lang="zh-TW" altLang="en-US" sz="2800" dirty="0" smtClean="0">
                <a:solidFill>
                  <a:schemeClr val="accent1"/>
                </a:solidFill>
                <a:latin typeface="新細明體"/>
                <a:ea typeface="新細明體"/>
                <a:cs typeface="Times New Roman" panose="02020603050405020304" pitchFamily="18" charset="0"/>
              </a:rPr>
              <a:t>。</a:t>
            </a:r>
            <a:r>
              <a:rPr lang="zh-TW" alt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根據</a:t>
            </a: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年數合計法計算的折舊表如下</a:t>
            </a:r>
            <a:r>
              <a:rPr lang="en-US" altLang="zh-TW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單位</a:t>
            </a:r>
            <a:r>
              <a:rPr lang="en-US" altLang="zh-TW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萬元</a:t>
            </a:r>
            <a:r>
              <a:rPr lang="en-US" altLang="zh-TW" sz="2800" dirty="0">
                <a:solidFill>
                  <a:schemeClr val="accent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en-US" altLang="zh-TW" sz="2800" dirty="0" smtClean="0">
              <a:solidFill>
                <a:schemeClr val="accent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en-US" altLang="zh-TW" sz="2800" dirty="0">
              <a:solidFill>
                <a:schemeClr val="accent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BEB9-2D12-4486-9382-7CBEF2D5E7F4}" type="slidenum">
              <a:rPr lang="zh-TW" altLang="en-US" smtClean="0"/>
              <a:t>25</a:t>
            </a:fld>
            <a:endParaRPr lang="zh-TW" altLang="en-US"/>
          </a:p>
        </p:txBody>
      </p:sp>
      <p:pic>
        <p:nvPicPr>
          <p:cNvPr id="8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293096"/>
            <a:ext cx="7272807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0583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市鎮">
  <a:themeElements>
    <a:clrScheme name="市鎮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市鎮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市鎮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109</TotalTime>
  <Words>1531</Words>
  <Application>Microsoft Office PowerPoint</Application>
  <PresentationFormat>如螢幕大小 (4:3)</PresentationFormat>
  <Paragraphs>175</Paragraphs>
  <Slides>25</Slides>
  <Notes>0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2</vt:i4>
      </vt:variant>
      <vt:variant>
        <vt:lpstr>投影片標題</vt:lpstr>
      </vt:variant>
      <vt:variant>
        <vt:i4>25</vt:i4>
      </vt:variant>
    </vt:vector>
  </HeadingPairs>
  <TitlesOfParts>
    <vt:vector size="28" baseType="lpstr">
      <vt:lpstr>市鎮</vt:lpstr>
      <vt:lpstr>方程式</vt:lpstr>
      <vt:lpstr>Microsoft 方程式編輯器 3.0</vt:lpstr>
      <vt:lpstr>現金流量的估算</vt:lpstr>
      <vt:lpstr>學習目標</vt:lpstr>
      <vt:lpstr>通貨膨脹與利率</vt:lpstr>
      <vt:lpstr>通貨膨脹與利率</vt:lpstr>
      <vt:lpstr>通貨膨脹與利率</vt:lpstr>
      <vt:lpstr>通貨膨脹與利率</vt:lpstr>
      <vt:lpstr>通貨膨脹與利率</vt:lpstr>
      <vt:lpstr>名目現金流量與實質現金流量</vt:lpstr>
      <vt:lpstr>名目現金流量與實質現金流量</vt:lpstr>
      <vt:lpstr>現金流量的估算</vt:lpstr>
      <vt:lpstr>現金流量的估算-機會成本</vt:lpstr>
      <vt:lpstr>現金流量的估算-沉沒成本</vt:lpstr>
      <vt:lpstr>現金流量的估算</vt:lpstr>
      <vt:lpstr>現金流量的估算-資本支出</vt:lpstr>
      <vt:lpstr>現金流量的估算-營運資金</vt:lpstr>
      <vt:lpstr>現金流量的估算-營運現金收支</vt:lpstr>
      <vt:lpstr>現金流量的估算-營運現金收支</vt:lpstr>
      <vt:lpstr>現金流量與淨現值</vt:lpstr>
      <vt:lpstr>折舊方法</vt:lpstr>
      <vt:lpstr>折舊方法-直線法</vt:lpstr>
      <vt:lpstr>折舊方法-活動量法</vt:lpstr>
      <vt:lpstr>折舊方法-倍數餘額遞減法</vt:lpstr>
      <vt:lpstr>折舊方法-倍數餘額遞減法</vt:lpstr>
      <vt:lpstr>折舊方法-年數合計法</vt:lpstr>
      <vt:lpstr>折舊方法-年數合計法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現金流量的估算</dc:title>
  <dc:creator>林育秀</dc:creator>
  <cp:lastModifiedBy>林育秀</cp:lastModifiedBy>
  <cp:revision>11</cp:revision>
  <dcterms:created xsi:type="dcterms:W3CDTF">2015-11-02T07:16:37Z</dcterms:created>
  <dcterms:modified xsi:type="dcterms:W3CDTF">2015-11-09T04:45:10Z</dcterms:modified>
</cp:coreProperties>
</file>