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0" r:id="rId1"/>
  </p:sldMasterIdLst>
  <p:notesMasterIdLst>
    <p:notesMasterId r:id="rId14"/>
  </p:notesMasterIdLst>
  <p:handoutMasterIdLst>
    <p:handoutMasterId r:id="rId15"/>
  </p:handoutMasterIdLst>
  <p:sldIdLst>
    <p:sldId id="605" r:id="rId2"/>
    <p:sldId id="606" r:id="rId3"/>
    <p:sldId id="505" r:id="rId4"/>
    <p:sldId id="511" r:id="rId5"/>
    <p:sldId id="614" r:id="rId6"/>
    <p:sldId id="649" r:id="rId7"/>
    <p:sldId id="657" r:id="rId8"/>
    <p:sldId id="664" r:id="rId9"/>
    <p:sldId id="666" r:id="rId10"/>
    <p:sldId id="689" r:id="rId11"/>
    <p:sldId id="673" r:id="rId12"/>
    <p:sldId id="676" r:id="rId13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8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8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8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8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41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006600"/>
    <a:srgbClr val="CCECFF"/>
    <a:srgbClr val="080808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4B1156A-380E-4F78-BDF5-A606A8083BF9}" styleName="中等深淺樣式 4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0" autoAdjust="0"/>
    <p:restoredTop sz="86410" autoAdjust="0"/>
  </p:normalViewPr>
  <p:slideViewPr>
    <p:cSldViewPr showGuides="1">
      <p:cViewPr>
        <p:scale>
          <a:sx n="104" d="100"/>
          <a:sy n="104" d="100"/>
        </p:scale>
        <p:origin x="-1100" y="-26"/>
      </p:cViewPr>
      <p:guideLst>
        <p:guide orient="horz" pos="2341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1" d="100"/>
          <a:sy n="51" d="100"/>
        </p:scale>
        <p:origin x="2212" y="5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78CD758-78E8-455C-B7F2-9E5584BF952F}" type="datetimeFigureOut">
              <a:rPr lang="zh-TW" altLang="en-US"/>
              <a:pPr>
                <a:defRPr/>
              </a:pPr>
              <a:t>2017/1/20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AFE9852-E630-4F3D-A9E1-6F3290421E8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90355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B063EF5-D038-4D46-85CD-2F60C7A687E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11304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A793E8-681A-462D-86C6-3D20AF7F45BA}" type="slidenum">
              <a:rPr lang="en-US" altLang="zh-TW" smtClean="0">
                <a:solidFill>
                  <a:srgbClr val="000000"/>
                </a:solidFill>
              </a:rPr>
              <a:pPr/>
              <a:t>1</a:t>
            </a:fld>
            <a:endParaRPr lang="en-US" altLang="zh-TW" smtClean="0">
              <a:solidFill>
                <a:srgbClr val="000000"/>
              </a:solidFill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4013932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E7368B-50F1-4061-ABCC-8484FC527B63}" type="slidenum">
              <a:rPr lang="en-US" altLang="zh-TW" smtClean="0">
                <a:solidFill>
                  <a:srgbClr val="000000"/>
                </a:solidFill>
              </a:rPr>
              <a:pPr/>
              <a:t>2</a:t>
            </a:fld>
            <a:endParaRPr lang="en-US" altLang="zh-TW" smtClean="0">
              <a:solidFill>
                <a:srgbClr val="000000"/>
              </a:solidFill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82901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/>
          </a:p>
        </p:txBody>
      </p:sp>
      <p:sp>
        <p:nvSpPr>
          <p:cNvPr id="3686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806AAC4E-60E9-41B7-84FA-6E5CC02114E7}" type="slidenum">
              <a:rPr lang="en-US" altLang="zh-TW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zh-TW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4751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/>
          </a:p>
        </p:txBody>
      </p:sp>
      <p:sp>
        <p:nvSpPr>
          <p:cNvPr id="46084" name="投影片編號版面配置區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396C874-3E54-4866-B1D4-5A07AA235D59}" type="slidenum">
              <a:rPr lang="en-US" altLang="zh-TW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</a:pPr>
              <a:t>7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4588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/>
          </a:p>
        </p:txBody>
      </p:sp>
      <p:sp>
        <p:nvSpPr>
          <p:cNvPr id="56324" name="投影片編號版面配置區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B0B8E25-4FFA-49BF-BF15-F867250FC486}" type="slidenum">
              <a:rPr lang="en-US" altLang="zh-TW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</a:pPr>
              <a:t>9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71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zh-TW" altLang="en-US" sz="2200">
                <a:solidFill>
                  <a:srgbClr val="000000"/>
                </a:solidFill>
                <a:ea typeface="標楷體" pitchFamily="65" charset="-120"/>
              </a:endParaRPr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zh-TW" altLang="en-US" sz="2200">
                <a:solidFill>
                  <a:srgbClr val="000000"/>
                </a:solidFill>
                <a:ea typeface="標楷體" pitchFamily="65" charset="-120"/>
              </a:endParaRPr>
            </a:p>
          </p:txBody>
        </p:sp>
      </p:grpSp>
      <p:sp>
        <p:nvSpPr>
          <p:cNvPr id="512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latin typeface="標楷體" pitchFamily="65" charset="-120"/>
                <a:ea typeface="標楷體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標楷體" pitchFamily="65" charset="-120"/>
                <a:ea typeface="標楷體" pitchFamily="65" charset="-120"/>
              </a:defRPr>
            </a:lvl1pPr>
          </a:lstStyle>
          <a:p>
            <a:pPr>
              <a:defRPr/>
            </a:pPr>
            <a:r>
              <a:rPr lang="en-US" altLang="zh-TW">
                <a:solidFill>
                  <a:srgbClr val="000000"/>
                </a:solidFill>
              </a:rPr>
              <a:t>黃志典</a:t>
            </a:r>
            <a:r>
              <a:rPr lang="en-US" altLang="zh-TW" smtClean="0">
                <a:solidFill>
                  <a:srgbClr val="000000"/>
                </a:solidFill>
              </a:rPr>
              <a:t>-</a:t>
            </a:r>
            <a:r>
              <a:rPr lang="zh-TW" altLang="en-US" smtClean="0">
                <a:solidFill>
                  <a:srgbClr val="000000"/>
                </a:solidFill>
              </a:rPr>
              <a:t>金融市場概論</a:t>
            </a: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標楷體" pitchFamily="65" charset="-120"/>
                <a:ea typeface="標楷體" pitchFamily="65" charset="-120"/>
              </a:defRPr>
            </a:lvl1pPr>
          </a:lstStyle>
          <a:p>
            <a:pPr>
              <a:defRPr/>
            </a:pPr>
            <a:fld id="{E654502F-0FA4-4682-B970-7F0034D49BCC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34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srgbClr val="000000"/>
                </a:solidFill>
              </a:rPr>
              <a:t>黃志典</a:t>
            </a:r>
            <a:r>
              <a:rPr lang="en-US" altLang="zh-TW" smtClean="0">
                <a:solidFill>
                  <a:srgbClr val="000000"/>
                </a:solidFill>
              </a:rPr>
              <a:t>-</a:t>
            </a:r>
            <a:r>
              <a:rPr lang="zh-TW" altLang="en-US" smtClean="0">
                <a:solidFill>
                  <a:srgbClr val="000000"/>
                </a:solidFill>
              </a:rPr>
              <a:t>金融市場概論</a:t>
            </a: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FAAE6-6906-4073-B729-78993CD43D7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864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srgbClr val="000000"/>
                </a:solidFill>
              </a:rPr>
              <a:t>黃志典</a:t>
            </a:r>
            <a:r>
              <a:rPr lang="en-US" altLang="zh-TW" smtClean="0">
                <a:solidFill>
                  <a:srgbClr val="000000"/>
                </a:solidFill>
              </a:rPr>
              <a:t>-</a:t>
            </a:r>
            <a:r>
              <a:rPr lang="zh-TW" altLang="en-US" smtClean="0">
                <a:solidFill>
                  <a:srgbClr val="000000"/>
                </a:solidFill>
              </a:rPr>
              <a:t>金融市場概論</a:t>
            </a: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89527-A64B-400F-8D31-EA255E730F0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383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srgbClr val="000000"/>
                </a:solidFill>
              </a:rPr>
              <a:t>黃志典</a:t>
            </a:r>
            <a:r>
              <a:rPr lang="en-US" altLang="zh-TW" smtClean="0">
                <a:solidFill>
                  <a:srgbClr val="000000"/>
                </a:solidFill>
              </a:rPr>
              <a:t>-</a:t>
            </a:r>
            <a:r>
              <a:rPr lang="zh-TW" altLang="en-US" smtClean="0">
                <a:solidFill>
                  <a:srgbClr val="000000"/>
                </a:solidFill>
              </a:rPr>
              <a:t>金融市場概論</a:t>
            </a: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4CD30-7F93-4168-8FAB-18EC85856873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1111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srgbClr val="000000"/>
                </a:solidFill>
              </a:rPr>
              <a:t>黃志典</a:t>
            </a:r>
            <a:r>
              <a:rPr lang="en-US" altLang="zh-TW" smtClean="0">
                <a:solidFill>
                  <a:srgbClr val="000000"/>
                </a:solidFill>
              </a:rPr>
              <a:t>-</a:t>
            </a:r>
            <a:r>
              <a:rPr lang="zh-TW" altLang="en-US" smtClean="0">
                <a:solidFill>
                  <a:srgbClr val="000000"/>
                </a:solidFill>
              </a:rPr>
              <a:t>金融市場概論</a:t>
            </a: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E928F-005B-4D56-83EF-2C9AA412B29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8198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srgbClr val="000000"/>
                </a:solidFill>
              </a:rPr>
              <a:t>黃志典</a:t>
            </a:r>
            <a:r>
              <a:rPr lang="en-US" altLang="zh-TW" smtClean="0">
                <a:solidFill>
                  <a:srgbClr val="000000"/>
                </a:solidFill>
              </a:rPr>
              <a:t>-</a:t>
            </a:r>
            <a:r>
              <a:rPr lang="zh-TW" altLang="en-US" smtClean="0">
                <a:solidFill>
                  <a:srgbClr val="000000"/>
                </a:solidFill>
              </a:rPr>
              <a:t>金融市場概論</a:t>
            </a: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0EE34-D154-4D4D-BDCA-265BE6673DB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048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srgbClr val="000000"/>
                </a:solidFill>
              </a:rPr>
              <a:t>黃志典</a:t>
            </a:r>
            <a:r>
              <a:rPr lang="en-US" altLang="zh-TW" smtClean="0">
                <a:solidFill>
                  <a:srgbClr val="000000"/>
                </a:solidFill>
              </a:rPr>
              <a:t>-</a:t>
            </a:r>
            <a:r>
              <a:rPr lang="zh-TW" altLang="en-US" smtClean="0">
                <a:solidFill>
                  <a:srgbClr val="000000"/>
                </a:solidFill>
              </a:rPr>
              <a:t>金融市場概論</a:t>
            </a: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BE384-7F8D-4475-98B1-6FEFCB148F07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026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srgbClr val="000000"/>
                </a:solidFill>
              </a:rPr>
              <a:t>黃志典</a:t>
            </a:r>
            <a:r>
              <a:rPr lang="en-US" altLang="zh-TW" smtClean="0">
                <a:solidFill>
                  <a:srgbClr val="000000"/>
                </a:solidFill>
              </a:rPr>
              <a:t>-</a:t>
            </a:r>
            <a:r>
              <a:rPr lang="zh-TW" altLang="en-US" smtClean="0">
                <a:solidFill>
                  <a:srgbClr val="000000"/>
                </a:solidFill>
              </a:rPr>
              <a:t>金融市場概論</a:t>
            </a: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27005-BE36-41D0-B4F9-C6907B8A939F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44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srgbClr val="000000"/>
                </a:solidFill>
              </a:rPr>
              <a:t>黃志典</a:t>
            </a:r>
            <a:r>
              <a:rPr lang="en-US" altLang="zh-TW" smtClean="0">
                <a:solidFill>
                  <a:srgbClr val="000000"/>
                </a:solidFill>
              </a:rPr>
              <a:t>-</a:t>
            </a:r>
            <a:r>
              <a:rPr lang="zh-TW" altLang="en-US" smtClean="0">
                <a:solidFill>
                  <a:srgbClr val="000000"/>
                </a:solidFill>
              </a:rPr>
              <a:t>金融市場概論</a:t>
            </a: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C39F3-DE55-4089-AA0B-5BC620A1D921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445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srgbClr val="000000"/>
                </a:solidFill>
              </a:rPr>
              <a:t>黃志典</a:t>
            </a:r>
            <a:r>
              <a:rPr lang="en-US" altLang="zh-TW" smtClean="0">
                <a:solidFill>
                  <a:srgbClr val="000000"/>
                </a:solidFill>
              </a:rPr>
              <a:t>-</a:t>
            </a:r>
            <a:r>
              <a:rPr lang="zh-TW" altLang="en-US" smtClean="0">
                <a:solidFill>
                  <a:srgbClr val="000000"/>
                </a:solidFill>
              </a:rPr>
              <a:t>金融市場概論</a:t>
            </a: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196B4-5DC9-4261-9B7D-303C2A6789A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129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srgbClr val="000000"/>
                </a:solidFill>
              </a:rPr>
              <a:t>黃志典</a:t>
            </a:r>
            <a:r>
              <a:rPr lang="en-US" altLang="zh-TW" smtClean="0">
                <a:solidFill>
                  <a:srgbClr val="000000"/>
                </a:solidFill>
              </a:rPr>
              <a:t>-</a:t>
            </a:r>
            <a:r>
              <a:rPr lang="zh-TW" altLang="en-US" smtClean="0">
                <a:solidFill>
                  <a:srgbClr val="000000"/>
                </a:solidFill>
              </a:rPr>
              <a:t>金融市場概論</a:t>
            </a: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605EC-1BA1-496F-B728-492522AA61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702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srgbClr val="000000"/>
                </a:solidFill>
              </a:rPr>
              <a:t>黃志典</a:t>
            </a:r>
            <a:r>
              <a:rPr lang="en-US" altLang="zh-TW" smtClean="0">
                <a:solidFill>
                  <a:srgbClr val="000000"/>
                </a:solidFill>
              </a:rPr>
              <a:t>-</a:t>
            </a:r>
            <a:r>
              <a:rPr lang="zh-TW" altLang="en-US" smtClean="0">
                <a:solidFill>
                  <a:srgbClr val="000000"/>
                </a:solidFill>
              </a:rPr>
              <a:t>金融市場概論</a:t>
            </a: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1240F0-1377-4069-8A82-3DF1061F75C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1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srgbClr val="000000"/>
                </a:solidFill>
              </a:rPr>
              <a:t>黃志典</a:t>
            </a:r>
            <a:r>
              <a:rPr lang="en-US" altLang="zh-TW" smtClean="0">
                <a:solidFill>
                  <a:srgbClr val="000000"/>
                </a:solidFill>
              </a:rPr>
              <a:t>-</a:t>
            </a:r>
            <a:r>
              <a:rPr lang="zh-TW" altLang="en-US" smtClean="0">
                <a:solidFill>
                  <a:srgbClr val="000000"/>
                </a:solidFill>
              </a:rPr>
              <a:t>金融市場概論</a:t>
            </a: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4FC23-DC12-451B-BACE-84BFF1D1D551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382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srgbClr val="000000"/>
                </a:solidFill>
              </a:rPr>
              <a:t>黃志典</a:t>
            </a:r>
            <a:r>
              <a:rPr lang="en-US" altLang="zh-TW" smtClean="0">
                <a:solidFill>
                  <a:srgbClr val="000000"/>
                </a:solidFill>
              </a:rPr>
              <a:t>-</a:t>
            </a:r>
            <a:r>
              <a:rPr lang="zh-TW" altLang="en-US" smtClean="0">
                <a:solidFill>
                  <a:srgbClr val="000000"/>
                </a:solidFill>
              </a:rPr>
              <a:t>金融市場概論</a:t>
            </a: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FAC04-6217-45C8-B73A-079EB63AA7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65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4099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zh-TW" altLang="en-US" sz="2200">
                <a:solidFill>
                  <a:srgbClr val="000000"/>
                </a:solidFill>
                <a:ea typeface="標楷體" pitchFamily="65" charset="-120"/>
              </a:endParaRPr>
            </a:p>
          </p:txBody>
        </p:sp>
        <p:sp>
          <p:nvSpPr>
            <p:cNvPr id="4100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zh-TW" altLang="en-US" sz="2200">
                <a:solidFill>
                  <a:srgbClr val="000000"/>
                </a:solidFill>
                <a:ea typeface="標楷體" pitchFamily="65" charset="-120"/>
              </a:endParaRPr>
            </a:p>
          </p:txBody>
        </p:sp>
      </p:grp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+mn-ea"/>
              </a:defRPr>
            </a:lvl1pPr>
          </a:lstStyle>
          <a:p>
            <a:pPr eaLnBrk="1" hangingPunct="1"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+mn-ea"/>
              </a:defRPr>
            </a:lvl1pPr>
          </a:lstStyle>
          <a:p>
            <a:pPr eaLnBrk="1" hangingPunct="1">
              <a:defRPr/>
            </a:pPr>
            <a:r>
              <a:rPr lang="en-US" altLang="zh-TW">
                <a:solidFill>
                  <a:srgbClr val="000000"/>
                </a:solidFill>
              </a:rPr>
              <a:t>黃志典</a:t>
            </a:r>
            <a:r>
              <a:rPr lang="en-US" altLang="zh-TW" smtClean="0">
                <a:solidFill>
                  <a:srgbClr val="000000"/>
                </a:solidFill>
              </a:rPr>
              <a:t>-</a:t>
            </a:r>
            <a:r>
              <a:rPr lang="zh-TW" altLang="en-US" smtClean="0">
                <a:solidFill>
                  <a:srgbClr val="000000"/>
                </a:solidFill>
              </a:rPr>
              <a:t>金融市場概論</a:t>
            </a: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+mn-ea"/>
              </a:defRPr>
            </a:lvl1pPr>
          </a:lstStyle>
          <a:p>
            <a:pPr eaLnBrk="1" hangingPunct="1">
              <a:defRPr/>
            </a:pPr>
            <a:fld id="{D5A7001A-C5E4-4D31-93EB-AFBD5826DBA0}" type="slidenum">
              <a:rPr lang="en-US" altLang="zh-TW">
                <a:solidFill>
                  <a:srgbClr val="000000"/>
                </a:solidFill>
              </a:rPr>
              <a:pPr eaLnBrk="1" hangingPunct="1"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3319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pic>
        <p:nvPicPr>
          <p:cNvPr id="10" name="圖片 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487" y="0"/>
            <a:ext cx="4784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382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1" r:id="rId1"/>
    <p:sldLayoutId id="2147484202" r:id="rId2"/>
    <p:sldLayoutId id="2147484203" r:id="rId3"/>
    <p:sldLayoutId id="2147484204" r:id="rId4"/>
    <p:sldLayoutId id="2147484205" r:id="rId5"/>
    <p:sldLayoutId id="2147484206" r:id="rId6"/>
    <p:sldLayoutId id="2147484207" r:id="rId7"/>
    <p:sldLayoutId id="2147484208" r:id="rId8"/>
    <p:sldLayoutId id="2147484209" r:id="rId9"/>
    <p:sldLayoutId id="2147484210" r:id="rId10"/>
    <p:sldLayoutId id="2147484211" r:id="rId11"/>
    <p:sldLayoutId id="2147484212" r:id="rId12"/>
    <p:sldLayoutId id="2147484213" r:id="rId13"/>
    <p:sldLayoutId id="2147484214" r:id="rId1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Ø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ü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5.bin"/><Relationship Id="rId18" Type="http://schemas.openxmlformats.org/officeDocument/2006/relationships/image" Target="../media/image18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7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9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84CD52-425A-4CD0-833F-E95BC18B2B58}" type="slidenum">
              <a:rPr lang="en-US" altLang="zh-TW" smtClean="0">
                <a:solidFill>
                  <a:srgbClr val="000000"/>
                </a:solidFill>
              </a:rPr>
              <a:pPr/>
              <a:t>1</a:t>
            </a:fld>
            <a:endParaRPr lang="en-US" altLang="zh-TW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371600"/>
            <a:ext cx="7775575" cy="990600"/>
          </a:xfrm>
        </p:spPr>
        <p:txBody>
          <a:bodyPr/>
          <a:lstStyle/>
          <a:p>
            <a:pPr eaLnBrk="1" hangingPunct="1"/>
            <a:r>
              <a:rPr lang="zh-TW" altLang="en-US" sz="4800" smtClean="0">
                <a:effectLst/>
              </a:rPr>
              <a:t>第</a:t>
            </a:r>
            <a:r>
              <a:rPr lang="en-US" altLang="zh-TW" sz="4800" smtClean="0">
                <a:effectLst/>
              </a:rPr>
              <a:t>10</a:t>
            </a:r>
            <a:r>
              <a:rPr lang="zh-TW" altLang="en-US" sz="4800" smtClean="0">
                <a:effectLst/>
              </a:rPr>
              <a:t>章  外匯市場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9850" y="3429000"/>
            <a:ext cx="6400800" cy="1752600"/>
          </a:xfrm>
        </p:spPr>
        <p:txBody>
          <a:bodyPr/>
          <a:lstStyle/>
          <a:p>
            <a:pPr eaLnBrk="1" hangingPunct="1"/>
            <a:r>
              <a:rPr lang="zh-TW" altLang="en-US" sz="4000" smtClean="0"/>
              <a:t>授課老師：黃志典教授</a:t>
            </a:r>
          </a:p>
        </p:txBody>
      </p:sp>
      <p:sp>
        <p:nvSpPr>
          <p:cNvPr id="15365" name="頁尾版面配置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dirty="0" smtClean="0">
                <a:solidFill>
                  <a:srgbClr val="000000"/>
                </a:solidFill>
              </a:rPr>
              <a:t>黃志典-</a:t>
            </a:r>
            <a:r>
              <a:rPr lang="zh-TW" altLang="en-US" dirty="0" smtClean="0">
                <a:solidFill>
                  <a:srgbClr val="000000"/>
                </a:solidFill>
              </a:rPr>
              <a:t>金融市場概論</a:t>
            </a:r>
            <a:endParaRPr lang="en-US" altLang="zh-TW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49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DFEDC9-E913-49A7-9732-EE41CC0881B1}" type="datetime1">
              <a:rPr lang="zh-TW" altLang="en-US" smtClean="0">
                <a:solidFill>
                  <a:srgbClr val="000000"/>
                </a:solidFill>
              </a:rPr>
              <a:pPr>
                <a:defRPr/>
              </a:pPr>
              <a:t>2017/1/20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 smtClean="0">
                <a:solidFill>
                  <a:srgbClr val="000000"/>
                </a:solidFill>
              </a:rPr>
              <a:t>黃志典</a:t>
            </a:r>
            <a:r>
              <a:rPr lang="en-US" altLang="zh-TW" dirty="0" smtClean="0">
                <a:solidFill>
                  <a:srgbClr val="000000"/>
                </a:solidFill>
              </a:rPr>
              <a:t>:</a:t>
            </a:r>
            <a:r>
              <a:rPr lang="zh-TW" altLang="en-US" dirty="0" smtClean="0">
                <a:solidFill>
                  <a:srgbClr val="000000"/>
                </a:solidFill>
              </a:rPr>
              <a:t>金融市場概論</a:t>
            </a: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6DEB883-F5A4-43F3-B0A3-129B7323B1ED}" type="slidenum">
              <a:rPr lang="zh-TW" alt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57238" y="260648"/>
            <a:ext cx="7772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3200" b="1" kern="100" dirty="0" smtClean="0">
                <a:solidFill>
                  <a:srgbClr val="000000"/>
                </a:solidFill>
                <a:latin typeface="標楷體"/>
                <a:ea typeface="標楷體"/>
                <a:cs typeface="Times New Roman" panose="02020603050405020304" pitchFamily="18" charset="0"/>
              </a:rPr>
              <a:t>金融視窗</a:t>
            </a:r>
            <a:r>
              <a:rPr lang="en-US" altLang="zh-TW" sz="3200" b="1" kern="100" dirty="0" smtClean="0">
                <a:solidFill>
                  <a:srgbClr val="000000"/>
                </a:solidFill>
                <a:latin typeface="標楷體"/>
                <a:ea typeface="標楷體"/>
                <a:cs typeface="Times New Roman" panose="02020603050405020304" pitchFamily="18" charset="0"/>
              </a:rPr>
              <a:t>: </a:t>
            </a:r>
            <a:r>
              <a:rPr lang="zh-TW" altLang="en-US" sz="3200" b="1" kern="100" dirty="0" smtClean="0">
                <a:solidFill>
                  <a:srgbClr val="000000"/>
                </a:solidFill>
                <a:latin typeface="標楷體"/>
                <a:ea typeface="標楷體"/>
                <a:cs typeface="Times New Roman" panose="02020603050405020304" pitchFamily="18" charset="0"/>
              </a:rPr>
              <a:t>人民幣國際化</a:t>
            </a:r>
            <a:endParaRPr lang="zh-TW" altLang="en-US" sz="3200" b="1" dirty="0">
              <a:solidFill>
                <a:srgbClr val="000000"/>
              </a:solidFill>
              <a:latin typeface="標楷體"/>
              <a:ea typeface="標楷體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6974" y="1212867"/>
            <a:ext cx="83529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Aft>
                <a:spcPts val="0"/>
              </a:spcAft>
              <a:buClr>
                <a:srgbClr val="5CB9E7"/>
              </a:buClr>
              <a:buFont typeface="Wingdings" panose="05000000000000000000" pitchFamily="2" charset="2"/>
              <a:buChar char="l"/>
            </a:pPr>
            <a:r>
              <a:rPr lang="zh-TW" altLang="zh-TW" sz="2400" b="1" kern="100" dirty="0" smtClean="0">
                <a:solidFill>
                  <a:srgbClr val="006600"/>
                </a:solidFill>
                <a:latin typeface="標楷體"/>
                <a:ea typeface="標楷體"/>
              </a:rPr>
              <a:t>貨幣國際化</a:t>
            </a:r>
            <a:r>
              <a:rPr lang="zh-CN" altLang="en-US" sz="2400" kern="100" dirty="0" smtClean="0">
                <a:solidFill>
                  <a:srgbClr val="000000"/>
                </a:solidFill>
                <a:latin typeface="標楷體"/>
                <a:ea typeface="標楷體"/>
              </a:rPr>
              <a:t>：</a:t>
            </a:r>
            <a:r>
              <a:rPr lang="zh-TW" altLang="zh-TW" sz="2400" u="sng" kern="100" dirty="0" smtClean="0">
                <a:solidFill>
                  <a:srgbClr val="0000FF"/>
                </a:solidFill>
                <a:latin typeface="標楷體"/>
                <a:ea typeface="標楷體"/>
              </a:rPr>
              <a:t>一國貨幣在國際間發揮交易媒介、價值儲存和計價標準的功能</a:t>
            </a:r>
            <a:endParaRPr lang="en-US" altLang="zh-TW" sz="2400" u="sng" kern="100" dirty="0" smtClean="0">
              <a:solidFill>
                <a:srgbClr val="0000FF"/>
              </a:solidFill>
              <a:latin typeface="標楷體"/>
              <a:ea typeface="標楷體"/>
            </a:endParaRPr>
          </a:p>
          <a:p>
            <a:pPr marL="514350" indent="-514350">
              <a:spcAft>
                <a:spcPts val="0"/>
              </a:spcAft>
              <a:buClr>
                <a:srgbClr val="5CB9E7"/>
              </a:buClr>
              <a:buFont typeface="Wingdings" panose="05000000000000000000" pitchFamily="2" charset="2"/>
              <a:buChar char="l"/>
            </a:pPr>
            <a:endParaRPr lang="en-US" altLang="zh-TW" sz="2400" u="sng" kern="100" dirty="0">
              <a:solidFill>
                <a:srgbClr val="000000"/>
              </a:solidFill>
              <a:latin typeface="標楷體"/>
              <a:ea typeface="標楷體"/>
            </a:endParaRPr>
          </a:p>
          <a:p>
            <a:pPr marL="457200" indent="-457200">
              <a:spcAft>
                <a:spcPts val="0"/>
              </a:spcAft>
              <a:buClr>
                <a:srgbClr val="5CB9E7"/>
              </a:buClr>
              <a:buFont typeface="Wingdings" panose="05000000000000000000" pitchFamily="2" charset="2"/>
              <a:buChar char="l"/>
            </a:pPr>
            <a:r>
              <a:rPr lang="en-US" altLang="zh-TW" sz="2400" kern="100" dirty="0" smtClean="0">
                <a:solidFill>
                  <a:srgbClr val="C00000"/>
                </a:solidFill>
                <a:latin typeface="標楷體"/>
                <a:ea typeface="標楷體"/>
              </a:rPr>
              <a:t>2008</a:t>
            </a:r>
            <a:r>
              <a:rPr lang="zh-TW" altLang="zh-TW" sz="2400" kern="100" dirty="0">
                <a:solidFill>
                  <a:srgbClr val="C00000"/>
                </a:solidFill>
                <a:latin typeface="標楷體"/>
                <a:ea typeface="標楷體"/>
              </a:rPr>
              <a:t>年美國的次級房貸問題引發全球金融危機之後，中國政府開始積極推動</a:t>
            </a:r>
            <a:r>
              <a:rPr lang="zh-TW" altLang="zh-TW" sz="2400" b="1" u="sng" kern="100" dirty="0">
                <a:solidFill>
                  <a:srgbClr val="C00000"/>
                </a:solidFill>
                <a:latin typeface="標楷體"/>
                <a:ea typeface="標楷體"/>
              </a:rPr>
              <a:t>人民幣國際化政策</a:t>
            </a:r>
            <a:r>
              <a:rPr lang="zh-TW" altLang="zh-TW" sz="2400" kern="100" dirty="0" smtClean="0">
                <a:solidFill>
                  <a:srgbClr val="C00000"/>
                </a:solidFill>
                <a:latin typeface="標楷體"/>
                <a:ea typeface="標楷體"/>
              </a:rPr>
              <a:t>。</a:t>
            </a:r>
            <a:endParaRPr lang="en-US" altLang="zh-TW" sz="2400" kern="100" dirty="0" smtClean="0">
              <a:solidFill>
                <a:srgbClr val="C00000"/>
              </a:solidFill>
              <a:latin typeface="標楷體"/>
              <a:ea typeface="標楷體"/>
            </a:endParaRPr>
          </a:p>
          <a:p>
            <a:pPr marL="457200" indent="-457200">
              <a:spcAft>
                <a:spcPts val="0"/>
              </a:spcAft>
              <a:buClr>
                <a:srgbClr val="5CB9E7"/>
              </a:buClr>
              <a:buFont typeface="Wingdings" panose="05000000000000000000" pitchFamily="2" charset="2"/>
              <a:buChar char="l"/>
            </a:pPr>
            <a:endParaRPr lang="en-US" altLang="zh-TW" sz="2400" kern="100" dirty="0" smtClean="0">
              <a:solidFill>
                <a:srgbClr val="C00000"/>
              </a:solidFill>
              <a:latin typeface="標楷體"/>
              <a:ea typeface="標楷體"/>
            </a:endParaRPr>
          </a:p>
          <a:p>
            <a:pPr marL="342900" lvl="0" indent="-342900">
              <a:spcAft>
                <a:spcPts val="0"/>
              </a:spcAft>
              <a:buClr>
                <a:srgbClr val="5CB9E7"/>
              </a:buClr>
              <a:buFont typeface="Wingdings" panose="05000000000000000000" pitchFamily="2" charset="2"/>
              <a:buChar char="l"/>
            </a:pPr>
            <a:r>
              <a:rPr lang="zh-TW" altLang="zh-TW" sz="2400" kern="100" dirty="0">
                <a:solidFill>
                  <a:srgbClr val="000000"/>
                </a:solidFill>
                <a:latin typeface="標楷體"/>
                <a:ea typeface="標楷體"/>
              </a:rPr>
              <a:t>目前</a:t>
            </a:r>
            <a:r>
              <a:rPr lang="zh-TW" altLang="zh-TW" sz="2400" kern="0" dirty="0">
                <a:solidFill>
                  <a:srgbClr val="000000"/>
                </a:solidFill>
                <a:latin typeface="標楷體"/>
                <a:ea typeface="標楷體"/>
              </a:rPr>
              <a:t>人民幣</a:t>
            </a:r>
            <a:r>
              <a:rPr lang="zh-TW" altLang="zh-TW" sz="2400" kern="100" dirty="0">
                <a:solidFill>
                  <a:srgbClr val="000000"/>
                </a:solidFill>
                <a:latin typeface="標楷體"/>
                <a:ea typeface="標楷體"/>
              </a:rPr>
              <a:t>國際化的程度不高，</a:t>
            </a:r>
            <a:endParaRPr lang="en-US" altLang="zh-TW" sz="2400" kern="0" dirty="0">
              <a:solidFill>
                <a:srgbClr val="000000"/>
              </a:solidFill>
              <a:latin typeface="標楷體"/>
              <a:ea typeface="標楷體"/>
            </a:endParaRPr>
          </a:p>
          <a:p>
            <a:pPr marL="800100" lvl="1" indent="-342900">
              <a:spcAft>
                <a:spcPts val="0"/>
              </a:spcAft>
              <a:buClr>
                <a:srgbClr val="5CB9E7"/>
              </a:buClr>
              <a:buFont typeface="Wingdings" panose="05000000000000000000" pitchFamily="2" charset="2"/>
              <a:buChar char="Ø"/>
            </a:pPr>
            <a:r>
              <a:rPr lang="zh-TW" altLang="zh-TW" sz="2400" kern="0" dirty="0">
                <a:solidFill>
                  <a:srgbClr val="000000"/>
                </a:solidFill>
                <a:latin typeface="標楷體"/>
                <a:ea typeface="標楷體"/>
              </a:rPr>
              <a:t>根據人民大學編製的國際化指數，</a:t>
            </a:r>
            <a:r>
              <a:rPr lang="en-US" altLang="zh-TW" sz="2400" kern="0" dirty="0">
                <a:solidFill>
                  <a:srgbClr val="000000"/>
                </a:solidFill>
                <a:latin typeface="標楷體"/>
                <a:ea typeface="標楷體"/>
              </a:rPr>
              <a:t>2015</a:t>
            </a:r>
            <a:r>
              <a:rPr lang="zh-TW" altLang="en-US" sz="2400" kern="0" dirty="0">
                <a:solidFill>
                  <a:srgbClr val="000000"/>
                </a:solidFill>
                <a:latin typeface="標楷體"/>
                <a:ea typeface="標楷體"/>
              </a:rPr>
              <a:t>年底</a:t>
            </a:r>
            <a:r>
              <a:rPr lang="zh-TW" altLang="en-US" sz="2400" kern="0" dirty="0" smtClean="0">
                <a:solidFill>
                  <a:srgbClr val="000000"/>
                </a:solidFill>
                <a:latin typeface="標楷體"/>
                <a:ea typeface="標楷體"/>
              </a:rPr>
              <a:t>，主要</a:t>
            </a:r>
            <a:r>
              <a:rPr lang="zh-TW" altLang="en-US" sz="2400" kern="0" dirty="0">
                <a:solidFill>
                  <a:srgbClr val="000000"/>
                </a:solidFill>
                <a:latin typeface="標楷體"/>
                <a:ea typeface="標楷體"/>
              </a:rPr>
              <a:t>貨幣的國際化程度，美元為</a:t>
            </a:r>
            <a:r>
              <a:rPr lang="en-US" altLang="zh-TW" sz="2400" kern="0" dirty="0">
                <a:solidFill>
                  <a:srgbClr val="000000"/>
                </a:solidFill>
                <a:latin typeface="標楷體"/>
                <a:ea typeface="標楷體"/>
              </a:rPr>
              <a:t>54.97%</a:t>
            </a:r>
            <a:r>
              <a:rPr lang="zh-TW" altLang="en-US" sz="2400" kern="0" dirty="0">
                <a:solidFill>
                  <a:srgbClr val="000000"/>
                </a:solidFill>
                <a:latin typeface="標楷體"/>
                <a:ea typeface="標楷體"/>
              </a:rPr>
              <a:t>，歐元為</a:t>
            </a:r>
            <a:r>
              <a:rPr lang="en-US" altLang="zh-TW" sz="2400" kern="0" dirty="0">
                <a:solidFill>
                  <a:srgbClr val="000000"/>
                </a:solidFill>
                <a:latin typeface="標楷體"/>
                <a:ea typeface="標楷體"/>
              </a:rPr>
              <a:t>23.71%</a:t>
            </a:r>
            <a:r>
              <a:rPr lang="zh-TW" altLang="en-US" sz="2400" kern="0" dirty="0">
                <a:solidFill>
                  <a:srgbClr val="000000"/>
                </a:solidFill>
                <a:latin typeface="標楷體"/>
                <a:ea typeface="標楷體"/>
              </a:rPr>
              <a:t>，英鎊為</a:t>
            </a:r>
            <a:r>
              <a:rPr lang="en-US" altLang="zh-TW" sz="2400" kern="0" dirty="0">
                <a:solidFill>
                  <a:srgbClr val="000000"/>
                </a:solidFill>
                <a:latin typeface="標楷體"/>
                <a:ea typeface="標楷體"/>
              </a:rPr>
              <a:t>4.53%</a:t>
            </a:r>
            <a:r>
              <a:rPr lang="zh-TW" altLang="en-US" sz="2400" kern="0" dirty="0">
                <a:solidFill>
                  <a:srgbClr val="000000"/>
                </a:solidFill>
                <a:latin typeface="標楷體"/>
                <a:ea typeface="標楷體"/>
              </a:rPr>
              <a:t>，日圓為</a:t>
            </a:r>
            <a:r>
              <a:rPr lang="en-US" altLang="zh-TW" sz="2400" kern="0" dirty="0">
                <a:solidFill>
                  <a:srgbClr val="000000"/>
                </a:solidFill>
                <a:latin typeface="標楷體"/>
                <a:ea typeface="標楷體"/>
              </a:rPr>
              <a:t>4.29%</a:t>
            </a:r>
            <a:r>
              <a:rPr lang="zh-TW" altLang="en-US" sz="2400" kern="0" dirty="0">
                <a:solidFill>
                  <a:srgbClr val="000000"/>
                </a:solidFill>
                <a:latin typeface="標楷體"/>
                <a:ea typeface="標楷體"/>
              </a:rPr>
              <a:t>，人民幣為</a:t>
            </a:r>
            <a:r>
              <a:rPr lang="en-US" altLang="zh-TW" sz="2400" kern="0" dirty="0">
                <a:solidFill>
                  <a:srgbClr val="000000"/>
                </a:solidFill>
                <a:latin typeface="標楷體"/>
                <a:ea typeface="標楷體"/>
              </a:rPr>
              <a:t>3.60%</a:t>
            </a:r>
            <a:r>
              <a:rPr lang="zh-TW" altLang="en-US" sz="2400" kern="0" dirty="0">
                <a:solidFill>
                  <a:srgbClr val="000000"/>
                </a:solidFill>
                <a:latin typeface="標楷體"/>
                <a:ea typeface="標楷體"/>
              </a:rPr>
              <a:t>。</a:t>
            </a:r>
            <a:endParaRPr lang="en-US" altLang="zh-TW" sz="2400" kern="0" dirty="0">
              <a:solidFill>
                <a:srgbClr val="000000"/>
              </a:solidFill>
              <a:latin typeface="標楷體"/>
              <a:ea typeface="標楷體"/>
            </a:endParaRPr>
          </a:p>
          <a:p>
            <a:pPr marL="800100" lvl="1" indent="-342900">
              <a:spcAft>
                <a:spcPts val="0"/>
              </a:spcAft>
              <a:buClr>
                <a:srgbClr val="5CB9E7"/>
              </a:buClr>
              <a:buFont typeface="Wingdings" panose="05000000000000000000" pitchFamily="2" charset="2"/>
              <a:buChar char="Ø"/>
            </a:pPr>
            <a:r>
              <a:rPr lang="zh-TW" altLang="zh-TW" sz="2400" kern="0" dirty="0">
                <a:solidFill>
                  <a:srgbClr val="000000"/>
                </a:solidFill>
                <a:latin typeface="標楷體"/>
                <a:ea typeface="標楷體"/>
              </a:rPr>
              <a:t>根據</a:t>
            </a:r>
            <a:r>
              <a:rPr lang="zh-TW" altLang="en-US" sz="2400" dirty="0" smtClean="0">
                <a:solidFill>
                  <a:srgbClr val="000000"/>
                </a:solidFill>
                <a:latin typeface="標楷體"/>
                <a:ea typeface="標楷體"/>
                <a:cs typeface="Times New Roman" panose="02020603050405020304" pitchFamily="18" charset="0"/>
              </a:rPr>
              <a:t>環球</a:t>
            </a:r>
            <a:r>
              <a:rPr lang="zh-TW" altLang="en-US" sz="2400" dirty="0">
                <a:solidFill>
                  <a:srgbClr val="000000"/>
                </a:solidFill>
                <a:latin typeface="標楷體"/>
                <a:ea typeface="標楷體"/>
                <a:cs typeface="Times New Roman" panose="02020603050405020304" pitchFamily="18" charset="0"/>
              </a:rPr>
              <a:t>金融電信協會的</a:t>
            </a:r>
            <a:r>
              <a:rPr lang="zh-TW" altLang="en-US" sz="2400" dirty="0" smtClean="0">
                <a:solidFill>
                  <a:srgbClr val="000000"/>
                </a:solidFill>
                <a:latin typeface="標楷體"/>
                <a:ea typeface="標楷體"/>
                <a:cs typeface="Times New Roman" panose="02020603050405020304" pitchFamily="18" charset="0"/>
              </a:rPr>
              <a:t>統計，</a:t>
            </a:r>
            <a:r>
              <a:rPr lang="en-US" altLang="zh-TW" sz="2400" dirty="0">
                <a:solidFill>
                  <a:srgbClr val="000000"/>
                </a:solidFill>
                <a:latin typeface="標楷體"/>
                <a:ea typeface="標楷體"/>
              </a:rPr>
              <a:t>2016</a:t>
            </a:r>
            <a:r>
              <a:rPr lang="zh-TW" altLang="en-US" sz="2400" dirty="0">
                <a:solidFill>
                  <a:srgbClr val="000000"/>
                </a:solidFill>
                <a:latin typeface="標楷體"/>
                <a:ea typeface="標楷體"/>
              </a:rPr>
              <a:t>年</a:t>
            </a:r>
            <a:r>
              <a:rPr lang="en-US" altLang="zh-TW" sz="2400" dirty="0">
                <a:solidFill>
                  <a:srgbClr val="000000"/>
                </a:solidFill>
                <a:latin typeface="標楷體"/>
                <a:ea typeface="標楷體"/>
              </a:rPr>
              <a:t>6</a:t>
            </a:r>
            <a:r>
              <a:rPr lang="zh-TW" altLang="en-US" sz="2400" dirty="0">
                <a:solidFill>
                  <a:srgbClr val="000000"/>
                </a:solidFill>
                <a:latin typeface="標楷體"/>
                <a:ea typeface="標楷體"/>
              </a:rPr>
              <a:t>月，人民幣在全球跨國支付金額中所占比例為</a:t>
            </a:r>
            <a:r>
              <a:rPr lang="en-US" altLang="zh-TW" sz="2400" dirty="0">
                <a:solidFill>
                  <a:srgbClr val="000000"/>
                </a:solidFill>
                <a:latin typeface="標楷體"/>
                <a:ea typeface="標楷體"/>
              </a:rPr>
              <a:t>1.72%</a:t>
            </a:r>
            <a:r>
              <a:rPr lang="zh-TW" altLang="en-US" sz="2400" dirty="0">
                <a:solidFill>
                  <a:srgbClr val="000000"/>
                </a:solidFill>
                <a:latin typeface="標楷體"/>
                <a:ea typeface="標楷體"/>
              </a:rPr>
              <a:t>，排名第六，落後於美元、歐元、英鎊、日圓與加元。</a:t>
            </a:r>
            <a:endParaRPr lang="zh-TW" altLang="zh-TW" sz="2400" dirty="0">
              <a:solidFill>
                <a:srgbClr val="000000"/>
              </a:solidFill>
              <a:latin typeface="標楷體"/>
              <a:ea typeface="標楷體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0"/>
              </a:spcAft>
              <a:buClr>
                <a:srgbClr val="5CB9E7"/>
              </a:buClr>
              <a:buFont typeface="Wingdings" panose="05000000000000000000" pitchFamily="2" charset="2"/>
              <a:buChar char="l"/>
            </a:pPr>
            <a:endParaRPr lang="en-US" altLang="zh-TW" sz="2400" b="1" kern="100" dirty="0">
              <a:solidFill>
                <a:srgbClr val="000000"/>
              </a:solidFill>
              <a:latin typeface="標楷體"/>
              <a:ea typeface="標楷體"/>
            </a:endParaRPr>
          </a:p>
        </p:txBody>
      </p:sp>
    </p:spTree>
    <p:extLst>
      <p:ext uri="{BB962C8B-B14F-4D97-AF65-F5344CB8AC3E}">
        <p14:creationId xmlns:p14="http://schemas.microsoft.com/office/powerpoint/2010/main" val="1480249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543CD2-5BF4-4B10-9717-C4AD3FD6A8CA}" type="datetime1">
              <a:rPr lang="zh-TW" altLang="en-US" smtClean="0">
                <a:solidFill>
                  <a:srgbClr val="000000"/>
                </a:solidFill>
              </a:rPr>
              <a:pPr>
                <a:defRPr/>
              </a:pPr>
              <a:t>2017/1/20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1486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>
                <a:solidFill>
                  <a:srgbClr val="000000"/>
                </a:solidFill>
              </a:rPr>
              <a:t>黃志典</a:t>
            </a:r>
            <a:r>
              <a:rPr lang="en-US" altLang="zh-TW" dirty="0" smtClean="0">
                <a:solidFill>
                  <a:srgbClr val="000000"/>
                </a:solidFill>
              </a:rPr>
              <a:t>: </a:t>
            </a:r>
            <a:r>
              <a:rPr lang="zh-TW" altLang="en-US" dirty="0" smtClean="0">
                <a:solidFill>
                  <a:srgbClr val="000000"/>
                </a:solidFill>
              </a:rPr>
              <a:t>金融市場概論</a:t>
            </a: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4AD5E48-CD2F-4287-A851-1EE10F7F25A5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528" y="1484267"/>
            <a:ext cx="857897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5CB9E7"/>
              </a:buClr>
              <a:buFont typeface="Wingdings" panose="05000000000000000000" pitchFamily="2" charset="2"/>
              <a:buChar char="l"/>
            </a:pPr>
            <a:r>
              <a:rPr lang="en-US" altLang="zh-TW" kern="1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2014</a:t>
            </a:r>
            <a:r>
              <a:rPr lang="zh-TW" altLang="zh-TW" kern="1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kern="1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kern="1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月，大麥克漢堡在</a:t>
            </a:r>
            <a:r>
              <a:rPr lang="zh-TW" altLang="zh-TW" kern="1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臺灣</a:t>
            </a:r>
            <a:r>
              <a:rPr lang="en-US" altLang="zh-CN" kern="1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=</a:t>
            </a:r>
            <a:r>
              <a:rPr lang="zh-TW" altLang="zh-TW" kern="1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新台幣</a:t>
            </a:r>
            <a:r>
              <a:rPr lang="en-US" altLang="zh-TW" kern="1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79</a:t>
            </a:r>
            <a:r>
              <a:rPr lang="zh-TW" altLang="zh-TW" kern="1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元，在</a:t>
            </a:r>
            <a:r>
              <a:rPr lang="zh-TW" altLang="zh-TW" kern="1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美國</a:t>
            </a:r>
            <a:r>
              <a:rPr lang="en-US" altLang="zh-CN" kern="1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=</a:t>
            </a:r>
            <a:r>
              <a:rPr lang="en-US" altLang="zh-TW" kern="1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4.62</a:t>
            </a:r>
            <a:r>
              <a:rPr lang="zh-TW" altLang="zh-TW" kern="1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美元</a:t>
            </a:r>
            <a:r>
              <a:rPr lang="zh-TW" altLang="zh-TW" kern="1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，大</a:t>
            </a:r>
            <a:r>
              <a:rPr lang="zh-TW" altLang="zh-TW" kern="1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麥克指數為</a:t>
            </a:r>
            <a:r>
              <a:rPr lang="en-US" altLang="zh-TW" kern="1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17.10NT/U</a:t>
            </a:r>
            <a:r>
              <a:rPr lang="zh-TW" altLang="zh-TW" kern="1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＄，即</a:t>
            </a:r>
            <a:r>
              <a:rPr lang="en-US" altLang="zh-TW" kern="1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kern="1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美元應該兌換</a:t>
            </a:r>
            <a:r>
              <a:rPr lang="en-US" altLang="zh-TW" kern="1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17.10</a:t>
            </a:r>
            <a:r>
              <a:rPr lang="zh-TW" altLang="zh-TW" kern="1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元</a:t>
            </a:r>
            <a:r>
              <a:rPr lang="zh-TW" altLang="zh-TW" kern="1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新台幣</a:t>
            </a:r>
            <a:r>
              <a:rPr lang="zh-CN" altLang="en-US" kern="1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r>
              <a:rPr lang="zh-TW" altLang="zh-TW" kern="1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當時</a:t>
            </a:r>
            <a:r>
              <a:rPr lang="en-US" altLang="zh-TW" kern="1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kern="1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美元實際可以兌換</a:t>
            </a:r>
            <a:r>
              <a:rPr lang="en-US" altLang="zh-TW" kern="1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30.16</a:t>
            </a:r>
            <a:r>
              <a:rPr lang="zh-TW" altLang="zh-TW" kern="1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元新台幣</a:t>
            </a:r>
            <a:r>
              <a:rPr lang="zh-TW" altLang="zh-TW" kern="1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kern="100" dirty="0" smtClean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5CB9E7"/>
              </a:buClr>
              <a:buFont typeface="Wingdings" panose="05000000000000000000" pitchFamily="2" charset="2"/>
              <a:buChar char="Ø"/>
            </a:pPr>
            <a:r>
              <a:rPr lang="zh-TW" altLang="zh-TW" dirty="0" smtClean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新台幣被</a:t>
            </a:r>
            <a:r>
              <a:rPr lang="zh-TW" altLang="zh-TW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低估了</a:t>
            </a:r>
            <a:r>
              <a:rPr lang="en-US" altLang="zh-TW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43.30% </a:t>
            </a:r>
            <a:r>
              <a:rPr lang="zh-TW" altLang="zh-TW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，低估的比率</a:t>
            </a:r>
            <a:r>
              <a:rPr lang="zh-TW" altLang="zh-TW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可用</a:t>
            </a:r>
            <a:r>
              <a:rPr lang="zh-TW" altLang="zh-TW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下</a:t>
            </a:r>
            <a:r>
              <a:rPr lang="zh-TW" altLang="zh-TW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式求算：</a:t>
            </a:r>
            <a:endParaRPr lang="en-US" altLang="zh-TW" dirty="0" smtClean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00100" lvl="1" indent="-342900">
              <a:buClr>
                <a:srgbClr val="5CB9E7"/>
              </a:buClr>
              <a:buFont typeface="Wingdings" panose="05000000000000000000" pitchFamily="2" charset="2"/>
              <a:buChar char="l"/>
            </a:pPr>
            <a:endParaRPr lang="en-US" altLang="zh-TW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>
              <a:buClr>
                <a:srgbClr val="5CB9E7"/>
              </a:buClr>
              <a:buFont typeface="Wingdings" panose="05000000000000000000" pitchFamily="2" charset="2"/>
              <a:buChar char="l"/>
            </a:pPr>
            <a:endParaRPr lang="en-US" altLang="zh-TW" dirty="0" smtClean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>
              <a:buClr>
                <a:srgbClr val="5CB9E7"/>
              </a:buClr>
              <a:buFont typeface="Wingdings" panose="05000000000000000000" pitchFamily="2" charset="2"/>
              <a:buChar char="l"/>
            </a:pPr>
            <a:r>
              <a:rPr lang="zh-TW" altLang="zh-TW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根據大麥克指數，</a:t>
            </a:r>
            <a:r>
              <a:rPr lang="zh-TW" altLang="zh-TW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亞洲</a:t>
            </a:r>
            <a:r>
              <a:rPr lang="zh-TW" altLang="zh-TW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國家的貨幣幣值普遍被低估</a:t>
            </a:r>
            <a:r>
              <a:rPr lang="zh-TW" altLang="zh-TW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，歐洲</a:t>
            </a:r>
            <a:r>
              <a:rPr lang="zh-TW" altLang="zh-TW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發達國家的貨幣幣值普遍被高估</a:t>
            </a:r>
            <a:r>
              <a:rPr lang="zh-TW" altLang="zh-TW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>
              <a:buClr>
                <a:srgbClr val="5CB9E7"/>
              </a:buClr>
              <a:buFont typeface="Wingdings" panose="05000000000000000000" pitchFamily="2" charset="2"/>
              <a:buChar char="l"/>
            </a:pPr>
            <a:endParaRPr lang="zh-TW" altLang="en-US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044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005064"/>
            <a:ext cx="4599271" cy="573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-108520" y="530902"/>
            <a:ext cx="9144000" cy="7354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新細明體" pitchFamily="18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新細明體" pitchFamily="18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新細明體" pitchFamily="18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新細明體" pitchFamily="18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新細明體" pitchFamily="18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新細明體" pitchFamily="18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新細明體" pitchFamily="18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r>
              <a:rPr lang="zh-CN" altLang="en-US" sz="4000" b="1" kern="0" dirty="0" smtClean="0">
                <a:solidFill>
                  <a:srgbClr val="000000"/>
                </a:solidFill>
                <a:latin typeface="Times New Roman"/>
                <a:ea typeface="標楷體" pitchFamily="65" charset="-120"/>
              </a:rPr>
              <a:t>金融焦點</a:t>
            </a:r>
            <a:r>
              <a:rPr lang="en-US" altLang="zh-CN" sz="4000" b="1" kern="0" dirty="0" smtClean="0">
                <a:solidFill>
                  <a:srgbClr val="000000"/>
                </a:solidFill>
                <a:latin typeface="Times New Roman"/>
                <a:ea typeface="標楷體" pitchFamily="65" charset="-120"/>
              </a:rPr>
              <a:t>:</a:t>
            </a:r>
            <a:r>
              <a:rPr lang="zh-TW" altLang="zh-TW" sz="4000" b="1" kern="1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大</a:t>
            </a:r>
            <a:r>
              <a:rPr lang="zh-TW" altLang="zh-TW" sz="4000" b="1" kern="1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麥克指數與幣值高</a:t>
            </a:r>
            <a:r>
              <a:rPr lang="zh-TW" altLang="zh-TW" sz="4000" b="1" kern="1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低估</a:t>
            </a:r>
            <a:r>
              <a:rPr lang="en-US" altLang="zh-CN" sz="4000" b="1" kern="0" dirty="0" smtClean="0">
                <a:solidFill>
                  <a:srgbClr val="000000"/>
                </a:solidFill>
                <a:latin typeface="Times New Roman"/>
                <a:ea typeface="標楷體" pitchFamily="65" charset="-120"/>
              </a:rPr>
              <a:t>(</a:t>
            </a:r>
            <a:r>
              <a:rPr lang="zh-CN" altLang="en-US" sz="4000" b="1" kern="0" dirty="0" smtClean="0">
                <a:solidFill>
                  <a:srgbClr val="000000"/>
                </a:solidFill>
                <a:latin typeface="Times New Roman"/>
                <a:ea typeface="標楷體" pitchFamily="65" charset="-120"/>
              </a:rPr>
              <a:t>續</a:t>
            </a:r>
            <a:r>
              <a:rPr lang="en-US" altLang="zh-CN" sz="4000" b="1" kern="0" dirty="0" smtClean="0">
                <a:solidFill>
                  <a:srgbClr val="000000"/>
                </a:solidFill>
                <a:latin typeface="Times New Roman"/>
                <a:ea typeface="標楷體" pitchFamily="65" charset="-120"/>
              </a:rPr>
              <a:t>)</a:t>
            </a:r>
            <a:endParaRPr lang="zh-TW" altLang="en-US" sz="4000" b="1" kern="0" dirty="0" smtClean="0">
              <a:solidFill>
                <a:srgbClr val="000000"/>
              </a:solidFill>
              <a:latin typeface="Times New Roman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90721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4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543CD2-5BF4-4B10-9717-C4AD3FD6A8CA}" type="datetime1">
              <a:rPr lang="zh-TW" altLang="en-US" smtClean="0">
                <a:solidFill>
                  <a:srgbClr val="000000"/>
                </a:solidFill>
              </a:rPr>
              <a:pPr>
                <a:defRPr/>
              </a:pPr>
              <a:t>2017/1/20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 smtClean="0">
                <a:solidFill>
                  <a:srgbClr val="000000"/>
                </a:solidFill>
              </a:rPr>
              <a:t>黃志典</a:t>
            </a:r>
            <a:r>
              <a:rPr lang="en-US" altLang="zh-TW" dirty="0" smtClean="0">
                <a:solidFill>
                  <a:srgbClr val="000000"/>
                </a:solidFill>
              </a:rPr>
              <a:t>: </a:t>
            </a:r>
            <a:r>
              <a:rPr lang="zh-TW" altLang="en-US" dirty="0" smtClean="0">
                <a:solidFill>
                  <a:srgbClr val="000000"/>
                </a:solidFill>
              </a:rPr>
              <a:t>金融市場概論</a:t>
            </a: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4AD5E48-CD2F-4287-A851-1EE10F7F25A5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84675" y="1678860"/>
            <a:ext cx="7558608" cy="3818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Clr>
                <a:srgbClr val="5CB9E7"/>
              </a:buClr>
              <a:buFont typeface="Wingdings" panose="05000000000000000000" pitchFamily="2" charset="2"/>
              <a:buChar char="l"/>
            </a:pPr>
            <a:r>
              <a:rPr lang="zh-TW" altLang="zh-TW" b="1" u="sng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日圓利差交易</a:t>
            </a:r>
            <a:r>
              <a:rPr lang="en-US" altLang="zh-TW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(yen carry trade)</a:t>
            </a:r>
            <a:r>
              <a:rPr lang="zh-TW" altLang="en-US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2000</a:t>
            </a:r>
            <a:r>
              <a:rPr lang="zh-TW" altLang="zh-TW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年以來，日圓的利率長期趨近於零，很多投資人借日圓，再將日圓換為高利率的</a:t>
            </a:r>
            <a:r>
              <a:rPr lang="zh-TW" altLang="zh-TW" dirty="0" smtClean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貨幣。</a:t>
            </a:r>
            <a:endParaRPr lang="zh-TW" altLang="en-US" dirty="0">
              <a:solidFill>
                <a:srgbClr val="0066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 algn="just">
              <a:lnSpc>
                <a:spcPts val="3200"/>
              </a:lnSpc>
              <a:spcAft>
                <a:spcPts val="0"/>
              </a:spcAft>
              <a:buClr>
                <a:srgbClr val="5CB9E7"/>
              </a:buClr>
              <a:buFont typeface="Wingdings" panose="05000000000000000000" pitchFamily="2" charset="2"/>
              <a:buChar char="l"/>
            </a:pPr>
            <a:endParaRPr lang="en-US" altLang="zh-TW" sz="2400" kern="100" dirty="0" smtClean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 algn="just">
              <a:lnSpc>
                <a:spcPts val="3200"/>
              </a:lnSpc>
              <a:spcAft>
                <a:spcPts val="0"/>
              </a:spcAft>
              <a:buClr>
                <a:srgbClr val="5CB9E7"/>
              </a:buClr>
              <a:buFont typeface="Wingdings" panose="05000000000000000000" pitchFamily="2" charset="2"/>
              <a:buChar char="l"/>
            </a:pPr>
            <a:r>
              <a:rPr lang="zh-TW" altLang="zh-TW" sz="2400" kern="1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投資人</a:t>
            </a:r>
            <a:r>
              <a:rPr lang="zh-TW" altLang="zh-TW" sz="2400" kern="1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借來的日圓最後</a:t>
            </a:r>
            <a:r>
              <a:rPr lang="zh-TW" altLang="zh-TW" sz="2400" kern="100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要償還</a:t>
            </a:r>
            <a:endParaRPr lang="en-US" altLang="zh-TW" sz="2400" kern="100" dirty="0" smtClean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00100" lvl="1" indent="-342900" algn="just">
              <a:lnSpc>
                <a:spcPts val="3200"/>
              </a:lnSpc>
              <a:spcAft>
                <a:spcPts val="0"/>
              </a:spcAft>
              <a:buClr>
                <a:srgbClr val="5CB9E7"/>
              </a:buClr>
              <a:buFont typeface="Wingdings" panose="05000000000000000000" pitchFamily="2" charset="2"/>
              <a:buChar char="Ø"/>
            </a:pPr>
            <a:r>
              <a:rPr lang="zh-TW" altLang="zh-TW" sz="2400" kern="1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如果</a:t>
            </a:r>
            <a:r>
              <a:rPr lang="zh-TW" altLang="zh-TW" sz="2400" kern="1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投資人購買的貨幣對日圓貶值</a:t>
            </a:r>
            <a:r>
              <a:rPr lang="zh-TW" altLang="zh-TW" sz="2400" kern="1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，買回日圓的</a:t>
            </a:r>
            <a:r>
              <a:rPr lang="zh-TW" altLang="zh-TW" sz="2400" kern="1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成本就會</a:t>
            </a:r>
            <a:r>
              <a:rPr lang="zh-TW" altLang="zh-TW" sz="2400" kern="1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升高。如果貶值</a:t>
            </a:r>
            <a:r>
              <a:rPr lang="zh-TW" altLang="zh-TW" sz="2400" kern="1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的幅度超過利差幅度，利差交易就會虧錢</a:t>
            </a:r>
            <a:r>
              <a:rPr lang="zh-TW" altLang="zh-TW" sz="2400" kern="1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kern="100" dirty="0" smtClean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>
              <a:lnSpc>
                <a:spcPts val="3200"/>
              </a:lnSpc>
              <a:buClr>
                <a:srgbClr val="5CB9E7"/>
              </a:buClr>
              <a:buFont typeface="Wingdings" panose="05000000000000000000" pitchFamily="2" charset="2"/>
              <a:buChar char="l"/>
            </a:pPr>
            <a:endParaRPr lang="en-US" altLang="zh-TW" sz="2400" kern="1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77779" y="432215"/>
            <a:ext cx="7772400" cy="92551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新細明體" pitchFamily="18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新細明體" pitchFamily="18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新細明體" pitchFamily="18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新細明體" pitchFamily="18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新細明體" pitchFamily="18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新細明體" pitchFamily="18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新細明體" pitchFamily="18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r>
              <a:rPr lang="zh-CN" altLang="en-US" b="1" kern="0" dirty="0" smtClean="0">
                <a:solidFill>
                  <a:srgbClr val="000000"/>
                </a:solidFill>
                <a:latin typeface="Times New Roman"/>
                <a:ea typeface="標楷體" pitchFamily="65" charset="-120"/>
              </a:rPr>
              <a:t>金融辭典</a:t>
            </a:r>
            <a:r>
              <a:rPr lang="en-US" altLang="zh-CN" b="1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zh-TW" b="1" kern="1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利差</a:t>
            </a:r>
            <a:r>
              <a:rPr lang="zh-TW" altLang="zh-TW" b="1" kern="1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交易</a:t>
            </a:r>
            <a:r>
              <a:rPr lang="en-US" altLang="zh-TW" b="1" kern="1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CN" altLang="en-US" b="1" kern="1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續</a:t>
            </a:r>
            <a:r>
              <a:rPr lang="en-US" altLang="zh-CN" b="1" kern="1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en-US" b="1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92895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408DED-6CEC-4C60-A9F1-5E1046E91676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"/>
            <a:ext cx="7772400" cy="980728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latin typeface="Times New Roman" pitchFamily="18" charset="0"/>
                <a:ea typeface="標楷體" pitchFamily="65" charset="-120"/>
              </a:rPr>
              <a:t>本章綱要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25" y="980729"/>
            <a:ext cx="7572375" cy="5328591"/>
          </a:xfrm>
        </p:spPr>
        <p:txBody>
          <a:bodyPr/>
          <a:lstStyle/>
          <a:p>
            <a:pPr marL="514350" indent="-514350" eaLnBrk="1" hangingPunct="1">
              <a:spcAft>
                <a:spcPct val="20000"/>
              </a:spcAft>
              <a:buFont typeface="+mj-lt"/>
              <a:buAutoNum type="arabicPeriod"/>
            </a:pPr>
            <a:r>
              <a:rPr lang="zh-TW" altLang="en-US" sz="2800" dirty="0" smtClean="0">
                <a:ea typeface="標楷體" pitchFamily="65" charset="-120"/>
              </a:rPr>
              <a:t>外匯                       </a:t>
            </a:r>
          </a:p>
          <a:p>
            <a:pPr marL="514350" indent="-514350" eaLnBrk="1" hangingPunct="1">
              <a:spcAft>
                <a:spcPct val="20000"/>
              </a:spcAft>
              <a:buFont typeface="+mj-lt"/>
              <a:buAutoNum type="arabicPeriod"/>
            </a:pPr>
            <a:r>
              <a:rPr lang="zh-TW" altLang="en-US" sz="2800" dirty="0" smtClean="0">
                <a:ea typeface="標楷體" pitchFamily="65" charset="-120"/>
              </a:rPr>
              <a:t>匯率</a:t>
            </a:r>
            <a:endParaRPr lang="en-US" altLang="zh-TW" sz="2800" dirty="0" smtClean="0">
              <a:ea typeface="標楷體" pitchFamily="65" charset="-120"/>
            </a:endParaRPr>
          </a:p>
          <a:p>
            <a:pPr marL="514350" indent="-514350" eaLnBrk="1" hangingPunct="1">
              <a:spcAft>
                <a:spcPct val="20000"/>
              </a:spcAft>
              <a:buFont typeface="+mj-lt"/>
              <a:buAutoNum type="arabicPeriod"/>
            </a:pPr>
            <a:r>
              <a:rPr lang="zh-TW" altLang="en-US" sz="2800" dirty="0" smtClean="0">
                <a:ea typeface="標楷體" pitchFamily="65" charset="-120"/>
              </a:rPr>
              <a:t>貨幣</a:t>
            </a:r>
            <a:r>
              <a:rPr lang="zh-TW" altLang="en-US" sz="2800" dirty="0">
                <a:ea typeface="標楷體" pitchFamily="65" charset="-120"/>
              </a:rPr>
              <a:t>的升值與貶值</a:t>
            </a:r>
            <a:endParaRPr lang="zh-TW" altLang="en-US" sz="2800" dirty="0" smtClean="0">
              <a:ea typeface="標楷體" pitchFamily="65" charset="-120"/>
            </a:endParaRPr>
          </a:p>
          <a:p>
            <a:pPr marL="514350" indent="-514350" eaLnBrk="1" hangingPunct="1">
              <a:spcAft>
                <a:spcPct val="20000"/>
              </a:spcAft>
              <a:buFont typeface="+mj-lt"/>
              <a:buAutoNum type="arabicPeriod"/>
            </a:pPr>
            <a:r>
              <a:rPr lang="zh-TW" altLang="en-US" sz="2800" dirty="0" smtClean="0">
                <a:ea typeface="標楷體" pitchFamily="65" charset="-120"/>
              </a:rPr>
              <a:t>外匯市場</a:t>
            </a:r>
          </a:p>
          <a:p>
            <a:pPr marL="514350" indent="-514350" eaLnBrk="1" hangingPunct="1">
              <a:spcAft>
                <a:spcPct val="20000"/>
              </a:spcAft>
              <a:buFont typeface="+mj-lt"/>
              <a:buAutoNum type="arabicPeriod"/>
            </a:pPr>
            <a:r>
              <a:rPr lang="zh-TW" altLang="en-US" sz="2800" dirty="0" smtClean="0">
                <a:ea typeface="標楷體" pitchFamily="65" charset="-120"/>
              </a:rPr>
              <a:t>即期匯率的決定</a:t>
            </a:r>
          </a:p>
          <a:p>
            <a:pPr eaLnBrk="1" hangingPunct="1">
              <a:spcAft>
                <a:spcPct val="20000"/>
              </a:spcAft>
              <a:buNone/>
            </a:pPr>
            <a:r>
              <a:rPr lang="zh-TW" altLang="en-US" sz="2800" dirty="0">
                <a:ea typeface="標楷體" pitchFamily="65" charset="-120"/>
              </a:rPr>
              <a:t>金融視窗</a:t>
            </a:r>
            <a:r>
              <a:rPr lang="en-US" altLang="zh-TW" sz="2800" dirty="0">
                <a:ea typeface="標楷體" pitchFamily="65" charset="-120"/>
              </a:rPr>
              <a:t>: </a:t>
            </a:r>
            <a:r>
              <a:rPr lang="zh-TW" altLang="en-US" sz="2800" dirty="0">
                <a:ea typeface="標楷體" pitchFamily="65" charset="-120"/>
              </a:rPr>
              <a:t>人民幣</a:t>
            </a:r>
            <a:r>
              <a:rPr lang="zh-TW" altLang="en-US" sz="2800" dirty="0" smtClean="0">
                <a:ea typeface="標楷體" pitchFamily="65" charset="-120"/>
              </a:rPr>
              <a:t>國際化</a:t>
            </a:r>
            <a:endParaRPr lang="zh-TW" altLang="en-US" sz="2800" dirty="0">
              <a:ea typeface="標楷體" pitchFamily="65" charset="-120"/>
            </a:endParaRPr>
          </a:p>
          <a:p>
            <a:pPr eaLnBrk="1" hangingPunct="1">
              <a:spcAft>
                <a:spcPct val="20000"/>
              </a:spcAft>
              <a:buNone/>
            </a:pPr>
            <a:r>
              <a:rPr lang="zh-TW" altLang="en-US" sz="2800" dirty="0">
                <a:ea typeface="標楷體" pitchFamily="65" charset="-120"/>
              </a:rPr>
              <a:t>金融焦點：大麥克指數與幣值高</a:t>
            </a:r>
            <a:r>
              <a:rPr lang="zh-TW" altLang="en-US" sz="2800" dirty="0" smtClean="0">
                <a:ea typeface="標楷體" pitchFamily="65" charset="-120"/>
              </a:rPr>
              <a:t>低估</a:t>
            </a:r>
            <a:endParaRPr lang="zh-TW" altLang="en-US" sz="2800" dirty="0">
              <a:ea typeface="標楷體" pitchFamily="65" charset="-120"/>
            </a:endParaRPr>
          </a:p>
          <a:p>
            <a:pPr eaLnBrk="1" hangingPunct="1">
              <a:spcAft>
                <a:spcPct val="20000"/>
              </a:spcAft>
              <a:buNone/>
            </a:pPr>
            <a:r>
              <a:rPr lang="zh-TW" altLang="en-US" sz="2800" dirty="0">
                <a:ea typeface="標楷體" pitchFamily="65" charset="-120"/>
              </a:rPr>
              <a:t>金融辭典</a:t>
            </a:r>
            <a:r>
              <a:rPr lang="en-US" altLang="zh-TW" sz="2800" dirty="0">
                <a:ea typeface="標楷體" pitchFamily="65" charset="-120"/>
              </a:rPr>
              <a:t>: </a:t>
            </a:r>
            <a:r>
              <a:rPr lang="zh-TW" altLang="en-US" sz="2800" dirty="0">
                <a:ea typeface="標楷體" pitchFamily="65" charset="-120"/>
              </a:rPr>
              <a:t>利差</a:t>
            </a:r>
            <a:r>
              <a:rPr lang="zh-TW" altLang="en-US" sz="2800" dirty="0" smtClean="0">
                <a:ea typeface="標楷體" pitchFamily="65" charset="-120"/>
              </a:rPr>
              <a:t>交易</a:t>
            </a:r>
            <a:endParaRPr lang="zh-TW" altLang="en-US" sz="2800" dirty="0">
              <a:ea typeface="標楷體" pitchFamily="65" charset="-120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solidFill>
                  <a:srgbClr val="000000"/>
                </a:solidFill>
              </a:rPr>
              <a:t>黃志典-</a:t>
            </a:r>
            <a:r>
              <a:rPr lang="zh-TW" altLang="en-US" smtClean="0">
                <a:solidFill>
                  <a:srgbClr val="000000"/>
                </a:solidFill>
              </a:rPr>
              <a:t>金融市場概論</a:t>
            </a:r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95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日期版面配置區 1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1D1C042-1711-48C8-AFD7-FEA60CE44623}" type="datetime1">
              <a:rPr kumimoji="0" lang="zh-TW" altLang="en-US" sz="1400" smtClean="0">
                <a:latin typeface="+mn-ea"/>
                <a:ea typeface="+mn-ea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2017/1/20</a:t>
            </a:fld>
            <a:endParaRPr kumimoji="0" lang="en-US" altLang="zh-TW" sz="1400" smtClean="0">
              <a:latin typeface="+mn-ea"/>
              <a:ea typeface="+mn-ea"/>
            </a:endParaRPr>
          </a:p>
        </p:txBody>
      </p:sp>
      <p:sp>
        <p:nvSpPr>
          <p:cNvPr id="36867" name="頁尾版面配置區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zh-TW" altLang="en-US" sz="1400" dirty="0" smtClean="0">
                <a:latin typeface="+mn-ea"/>
                <a:ea typeface="+mn-ea"/>
              </a:rPr>
              <a:t>黃志典</a:t>
            </a:r>
            <a:r>
              <a:rPr kumimoji="0" lang="en-US" altLang="zh-TW" sz="1400" dirty="0" smtClean="0">
                <a:latin typeface="+mn-ea"/>
                <a:ea typeface="+mn-ea"/>
              </a:rPr>
              <a:t>:</a:t>
            </a:r>
            <a:r>
              <a:rPr kumimoji="0" lang="zh-TW" altLang="en-US" sz="1400" dirty="0" smtClean="0">
                <a:latin typeface="+mn-ea"/>
                <a:ea typeface="+mn-ea"/>
              </a:rPr>
              <a:t>金融市場概論</a:t>
            </a:r>
            <a:endParaRPr kumimoji="0" lang="en-US" altLang="zh-TW" sz="1400" dirty="0" smtClean="0">
              <a:latin typeface="+mn-ea"/>
              <a:ea typeface="+mn-ea"/>
            </a:endParaRPr>
          </a:p>
        </p:txBody>
      </p:sp>
      <p:sp>
        <p:nvSpPr>
          <p:cNvPr id="36868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ACC9CB8-9CA4-47E6-AAC0-DA651EF623C6}" type="slidenum">
              <a:rPr kumimoji="0" lang="zh-TW" altLang="en-US" sz="1400" smtClean="0">
                <a:latin typeface="+mn-ea"/>
                <a:ea typeface="+mn-ea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kumimoji="0" lang="en-US" altLang="zh-TW" sz="1400" smtClean="0">
              <a:latin typeface="+mn-ea"/>
              <a:ea typeface="+mn-ea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28662" y="128235"/>
            <a:ext cx="7772400" cy="726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9pPr>
          </a:lstStyle>
          <a:p>
            <a:pPr>
              <a:defRPr/>
            </a:pPr>
            <a:r>
              <a:rPr lang="zh-TW" altLang="en-US" kern="0" dirty="0" smtClean="0">
                <a:latin typeface="+mn-ea"/>
                <a:ea typeface="+mn-ea"/>
              </a:rPr>
              <a:t>匯率套利</a:t>
            </a:r>
            <a:r>
              <a:rPr lang="en-US" altLang="zh-TW" kern="0" dirty="0" smtClean="0">
                <a:latin typeface="+mn-ea"/>
                <a:ea typeface="+mn-ea"/>
              </a:rPr>
              <a:t>(</a:t>
            </a:r>
            <a:r>
              <a:rPr lang="zh-TW" altLang="en-US" kern="0" dirty="0" smtClean="0">
                <a:latin typeface="+mn-ea"/>
                <a:ea typeface="+mn-ea"/>
              </a:rPr>
              <a:t>續</a:t>
            </a:r>
            <a:r>
              <a:rPr lang="en-US" altLang="zh-TW" kern="0" dirty="0" smtClean="0">
                <a:latin typeface="+mn-ea"/>
                <a:ea typeface="+mn-ea"/>
              </a:rPr>
              <a:t>)</a:t>
            </a:r>
            <a:endParaRPr lang="zh-TW" altLang="en-US" kern="0" dirty="0" smtClean="0">
              <a:latin typeface="+mn-ea"/>
              <a:ea typeface="+mn-ea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7538" y="3801208"/>
            <a:ext cx="7772400" cy="2447192"/>
          </a:xfrm>
          <a:prstGeom prst="rect">
            <a:avLst/>
          </a:prstGeom>
          <a:noFill/>
          <a:ln>
            <a:noFill/>
          </a:ln>
          <a:extLst/>
        </p:spPr>
        <p:txBody>
          <a:bodyPr lIns="92075" tIns="46038" rIns="92075" bIns="46038" anchor="ctr"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indent="-342900" algn="just">
              <a:lnSpc>
                <a:spcPct val="90000"/>
              </a:lnSpc>
              <a:buSzPct val="100000"/>
              <a:buFont typeface="Wingdings" panose="05000000000000000000" pitchFamily="2" charset="2"/>
              <a:buChar char="l"/>
              <a:defRPr/>
            </a:pPr>
            <a:r>
              <a:rPr lang="en-US" altLang="zh-TW" sz="2400" kern="0" dirty="0" smtClean="0">
                <a:latin typeface="+mn-ea"/>
              </a:rPr>
              <a:t>A</a:t>
            </a:r>
            <a:r>
              <a:rPr lang="zh-TW" altLang="en-US" sz="2400" kern="0" dirty="0" smtClean="0">
                <a:latin typeface="+mn-ea"/>
              </a:rPr>
              <a:t>點到</a:t>
            </a:r>
            <a:r>
              <a:rPr lang="en-US" altLang="zh-TW" sz="2400" kern="0" dirty="0" smtClean="0">
                <a:latin typeface="+mn-ea"/>
              </a:rPr>
              <a:t>B</a:t>
            </a:r>
            <a:r>
              <a:rPr lang="zh-TW" altLang="en-US" sz="2400" kern="0" dirty="0" smtClean="0">
                <a:latin typeface="+mn-ea"/>
              </a:rPr>
              <a:t>點：利用</a:t>
            </a:r>
            <a:r>
              <a:rPr lang="en-US" altLang="zh-TW" sz="2400" kern="0" dirty="0" smtClean="0">
                <a:latin typeface="+mn-ea"/>
              </a:rPr>
              <a:t>1</a:t>
            </a:r>
            <a:r>
              <a:rPr lang="zh-TW" altLang="en-US" sz="2400" kern="0" dirty="0" smtClean="0">
                <a:latin typeface="+mn-ea"/>
              </a:rPr>
              <a:t>￥</a:t>
            </a:r>
            <a:r>
              <a:rPr lang="en-US" altLang="zh-CN" sz="2400" kern="0" dirty="0" smtClean="0">
                <a:latin typeface="+mn-ea"/>
              </a:rPr>
              <a:t>=</a:t>
            </a:r>
            <a:r>
              <a:rPr lang="en-US" altLang="zh-TW" sz="2400" kern="0" dirty="0" smtClean="0">
                <a:latin typeface="+mn-ea"/>
              </a:rPr>
              <a:t>0.25NT</a:t>
            </a:r>
            <a:r>
              <a:rPr lang="zh-TW" altLang="en-US" sz="2400" kern="0" dirty="0" smtClean="0">
                <a:latin typeface="+mn-ea"/>
              </a:rPr>
              <a:t>的匯率將</a:t>
            </a:r>
            <a:r>
              <a:rPr lang="en-US" altLang="zh-TW" sz="2400" kern="0" dirty="0" smtClean="0">
                <a:latin typeface="+mn-ea"/>
              </a:rPr>
              <a:t>0.25NT</a:t>
            </a:r>
            <a:r>
              <a:rPr lang="zh-TW" altLang="en-US" sz="2400" kern="0" dirty="0" smtClean="0">
                <a:latin typeface="+mn-ea"/>
              </a:rPr>
              <a:t>換為</a:t>
            </a:r>
            <a:r>
              <a:rPr lang="en-US" altLang="zh-TW" sz="2400" kern="0" dirty="0" smtClean="0">
                <a:latin typeface="+mn-ea"/>
              </a:rPr>
              <a:t>1</a:t>
            </a:r>
            <a:r>
              <a:rPr lang="zh-TW" altLang="en-US" sz="2400" kern="0" dirty="0" smtClean="0">
                <a:latin typeface="+mn-ea"/>
              </a:rPr>
              <a:t>￥；</a:t>
            </a:r>
            <a:endParaRPr lang="en-US" altLang="zh-TW" sz="2400" kern="0" dirty="0" smtClean="0">
              <a:latin typeface="+mn-ea"/>
            </a:endParaRPr>
          </a:p>
          <a:p>
            <a:pPr marL="342900" indent="-342900" algn="just">
              <a:lnSpc>
                <a:spcPct val="90000"/>
              </a:lnSpc>
              <a:buSzPct val="100000"/>
              <a:buFont typeface="Wingdings" panose="05000000000000000000" pitchFamily="2" charset="2"/>
              <a:buChar char="l"/>
              <a:defRPr/>
            </a:pPr>
            <a:r>
              <a:rPr lang="en-US" altLang="zh-TW" sz="2400" kern="0" dirty="0" smtClean="0">
                <a:latin typeface="+mn-ea"/>
              </a:rPr>
              <a:t>B</a:t>
            </a:r>
            <a:r>
              <a:rPr lang="zh-TW" altLang="en-US" sz="2400" kern="0" dirty="0" smtClean="0">
                <a:latin typeface="+mn-ea"/>
              </a:rPr>
              <a:t>點到</a:t>
            </a:r>
            <a:r>
              <a:rPr lang="en-US" altLang="zh-TW" sz="2400" kern="0" dirty="0" smtClean="0">
                <a:latin typeface="+mn-ea"/>
              </a:rPr>
              <a:t>C</a:t>
            </a:r>
            <a:r>
              <a:rPr lang="zh-TW" altLang="en-US" sz="2400" kern="0" dirty="0" smtClean="0">
                <a:latin typeface="+mn-ea"/>
              </a:rPr>
              <a:t>點：利用</a:t>
            </a:r>
            <a:r>
              <a:rPr lang="en-US" altLang="zh-TW" sz="2400" kern="0" dirty="0" smtClean="0">
                <a:latin typeface="+mn-ea"/>
              </a:rPr>
              <a:t>90</a:t>
            </a:r>
            <a:r>
              <a:rPr lang="zh-TW" altLang="en-US" sz="2400" kern="0" dirty="0" smtClean="0">
                <a:latin typeface="+mn-ea"/>
              </a:rPr>
              <a:t>￥</a:t>
            </a:r>
            <a:r>
              <a:rPr lang="en-US" altLang="zh-TW" sz="2400" kern="0" dirty="0" smtClean="0">
                <a:latin typeface="+mn-ea"/>
              </a:rPr>
              <a:t>/1U$</a:t>
            </a:r>
            <a:r>
              <a:rPr lang="zh-TW" altLang="en-US" sz="2400" kern="0" dirty="0" smtClean="0">
                <a:latin typeface="+mn-ea"/>
              </a:rPr>
              <a:t>的匯率將</a:t>
            </a:r>
            <a:r>
              <a:rPr lang="en-US" altLang="zh-TW" sz="2400" kern="0" dirty="0" smtClean="0">
                <a:latin typeface="+mn-ea"/>
              </a:rPr>
              <a:t>1</a:t>
            </a:r>
            <a:r>
              <a:rPr lang="zh-TW" altLang="en-US" sz="2400" kern="0" dirty="0" smtClean="0">
                <a:latin typeface="+mn-ea"/>
              </a:rPr>
              <a:t>￥換為</a:t>
            </a:r>
            <a:r>
              <a:rPr lang="en-US" altLang="zh-TW" sz="2400" kern="0" dirty="0" smtClean="0">
                <a:latin typeface="+mn-ea"/>
              </a:rPr>
              <a:t>1/90U$</a:t>
            </a:r>
            <a:r>
              <a:rPr lang="zh-TW" altLang="en-US" sz="2400" kern="0" dirty="0" smtClean="0">
                <a:latin typeface="+mn-ea"/>
              </a:rPr>
              <a:t>；</a:t>
            </a:r>
            <a:endParaRPr lang="en-US" altLang="zh-TW" sz="2400" kern="0" dirty="0" smtClean="0">
              <a:latin typeface="+mn-ea"/>
            </a:endParaRPr>
          </a:p>
          <a:p>
            <a:pPr marL="342900" indent="-342900" algn="just">
              <a:lnSpc>
                <a:spcPct val="90000"/>
              </a:lnSpc>
              <a:buSzPct val="100000"/>
              <a:buFont typeface="Wingdings" panose="05000000000000000000" pitchFamily="2" charset="2"/>
              <a:buChar char="l"/>
              <a:defRPr/>
            </a:pPr>
            <a:r>
              <a:rPr lang="en-US" altLang="zh-TW" sz="2400" kern="0" dirty="0" smtClean="0">
                <a:latin typeface="+mn-ea"/>
              </a:rPr>
              <a:t>C</a:t>
            </a:r>
            <a:r>
              <a:rPr lang="zh-TW" altLang="en-US" sz="2400" kern="0" dirty="0" smtClean="0">
                <a:latin typeface="+mn-ea"/>
              </a:rPr>
              <a:t>點到</a:t>
            </a:r>
            <a:r>
              <a:rPr lang="en-US" altLang="zh-TW" sz="2400" kern="0" dirty="0" smtClean="0">
                <a:latin typeface="+mn-ea"/>
              </a:rPr>
              <a:t>A</a:t>
            </a:r>
            <a:r>
              <a:rPr lang="zh-TW" altLang="en-US" sz="2400" kern="0" dirty="0" smtClean="0">
                <a:latin typeface="+mn-ea"/>
              </a:rPr>
              <a:t>點：利用</a:t>
            </a:r>
            <a:r>
              <a:rPr lang="en-US" altLang="zh-TW" sz="2400" kern="0" dirty="0" smtClean="0">
                <a:latin typeface="+mn-ea"/>
              </a:rPr>
              <a:t>30NT/1U$</a:t>
            </a:r>
            <a:r>
              <a:rPr lang="zh-TW" altLang="en-US" sz="2400" kern="0" dirty="0" smtClean="0">
                <a:latin typeface="+mn-ea"/>
              </a:rPr>
              <a:t>換為</a:t>
            </a:r>
            <a:r>
              <a:rPr lang="en-US" altLang="zh-TW" sz="2400" kern="0" dirty="0" smtClean="0">
                <a:latin typeface="+mn-ea"/>
              </a:rPr>
              <a:t>0.33NT</a:t>
            </a:r>
            <a:r>
              <a:rPr lang="zh-TW" altLang="en-US" sz="2400" kern="0" dirty="0" smtClean="0">
                <a:latin typeface="+mn-ea"/>
              </a:rPr>
              <a:t>。 </a:t>
            </a:r>
            <a:endParaRPr lang="en-US" altLang="zh-TW" sz="2400" kern="0" dirty="0" smtClean="0">
              <a:latin typeface="+mn-ea"/>
            </a:endParaRPr>
          </a:p>
        </p:txBody>
      </p:sp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4319587" y="1142146"/>
            <a:ext cx="504825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2200">
                <a:latin typeface="+mn-ea"/>
                <a:ea typeface="+mn-ea"/>
              </a:rPr>
              <a:t>A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472112" y="3158271"/>
            <a:ext cx="4318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2200">
                <a:latin typeface="+mn-ea"/>
                <a:ea typeface="+mn-ea"/>
              </a:rPr>
              <a:t>B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168650" y="3158271"/>
            <a:ext cx="720725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2200">
                <a:latin typeface="+mn-ea"/>
                <a:ea typeface="+mn-ea"/>
              </a:rPr>
              <a:t>C</a:t>
            </a:r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4679950" y="1645383"/>
            <a:ext cx="865187" cy="1512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>
              <a:latin typeface="+mn-ea"/>
              <a:ea typeface="+mn-ea"/>
            </a:endParaRP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 flipH="1">
            <a:off x="3600450" y="3374171"/>
            <a:ext cx="1871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>
              <a:latin typeface="+mn-ea"/>
              <a:ea typeface="+mn-ea"/>
            </a:endParaRP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V="1">
            <a:off x="3455987" y="1573946"/>
            <a:ext cx="936625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>
              <a:latin typeface="+mn-ea"/>
              <a:ea typeface="+mn-ea"/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4752975" y="1142146"/>
            <a:ext cx="1223962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2200">
                <a:latin typeface="+mn-ea"/>
                <a:ea typeface="+mn-ea"/>
              </a:rPr>
              <a:t>0.25 NT 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3109912" y="1153258"/>
            <a:ext cx="1350963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TW" altLang="en-US" sz="2200" dirty="0">
                <a:latin typeface="+mn-ea"/>
                <a:ea typeface="+mn-ea"/>
              </a:rPr>
              <a:t> </a:t>
            </a:r>
            <a:r>
              <a:rPr lang="en-US" altLang="zh-TW" sz="2200" dirty="0">
                <a:latin typeface="+mn-ea"/>
                <a:ea typeface="+mn-ea"/>
              </a:rPr>
              <a:t>0.33 NT 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5903912" y="3158271"/>
            <a:ext cx="1008063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2200">
                <a:latin typeface="+mn-ea"/>
                <a:ea typeface="+mn-ea"/>
              </a:rPr>
              <a:t>1</a:t>
            </a:r>
            <a:r>
              <a:rPr lang="zh-TW" altLang="en-US" sz="2200">
                <a:latin typeface="+mn-ea"/>
                <a:ea typeface="+mn-ea"/>
              </a:rPr>
              <a:t>￥ 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2087562" y="3158271"/>
            <a:ext cx="12954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2200" dirty="0">
                <a:latin typeface="+mn-ea"/>
                <a:ea typeface="+mn-ea"/>
              </a:rPr>
              <a:t>1/90U$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9531" y="797222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latin typeface="+mn-ea"/>
                <a:ea typeface="+mn-ea"/>
              </a:rPr>
              <a:t>三角套利圖</a:t>
            </a:r>
            <a:endParaRPr lang="zh-TW" altLang="en-US" sz="2400" b="1" dirty="0">
              <a:latin typeface="+mn-ea"/>
              <a:ea typeface="+mn-ea"/>
            </a:endParaRPr>
          </a:p>
        </p:txBody>
      </p:sp>
      <p:sp>
        <p:nvSpPr>
          <p:cNvPr id="7" name="Rectangle 19"/>
          <p:cNvSpPr>
            <a:spLocks noChangeArrowheads="1"/>
          </p:cNvSpPr>
          <p:nvPr/>
        </p:nvSpPr>
        <p:spPr bwMode="auto">
          <a:xfrm>
            <a:off x="0" y="235178"/>
            <a:ext cx="23596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rPr>
              <a:t> </a:t>
            </a:r>
            <a:endParaRPr kumimoji="1" lang="zh-TW" altLang="zh-TW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utoUpdateAnimBg="0"/>
      <p:bldP spid="9" grpId="0" autoUpdateAnimBg="0"/>
      <p:bldP spid="10" grpId="0" animBg="1" autoUpdateAnimBg="0"/>
      <p:bldP spid="11" grpId="0" animBg="1" autoUpdateAnimBg="0"/>
      <p:bldP spid="12" grpId="0" animBg="1" autoUpdateAnimBg="0"/>
      <p:bldP spid="14" grpId="0" autoUpdateAnimBg="0"/>
      <p:bldP spid="15" grpId="0" autoUpdateAnimBg="0"/>
      <p:bldP spid="1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日期版面配置區 1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706CD15-1F8E-407A-8CE1-07104A2B5848}" type="datetime1">
              <a:rPr kumimoji="0" lang="zh-TW" altLang="en-US" sz="1400" smtClean="0">
                <a:latin typeface="+mn-ea"/>
                <a:ea typeface="+mn-ea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2017/1/20</a:t>
            </a:fld>
            <a:endParaRPr kumimoji="0" lang="en-US" altLang="zh-TW" sz="1400" smtClean="0">
              <a:latin typeface="+mn-ea"/>
              <a:ea typeface="+mn-ea"/>
            </a:endParaRPr>
          </a:p>
        </p:txBody>
      </p:sp>
      <p:sp>
        <p:nvSpPr>
          <p:cNvPr id="48131" name="頁尾版面配置區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zh-TW" altLang="en-US" sz="1400" dirty="0" smtClean="0">
                <a:latin typeface="+mn-ea"/>
                <a:ea typeface="+mn-ea"/>
              </a:rPr>
              <a:t>黃志典</a:t>
            </a:r>
            <a:r>
              <a:rPr kumimoji="0" lang="en-US" altLang="zh-TW" sz="1400" dirty="0" smtClean="0">
                <a:latin typeface="+mn-ea"/>
                <a:ea typeface="+mn-ea"/>
              </a:rPr>
              <a:t>:</a:t>
            </a:r>
            <a:r>
              <a:rPr kumimoji="0" lang="zh-TW" altLang="en-US" sz="1400" dirty="0" smtClean="0">
                <a:latin typeface="+mn-ea"/>
                <a:ea typeface="+mn-ea"/>
              </a:rPr>
              <a:t>金融市場概論</a:t>
            </a:r>
            <a:endParaRPr kumimoji="0" lang="en-US" altLang="zh-TW" sz="1400" dirty="0" smtClean="0">
              <a:latin typeface="+mn-ea"/>
              <a:ea typeface="+mn-ea"/>
            </a:endParaRPr>
          </a:p>
        </p:txBody>
      </p:sp>
      <p:sp>
        <p:nvSpPr>
          <p:cNvPr id="48132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56BDFD3-03A5-44B6-A5E6-8728EF0C0765}" type="slidenum">
              <a:rPr kumimoji="0" lang="zh-TW" altLang="en-US" sz="1400" smtClean="0">
                <a:latin typeface="+mn-ea"/>
                <a:ea typeface="+mn-ea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kumimoji="0" lang="en-US" altLang="zh-TW" sz="1400" smtClean="0">
              <a:latin typeface="+mn-ea"/>
              <a:ea typeface="+mn-ea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9pPr>
          </a:lstStyle>
          <a:p>
            <a:pPr>
              <a:defRPr/>
            </a:pPr>
            <a:r>
              <a:rPr lang="zh-TW" altLang="en-US" kern="0" dirty="0" smtClean="0">
                <a:latin typeface="+mn-ea"/>
                <a:ea typeface="+mn-ea"/>
              </a:rPr>
              <a:t>貨幣的升值與貶值</a:t>
            </a:r>
            <a:r>
              <a:rPr lang="en-US" altLang="zh-TW" kern="0" dirty="0" smtClean="0">
                <a:latin typeface="+mn-ea"/>
                <a:ea typeface="+mn-ea"/>
              </a:rPr>
              <a:t>(</a:t>
            </a:r>
            <a:r>
              <a:rPr lang="zh-TW" altLang="en-US" kern="0" dirty="0" smtClean="0">
                <a:latin typeface="+mn-ea"/>
                <a:ea typeface="+mn-ea"/>
              </a:rPr>
              <a:t>續</a:t>
            </a:r>
            <a:r>
              <a:rPr lang="en-US" altLang="zh-TW" kern="0" dirty="0" smtClean="0">
                <a:latin typeface="+mn-ea"/>
                <a:ea typeface="+mn-ea"/>
              </a:rPr>
              <a:t>)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1160463"/>
          </a:xfrm>
          <a:prstGeom prst="rect">
            <a:avLst/>
          </a:prstGeom>
          <a:noFill/>
          <a:ln>
            <a:noFill/>
          </a:ln>
          <a:extLst/>
        </p:spPr>
        <p:txBody>
          <a:bodyPr lIns="92075" tIns="46038" rIns="92075" bIns="46038" anchor="ctr"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457200" indent="-457200" algn="l">
              <a:buSzPct val="100000"/>
              <a:buFont typeface="Wingdings" panose="05000000000000000000" pitchFamily="2" charset="2"/>
              <a:buChar char="l"/>
              <a:defRPr/>
            </a:pPr>
            <a:r>
              <a:rPr lang="zh-TW" altLang="en-US" sz="2800" kern="0" dirty="0" smtClean="0">
                <a:latin typeface="+mn-ea"/>
              </a:rPr>
              <a:t>使用直接報價法時： </a:t>
            </a: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4770474"/>
              </p:ext>
            </p:extLst>
          </p:nvPr>
        </p:nvGraphicFramePr>
        <p:xfrm>
          <a:off x="1211263" y="3141663"/>
          <a:ext cx="7224712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99" name="Equation" r:id="rId3" imgW="3822480" imgH="419040" progId="Equation.3">
                  <p:embed/>
                </p:oleObj>
              </mc:Choice>
              <mc:Fallback>
                <p:oleObj name="Equation" r:id="rId3" imgW="382248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1263" y="3141663"/>
                        <a:ext cx="7224712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8999268"/>
              </p:ext>
            </p:extLst>
          </p:nvPr>
        </p:nvGraphicFramePr>
        <p:xfrm>
          <a:off x="1258888" y="4076700"/>
          <a:ext cx="6959600" cy="143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00" name="方程式" r:id="rId5" imgW="3949700" imgH="812800" progId="Equation.3">
                  <p:embed/>
                </p:oleObj>
              </mc:Choice>
              <mc:Fallback>
                <p:oleObj name="方程式" r:id="rId5" imgW="3949700" imgH="812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4076700"/>
                        <a:ext cx="6959600" cy="1439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DFEDC9-E913-49A7-9732-EE41CC0881B1}" type="datetime1">
              <a:rPr lang="zh-TW" altLang="en-US" smtClean="0"/>
              <a:pPr>
                <a:defRPr/>
              </a:pPr>
              <a:t>2017/1/20</a:t>
            </a:fld>
            <a:endParaRPr lang="en-US" altLang="zh-TW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 smtClean="0"/>
              <a:t>黃志典</a:t>
            </a:r>
            <a:r>
              <a:rPr lang="en-US" altLang="zh-TW" dirty="0" smtClean="0"/>
              <a:t>:</a:t>
            </a:r>
            <a:r>
              <a:rPr lang="zh-TW" altLang="en-US" dirty="0" smtClean="0"/>
              <a:t>金融市場概論</a:t>
            </a:r>
            <a:endParaRPr lang="en-US" altLang="zh-T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DEB883-F5A4-43F3-B0A3-129B7323B1ED}" type="slidenum">
              <a:rPr lang="zh-TW" altLang="en-US" smtClean="0"/>
              <a:pPr>
                <a:defRPr/>
              </a:pPr>
              <a:t>5</a:t>
            </a:fld>
            <a:endParaRPr lang="en-US" altLang="zh-TW" dirty="0"/>
          </a:p>
        </p:txBody>
      </p:sp>
      <p:sp>
        <p:nvSpPr>
          <p:cNvPr id="5" name="Rectangle 4"/>
          <p:cNvSpPr/>
          <p:nvPr/>
        </p:nvSpPr>
        <p:spPr>
          <a:xfrm>
            <a:off x="652018" y="1720840"/>
            <a:ext cx="7772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0"/>
              </a:spcAft>
              <a:buClr>
                <a:schemeClr val="accent6"/>
              </a:buClr>
              <a:buFont typeface="Wingdings" panose="05000000000000000000" pitchFamily="2" charset="2"/>
              <a:buChar char="l"/>
            </a:pPr>
            <a:r>
              <a:rPr lang="zh-TW" altLang="zh-TW" sz="2400" kern="100" dirty="0">
                <a:solidFill>
                  <a:srgbClr val="000000"/>
                </a:solidFill>
                <a:latin typeface="+mn-ea"/>
                <a:ea typeface="+mn-ea"/>
              </a:rPr>
              <a:t>世界外匯市場是由各國際金融中心的外匯市場</a:t>
            </a:r>
            <a:r>
              <a:rPr lang="zh-TW" altLang="zh-TW" sz="2400" kern="100" dirty="0" smtClean="0">
                <a:solidFill>
                  <a:srgbClr val="000000"/>
                </a:solidFill>
                <a:latin typeface="+mn-ea"/>
                <a:ea typeface="+mn-ea"/>
              </a:rPr>
              <a:t>構成</a:t>
            </a:r>
            <a:r>
              <a:rPr lang="zh-CN" altLang="en-US" sz="2400" kern="100" dirty="0" smtClean="0">
                <a:solidFill>
                  <a:srgbClr val="000000"/>
                </a:solidFill>
                <a:latin typeface="+mn-ea"/>
                <a:ea typeface="+mn-ea"/>
              </a:rPr>
              <a:t>。</a:t>
            </a:r>
            <a:endParaRPr lang="en-US" altLang="zh-CN" sz="2400" kern="100" dirty="0" smtClean="0">
              <a:solidFill>
                <a:srgbClr val="000000"/>
              </a:solidFill>
              <a:latin typeface="+mn-ea"/>
              <a:ea typeface="+mn-ea"/>
            </a:endParaRPr>
          </a:p>
          <a:p>
            <a:pPr marL="800100" lvl="1" indent="-342900">
              <a:spcAft>
                <a:spcPts val="0"/>
              </a:spcAft>
              <a:buClr>
                <a:schemeClr val="accent6"/>
              </a:buClr>
              <a:buFont typeface="Wingdings" panose="05000000000000000000" pitchFamily="2" charset="2"/>
              <a:buChar char="Ø"/>
            </a:pPr>
            <a:r>
              <a:rPr lang="zh-TW" altLang="zh-TW" sz="2400" kern="100" dirty="0" smtClean="0">
                <a:solidFill>
                  <a:srgbClr val="000099"/>
                </a:solidFill>
                <a:latin typeface="+mn-ea"/>
                <a:ea typeface="+mn-ea"/>
              </a:rPr>
              <a:t>最</a:t>
            </a:r>
            <a:r>
              <a:rPr lang="zh-TW" altLang="zh-TW" sz="2400" kern="100" dirty="0">
                <a:solidFill>
                  <a:srgbClr val="000099"/>
                </a:solidFill>
                <a:latin typeface="+mn-ea"/>
                <a:ea typeface="+mn-ea"/>
              </a:rPr>
              <a:t>重要</a:t>
            </a:r>
            <a:r>
              <a:rPr lang="zh-TW" altLang="zh-TW" sz="2400" kern="100" dirty="0" smtClean="0">
                <a:solidFill>
                  <a:srgbClr val="000099"/>
                </a:solidFill>
                <a:latin typeface="+mn-ea"/>
                <a:ea typeface="+mn-ea"/>
              </a:rPr>
              <a:t>的市場</a:t>
            </a:r>
            <a:r>
              <a:rPr lang="zh-TW" altLang="zh-TW" sz="2400" kern="100" dirty="0">
                <a:solidFill>
                  <a:srgbClr val="000099"/>
                </a:solidFill>
                <a:latin typeface="+mn-ea"/>
                <a:ea typeface="+mn-ea"/>
              </a:rPr>
              <a:t>有倫敦、紐約、東京、新加坡、香港、巴黎、</a:t>
            </a:r>
            <a:r>
              <a:rPr lang="zh-TW" altLang="zh-TW" sz="2400" kern="100" dirty="0" smtClean="0">
                <a:solidFill>
                  <a:srgbClr val="000099"/>
                </a:solidFill>
                <a:latin typeface="+mn-ea"/>
                <a:ea typeface="+mn-ea"/>
              </a:rPr>
              <a:t>瑞士。</a:t>
            </a:r>
            <a:endParaRPr lang="en-US" altLang="zh-TW" sz="2400" kern="100" dirty="0" smtClean="0">
              <a:solidFill>
                <a:srgbClr val="000099"/>
              </a:solidFill>
              <a:latin typeface="+mn-ea"/>
              <a:ea typeface="+mn-ea"/>
            </a:endParaRPr>
          </a:p>
          <a:p>
            <a:pPr marL="342900" indent="-342900">
              <a:buClr>
                <a:schemeClr val="accent6"/>
              </a:buClr>
              <a:buFont typeface="Wingdings" panose="05000000000000000000" pitchFamily="2" charset="2"/>
              <a:buChar char="l"/>
            </a:pPr>
            <a:r>
              <a:rPr lang="zh-TW" altLang="zh-TW" sz="2400" kern="100" dirty="0" smtClean="0">
                <a:solidFill>
                  <a:srgbClr val="006600"/>
                </a:solidFill>
                <a:latin typeface="+mn-ea"/>
                <a:ea typeface="+mn-ea"/>
                <a:cs typeface="Times New Roman" panose="02020603050405020304" pitchFamily="18" charset="0"/>
              </a:rPr>
              <a:t>倫敦</a:t>
            </a:r>
            <a:r>
              <a:rPr lang="zh-TW" altLang="zh-TW" sz="2400" kern="100" dirty="0">
                <a:solidFill>
                  <a:srgbClr val="006600"/>
                </a:solidFill>
                <a:latin typeface="+mn-ea"/>
                <a:ea typeface="+mn-ea"/>
                <a:cs typeface="Times New Roman" panose="02020603050405020304" pitchFamily="18" charset="0"/>
              </a:rPr>
              <a:t>是世界最重要的</a:t>
            </a:r>
            <a:r>
              <a:rPr lang="zh-TW" altLang="zh-TW" sz="2400" kern="100" dirty="0" smtClean="0">
                <a:solidFill>
                  <a:srgbClr val="006600"/>
                </a:solidFill>
                <a:latin typeface="+mn-ea"/>
                <a:ea typeface="+mn-ea"/>
                <a:cs typeface="Times New Roman" panose="02020603050405020304" pitchFamily="18" charset="0"/>
              </a:rPr>
              <a:t>外匯市場</a:t>
            </a:r>
            <a:endParaRPr lang="en-US" altLang="zh-CN" sz="2400" kern="100" dirty="0" smtClean="0">
              <a:solidFill>
                <a:srgbClr val="000000"/>
              </a:solidFill>
              <a:latin typeface="+mn-ea"/>
              <a:ea typeface="+mn-ea"/>
              <a:cs typeface="Times New Roman" panose="02020603050405020304" pitchFamily="18" charset="0"/>
            </a:endParaRPr>
          </a:p>
          <a:p>
            <a:pPr marL="800100" lvl="1" indent="-342900">
              <a:buClr>
                <a:schemeClr val="accent6"/>
              </a:buClr>
              <a:buFont typeface="Wingdings" panose="05000000000000000000" pitchFamily="2" charset="2"/>
              <a:buChar char="Ø"/>
            </a:pPr>
            <a:r>
              <a:rPr lang="zh-TW" altLang="zh-TW" sz="2400" kern="100" dirty="0" smtClean="0">
                <a:solidFill>
                  <a:srgbClr val="000000"/>
                </a:solidFill>
                <a:latin typeface="+mn-ea"/>
                <a:ea typeface="+mn-ea"/>
                <a:cs typeface="Times New Roman" panose="02020603050405020304" pitchFamily="18" charset="0"/>
              </a:rPr>
              <a:t>根據</a:t>
            </a:r>
            <a:r>
              <a:rPr lang="zh-TW" altLang="zh-TW" sz="2400" kern="100" dirty="0">
                <a:solidFill>
                  <a:srgbClr val="000000"/>
                </a:solidFill>
                <a:latin typeface="+mn-ea"/>
                <a:ea typeface="+mn-ea"/>
                <a:cs typeface="Times New Roman" panose="02020603050405020304" pitchFamily="18" charset="0"/>
              </a:rPr>
              <a:t>國際清算銀行的調查報告，</a:t>
            </a:r>
            <a:r>
              <a:rPr lang="en-US" altLang="zh-TW" sz="2400" kern="100" dirty="0" smtClean="0">
                <a:solidFill>
                  <a:srgbClr val="FF0000"/>
                </a:solidFill>
                <a:effectLst/>
                <a:latin typeface="+mn-ea"/>
                <a:ea typeface="+mn-ea"/>
                <a:cs typeface="Times New Roman" panose="02020603050405020304" pitchFamily="18" charset="0"/>
              </a:rPr>
              <a:t>2013</a:t>
            </a:r>
            <a:r>
              <a:rPr lang="zh-TW" altLang="zh-TW" sz="2400" kern="100" dirty="0" smtClean="0">
                <a:solidFill>
                  <a:srgbClr val="FF0000"/>
                </a:solidFill>
                <a:effectLst/>
                <a:latin typeface="+mn-ea"/>
                <a:ea typeface="+mn-ea"/>
                <a:cs typeface="Times New Roman" panose="02020603050405020304" pitchFamily="18" charset="0"/>
              </a:rPr>
              <a:t>年</a:t>
            </a:r>
            <a:r>
              <a:rPr lang="zh-TW" altLang="zh-TW" sz="2400" kern="100" dirty="0">
                <a:solidFill>
                  <a:srgbClr val="000000"/>
                </a:solidFill>
                <a:latin typeface="+mn-ea"/>
                <a:ea typeface="+mn-ea"/>
                <a:cs typeface="Times New Roman" panose="02020603050405020304" pitchFamily="18" charset="0"/>
              </a:rPr>
              <a:t>倫敦的日平均外匯交易量高達</a:t>
            </a:r>
            <a:r>
              <a:rPr lang="en-US" altLang="zh-TW" sz="2400" kern="100" dirty="0" smtClean="0">
                <a:solidFill>
                  <a:srgbClr val="FF0000"/>
                </a:solidFill>
                <a:effectLst/>
                <a:latin typeface="+mn-ea"/>
                <a:ea typeface="+mn-ea"/>
                <a:cs typeface="Times New Roman" panose="02020603050405020304" pitchFamily="18" charset="0"/>
              </a:rPr>
              <a:t>2</a:t>
            </a:r>
            <a:r>
              <a:rPr lang="zh-TW" altLang="zh-TW" sz="2400" kern="100" dirty="0" smtClean="0">
                <a:solidFill>
                  <a:srgbClr val="FF0000"/>
                </a:solidFill>
                <a:effectLst/>
                <a:latin typeface="+mn-ea"/>
                <a:ea typeface="+mn-ea"/>
                <a:cs typeface="Times New Roman" panose="02020603050405020304" pitchFamily="18" charset="0"/>
              </a:rPr>
              <a:t>兆</a:t>
            </a:r>
            <a:r>
              <a:rPr lang="en-US" altLang="zh-TW" sz="2400" kern="100" dirty="0" smtClean="0">
                <a:solidFill>
                  <a:srgbClr val="FF0000"/>
                </a:solidFill>
                <a:effectLst/>
                <a:latin typeface="+mn-ea"/>
                <a:ea typeface="+mn-ea"/>
                <a:cs typeface="Times New Roman" panose="02020603050405020304" pitchFamily="18" charset="0"/>
              </a:rPr>
              <a:t>7,260</a:t>
            </a:r>
            <a:r>
              <a:rPr lang="zh-TW" altLang="zh-TW" sz="2400" kern="100" dirty="0" smtClean="0">
                <a:solidFill>
                  <a:srgbClr val="FF0000"/>
                </a:solidFill>
                <a:effectLst/>
                <a:latin typeface="+mn-ea"/>
                <a:ea typeface="+mn-ea"/>
                <a:cs typeface="Times New Roman" panose="02020603050405020304" pitchFamily="18" charset="0"/>
              </a:rPr>
              <a:t>億美元</a:t>
            </a:r>
            <a:r>
              <a:rPr lang="zh-TW" altLang="zh-TW" sz="2400" kern="100" dirty="0">
                <a:solidFill>
                  <a:srgbClr val="000000"/>
                </a:solidFill>
                <a:latin typeface="+mn-ea"/>
                <a:ea typeface="+mn-ea"/>
                <a:cs typeface="Times New Roman" panose="02020603050405020304" pitchFamily="18" charset="0"/>
              </a:rPr>
              <a:t>，超過</a:t>
            </a:r>
            <a:r>
              <a:rPr lang="zh-TW" altLang="zh-TW" sz="2400" kern="100" dirty="0" smtClean="0">
                <a:solidFill>
                  <a:srgbClr val="000000"/>
                </a:solidFill>
                <a:latin typeface="+mn-ea"/>
                <a:ea typeface="+mn-ea"/>
                <a:cs typeface="Times New Roman" panose="02020603050405020304" pitchFamily="18" charset="0"/>
              </a:rPr>
              <a:t>全球日</a:t>
            </a:r>
            <a:r>
              <a:rPr lang="zh-TW" altLang="zh-TW" sz="2400" kern="100" dirty="0">
                <a:solidFill>
                  <a:srgbClr val="000000"/>
                </a:solidFill>
                <a:latin typeface="+mn-ea"/>
                <a:ea typeface="+mn-ea"/>
                <a:cs typeface="Times New Roman" panose="02020603050405020304" pitchFamily="18" charset="0"/>
              </a:rPr>
              <a:t>平均交易量的</a:t>
            </a:r>
            <a:r>
              <a:rPr lang="en-US" altLang="zh-TW" sz="2400" kern="100" dirty="0" smtClean="0">
                <a:solidFill>
                  <a:srgbClr val="FF0000"/>
                </a:solidFill>
                <a:effectLst/>
                <a:latin typeface="+mn-ea"/>
                <a:ea typeface="+mn-ea"/>
                <a:cs typeface="Times New Roman" panose="02020603050405020304" pitchFamily="18" charset="0"/>
              </a:rPr>
              <a:t>1/2</a:t>
            </a:r>
            <a:r>
              <a:rPr lang="zh-TW" altLang="zh-TW" sz="2400" kern="100" dirty="0" smtClean="0">
                <a:solidFill>
                  <a:srgbClr val="000000"/>
                </a:solidFill>
                <a:latin typeface="+mn-ea"/>
                <a:ea typeface="+mn-ea"/>
                <a:cs typeface="Times New Roman" panose="02020603050405020304" pitchFamily="18" charset="0"/>
              </a:rPr>
              <a:t>。</a:t>
            </a:r>
            <a:endParaRPr lang="en-US" altLang="zh-TW" sz="2400" kern="100" dirty="0" smtClean="0">
              <a:solidFill>
                <a:srgbClr val="000000"/>
              </a:solidFill>
              <a:latin typeface="+mn-ea"/>
              <a:ea typeface="+mn-ea"/>
              <a:cs typeface="Times New Roman" panose="02020603050405020304" pitchFamily="18" charset="0"/>
            </a:endParaRPr>
          </a:p>
          <a:p>
            <a:pPr marL="342900" indent="-342900">
              <a:buClr>
                <a:schemeClr val="accent6"/>
              </a:buClr>
              <a:buFont typeface="Wingdings" panose="05000000000000000000" pitchFamily="2" charset="2"/>
              <a:buChar char="l"/>
            </a:pPr>
            <a:r>
              <a:rPr lang="zh-TW" altLang="zh-TW" sz="2400" dirty="0">
                <a:latin typeface="+mn-ea"/>
                <a:ea typeface="+mn-ea"/>
              </a:rPr>
              <a:t>外匯市場是一個</a:t>
            </a:r>
            <a:r>
              <a:rPr lang="en-US" altLang="zh-TW" sz="2400" dirty="0">
                <a:latin typeface="+mn-ea"/>
                <a:ea typeface="+mn-ea"/>
              </a:rPr>
              <a:t>24</a:t>
            </a:r>
            <a:r>
              <a:rPr lang="zh-TW" altLang="zh-TW" sz="2400" dirty="0">
                <a:latin typeface="+mn-ea"/>
                <a:ea typeface="+mn-ea"/>
              </a:rPr>
              <a:t>小時持續交易的</a:t>
            </a:r>
            <a:r>
              <a:rPr lang="zh-TW" altLang="zh-TW" sz="2400" dirty="0" smtClean="0">
                <a:latin typeface="+mn-ea"/>
                <a:ea typeface="+mn-ea"/>
              </a:rPr>
              <a:t>市場</a:t>
            </a:r>
            <a:endParaRPr lang="zh-TW" altLang="en-US" sz="2400" dirty="0">
              <a:latin typeface="+mn-ea"/>
              <a:ea typeface="+mn-ea"/>
            </a:endParaRPr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755650" y="26035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>
              <a:defRPr/>
            </a:pPr>
            <a:r>
              <a:rPr lang="zh-CN" altLang="en-US" b="1" kern="0" dirty="0" smtClean="0">
                <a:solidFill>
                  <a:srgbClr val="000000"/>
                </a:solidFill>
                <a:latin typeface="標楷體" pitchFamily="65" charset="-120"/>
              </a:rPr>
              <a:t>世界主要外匯市場</a:t>
            </a:r>
            <a:r>
              <a:rPr lang="en-US" altLang="zh-CN" b="1" kern="0" dirty="0" smtClean="0">
                <a:solidFill>
                  <a:srgbClr val="000000"/>
                </a:solidFill>
                <a:latin typeface="標楷體" pitchFamily="65" charset="-120"/>
              </a:rPr>
              <a:t>(</a:t>
            </a:r>
            <a:r>
              <a:rPr lang="zh-CN" altLang="en-US" b="1" kern="0" dirty="0" smtClean="0">
                <a:solidFill>
                  <a:srgbClr val="000000"/>
                </a:solidFill>
                <a:latin typeface="標楷體" pitchFamily="65" charset="-120"/>
              </a:rPr>
              <a:t>續</a:t>
            </a:r>
            <a:r>
              <a:rPr lang="en-US" altLang="zh-CN" b="1" kern="0" dirty="0" smtClean="0">
                <a:solidFill>
                  <a:srgbClr val="000000"/>
                </a:solidFill>
                <a:latin typeface="標楷體" pitchFamily="65" charset="-120"/>
              </a:rPr>
              <a:t>)</a:t>
            </a:r>
            <a:endParaRPr lang="en-US" altLang="zh-TW" b="1" kern="0" dirty="0">
              <a:solidFill>
                <a:srgbClr val="000000"/>
              </a:solidFill>
              <a:latin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83446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1D7D55-5454-4EF5-9FC5-D75A77D99D05}" type="datetime1">
              <a:rPr lang="zh-TW" altLang="en-US">
                <a:solidFill>
                  <a:srgbClr val="000000"/>
                </a:solidFill>
              </a:rPr>
              <a:pPr>
                <a:defRPr/>
              </a:pPr>
              <a:t>2017/1/20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35853" name="頁尾版面配置區 1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zh-TW" altLang="en-US" sz="1400" dirty="0" smtClean="0">
                <a:solidFill>
                  <a:srgbClr val="000000"/>
                </a:solidFill>
              </a:rPr>
              <a:t>黃志典</a:t>
            </a:r>
            <a:r>
              <a:rPr kumimoji="0" lang="en-US" altLang="zh-TW" sz="1400" dirty="0" smtClean="0">
                <a:solidFill>
                  <a:srgbClr val="000000"/>
                </a:solidFill>
              </a:rPr>
              <a:t>: </a:t>
            </a:r>
            <a:r>
              <a:rPr kumimoji="0" lang="zh-TW" altLang="en-US" sz="1400" dirty="0" smtClean="0">
                <a:solidFill>
                  <a:srgbClr val="000000"/>
                </a:solidFill>
              </a:rPr>
              <a:t>金融市場概論</a:t>
            </a:r>
            <a:endParaRPr kumimoji="0" lang="en-US" altLang="zh-TW" sz="1400" dirty="0" smtClean="0">
              <a:solidFill>
                <a:srgbClr val="000000"/>
              </a:solidFill>
            </a:endParaRPr>
          </a:p>
        </p:txBody>
      </p:sp>
      <p:sp>
        <p:nvSpPr>
          <p:cNvPr id="35842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8DB8669-26E0-4738-9457-F44771318296}" type="slidenum">
              <a:rPr kumimoji="0" lang="en-US" altLang="zh-TW" sz="1400" smtClean="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kumimoji="0" lang="en-US" altLang="zh-TW" sz="1400" smtClean="0">
              <a:solidFill>
                <a:srgbClr val="000000"/>
              </a:solidFill>
            </a:endParaRPr>
          </a:p>
        </p:txBody>
      </p:sp>
      <p:sp>
        <p:nvSpPr>
          <p:cNvPr id="35846" name="Rectangle 4"/>
          <p:cNvSpPr>
            <a:spLocks noChangeArrowheads="1"/>
          </p:cNvSpPr>
          <p:nvPr/>
        </p:nvSpPr>
        <p:spPr bwMode="auto">
          <a:xfrm>
            <a:off x="0" y="3001963"/>
            <a:ext cx="18415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200">
              <a:solidFill>
                <a:srgbClr val="000000"/>
              </a:solidFill>
              <a:ea typeface="標楷體" panose="03000509000000000000" pitchFamily="65" charset="-120"/>
            </a:endParaRP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3001963"/>
            <a:ext cx="18415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200">
              <a:solidFill>
                <a:srgbClr val="000000"/>
              </a:solidFill>
              <a:ea typeface="標楷體" panose="03000509000000000000" pitchFamily="65" charset="-120"/>
            </a:endParaRPr>
          </a:p>
        </p:txBody>
      </p:sp>
      <p:sp>
        <p:nvSpPr>
          <p:cNvPr id="35848" name="Rectangle 9"/>
          <p:cNvSpPr>
            <a:spLocks noChangeArrowheads="1"/>
          </p:cNvSpPr>
          <p:nvPr/>
        </p:nvSpPr>
        <p:spPr bwMode="auto">
          <a:xfrm>
            <a:off x="0" y="3006725"/>
            <a:ext cx="18415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200">
              <a:solidFill>
                <a:srgbClr val="000000"/>
              </a:solidFill>
              <a:ea typeface="標楷體" panose="03000509000000000000" pitchFamily="65" charset="-120"/>
            </a:endParaRPr>
          </a:p>
        </p:txBody>
      </p:sp>
      <p:sp>
        <p:nvSpPr>
          <p:cNvPr id="35849" name="Rectangle 13"/>
          <p:cNvSpPr>
            <a:spLocks noChangeArrowheads="1"/>
          </p:cNvSpPr>
          <p:nvPr/>
        </p:nvSpPr>
        <p:spPr bwMode="auto">
          <a:xfrm>
            <a:off x="0" y="3021013"/>
            <a:ext cx="18415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200">
              <a:solidFill>
                <a:srgbClr val="000000"/>
              </a:solidFill>
              <a:ea typeface="標楷體" panose="03000509000000000000" pitchFamily="65" charset="-120"/>
            </a:endParaRPr>
          </a:p>
        </p:txBody>
      </p:sp>
      <p:sp>
        <p:nvSpPr>
          <p:cNvPr id="35850" name="Rectangle 15"/>
          <p:cNvSpPr>
            <a:spLocks noChangeArrowheads="1"/>
          </p:cNvSpPr>
          <p:nvPr/>
        </p:nvSpPr>
        <p:spPr bwMode="auto">
          <a:xfrm>
            <a:off x="0" y="3021013"/>
            <a:ext cx="18415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200">
              <a:solidFill>
                <a:srgbClr val="000000"/>
              </a:solidFill>
              <a:ea typeface="標楷體" panose="03000509000000000000" pitchFamily="65" charset="-120"/>
            </a:endParaRPr>
          </a:p>
        </p:txBody>
      </p:sp>
      <p:sp>
        <p:nvSpPr>
          <p:cNvPr id="35851" name="Rectangle 17"/>
          <p:cNvSpPr>
            <a:spLocks noChangeArrowheads="1"/>
          </p:cNvSpPr>
          <p:nvPr/>
        </p:nvSpPr>
        <p:spPr bwMode="auto">
          <a:xfrm>
            <a:off x="0" y="3006725"/>
            <a:ext cx="18415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200">
              <a:solidFill>
                <a:srgbClr val="000000"/>
              </a:solidFill>
              <a:ea typeface="標楷體" panose="03000509000000000000" pitchFamily="65" charset="-120"/>
            </a:endParaRPr>
          </a:p>
        </p:txBody>
      </p:sp>
      <p:sp>
        <p:nvSpPr>
          <p:cNvPr id="15" name="標題 1"/>
          <p:cNvSpPr txBox="1">
            <a:spLocks/>
          </p:cNvSpPr>
          <p:nvPr/>
        </p:nvSpPr>
        <p:spPr bwMode="auto">
          <a:xfrm>
            <a:off x="685800" y="142875"/>
            <a:ext cx="77724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新細明體" pitchFamily="18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新細明體" pitchFamily="18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新細明體" pitchFamily="18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新細明體" pitchFamily="18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新細明體" pitchFamily="18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新細明體" pitchFamily="18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新細明體" pitchFamily="18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新細明體" pitchFamily="18" charset="-120"/>
              </a:defRPr>
            </a:lvl9pPr>
          </a:lstStyle>
          <a:p>
            <a:pPr>
              <a:defRPr/>
            </a:pPr>
            <a:r>
              <a:rPr lang="zh-CN" altLang="en-US" sz="4000" b="1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相</a:t>
            </a:r>
            <a:r>
              <a:rPr lang="zh-TW" altLang="en-US" sz="4000" b="1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對購買力平價條件</a:t>
            </a:r>
            <a:r>
              <a:rPr lang="en-US" altLang="zh-TW" sz="4000" b="1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000" b="1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續</a:t>
            </a:r>
            <a:r>
              <a:rPr lang="en-US" altLang="zh-TW" sz="4000" b="1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4000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 sz="2400">
              <a:solidFill>
                <a:srgbClr val="000000"/>
              </a:solidFill>
              <a:ea typeface="標楷體" panose="03000509000000000000" pitchFamily="65" charset="-120"/>
            </a:endParaRPr>
          </a:p>
        </p:txBody>
      </p:sp>
      <p:sp>
        <p:nvSpPr>
          <p:cNvPr id="13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 sz="2400">
              <a:solidFill>
                <a:srgbClr val="000000"/>
              </a:solidFill>
              <a:ea typeface="標楷體" panose="03000509000000000000" pitchFamily="65" charset="-120"/>
            </a:endParaRPr>
          </a:p>
        </p:txBody>
      </p:sp>
      <p:sp>
        <p:nvSpPr>
          <p:cNvPr id="17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 sz="2400">
              <a:solidFill>
                <a:srgbClr val="000000"/>
              </a:solidFill>
              <a:ea typeface="標楷體" panose="03000509000000000000" pitchFamily="65" charset="-12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184150" y="1139726"/>
            <a:ext cx="8706892" cy="4616648"/>
            <a:chOff x="185588" y="1033928"/>
            <a:chExt cx="8706892" cy="4616648"/>
          </a:xfrm>
        </p:grpSpPr>
        <p:sp>
          <p:nvSpPr>
            <p:cNvPr id="10" name="Rectangle 9"/>
            <p:cNvSpPr/>
            <p:nvPr/>
          </p:nvSpPr>
          <p:spPr>
            <a:xfrm>
              <a:off x="185588" y="1033928"/>
              <a:ext cx="8706892" cy="46166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altLang="zh-TW" kern="100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&lt;</a:t>
              </a:r>
              <a:r>
                <a:rPr lang="zh-TW" altLang="zh-TW" kern="100" dirty="0" smtClean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範例</a:t>
              </a:r>
              <a:r>
                <a:rPr lang="en-US" altLang="zh-TW" kern="100" dirty="0" smtClean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6&gt; </a:t>
              </a:r>
              <a:endParaRPr lang="zh-TW" altLang="zh-TW" kern="1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marL="228600">
                <a:spcAft>
                  <a:spcPts val="0"/>
                </a:spcAft>
              </a:pPr>
              <a:r>
                <a:rPr lang="zh-TW" altLang="zh-TW" kern="100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假設美元與新台幣的即期匯率為</a:t>
              </a:r>
              <a:r>
                <a:rPr lang="en-US" altLang="zh-TW" kern="100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1</a:t>
              </a:r>
              <a:r>
                <a:rPr lang="zh-TW" altLang="zh-TW" kern="100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美元兌</a:t>
              </a:r>
              <a:r>
                <a:rPr lang="en-US" altLang="zh-TW" kern="100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30</a:t>
              </a:r>
              <a:r>
                <a:rPr lang="zh-TW" altLang="zh-TW" kern="100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元新台幣，預期美國與臺灣未來一年的通貨膨脹率分別為</a:t>
              </a:r>
              <a:r>
                <a:rPr lang="en-US" altLang="zh-TW" kern="100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12%</a:t>
              </a:r>
              <a:r>
                <a:rPr lang="zh-TW" altLang="zh-TW" kern="100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與</a:t>
              </a:r>
              <a:r>
                <a:rPr lang="en-US" altLang="zh-TW" kern="100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8%</a:t>
              </a:r>
              <a:r>
                <a:rPr lang="zh-TW" altLang="zh-TW" kern="100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，則預期一年後的美元與新台幣即期匯率為多少</a:t>
              </a:r>
              <a:r>
                <a:rPr lang="en-US" altLang="zh-TW" kern="100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?</a:t>
              </a:r>
              <a:endParaRPr lang="zh-TW" altLang="zh-TW" kern="1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spcAft>
                  <a:spcPts val="0"/>
                </a:spcAft>
              </a:pPr>
              <a:r>
                <a:rPr lang="en-US" altLang="zh-TW" kern="100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&lt;</a:t>
              </a:r>
              <a:r>
                <a:rPr lang="zh-TW" altLang="zh-TW" kern="100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說明</a:t>
              </a:r>
              <a:r>
                <a:rPr lang="en-US" altLang="zh-TW" kern="100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&gt;</a:t>
              </a:r>
              <a:endParaRPr lang="zh-TW" altLang="zh-TW" kern="1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>
                <a:lnSpc>
                  <a:spcPct val="150000"/>
                </a:lnSpc>
              </a:pPr>
              <a:r>
                <a:rPr lang="zh-TW" altLang="zh-TW" kern="100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rPr>
                <a:t>利用相對購買力平價條件並取期望值可</a:t>
              </a:r>
              <a:r>
                <a:rPr lang="zh-TW" altLang="zh-TW" kern="100" dirty="0" smtClean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rPr>
                <a:t>得</a:t>
              </a:r>
              <a:r>
                <a:rPr lang="en-US" altLang="zh-TW" kern="100" dirty="0" smtClean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rPr>
                <a:t>	    </a:t>
              </a:r>
              <a:r>
                <a:rPr lang="zh-TW" altLang="zh-TW" dirty="0" smtClean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，將題目給</a:t>
              </a:r>
              <a:r>
                <a:rPr lang="zh-TW" altLang="zh-TW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定的條件帶入可</a:t>
              </a:r>
              <a:r>
                <a:rPr lang="zh-TW" altLang="zh-TW" dirty="0" smtClean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得</a:t>
              </a:r>
              <a:r>
                <a:rPr lang="en-US" altLang="zh-TW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	</a:t>
              </a:r>
              <a:r>
                <a:rPr lang="en-US" altLang="zh-CN" dirty="0" smtClean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	</a:t>
              </a:r>
              <a:r>
                <a:rPr lang="en-US" altLang="zh-CN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 </a:t>
              </a:r>
              <a:r>
                <a:rPr lang="en-US" altLang="zh-CN" dirty="0" smtClean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   </a:t>
              </a:r>
              <a:r>
                <a:rPr lang="zh-CN" altLang="en-US" dirty="0" smtClean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  </a:t>
              </a:r>
              <a:r>
                <a:rPr lang="en-US" altLang="zh-CN" dirty="0" smtClean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	    </a:t>
              </a:r>
              <a:r>
                <a:rPr lang="zh-CN" altLang="en-US" dirty="0" smtClean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，</a:t>
              </a:r>
              <a:r>
                <a:rPr lang="zh-TW" altLang="zh-TW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即預期一年後</a:t>
              </a:r>
              <a:r>
                <a:rPr lang="en-US" altLang="zh-TW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1</a:t>
              </a:r>
              <a:r>
                <a:rPr lang="zh-TW" altLang="zh-TW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美元兌</a:t>
              </a:r>
              <a:r>
                <a:rPr lang="en-US" altLang="zh-TW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28.9286</a:t>
              </a:r>
              <a:r>
                <a:rPr lang="zh-TW" altLang="zh-TW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元新台幣。</a:t>
              </a:r>
              <a:endParaRPr lang="zh-TW" altLang="en-US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graphicFrame>
          <p:nvGraphicFramePr>
            <p:cNvPr id="12" name="Object 11"/>
            <p:cNvGraphicFramePr>
              <a:graphicFrameLocks noChangeAspect="1"/>
            </p:cNvGraphicFramePr>
            <p:nvPr>
              <p:extLst/>
            </p:nvPr>
          </p:nvGraphicFramePr>
          <p:xfrm>
            <a:off x="6689302" y="3560607"/>
            <a:ext cx="1632796" cy="7525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2848" r:id="rId4" imgW="1091726" imgH="507780" progId="Equation.DSMT4">
                    <p:embed/>
                  </p:oleObj>
                </mc:Choice>
                <mc:Fallback>
                  <p:oleObj r:id="rId4" imgW="1091726" imgH="5077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89302" y="3560607"/>
                          <a:ext cx="1632796" cy="75250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13"/>
            <p:cNvGraphicFramePr>
              <a:graphicFrameLocks noChangeAspect="1"/>
            </p:cNvGraphicFramePr>
            <p:nvPr>
              <p:extLst/>
            </p:nvPr>
          </p:nvGraphicFramePr>
          <p:xfrm>
            <a:off x="4639574" y="4149080"/>
            <a:ext cx="1755977" cy="7732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2849" r:id="rId6" imgW="1041400" imgH="457200" progId="Equation.DSMT4">
                    <p:embed/>
                  </p:oleObj>
                </mc:Choice>
                <mc:Fallback>
                  <p:oleObj r:id="rId6" imgW="1041400" imgH="457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39574" y="4149080"/>
                          <a:ext cx="1755977" cy="77327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17"/>
            <p:cNvGraphicFramePr>
              <a:graphicFrameLocks noChangeAspect="1"/>
            </p:cNvGraphicFramePr>
            <p:nvPr>
              <p:extLst/>
            </p:nvPr>
          </p:nvGraphicFramePr>
          <p:xfrm>
            <a:off x="6776285" y="4478675"/>
            <a:ext cx="1435727" cy="4322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2850" r:id="rId8" imgW="888614" imgH="266584" progId="Equation.DSMT4">
                    <p:embed/>
                  </p:oleObj>
                </mc:Choice>
                <mc:Fallback>
                  <p:oleObj r:id="rId8" imgW="888614" imgH="266584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76285" y="4478675"/>
                          <a:ext cx="1435727" cy="43226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696472246"/>
      </p:ext>
    </p:extLst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日期版面配置區 2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9EA488-6FD5-4963-96CE-B5648DDCADD6}" type="datetime1">
              <a:rPr lang="zh-TW" altLang="en-US">
                <a:solidFill>
                  <a:srgbClr val="000000"/>
                </a:solidFill>
              </a:rPr>
              <a:pPr>
                <a:defRPr/>
              </a:pPr>
              <a:t>2017/1/20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45086" name="頁尾版面配置區 30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zh-TW" altLang="en-US" sz="1400" dirty="0" smtClean="0">
                <a:solidFill>
                  <a:srgbClr val="000000"/>
                </a:solidFill>
              </a:rPr>
              <a:t>黃志典</a:t>
            </a:r>
            <a:r>
              <a:rPr kumimoji="0" lang="en-US" altLang="zh-TW" sz="1400" dirty="0" smtClean="0">
                <a:solidFill>
                  <a:srgbClr val="000000"/>
                </a:solidFill>
              </a:rPr>
              <a:t>: </a:t>
            </a:r>
            <a:r>
              <a:rPr kumimoji="0" lang="zh-TW" altLang="en-US" sz="1400" dirty="0" smtClean="0">
                <a:solidFill>
                  <a:srgbClr val="000000"/>
                </a:solidFill>
              </a:rPr>
              <a:t>金融市場概論</a:t>
            </a:r>
            <a:endParaRPr kumimoji="0" lang="en-US" altLang="zh-TW" sz="1400" dirty="0" smtClean="0">
              <a:solidFill>
                <a:srgbClr val="000000"/>
              </a:solidFill>
            </a:endParaRPr>
          </a:p>
        </p:txBody>
      </p:sp>
      <p:sp>
        <p:nvSpPr>
          <p:cNvPr id="45058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0CF0E30-9AA2-489B-9395-26165DA49AC1}" type="slidenum">
              <a:rPr kumimoji="0" lang="en-US" altLang="zh-TW" sz="1400" smtClean="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kumimoji="0" lang="en-US" altLang="zh-TW" sz="1400" smtClean="0">
              <a:solidFill>
                <a:srgbClr val="000000"/>
              </a:solidFill>
            </a:endParaRPr>
          </a:p>
        </p:txBody>
      </p:sp>
      <p:sp>
        <p:nvSpPr>
          <p:cNvPr id="717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79488"/>
            <a:ext cx="7991475" cy="4899025"/>
          </a:xfrm>
        </p:spPr>
        <p:txBody>
          <a:bodyPr/>
          <a:lstStyle/>
          <a:p>
            <a:pPr eaLnBrk="1" hangingPunct="1"/>
            <a:endParaRPr lang="zh-TW" altLang="en-US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/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CN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稱為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未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拋補的利率平價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條件</a:t>
            </a:r>
            <a:r>
              <a:rPr lang="zh-CN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2400" b="1" dirty="0" smtClean="0">
                <a:solidFill>
                  <a:srgbClr val="0038D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隱含新台幣存款與美元存款為「完全替代品」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，只要</a:t>
            </a:r>
            <a:r>
              <a:rPr lang="zh-CN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其中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一種存款的預期報酬率比較高，投資人就會完全持有該存款。</a:t>
            </a:r>
          </a:p>
          <a:p>
            <a:pPr marL="0" indent="0" eaLnBrk="1" hangingPunct="1">
              <a:buNone/>
            </a:pPr>
            <a:endPara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如果   與       的值不是很大，可以化簡為： </a:t>
            </a:r>
          </a:p>
          <a:p>
            <a:pPr eaLnBrk="1" hangingPunct="1"/>
            <a:endPara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/>
            <a:endParaRPr lang="zh-TW" altLang="en-US" sz="2400" b="1" dirty="0" smtClean="0">
              <a:solidFill>
                <a:srgbClr val="001C6E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14400" lvl="1" indent="-457200" eaLnBrk="1" hangingPunct="1"/>
            <a:endPara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14400" lvl="1" indent="-457200" eaLnBrk="1" hangingPunct="1"/>
            <a:endPara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14400" lvl="1" indent="-457200" eaLnBrk="1" hangingPunct="1"/>
            <a:endPara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14400" lvl="1" indent="-457200" eaLnBrk="1" hangingPunct="1"/>
            <a:endPara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14400" lvl="1" indent="-457200" eaLnBrk="1" hangingPunct="1"/>
            <a:endPara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14400" lvl="1" indent="-457200" eaLnBrk="1" hangingPunct="1"/>
            <a:endPara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14400" lvl="1" indent="-457200" eaLnBrk="1" hangingPunct="1"/>
            <a:endPara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14400" lvl="1" indent="-457200" eaLnBrk="1" hangingPunct="1"/>
            <a:endPara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5059" name="投影片編號版面配置區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3D7B20C9-0963-48FC-A5C6-CE3A17C610E9}" type="slidenum">
              <a:rPr kumimoji="0" lang="en-US" altLang="zh-TW" sz="14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kumimoji="0" lang="en-US" altLang="zh-TW" sz="1400">
              <a:solidFill>
                <a:srgbClr val="000000"/>
              </a:solidFill>
            </a:endParaRPr>
          </a:p>
        </p:txBody>
      </p:sp>
      <p:sp>
        <p:nvSpPr>
          <p:cNvPr id="45062" name="Rectangle 24"/>
          <p:cNvSpPr>
            <a:spLocks noChangeArrowheads="1"/>
          </p:cNvSpPr>
          <p:nvPr/>
        </p:nvSpPr>
        <p:spPr bwMode="auto">
          <a:xfrm>
            <a:off x="0" y="2987675"/>
            <a:ext cx="18415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200">
              <a:solidFill>
                <a:srgbClr val="000000"/>
              </a:solidFill>
              <a:ea typeface="標楷體" panose="03000509000000000000" pitchFamily="65" charset="-120"/>
            </a:endParaRPr>
          </a:p>
        </p:txBody>
      </p:sp>
      <p:sp>
        <p:nvSpPr>
          <p:cNvPr id="45063" name="Rectangle 42"/>
          <p:cNvSpPr>
            <a:spLocks noChangeArrowheads="1"/>
          </p:cNvSpPr>
          <p:nvPr/>
        </p:nvSpPr>
        <p:spPr bwMode="auto">
          <a:xfrm>
            <a:off x="0" y="-212725"/>
            <a:ext cx="18415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200">
              <a:solidFill>
                <a:srgbClr val="000000"/>
              </a:solidFill>
              <a:ea typeface="標楷體" panose="03000509000000000000" pitchFamily="65" charset="-120"/>
            </a:endParaRPr>
          </a:p>
        </p:txBody>
      </p:sp>
      <p:sp>
        <p:nvSpPr>
          <p:cNvPr id="45064" name="Rectangle 57"/>
          <p:cNvSpPr>
            <a:spLocks noChangeArrowheads="1"/>
          </p:cNvSpPr>
          <p:nvPr/>
        </p:nvSpPr>
        <p:spPr bwMode="auto">
          <a:xfrm>
            <a:off x="0" y="-212725"/>
            <a:ext cx="18415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200">
              <a:solidFill>
                <a:srgbClr val="000000"/>
              </a:solidFill>
              <a:ea typeface="標楷體" panose="03000509000000000000" pitchFamily="65" charset="-120"/>
            </a:endParaRPr>
          </a:p>
        </p:txBody>
      </p:sp>
      <p:sp>
        <p:nvSpPr>
          <p:cNvPr id="45065" name="Rectangle 59"/>
          <p:cNvSpPr>
            <a:spLocks noChangeArrowheads="1"/>
          </p:cNvSpPr>
          <p:nvPr/>
        </p:nvSpPr>
        <p:spPr bwMode="auto">
          <a:xfrm>
            <a:off x="0" y="-212725"/>
            <a:ext cx="18415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200">
              <a:solidFill>
                <a:srgbClr val="000000"/>
              </a:solidFill>
              <a:ea typeface="標楷體" panose="03000509000000000000" pitchFamily="65" charset="-120"/>
            </a:endParaRPr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0" y="-212725"/>
            <a:ext cx="18415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200">
              <a:solidFill>
                <a:srgbClr val="000000"/>
              </a:solidFill>
              <a:ea typeface="標楷體" panose="03000509000000000000" pitchFamily="65" charset="-120"/>
            </a:endParaRPr>
          </a:p>
        </p:txBody>
      </p:sp>
      <p:sp>
        <p:nvSpPr>
          <p:cNvPr id="45067" name="Rectangle 12"/>
          <p:cNvSpPr>
            <a:spLocks noChangeArrowheads="1"/>
          </p:cNvSpPr>
          <p:nvPr/>
        </p:nvSpPr>
        <p:spPr bwMode="auto">
          <a:xfrm>
            <a:off x="0" y="-212725"/>
            <a:ext cx="18415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200">
              <a:solidFill>
                <a:srgbClr val="000000"/>
              </a:solidFill>
              <a:ea typeface="標楷體" panose="03000509000000000000" pitchFamily="65" charset="-120"/>
            </a:endParaRPr>
          </a:p>
        </p:txBody>
      </p:sp>
      <p:sp>
        <p:nvSpPr>
          <p:cNvPr id="45068" name="Rectangle 16"/>
          <p:cNvSpPr>
            <a:spLocks noChangeArrowheads="1"/>
          </p:cNvSpPr>
          <p:nvPr/>
        </p:nvSpPr>
        <p:spPr bwMode="auto">
          <a:xfrm>
            <a:off x="0" y="-212725"/>
            <a:ext cx="18415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200">
              <a:solidFill>
                <a:srgbClr val="000000"/>
              </a:solidFill>
              <a:ea typeface="標楷體" panose="03000509000000000000" pitchFamily="65" charset="-120"/>
            </a:endParaRPr>
          </a:p>
        </p:txBody>
      </p:sp>
      <p:graphicFrame>
        <p:nvGraphicFramePr>
          <p:cNvPr id="7170" name="Object 15"/>
          <p:cNvGraphicFramePr>
            <a:graphicFrameLocks noChangeAspect="1"/>
          </p:cNvGraphicFramePr>
          <p:nvPr>
            <p:extLst/>
          </p:nvPr>
        </p:nvGraphicFramePr>
        <p:xfrm>
          <a:off x="1186656" y="1326260"/>
          <a:ext cx="2808287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63" name="方程式" r:id="rId4" imgW="1637589" imgH="431613" progId="Equation.3">
                  <p:embed/>
                </p:oleObj>
              </mc:Choice>
              <mc:Fallback>
                <p:oleObj name="方程式" r:id="rId4" imgW="1637589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6656" y="1326260"/>
                        <a:ext cx="2808287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70" name="Rectangle 17"/>
          <p:cNvSpPr>
            <a:spLocks noChangeArrowheads="1"/>
          </p:cNvSpPr>
          <p:nvPr/>
        </p:nvSpPr>
        <p:spPr bwMode="auto">
          <a:xfrm>
            <a:off x="0" y="311150"/>
            <a:ext cx="18415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200">
              <a:solidFill>
                <a:srgbClr val="000000"/>
              </a:solidFill>
              <a:ea typeface="標楷體" panose="03000509000000000000" pitchFamily="65" charset="-120"/>
            </a:endParaRPr>
          </a:p>
        </p:txBody>
      </p:sp>
      <p:sp>
        <p:nvSpPr>
          <p:cNvPr id="45071" name="Rectangle 19"/>
          <p:cNvSpPr>
            <a:spLocks noChangeArrowheads="1"/>
          </p:cNvSpPr>
          <p:nvPr/>
        </p:nvSpPr>
        <p:spPr bwMode="auto">
          <a:xfrm>
            <a:off x="0" y="-212725"/>
            <a:ext cx="18415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200">
              <a:solidFill>
                <a:srgbClr val="000000"/>
              </a:solidFill>
              <a:ea typeface="標楷體" panose="03000509000000000000" pitchFamily="65" charset="-120"/>
            </a:endParaRPr>
          </a:p>
        </p:txBody>
      </p:sp>
      <p:sp>
        <p:nvSpPr>
          <p:cNvPr id="45073" name="Rectangle 20"/>
          <p:cNvSpPr>
            <a:spLocks noChangeArrowheads="1"/>
          </p:cNvSpPr>
          <p:nvPr/>
        </p:nvSpPr>
        <p:spPr bwMode="auto">
          <a:xfrm>
            <a:off x="0" y="320675"/>
            <a:ext cx="18415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200">
              <a:solidFill>
                <a:srgbClr val="000000"/>
              </a:solidFill>
              <a:ea typeface="標楷體" panose="03000509000000000000" pitchFamily="65" charset="-120"/>
            </a:endParaRPr>
          </a:p>
        </p:txBody>
      </p:sp>
      <p:sp>
        <p:nvSpPr>
          <p:cNvPr id="45074" name="Rectangle 22"/>
          <p:cNvSpPr>
            <a:spLocks noChangeArrowheads="1"/>
          </p:cNvSpPr>
          <p:nvPr/>
        </p:nvSpPr>
        <p:spPr bwMode="auto">
          <a:xfrm>
            <a:off x="0" y="-212725"/>
            <a:ext cx="18415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200">
              <a:solidFill>
                <a:srgbClr val="000000"/>
              </a:solidFill>
              <a:ea typeface="標楷體" panose="03000509000000000000" pitchFamily="65" charset="-120"/>
            </a:endParaRPr>
          </a:p>
        </p:txBody>
      </p:sp>
      <p:sp>
        <p:nvSpPr>
          <p:cNvPr id="45076" name="Rectangle 23"/>
          <p:cNvSpPr>
            <a:spLocks noChangeArrowheads="1"/>
          </p:cNvSpPr>
          <p:nvPr/>
        </p:nvSpPr>
        <p:spPr bwMode="auto">
          <a:xfrm>
            <a:off x="0" y="320675"/>
            <a:ext cx="18415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200">
              <a:solidFill>
                <a:srgbClr val="000000"/>
              </a:solidFill>
              <a:ea typeface="標楷體" panose="03000509000000000000" pitchFamily="65" charset="-120"/>
            </a:endParaRPr>
          </a:p>
        </p:txBody>
      </p:sp>
      <p:sp>
        <p:nvSpPr>
          <p:cNvPr id="45077" name="Rectangle 25"/>
          <p:cNvSpPr>
            <a:spLocks noChangeArrowheads="1"/>
          </p:cNvSpPr>
          <p:nvPr/>
        </p:nvSpPr>
        <p:spPr bwMode="auto">
          <a:xfrm>
            <a:off x="0" y="3049588"/>
            <a:ext cx="18415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200">
              <a:solidFill>
                <a:srgbClr val="000000"/>
              </a:solidFill>
              <a:ea typeface="標楷體" panose="03000509000000000000" pitchFamily="65" charset="-120"/>
            </a:endParaRPr>
          </a:p>
        </p:txBody>
      </p:sp>
      <p:graphicFrame>
        <p:nvGraphicFramePr>
          <p:cNvPr id="7173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3451626"/>
              </p:ext>
            </p:extLst>
          </p:nvPr>
        </p:nvGraphicFramePr>
        <p:xfrm>
          <a:off x="1660054" y="3467075"/>
          <a:ext cx="303213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64" name="方程式" r:id="rId6" imgW="152268" imgH="253780" progId="Equation.3">
                  <p:embed/>
                </p:oleObj>
              </mc:Choice>
              <mc:Fallback>
                <p:oleObj name="方程式" r:id="rId6" imgW="152268" imgH="2537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0054" y="3467075"/>
                        <a:ext cx="303213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79" name="Rectangle 26"/>
          <p:cNvSpPr>
            <a:spLocks noChangeArrowheads="1"/>
          </p:cNvSpPr>
          <p:nvPr/>
        </p:nvSpPr>
        <p:spPr bwMode="auto">
          <a:xfrm>
            <a:off x="0" y="3382963"/>
            <a:ext cx="18415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200">
              <a:solidFill>
                <a:srgbClr val="000000"/>
              </a:solidFill>
              <a:ea typeface="標楷體" panose="03000509000000000000" pitchFamily="65" charset="-120"/>
            </a:endParaRPr>
          </a:p>
        </p:txBody>
      </p:sp>
      <p:sp>
        <p:nvSpPr>
          <p:cNvPr id="45080" name="Rectangle 28"/>
          <p:cNvSpPr>
            <a:spLocks noChangeArrowheads="1"/>
          </p:cNvSpPr>
          <p:nvPr/>
        </p:nvSpPr>
        <p:spPr bwMode="auto">
          <a:xfrm>
            <a:off x="0" y="3000375"/>
            <a:ext cx="18415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200">
              <a:solidFill>
                <a:srgbClr val="000000"/>
              </a:solidFill>
              <a:ea typeface="標楷體" panose="03000509000000000000" pitchFamily="65" charset="-120"/>
            </a:endParaRPr>
          </a:p>
        </p:txBody>
      </p:sp>
      <p:graphicFrame>
        <p:nvGraphicFramePr>
          <p:cNvPr id="7174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0367169"/>
              </p:ext>
            </p:extLst>
          </p:nvPr>
        </p:nvGraphicFramePr>
        <p:xfrm>
          <a:off x="2436838" y="3467943"/>
          <a:ext cx="75565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65" name="方程式" r:id="rId8" imgW="583947" imgH="457002" progId="Equation.3">
                  <p:embed/>
                </p:oleObj>
              </mc:Choice>
              <mc:Fallback>
                <p:oleObj name="方程式" r:id="rId8" imgW="583947" imgH="4570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6838" y="3467943"/>
                        <a:ext cx="755650" cy="585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82" name="Rectangle 30"/>
          <p:cNvSpPr>
            <a:spLocks noChangeArrowheads="1"/>
          </p:cNvSpPr>
          <p:nvPr/>
        </p:nvSpPr>
        <p:spPr bwMode="auto">
          <a:xfrm>
            <a:off x="0" y="2916238"/>
            <a:ext cx="18415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200">
              <a:solidFill>
                <a:srgbClr val="000000"/>
              </a:solidFill>
              <a:ea typeface="標楷體" panose="03000509000000000000" pitchFamily="65" charset="-120"/>
            </a:endParaRPr>
          </a:p>
        </p:txBody>
      </p:sp>
      <p:graphicFrame>
        <p:nvGraphicFramePr>
          <p:cNvPr id="7175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9609135"/>
              </p:ext>
            </p:extLst>
          </p:nvPr>
        </p:nvGraphicFramePr>
        <p:xfrm>
          <a:off x="3347864" y="4221088"/>
          <a:ext cx="1851025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66" name="方程式" r:id="rId10" imgW="1155600" imgH="457200" progId="Equation.3">
                  <p:embed/>
                </p:oleObj>
              </mc:Choice>
              <mc:Fallback>
                <p:oleObj name="方程式" r:id="rId10" imgW="1155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4221088"/>
                        <a:ext cx="1851025" cy="746125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84" name="Rectangle 31"/>
          <p:cNvSpPr>
            <a:spLocks noChangeArrowheads="1"/>
          </p:cNvSpPr>
          <p:nvPr/>
        </p:nvSpPr>
        <p:spPr bwMode="auto">
          <a:xfrm>
            <a:off x="0" y="3516313"/>
            <a:ext cx="18415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200">
              <a:solidFill>
                <a:srgbClr val="000000"/>
              </a:solidFill>
              <a:ea typeface="標楷體" panose="03000509000000000000" pitchFamily="65" charset="-120"/>
            </a:endParaRPr>
          </a:p>
        </p:txBody>
      </p:sp>
      <p:sp>
        <p:nvSpPr>
          <p:cNvPr id="31" name="Rectangle 2"/>
          <p:cNvSpPr txBox="1">
            <a:spLocks noChangeArrowheads="1"/>
          </p:cNvSpPr>
          <p:nvPr/>
        </p:nvSpPr>
        <p:spPr>
          <a:xfrm>
            <a:off x="685800" y="168275"/>
            <a:ext cx="7772400" cy="92551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新細明體" pitchFamily="18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新細明體" pitchFamily="18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新細明體" pitchFamily="18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新細明體" pitchFamily="18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新細明體" pitchFamily="18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新細明體" pitchFamily="18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新細明體" pitchFamily="18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r>
              <a:rPr lang="zh-TW" altLang="zh-TW" b="1" kern="0" dirty="0" smtClean="0">
                <a:solidFill>
                  <a:srgbClr val="000000"/>
                </a:solidFill>
                <a:latin typeface="Times New Roman"/>
                <a:ea typeface="標楷體" pitchFamily="65" charset="-120"/>
              </a:rPr>
              <a:t>利率平價</a:t>
            </a:r>
            <a:r>
              <a:rPr lang="zh-CN" altLang="en-US" b="1" kern="0" dirty="0" smtClean="0">
                <a:solidFill>
                  <a:srgbClr val="000000"/>
                </a:solidFill>
                <a:latin typeface="Times New Roman"/>
                <a:ea typeface="標楷體" pitchFamily="65" charset="-120"/>
              </a:rPr>
              <a:t>條件</a:t>
            </a:r>
            <a:r>
              <a:rPr lang="en-US" altLang="zh-CN" b="1" kern="0" dirty="0" smtClean="0">
                <a:solidFill>
                  <a:srgbClr val="000000"/>
                </a:solidFill>
                <a:latin typeface="Times New Roman"/>
                <a:ea typeface="標楷體" pitchFamily="65" charset="-120"/>
              </a:rPr>
              <a:t>(</a:t>
            </a:r>
            <a:r>
              <a:rPr lang="zh-CN" altLang="en-US" b="1" kern="0" dirty="0" smtClean="0">
                <a:solidFill>
                  <a:srgbClr val="000000"/>
                </a:solidFill>
                <a:latin typeface="Times New Roman"/>
                <a:ea typeface="標楷體" pitchFamily="65" charset="-120"/>
              </a:rPr>
              <a:t>續</a:t>
            </a:r>
            <a:r>
              <a:rPr lang="en-US" altLang="zh-CN" b="1" kern="0" dirty="0" smtClean="0">
                <a:solidFill>
                  <a:srgbClr val="000000"/>
                </a:solidFill>
                <a:latin typeface="Times New Roman"/>
                <a:ea typeface="標楷體" pitchFamily="65" charset="-120"/>
              </a:rPr>
              <a:t>)</a:t>
            </a:r>
            <a:endParaRPr lang="zh-TW" altLang="en-US" b="1" kern="0" dirty="0" smtClean="0">
              <a:solidFill>
                <a:srgbClr val="000000"/>
              </a:solidFill>
              <a:latin typeface="Times New Roman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17422701"/>
      </p:ext>
    </p:extLst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7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8" grpId="0" build="p"/>
      <p:bldP spid="31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543CD2-5BF4-4B10-9717-C4AD3FD6A8CA}" type="datetime1">
              <a:rPr lang="zh-TW" altLang="en-US" smtClean="0">
                <a:solidFill>
                  <a:srgbClr val="000000"/>
                </a:solidFill>
              </a:rPr>
              <a:pPr>
                <a:defRPr/>
              </a:pPr>
              <a:t>2017/1/20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 smtClean="0">
                <a:solidFill>
                  <a:srgbClr val="000000"/>
                </a:solidFill>
              </a:rPr>
              <a:t>黃志典</a:t>
            </a:r>
            <a:r>
              <a:rPr lang="en-US" altLang="zh-TW" dirty="0" smtClean="0">
                <a:solidFill>
                  <a:srgbClr val="000000"/>
                </a:solidFill>
              </a:rPr>
              <a:t>: </a:t>
            </a:r>
            <a:r>
              <a:rPr lang="zh-TW" altLang="en-US" dirty="0" smtClean="0">
                <a:solidFill>
                  <a:srgbClr val="000000"/>
                </a:solidFill>
              </a:rPr>
              <a:t>金融市場概論</a:t>
            </a: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4AD5E48-CD2F-4287-A851-1EE10F7F25A5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168275"/>
            <a:ext cx="7772400" cy="92551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新細明體" pitchFamily="18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新細明體" pitchFamily="18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新細明體" pitchFamily="18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新細明體" pitchFamily="18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新細明體" pitchFamily="18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新細明體" pitchFamily="18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新細明體" pitchFamily="18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r>
              <a:rPr lang="zh-TW" altLang="zh-TW" b="1" kern="0" dirty="0" smtClean="0">
                <a:solidFill>
                  <a:srgbClr val="000000"/>
                </a:solidFill>
                <a:latin typeface="Times New Roman"/>
                <a:ea typeface="標楷體" pitchFamily="65" charset="-120"/>
              </a:rPr>
              <a:t>利率平價</a:t>
            </a:r>
            <a:r>
              <a:rPr lang="zh-CN" altLang="en-US" b="1" kern="0" dirty="0" smtClean="0">
                <a:solidFill>
                  <a:srgbClr val="000000"/>
                </a:solidFill>
                <a:latin typeface="Times New Roman"/>
                <a:ea typeface="標楷體" pitchFamily="65" charset="-120"/>
              </a:rPr>
              <a:t>條件</a:t>
            </a:r>
            <a:r>
              <a:rPr lang="en-US" altLang="zh-CN" b="1" kern="0" dirty="0" smtClean="0">
                <a:solidFill>
                  <a:srgbClr val="000000"/>
                </a:solidFill>
                <a:latin typeface="Times New Roman"/>
                <a:ea typeface="標楷體" pitchFamily="65" charset="-120"/>
              </a:rPr>
              <a:t>(</a:t>
            </a:r>
            <a:r>
              <a:rPr lang="zh-CN" altLang="en-US" b="1" kern="0" dirty="0" smtClean="0">
                <a:solidFill>
                  <a:srgbClr val="000000"/>
                </a:solidFill>
                <a:latin typeface="Times New Roman"/>
                <a:ea typeface="標楷體" pitchFamily="65" charset="-120"/>
              </a:rPr>
              <a:t>續</a:t>
            </a:r>
            <a:r>
              <a:rPr lang="en-US" altLang="zh-CN" b="1" kern="0" dirty="0" smtClean="0">
                <a:solidFill>
                  <a:srgbClr val="000000"/>
                </a:solidFill>
                <a:latin typeface="Times New Roman"/>
                <a:ea typeface="標楷體" pitchFamily="65" charset="-120"/>
              </a:rPr>
              <a:t>)</a:t>
            </a:r>
            <a:endParaRPr lang="zh-TW" altLang="en-US" b="1" kern="0" dirty="0" smtClean="0">
              <a:solidFill>
                <a:srgbClr val="000000"/>
              </a:solidFill>
              <a:latin typeface="Times New Roman"/>
              <a:ea typeface="標楷體" pitchFamily="65" charset="-12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5875" y="1093788"/>
            <a:ext cx="79323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5CB9E7"/>
              </a:buClr>
              <a:buFont typeface="Wingdings" panose="05000000000000000000" pitchFamily="2" charset="2"/>
              <a:buChar char="l"/>
            </a:pPr>
            <a:r>
              <a:rPr lang="zh-TW" altLang="zh-TW" sz="2400" kern="1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如果金融工具的</a:t>
            </a:r>
            <a:r>
              <a:rPr lang="zh-TW" altLang="zh-TW" sz="2400" kern="1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到期期限不是</a:t>
            </a:r>
            <a:r>
              <a:rPr lang="en-US" altLang="zh-TW" sz="2400" kern="1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2400" kern="1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zh-TW" altLang="zh-TW" sz="2400" kern="1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，則</a:t>
            </a:r>
            <a:r>
              <a:rPr lang="zh-TW" altLang="zh-TW" sz="2400" kern="1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「未</a:t>
            </a:r>
            <a:r>
              <a:rPr lang="zh-TW" altLang="zh-TW" sz="2400" kern="1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拋補的利率平價</a:t>
            </a:r>
            <a:r>
              <a:rPr lang="zh-TW" altLang="zh-TW" sz="2400" kern="1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條件」必須</a:t>
            </a:r>
            <a:r>
              <a:rPr lang="zh-TW" altLang="zh-TW" sz="2400" kern="1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略加修改</a:t>
            </a:r>
            <a:r>
              <a:rPr lang="zh-TW" altLang="zh-TW" sz="2400" kern="1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400" kern="100" dirty="0" smtClean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800100" lvl="1" indent="-342900">
              <a:buClr>
                <a:srgbClr val="5CB9E7"/>
              </a:buClr>
              <a:buFont typeface="Wingdings" panose="05000000000000000000" pitchFamily="2" charset="2"/>
              <a:buChar char="Ø"/>
            </a:pPr>
            <a:r>
              <a:rPr lang="zh-TW" altLang="zh-TW" sz="2400" kern="1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以</a:t>
            </a:r>
            <a:r>
              <a:rPr lang="en-US" altLang="zh-TW" sz="2400" kern="1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D</a:t>
            </a:r>
            <a:r>
              <a:rPr lang="zh-TW" altLang="zh-TW" sz="2400" kern="1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月期的新台幣定期存款與美元定期存款為例：</a:t>
            </a:r>
            <a:endParaRPr lang="zh-TW" altLang="en-US" sz="24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791668" y="2386314"/>
          <a:ext cx="3030462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4" name="Equation" r:id="rId3" imgW="2209800" imgH="431800" progId="Equation.3">
                  <p:embed/>
                </p:oleObj>
              </mc:Choice>
              <mc:Fallback>
                <p:oleObj name="Equation" r:id="rId3" imgW="22098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1668" y="2386314"/>
                        <a:ext cx="3030462" cy="715963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711316" y="3219630"/>
            <a:ext cx="1415772" cy="4129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304800">
              <a:lnSpc>
                <a:spcPts val="2500"/>
              </a:lnSpc>
              <a:spcAft>
                <a:spcPts val="0"/>
              </a:spcAft>
            </a:pPr>
            <a:r>
              <a:rPr lang="zh-TW" altLang="zh-TW" sz="2400" kern="100" dirty="0">
                <a:solidFill>
                  <a:srgbClr val="000000"/>
                </a:solidFill>
                <a:ea typeface="標楷體" panose="03000509000000000000" pitchFamily="65" charset="-120"/>
              </a:rPr>
              <a:t>式中，</a:t>
            </a:r>
            <a:endParaRPr lang="zh-TW" altLang="zh-TW" sz="2000" kern="100" dirty="0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71600" y="3632564"/>
            <a:ext cx="6048672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04800">
              <a:lnSpc>
                <a:spcPts val="2500"/>
              </a:lnSpc>
              <a:spcAft>
                <a:spcPts val="0"/>
              </a:spcAft>
            </a:pPr>
            <a:r>
              <a:rPr lang="zh-CN" altLang="en-US" sz="2000" kern="1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000" kern="1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D</a:t>
            </a:r>
            <a:r>
              <a:rPr lang="zh-TW" altLang="zh-TW" sz="2000" kern="1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月期的新台幣存款</a:t>
            </a:r>
            <a:r>
              <a:rPr lang="zh-TW" altLang="zh-TW" sz="2000" kern="1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利率</a:t>
            </a:r>
            <a:r>
              <a:rPr lang="en-US" altLang="zh-TW" sz="2000" kern="1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000" kern="1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</a:t>
            </a:r>
            <a:r>
              <a:rPr lang="zh-TW" altLang="zh-TW" sz="2000" kern="1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每年</a:t>
            </a:r>
            <a:r>
              <a:rPr lang="en-US" altLang="zh-TW" sz="2000" kern="1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%</a:t>
            </a:r>
            <a:r>
              <a:rPr lang="zh-TW" altLang="zh-TW" sz="2000" kern="1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表示</a:t>
            </a:r>
            <a:r>
              <a:rPr lang="en-US" altLang="zh-TW" sz="2000" kern="1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TW" sz="2000" baseline="-250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304800">
              <a:lnSpc>
                <a:spcPts val="2500"/>
              </a:lnSpc>
              <a:spcAft>
                <a:spcPts val="0"/>
              </a:spcAft>
            </a:pPr>
            <a:r>
              <a:rPr lang="zh-CN" altLang="en-US" sz="20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0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D</a:t>
            </a:r>
            <a:r>
              <a:rPr lang="zh-TW" altLang="zh-TW" sz="20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月期的美元存款</a:t>
            </a:r>
            <a:r>
              <a:rPr lang="zh-TW" altLang="zh-TW" sz="20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利率</a:t>
            </a:r>
            <a:r>
              <a:rPr lang="en-US" altLang="zh-TW" sz="20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0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</a:t>
            </a:r>
            <a:r>
              <a:rPr lang="zh-TW" altLang="zh-TW" sz="20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每年</a:t>
            </a:r>
            <a:r>
              <a:rPr lang="en-US" altLang="zh-TW" sz="20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%</a:t>
            </a:r>
            <a:r>
              <a:rPr lang="zh-TW" altLang="zh-TW" sz="20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表示</a:t>
            </a:r>
            <a:r>
              <a:rPr lang="en-US" altLang="zh-TW" sz="20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zh-TW" sz="20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304800">
              <a:lnSpc>
                <a:spcPts val="2500"/>
              </a:lnSpc>
              <a:spcAft>
                <a:spcPts val="0"/>
              </a:spcAft>
            </a:pPr>
            <a:r>
              <a:rPr lang="zh-CN" altLang="en-US" sz="20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zh-TW" sz="20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即</a:t>
            </a:r>
            <a:r>
              <a:rPr lang="zh-TW" altLang="zh-TW" sz="20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期美元</a:t>
            </a:r>
            <a:r>
              <a:rPr lang="zh-TW" altLang="zh-TW" sz="20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匯率</a:t>
            </a:r>
            <a:r>
              <a:rPr lang="en-US" altLang="zh-TW" sz="20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(NT/U$)</a:t>
            </a:r>
          </a:p>
          <a:p>
            <a:pPr indent="304800">
              <a:lnSpc>
                <a:spcPts val="2500"/>
              </a:lnSpc>
              <a:spcAft>
                <a:spcPts val="0"/>
              </a:spcAft>
            </a:pPr>
            <a:r>
              <a:rPr lang="zh-TW" altLang="zh-TW" sz="20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：預期</a:t>
            </a:r>
            <a:r>
              <a:rPr lang="en-US" altLang="zh-TW" sz="20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D</a:t>
            </a:r>
            <a:r>
              <a:rPr lang="zh-TW" altLang="zh-TW" sz="20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月後的美元</a:t>
            </a:r>
            <a:r>
              <a:rPr lang="zh-TW" altLang="zh-TW" sz="20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匯率</a:t>
            </a:r>
            <a:r>
              <a:rPr lang="en-US" altLang="zh-TW" sz="20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(NT/U$)</a:t>
            </a:r>
          </a:p>
          <a:p>
            <a:pPr indent="304800">
              <a:lnSpc>
                <a:spcPts val="2500"/>
              </a:lnSpc>
              <a:spcAft>
                <a:spcPts val="0"/>
              </a:spcAft>
            </a:pPr>
            <a:r>
              <a:rPr lang="zh-TW" altLang="zh-TW" sz="2000" kern="1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zh-TW" altLang="zh-TW" sz="2000" kern="1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2000" kern="1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將</a:t>
            </a:r>
            <a:r>
              <a:rPr lang="en-US" altLang="zh-TW" sz="2000" kern="1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2000" kern="1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元新台幣投資在</a:t>
            </a:r>
            <a:r>
              <a:rPr lang="en-US" altLang="zh-TW" sz="2000" kern="1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D</a:t>
            </a:r>
            <a:r>
              <a:rPr lang="zh-TW" altLang="zh-TW" sz="2000" kern="1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月期新台幣存款的本利</a:t>
            </a:r>
            <a:r>
              <a:rPr lang="zh-TW" altLang="zh-TW" sz="2000" kern="1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和</a:t>
            </a:r>
            <a:r>
              <a:rPr lang="en-US" altLang="zh-TW" sz="2000" kern="1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	(</a:t>
            </a:r>
            <a:r>
              <a:rPr lang="zh-TW" altLang="zh-TW" sz="2000" kern="1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以</a:t>
            </a:r>
            <a:r>
              <a:rPr lang="zh-TW" altLang="zh-TW" sz="2000" kern="1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新台幣</a:t>
            </a:r>
            <a:r>
              <a:rPr lang="zh-TW" altLang="zh-TW" sz="2000" kern="1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計算</a:t>
            </a:r>
            <a:r>
              <a:rPr lang="en-US" altLang="zh-TW" sz="2000" kern="1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en-US" altLang="zh-TW" sz="2000" kern="1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127088" y="5491665"/>
            <a:ext cx="58186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0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 </a:t>
            </a:r>
            <a:r>
              <a:rPr lang="zh-TW" altLang="zh-TW" sz="20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將</a:t>
            </a:r>
            <a:r>
              <a:rPr lang="en-US" altLang="zh-TW" sz="20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20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元新台幣投資在</a:t>
            </a:r>
            <a:r>
              <a:rPr lang="en-US" altLang="zh-TW" sz="20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D</a:t>
            </a:r>
            <a:r>
              <a:rPr lang="zh-TW" altLang="zh-TW" sz="20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月期美元存款的預期本利</a:t>
            </a:r>
            <a:r>
              <a:rPr lang="zh-TW" altLang="zh-TW" sz="20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和</a:t>
            </a:r>
            <a:r>
              <a:rPr lang="en-US" altLang="zh-TW" sz="20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0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</a:t>
            </a:r>
            <a:r>
              <a:rPr lang="zh-TW" altLang="zh-TW" sz="20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新台幣</a:t>
            </a:r>
            <a:r>
              <a:rPr lang="zh-TW" altLang="zh-TW" sz="20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計算</a:t>
            </a:r>
            <a:r>
              <a:rPr lang="en-US" altLang="zh-TW" sz="20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20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798465" y="2538996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sz="2400" kern="10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可簡</a:t>
            </a:r>
            <a:r>
              <a:rPr lang="zh-CN" altLang="en-US" sz="2400" kern="10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化</a:t>
            </a:r>
            <a:r>
              <a:rPr lang="zh-TW" altLang="zh-TW" sz="2400" kern="10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為：</a:t>
            </a:r>
            <a:endParaRPr lang="zh-TW" altLang="en-US" sz="2400" dirty="0">
              <a:solidFill>
                <a:srgbClr val="000000"/>
              </a:solidFill>
              <a:ea typeface="標楷體" panose="03000509000000000000" pitchFamily="65" charset="-120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/>
          </p:nvPr>
        </p:nvGraphicFramePr>
        <p:xfrm>
          <a:off x="5491127" y="2391460"/>
          <a:ext cx="2675599" cy="756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5" name="Equation" r:id="rId5" imgW="1663700" imgH="457200" progId="Equation.3">
                  <p:embed/>
                </p:oleObj>
              </mc:Choice>
              <mc:Fallback>
                <p:oleObj name="Equation" r:id="rId5" imgW="16637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1127" y="2391460"/>
                        <a:ext cx="2675599" cy="756735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/>
          </p:nvPr>
        </p:nvGraphicFramePr>
        <p:xfrm>
          <a:off x="791668" y="3616371"/>
          <a:ext cx="179932" cy="35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6" name="Equation" r:id="rId7" imgW="114250" imgH="228501" progId="Equation.3">
                  <p:embed/>
                </p:oleObj>
              </mc:Choice>
              <mc:Fallback>
                <p:oleObj name="Equation" r:id="rId7" imgW="114250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1668" y="3616371"/>
                        <a:ext cx="179932" cy="3598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/>
          </p:nvPr>
        </p:nvGraphicFramePr>
        <p:xfrm>
          <a:off x="768439" y="3977176"/>
          <a:ext cx="306756" cy="37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7" name="Equation" r:id="rId9" imgW="164957" imgH="253780" progId="Equation.3">
                  <p:embed/>
                </p:oleObj>
              </mc:Choice>
              <mc:Fallback>
                <p:oleObj name="Equation" r:id="rId9" imgW="164957" imgH="2537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439" y="3977176"/>
                        <a:ext cx="306756" cy="3761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/>
          </p:nvPr>
        </p:nvGraphicFramePr>
        <p:xfrm>
          <a:off x="739910" y="4364951"/>
          <a:ext cx="231690" cy="30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8" r:id="rId11" imgW="177646" imgH="228402" progId="Equation.DSMT4">
                  <p:embed/>
                </p:oleObj>
              </mc:Choice>
              <mc:Fallback>
                <p:oleObj r:id="rId11" imgW="177646" imgH="22840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910" y="4364951"/>
                        <a:ext cx="231690" cy="303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/>
          </p:nvPr>
        </p:nvGraphicFramePr>
        <p:xfrm>
          <a:off x="723129" y="4607134"/>
          <a:ext cx="352066" cy="3143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9" name="Equation" r:id="rId13" imgW="266469" imgH="241091" progId="Equation.3">
                  <p:embed/>
                </p:oleObj>
              </mc:Choice>
              <mc:Fallback>
                <p:oleObj name="Equation" r:id="rId13" imgW="266469" imgH="2410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129" y="4607134"/>
                        <a:ext cx="352066" cy="31434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/>
          </p:nvPr>
        </p:nvGraphicFramePr>
        <p:xfrm>
          <a:off x="184386" y="4973142"/>
          <a:ext cx="1077486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0" name="Equation" r:id="rId15" imgW="748975" imgH="431613" progId="Equation.3">
                  <p:embed/>
                </p:oleObj>
              </mc:Choice>
              <mc:Fallback>
                <p:oleObj name="Equation" r:id="rId15" imgW="748975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386" y="4973142"/>
                        <a:ext cx="1077486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/>
          </p:nvPr>
        </p:nvGraphicFramePr>
        <p:xfrm>
          <a:off x="266700" y="5535434"/>
          <a:ext cx="172703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1" name="Equation" r:id="rId17" imgW="1397000" imgH="431800" progId="Equation.3">
                  <p:embed/>
                </p:oleObj>
              </mc:Choice>
              <mc:Fallback>
                <p:oleObj name="Equation" r:id="rId17" imgW="13970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" y="5535434"/>
                        <a:ext cx="1727038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3962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日期版面配置區 2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2847F0-B447-42E5-9F7E-745E43285238}" type="datetime1">
              <a:rPr lang="zh-TW" altLang="en-US">
                <a:solidFill>
                  <a:srgbClr val="000000"/>
                </a:solidFill>
              </a:rPr>
              <a:pPr>
                <a:defRPr/>
              </a:pPr>
              <a:t>2017/1/20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5317" name="頁尾版面配置區 2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zh-TW" altLang="en-US" sz="1400" dirty="0" smtClean="0">
                <a:solidFill>
                  <a:srgbClr val="000000"/>
                </a:solidFill>
              </a:rPr>
              <a:t>黃志典</a:t>
            </a:r>
            <a:r>
              <a:rPr kumimoji="0" lang="en-US" altLang="zh-TW" sz="1400" dirty="0" smtClean="0">
                <a:solidFill>
                  <a:srgbClr val="000000"/>
                </a:solidFill>
              </a:rPr>
              <a:t>: </a:t>
            </a:r>
            <a:r>
              <a:rPr kumimoji="0" lang="zh-TW" altLang="en-US" sz="1400" dirty="0" smtClean="0">
                <a:solidFill>
                  <a:srgbClr val="000000"/>
                </a:solidFill>
              </a:rPr>
              <a:t>金融市場概論</a:t>
            </a:r>
            <a:endParaRPr kumimoji="0" lang="en-US" altLang="zh-TW" sz="1400" dirty="0" smtClean="0">
              <a:solidFill>
                <a:srgbClr val="000000"/>
              </a:solidFill>
            </a:endParaRPr>
          </a:p>
        </p:txBody>
      </p:sp>
      <p:sp>
        <p:nvSpPr>
          <p:cNvPr id="55298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B86D82F-6FA6-4308-A79B-CDA2E89D27D8}" type="slidenum">
              <a:rPr kumimoji="0" lang="en-US" altLang="zh-TW" sz="1400" smtClean="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kumimoji="0" lang="en-US" altLang="zh-TW" sz="1400" smtClean="0">
              <a:solidFill>
                <a:srgbClr val="000000"/>
              </a:solidFill>
            </a:endParaRPr>
          </a:p>
        </p:txBody>
      </p:sp>
      <p:sp>
        <p:nvSpPr>
          <p:cNvPr id="404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33375"/>
            <a:ext cx="7772400" cy="7715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未拋補的</a:t>
            </a:r>
            <a:r>
              <a:rPr lang="zh-TW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利率平價理論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續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5299" name="投影片編號版面配置區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ü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CDC69063-7644-4BD1-8BAB-E3CF0948BC8A}" type="slidenum">
              <a:rPr kumimoji="0" lang="en-US" altLang="zh-TW" sz="14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kumimoji="0" lang="en-US" altLang="zh-TW" sz="1400">
              <a:solidFill>
                <a:srgbClr val="000000"/>
              </a:solidFill>
            </a:endParaRPr>
          </a:p>
        </p:txBody>
      </p:sp>
      <p:pic>
        <p:nvPicPr>
          <p:cNvPr id="55318" name="圖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25" y="1254125"/>
            <a:ext cx="6911975" cy="486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5461340"/>
      </p:ext>
    </p:extLst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4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5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482" grpId="0"/>
    </p:bldLst>
  </p:timing>
</p:sld>
</file>

<file path=ppt/theme/theme1.xml><?xml version="1.0" encoding="utf-8"?>
<a:theme xmlns:a="http://schemas.openxmlformats.org/drawingml/2006/main" name="2_Soaring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Soaring">
      <a:majorFont>
        <a:latin typeface="Arial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 13 外匯期貨</Template>
  <TotalTime>4879</TotalTime>
  <Words>902</Words>
  <Application>Microsoft Office PowerPoint</Application>
  <PresentationFormat>如螢幕大小 (4:3)</PresentationFormat>
  <Paragraphs>122</Paragraphs>
  <Slides>12</Slides>
  <Notes>5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3</vt:i4>
      </vt:variant>
      <vt:variant>
        <vt:lpstr>投影片標題</vt:lpstr>
      </vt:variant>
      <vt:variant>
        <vt:i4>12</vt:i4>
      </vt:variant>
    </vt:vector>
  </HeadingPairs>
  <TitlesOfParts>
    <vt:vector size="16" baseType="lpstr">
      <vt:lpstr>2_Soaring</vt:lpstr>
      <vt:lpstr>Equation</vt:lpstr>
      <vt:lpstr>方程式</vt:lpstr>
      <vt:lpstr>Equation.DSMT4</vt:lpstr>
      <vt:lpstr>第10章  外匯市場</vt:lpstr>
      <vt:lpstr>本章綱要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未拋補的利率平價理論(續)</vt:lpstr>
      <vt:lpstr>PowerPoint 簡報</vt:lpstr>
      <vt:lpstr>PowerPoint 簡報</vt:lpstr>
      <vt:lpstr>PowerPoint 簡報</vt:lpstr>
    </vt:vector>
  </TitlesOfParts>
  <Company>NONE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  章 國際收支表</dc:title>
  <dc:creator>SXPCD</dc:creator>
  <cp:lastModifiedBy>XUSER</cp:lastModifiedBy>
  <cp:revision>258</cp:revision>
  <dcterms:created xsi:type="dcterms:W3CDTF">2008-10-11T01:13:42Z</dcterms:created>
  <dcterms:modified xsi:type="dcterms:W3CDTF">2017-01-20T05:18:26Z</dcterms:modified>
</cp:coreProperties>
</file>