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947" r:id="rId2"/>
  </p:sldMasterIdLst>
  <p:notesMasterIdLst>
    <p:notesMasterId r:id="rId91"/>
  </p:notesMasterIdLst>
  <p:handoutMasterIdLst>
    <p:handoutMasterId r:id="rId92"/>
  </p:handoutMasterIdLst>
  <p:sldIdLst>
    <p:sldId id="256" r:id="rId3"/>
    <p:sldId id="278" r:id="rId4"/>
    <p:sldId id="313" r:id="rId5"/>
    <p:sldId id="315" r:id="rId6"/>
    <p:sldId id="316" r:id="rId7"/>
    <p:sldId id="432" r:id="rId8"/>
    <p:sldId id="317" r:id="rId9"/>
    <p:sldId id="335" r:id="rId10"/>
    <p:sldId id="323" r:id="rId11"/>
    <p:sldId id="336" r:id="rId12"/>
    <p:sldId id="325" r:id="rId13"/>
    <p:sldId id="326" r:id="rId14"/>
    <p:sldId id="433" r:id="rId15"/>
    <p:sldId id="327" r:id="rId16"/>
    <p:sldId id="435" r:id="rId17"/>
    <p:sldId id="437" r:id="rId18"/>
    <p:sldId id="328" r:id="rId19"/>
    <p:sldId id="329" r:id="rId20"/>
    <p:sldId id="330" r:id="rId21"/>
    <p:sldId id="331" r:id="rId22"/>
    <p:sldId id="379" r:id="rId23"/>
    <p:sldId id="376" r:id="rId24"/>
    <p:sldId id="375" r:id="rId25"/>
    <p:sldId id="439" r:id="rId26"/>
    <p:sldId id="440" r:id="rId27"/>
    <p:sldId id="441" r:id="rId28"/>
    <p:sldId id="442" r:id="rId29"/>
    <p:sldId id="443" r:id="rId30"/>
    <p:sldId id="444" r:id="rId31"/>
    <p:sldId id="445" r:id="rId32"/>
    <p:sldId id="446" r:id="rId33"/>
    <p:sldId id="450" r:id="rId34"/>
    <p:sldId id="447" r:id="rId35"/>
    <p:sldId id="448" r:id="rId36"/>
    <p:sldId id="449" r:id="rId37"/>
    <p:sldId id="451" r:id="rId38"/>
    <p:sldId id="452" r:id="rId39"/>
    <p:sldId id="453" r:id="rId40"/>
    <p:sldId id="344" r:id="rId41"/>
    <p:sldId id="396" r:id="rId42"/>
    <p:sldId id="455" r:id="rId43"/>
    <p:sldId id="456" r:id="rId44"/>
    <p:sldId id="457" r:id="rId45"/>
    <p:sldId id="458" r:id="rId46"/>
    <p:sldId id="481" r:id="rId47"/>
    <p:sldId id="459" r:id="rId48"/>
    <p:sldId id="460" r:id="rId49"/>
    <p:sldId id="382" r:id="rId50"/>
    <p:sldId id="367" r:id="rId51"/>
    <p:sldId id="350" r:id="rId52"/>
    <p:sldId id="352" r:id="rId53"/>
    <p:sldId id="353" r:id="rId54"/>
    <p:sldId id="360" r:id="rId55"/>
    <p:sldId id="354" r:id="rId56"/>
    <p:sldId id="358" r:id="rId57"/>
    <p:sldId id="386" r:id="rId58"/>
    <p:sldId id="385" r:id="rId59"/>
    <p:sldId id="387" r:id="rId60"/>
    <p:sldId id="388" r:id="rId61"/>
    <p:sldId id="389" r:id="rId62"/>
    <p:sldId id="390" r:id="rId63"/>
    <p:sldId id="391" r:id="rId64"/>
    <p:sldId id="392" r:id="rId65"/>
    <p:sldId id="361" r:id="rId66"/>
    <p:sldId id="393" r:id="rId67"/>
    <p:sldId id="394" r:id="rId68"/>
    <p:sldId id="414" r:id="rId69"/>
    <p:sldId id="363" r:id="rId70"/>
    <p:sldId id="461" r:id="rId71"/>
    <p:sldId id="364" r:id="rId72"/>
    <p:sldId id="462" r:id="rId73"/>
    <p:sldId id="474" r:id="rId74"/>
    <p:sldId id="471" r:id="rId75"/>
    <p:sldId id="475" r:id="rId76"/>
    <p:sldId id="472" r:id="rId77"/>
    <p:sldId id="477" r:id="rId78"/>
    <p:sldId id="478" r:id="rId79"/>
    <p:sldId id="473" r:id="rId80"/>
    <p:sldId id="479" r:id="rId81"/>
    <p:sldId id="368" r:id="rId82"/>
    <p:sldId id="421" r:id="rId83"/>
    <p:sldId id="423" r:id="rId84"/>
    <p:sldId id="424" r:id="rId85"/>
    <p:sldId id="425" r:id="rId86"/>
    <p:sldId id="429" r:id="rId87"/>
    <p:sldId id="430" r:id="rId88"/>
    <p:sldId id="431" r:id="rId89"/>
    <p:sldId id="480" r:id="rId90"/>
  </p:sldIdLst>
  <p:sldSz cx="9144000" cy="6858000" type="screen4x3"/>
  <p:notesSz cx="6858000" cy="9144000"/>
  <p:defaultTextStyle>
    <a:defPPr>
      <a:defRPr lang="zh-TW"/>
    </a:defPPr>
    <a:lvl1pPr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3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55" autoAdjust="0"/>
  </p:normalViewPr>
  <p:slideViewPr>
    <p:cSldViewPr>
      <p:cViewPr varScale="1">
        <p:scale>
          <a:sx n="80" d="100"/>
          <a:sy n="80" d="100"/>
        </p:scale>
        <p:origin x="-1037"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5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27963;&#38913;&#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[活頁簿1]工作表1!$B$1</c:f>
              <c:strCache>
                <c:ptCount val="1"/>
                <c:pt idx="0">
                  <c:v>債券價格</c:v>
                </c:pt>
              </c:strCache>
            </c:strRef>
          </c:tx>
          <c:spPr>
            <a:ln w="28575" cap="rnd">
              <a:solidFill>
                <a:schemeClr val="lt1">
                  <a:alpha val="50000"/>
                </a:schemeClr>
              </a:solidFill>
              <a:round/>
            </a:ln>
            <a:effectLst>
              <a:outerShdw dist="25400" dir="2700000" algn="tl" rotWithShape="0">
                <a:schemeClr val="accent1"/>
              </a:outerShdw>
            </a:effectLst>
          </c:spPr>
          <c:marker>
            <c:symbol val="circle"/>
            <c:size val="6"/>
            <c:spPr>
              <a:solidFill>
                <a:schemeClr val="accent1"/>
              </a:solidFill>
              <a:ln w="22225">
                <a:solidFill>
                  <a:schemeClr val="lt1"/>
                </a:solidFill>
                <a:round/>
              </a:ln>
              <a:effectLst/>
            </c:spPr>
          </c:marker>
          <c:dLbls>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mn-lt"/>
                    <a:ea typeface="+mn-ea"/>
                    <a:cs typeface="+mn-cs"/>
                  </a:defRPr>
                </a:pPr>
                <a:endParaRPr lang="zh-TW"/>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xVal>
            <c:numRef>
              <c:f>[活頁簿1]工作表1!$A$2:$A$6</c:f>
              <c:numCache>
                <c:formatCode>0%</c:formatCode>
                <c:ptCount val="5"/>
                <c:pt idx="0">
                  <c:v>0.04</c:v>
                </c:pt>
                <c:pt idx="1">
                  <c:v>0.06</c:v>
                </c:pt>
                <c:pt idx="2">
                  <c:v>0.08</c:v>
                </c:pt>
                <c:pt idx="3">
                  <c:v>0.1</c:v>
                </c:pt>
                <c:pt idx="4">
                  <c:v>0.12</c:v>
                </c:pt>
              </c:numCache>
            </c:numRef>
          </c:xVal>
          <c:yVal>
            <c:numRef>
              <c:f>[活頁簿1]工作表1!$B$2:$B$6</c:f>
              <c:numCache>
                <c:formatCode>General</c:formatCode>
                <c:ptCount val="5"/>
                <c:pt idx="0">
                  <c:v>169.52199999999999</c:v>
                </c:pt>
                <c:pt idx="1">
                  <c:v>127.676</c:v>
                </c:pt>
                <c:pt idx="2">
                  <c:v>100</c:v>
                </c:pt>
                <c:pt idx="3">
                  <c:v>81.070999999999998</c:v>
                </c:pt>
                <c:pt idx="4">
                  <c:v>67.677000000000007</c:v>
                </c:pt>
              </c:numCache>
            </c:numRef>
          </c:yVal>
          <c:smooth val="0"/>
        </c:ser>
        <c:dLbls>
          <c:showLegendKey val="0"/>
          <c:showVal val="0"/>
          <c:showCatName val="0"/>
          <c:showSerName val="0"/>
          <c:showPercent val="0"/>
          <c:showBubbleSize val="0"/>
        </c:dLbls>
        <c:axId val="87057536"/>
        <c:axId val="87059456"/>
      </c:scatterChart>
      <c:valAx>
        <c:axId val="87057536"/>
        <c:scaling>
          <c:orientation val="minMax"/>
        </c:scaling>
        <c:delete val="0"/>
        <c:axPos val="b"/>
        <c:majorGridlines>
          <c:spPr>
            <a:ln w="9525" cap="flat" cmpd="sng" algn="ctr">
              <a:solidFill>
                <a:schemeClr val="lt1">
                  <a:alpha val="25000"/>
                </a:schemeClr>
              </a:solidFill>
              <a:round/>
            </a:ln>
            <a:effectLst/>
          </c:spPr>
        </c:majorGridlines>
        <c:title>
          <c:tx>
            <c:rich>
              <a:bodyPr rot="0" spcFirstLastPara="1" vertOverflow="ellipsis" vert="horz" wrap="square" anchor="ctr" anchorCtr="1"/>
              <a:lstStyle/>
              <a:p>
                <a:pPr>
                  <a:defRPr sz="2000" b="1" i="0" u="none" strike="noStrike" kern="1200" baseline="0">
                    <a:solidFill>
                      <a:schemeClr val="lt1"/>
                    </a:solidFill>
                    <a:latin typeface="+mn-lt"/>
                    <a:ea typeface="+mn-ea"/>
                    <a:cs typeface="+mn-cs"/>
                  </a:defRPr>
                </a:pPr>
                <a:r>
                  <a:rPr lang="zh-TW"/>
                  <a:t>殖利率</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lt1"/>
                </a:solidFill>
                <a:latin typeface="+mn-lt"/>
                <a:ea typeface="+mn-ea"/>
                <a:cs typeface="+mn-cs"/>
              </a:defRPr>
            </a:pPr>
            <a:endParaRPr lang="zh-TW"/>
          </a:p>
        </c:txPr>
        <c:crossAx val="87059456"/>
        <c:crosses val="autoZero"/>
        <c:crossBetween val="midCat"/>
      </c:valAx>
      <c:valAx>
        <c:axId val="87059456"/>
        <c:scaling>
          <c:orientation val="minMax"/>
        </c:scaling>
        <c:delete val="0"/>
        <c:axPos val="l"/>
        <c:majorGridlines>
          <c:spPr>
            <a:ln w="9525" cap="flat" cmpd="sng" algn="ctr">
              <a:solidFill>
                <a:schemeClr val="lt1">
                  <a:alpha val="25000"/>
                </a:schemeClr>
              </a:solidFill>
              <a:round/>
            </a:ln>
            <a:effectLst/>
          </c:spPr>
        </c:majorGridlines>
        <c:title>
          <c:tx>
            <c:rich>
              <a:bodyPr rot="0" spcFirstLastPara="1" vertOverflow="ellipsis" vert="eaVert" wrap="square" anchor="ctr" anchorCtr="1"/>
              <a:lstStyle/>
              <a:p>
                <a:pPr>
                  <a:defRPr sz="2000" b="1" i="0" u="none" strike="noStrike" kern="1200" baseline="0">
                    <a:solidFill>
                      <a:schemeClr val="lt1"/>
                    </a:solidFill>
                    <a:latin typeface="+mn-lt"/>
                    <a:ea typeface="+mn-ea"/>
                    <a:cs typeface="+mn-cs"/>
                  </a:defRPr>
                </a:pPr>
                <a:r>
                  <a:rPr lang="zh-TW"/>
                  <a:t>價格</a:t>
                </a:r>
              </a:p>
            </c:rich>
          </c:tx>
          <c:layout>
            <c:manualLayout>
              <c:xMode val="edge"/>
              <c:yMode val="edge"/>
              <c:x val="1.8550724637681159E-2"/>
              <c:y val="0.2257060277413865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lt1"/>
                </a:solidFill>
                <a:latin typeface="+mn-lt"/>
                <a:ea typeface="+mn-ea"/>
                <a:cs typeface="+mn-cs"/>
              </a:defRPr>
            </a:pPr>
            <a:endParaRPr lang="zh-TW"/>
          </a:p>
        </c:txPr>
        <c:crossAx val="87057536"/>
        <c:crosses val="autoZero"/>
        <c:crossBetween val="midCat"/>
      </c:valAx>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sz="2000"/>
      </a:pPr>
      <a:endParaRPr lang="zh-TW"/>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7">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1197"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ea typeface="新細明體" pitchFamily="18" charset="-120"/>
              </a:defRPr>
            </a:lvl1pPr>
          </a:lstStyle>
          <a:p>
            <a:pPr>
              <a:defRPr/>
            </a:pPr>
            <a:endParaRPr lang="en-US" altLang="zh-TW"/>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ea typeface="新細明體" pitchFamily="18" charset="-120"/>
              </a:defRPr>
            </a:lvl1pPr>
          </a:lstStyle>
          <a:p>
            <a:pPr>
              <a:defRPr/>
            </a:pPr>
            <a:fld id="{9EDE16A5-7B47-45DB-B939-D6889116ACD6}" type="datetimeFigureOut">
              <a:rPr lang="zh-TW" altLang="en-US"/>
              <a:pPr>
                <a:defRPr/>
              </a:pPr>
              <a:t>2018/12/26</a:t>
            </a:fld>
            <a:endParaRPr lang="en-US" altLang="zh-TW"/>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ea typeface="新細明體" pitchFamily="18" charset="-120"/>
              </a:defRPr>
            </a:lvl1pPr>
          </a:lstStyle>
          <a:p>
            <a:pPr>
              <a:defRPr/>
            </a:pPr>
            <a:endParaRPr lang="en-US" altLang="zh-TW"/>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ea typeface="新細明體" pitchFamily="18" charset="-120"/>
              </a:defRPr>
            </a:lvl1pPr>
          </a:lstStyle>
          <a:p>
            <a:pPr>
              <a:defRPr/>
            </a:pPr>
            <a:fld id="{29524DAC-A065-45F5-BED2-9A933C53CDE4}" type="slidenum">
              <a:rPr lang="zh-TW" altLang="en-US"/>
              <a:pPr>
                <a:defRPr/>
              </a:pPr>
              <a:t>‹#›</a:t>
            </a:fld>
            <a:endParaRPr lang="en-US" altLang="zh-TW"/>
          </a:p>
        </p:txBody>
      </p:sp>
    </p:spTree>
    <p:extLst>
      <p:ext uri="{BB962C8B-B14F-4D97-AF65-F5344CB8AC3E}">
        <p14:creationId xmlns:p14="http://schemas.microsoft.com/office/powerpoint/2010/main" val="1527513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新細明體" pitchFamily="18" charset="-120"/>
              </a:defRPr>
            </a:lvl1pPr>
          </a:lstStyle>
          <a:p>
            <a:pPr>
              <a:defRPr/>
            </a:pPr>
            <a:endParaRPr lang="en-US" altLang="zh-TW"/>
          </a:p>
        </p:txBody>
      </p:sp>
      <p:sp>
        <p:nvSpPr>
          <p:cNvPr id="378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新細明體" pitchFamily="18" charset="-120"/>
              </a:defRPr>
            </a:lvl1pPr>
          </a:lstStyle>
          <a:p>
            <a:pPr>
              <a:defRPr/>
            </a:pPr>
            <a:endParaRPr lang="en-US" altLang="zh-TW"/>
          </a:p>
        </p:txBody>
      </p:sp>
      <p:sp>
        <p:nvSpPr>
          <p:cNvPr id="716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新細明體" pitchFamily="18" charset="-120"/>
              </a:defRPr>
            </a:lvl1pPr>
          </a:lstStyle>
          <a:p>
            <a:pPr>
              <a:defRPr/>
            </a:pPr>
            <a:endParaRPr lang="en-US" altLang="zh-TW"/>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新細明體" pitchFamily="18" charset="-120"/>
              </a:defRPr>
            </a:lvl1pPr>
          </a:lstStyle>
          <a:p>
            <a:pPr>
              <a:defRPr/>
            </a:pPr>
            <a:fld id="{953650AC-FC3F-4C51-BABD-7475854CD2AD}" type="slidenum">
              <a:rPr lang="en-US" altLang="zh-TW"/>
              <a:pPr>
                <a:defRPr/>
              </a:pPr>
              <a:t>‹#›</a:t>
            </a:fld>
            <a:endParaRPr lang="en-US" altLang="zh-TW"/>
          </a:p>
        </p:txBody>
      </p:sp>
    </p:spTree>
    <p:extLst>
      <p:ext uri="{BB962C8B-B14F-4D97-AF65-F5344CB8AC3E}">
        <p14:creationId xmlns:p14="http://schemas.microsoft.com/office/powerpoint/2010/main" val="2873265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953650AC-FC3F-4C51-BABD-7475854CD2AD}" type="slidenum">
              <a:rPr lang="en-US" altLang="zh-TW" smtClean="0"/>
              <a:pPr>
                <a:defRPr/>
              </a:pPr>
              <a:t>84</a:t>
            </a:fld>
            <a:endParaRPr lang="en-US" altLang="zh-TW"/>
          </a:p>
        </p:txBody>
      </p:sp>
    </p:spTree>
    <p:extLst>
      <p:ext uri="{BB962C8B-B14F-4D97-AF65-F5344CB8AC3E}">
        <p14:creationId xmlns:p14="http://schemas.microsoft.com/office/powerpoint/2010/main" val="3692346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zh-TW" altLang="en-US"/>
            </a:p>
          </p:txBody>
        </p:sp>
        <p:sp>
          <p:nvSpPr>
            <p:cNvPr id="6"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zh-TW" altLang="en-US"/>
            </a:p>
          </p:txBody>
        </p:sp>
      </p:grpSp>
      <p:sp>
        <p:nvSpPr>
          <p:cNvPr id="25605" name="Rectangle 5"/>
          <p:cNvSpPr>
            <a:spLocks noGrp="1" noChangeArrowheads="1"/>
          </p:cNvSpPr>
          <p:nvPr>
            <p:ph type="ctrTitle" sz="quarter"/>
          </p:nvPr>
        </p:nvSpPr>
        <p:spPr>
          <a:xfrm>
            <a:off x="1293813" y="762000"/>
            <a:ext cx="7772400" cy="1143000"/>
          </a:xfrm>
        </p:spPr>
        <p:txBody>
          <a:bodyPr anchor="b"/>
          <a:lstStyle>
            <a:lvl1pPr>
              <a:defRPr/>
            </a:lvl1pPr>
          </a:lstStyle>
          <a:p>
            <a:r>
              <a:rPr lang="zh-TW" altLang="en-US"/>
              <a:t>按一下以編輯母片標題樣式</a:t>
            </a:r>
          </a:p>
        </p:txBody>
      </p:sp>
      <p:sp>
        <p:nvSpPr>
          <p:cNvPr id="2560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zh-TW" altLang="en-US"/>
              <a:t>按一下以編輯母片副標題樣式</a:t>
            </a:r>
          </a:p>
        </p:txBody>
      </p:sp>
      <p:sp>
        <p:nvSpPr>
          <p:cNvPr id="7" name="Rectangle 7"/>
          <p:cNvSpPr>
            <a:spLocks noGrp="1" noChangeArrowheads="1"/>
          </p:cNvSpPr>
          <p:nvPr>
            <p:ph type="dt" sz="quarter" idx="10"/>
          </p:nvPr>
        </p:nvSpPr>
        <p:spPr/>
        <p:txBody>
          <a:bodyPr/>
          <a:lstStyle>
            <a:lvl1pPr>
              <a:defRPr/>
            </a:lvl1pPr>
          </a:lstStyle>
          <a:p>
            <a:pPr>
              <a:defRPr/>
            </a:pPr>
            <a:fld id="{C46331E9-236C-4F9F-9C27-6397B7698A46}" type="datetime1">
              <a:rPr lang="zh-TW" altLang="en-US"/>
              <a:pPr>
                <a:defRPr/>
              </a:pPr>
              <a:t>2018/12/26</a:t>
            </a:fld>
            <a:endParaRPr lang="en-US" altLang="zh-TW"/>
          </a:p>
        </p:txBody>
      </p:sp>
      <p:sp>
        <p:nvSpPr>
          <p:cNvPr id="8" name="Rectangle 8"/>
          <p:cNvSpPr>
            <a:spLocks noGrp="1" noChangeArrowheads="1"/>
          </p:cNvSpPr>
          <p:nvPr>
            <p:ph type="ftr" sz="quarter" idx="11"/>
          </p:nvPr>
        </p:nvSpPr>
        <p:spPr/>
        <p:txBody>
          <a:bodyPr/>
          <a:lstStyle>
            <a:lvl1pPr>
              <a:defRPr/>
            </a:lvl1pPr>
          </a:lstStyle>
          <a:p>
            <a:pPr>
              <a:defRPr/>
            </a:pPr>
            <a:r>
              <a:rPr lang="zh-TW" altLang="en-US"/>
              <a:t>黃志典：金融市場概論</a:t>
            </a:r>
            <a:endParaRPr lang="en-US" altLang="zh-TW"/>
          </a:p>
        </p:txBody>
      </p:sp>
      <p:sp>
        <p:nvSpPr>
          <p:cNvPr id="9" name="Rectangle 9"/>
          <p:cNvSpPr>
            <a:spLocks noGrp="1" noChangeArrowheads="1"/>
          </p:cNvSpPr>
          <p:nvPr>
            <p:ph type="sldNum" sz="quarter" idx="12"/>
          </p:nvPr>
        </p:nvSpPr>
        <p:spPr/>
        <p:txBody>
          <a:bodyPr/>
          <a:lstStyle>
            <a:lvl1pPr>
              <a:defRPr/>
            </a:lvl1pPr>
          </a:lstStyle>
          <a:p>
            <a:pPr>
              <a:defRPr/>
            </a:pPr>
            <a:fld id="{5BC2A0A1-C8CA-40AD-BE09-CB21423A5600}" type="slidenum">
              <a:rPr lang="en-US" altLang="zh-TW"/>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F523C2E3-9458-4E58-86C1-F27C6F8E6E2A}" type="datetime1">
              <a:rPr lang="zh-TW" altLang="en-US"/>
              <a:pPr>
                <a:defRPr/>
              </a:pPr>
              <a:t>2018/12/26</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319C3B4B-9D32-4D1F-BB32-9F0F51462AB4}"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6"/>
          <p:cNvSpPr>
            <a:spLocks noGrp="1" noChangeArrowheads="1"/>
          </p:cNvSpPr>
          <p:nvPr>
            <p:ph type="dt" sz="half" idx="10"/>
          </p:nvPr>
        </p:nvSpPr>
        <p:spPr>
          <a:ln/>
        </p:spPr>
        <p:txBody>
          <a:bodyPr/>
          <a:lstStyle>
            <a:lvl1pPr>
              <a:defRPr/>
            </a:lvl1pPr>
          </a:lstStyle>
          <a:p>
            <a:pPr>
              <a:defRPr/>
            </a:pPr>
            <a:fld id="{72F723EB-5B69-4B61-889B-DD36CF027C47}" type="datetime1">
              <a:rPr lang="zh-TW" altLang="en-US"/>
              <a:pPr>
                <a:defRPr/>
              </a:pPr>
              <a:t>2018/12/26</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987F1507-F37E-45FA-80F2-5F0632FBE51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fld id="{0B71F0CD-F1BB-4A25-9C3A-D7FBF35E67B6}" type="datetime1">
              <a:rPr lang="zh-TW" altLang="en-US"/>
              <a:pPr>
                <a:defRPr/>
              </a:pPr>
              <a:t>2018/12/26</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8748B848-DF8B-435D-8465-C14A5F0BFD8C}"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6"/>
          <p:cNvSpPr>
            <a:spLocks noGrp="1" noChangeArrowheads="1"/>
          </p:cNvSpPr>
          <p:nvPr>
            <p:ph type="dt" sz="half" idx="10"/>
          </p:nvPr>
        </p:nvSpPr>
        <p:spPr>
          <a:ln/>
        </p:spPr>
        <p:txBody>
          <a:bodyPr/>
          <a:lstStyle>
            <a:lvl1pPr>
              <a:defRPr/>
            </a:lvl1pPr>
          </a:lstStyle>
          <a:p>
            <a:pPr>
              <a:defRPr/>
            </a:pPr>
            <a:fld id="{ADB4B9FF-71FB-4CE0-8B42-A997240F8A40}" type="datetime1">
              <a:rPr lang="zh-TW" altLang="en-US"/>
              <a:pPr>
                <a:defRPr/>
              </a:pPr>
              <a:t>2018/12/26</a:t>
            </a:fld>
            <a:endParaRPr lang="en-US" altLang="zh-TW"/>
          </a:p>
        </p:txBody>
      </p:sp>
      <p:sp>
        <p:nvSpPr>
          <p:cNvPr id="8"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9" name="Rectangle 8"/>
          <p:cNvSpPr>
            <a:spLocks noGrp="1" noChangeArrowheads="1"/>
          </p:cNvSpPr>
          <p:nvPr>
            <p:ph type="sldNum" sz="quarter" idx="12"/>
          </p:nvPr>
        </p:nvSpPr>
        <p:spPr>
          <a:ln/>
        </p:spPr>
        <p:txBody>
          <a:bodyPr/>
          <a:lstStyle>
            <a:lvl1pPr>
              <a:defRPr/>
            </a:lvl1pPr>
          </a:lstStyle>
          <a:p>
            <a:pPr>
              <a:defRPr/>
            </a:pPr>
            <a:fld id="{F8B6912F-1427-419C-B8BD-F0444FDF6038}"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6"/>
          <p:cNvSpPr>
            <a:spLocks noGrp="1" noChangeArrowheads="1"/>
          </p:cNvSpPr>
          <p:nvPr>
            <p:ph type="dt" sz="half" idx="10"/>
          </p:nvPr>
        </p:nvSpPr>
        <p:spPr>
          <a:ln/>
        </p:spPr>
        <p:txBody>
          <a:bodyPr/>
          <a:lstStyle>
            <a:lvl1pPr>
              <a:defRPr/>
            </a:lvl1pPr>
          </a:lstStyle>
          <a:p>
            <a:pPr>
              <a:defRPr/>
            </a:pPr>
            <a:fld id="{4EAF7457-4DA8-47DF-87DB-19F81FB45725}" type="datetime1">
              <a:rPr lang="zh-TW" altLang="en-US"/>
              <a:pPr>
                <a:defRPr/>
              </a:pPr>
              <a:t>2018/12/26</a:t>
            </a:fld>
            <a:endParaRPr lang="en-US" altLang="zh-TW"/>
          </a:p>
        </p:txBody>
      </p:sp>
      <p:sp>
        <p:nvSpPr>
          <p:cNvPr id="4"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5" name="Rectangle 8"/>
          <p:cNvSpPr>
            <a:spLocks noGrp="1" noChangeArrowheads="1"/>
          </p:cNvSpPr>
          <p:nvPr>
            <p:ph type="sldNum" sz="quarter" idx="12"/>
          </p:nvPr>
        </p:nvSpPr>
        <p:spPr>
          <a:ln/>
        </p:spPr>
        <p:txBody>
          <a:bodyPr/>
          <a:lstStyle>
            <a:lvl1pPr>
              <a:defRPr/>
            </a:lvl1pPr>
          </a:lstStyle>
          <a:p>
            <a:pPr>
              <a:defRPr/>
            </a:pPr>
            <a:fld id="{7275F360-101F-47DE-B4EB-22BA27A46650}"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F38CDF50-D4EE-40CA-A91E-D263812FC3EA}" type="datetime1">
              <a:rPr lang="zh-TW" altLang="en-US"/>
              <a:pPr>
                <a:defRPr/>
              </a:pPr>
              <a:t>2018/12/26</a:t>
            </a:fld>
            <a:endParaRPr lang="en-US" altLang="zh-TW"/>
          </a:p>
        </p:txBody>
      </p:sp>
      <p:sp>
        <p:nvSpPr>
          <p:cNvPr id="3"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4" name="Rectangle 8"/>
          <p:cNvSpPr>
            <a:spLocks noGrp="1" noChangeArrowheads="1"/>
          </p:cNvSpPr>
          <p:nvPr>
            <p:ph type="sldNum" sz="quarter" idx="12"/>
          </p:nvPr>
        </p:nvSpPr>
        <p:spPr>
          <a:ln/>
        </p:spPr>
        <p:txBody>
          <a:bodyPr/>
          <a:lstStyle>
            <a:lvl1pPr>
              <a:defRPr/>
            </a:lvl1pPr>
          </a:lstStyle>
          <a:p>
            <a:pPr>
              <a:defRPr/>
            </a:pPr>
            <a:fld id="{E0CD976C-E663-47DA-9E47-7A1AA6F8DAD1}"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fld id="{FF447CC9-7385-4388-9D13-8836ABE1828F}" type="datetime1">
              <a:rPr lang="zh-TW" altLang="en-US"/>
              <a:pPr>
                <a:defRPr/>
              </a:pPr>
              <a:t>2018/12/26</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83642AE2-B9AA-4EC5-8F89-C17121610F35}"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fld id="{54A277F0-B96D-46EB-8C7B-EFCA12F4FCA1}" type="datetime1">
              <a:rPr lang="zh-TW" altLang="en-US"/>
              <a:pPr>
                <a:defRPr/>
              </a:pPr>
              <a:t>2018/12/26</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1A717095-B575-44D2-9C1C-6F7BAA46C1BF}"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CBB1CA7C-BC52-4A40-9226-75003DBE74F1}" type="datetime1">
              <a:rPr lang="zh-TW" altLang="en-US"/>
              <a:pPr>
                <a:defRPr/>
              </a:pPr>
              <a:t>2018/12/26</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A4760135-35A3-41BC-92B4-882CF5D8517F}"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5A1F13A3-5CD4-46A1-B73E-FDA40D62A8C2}" type="datetime1">
              <a:rPr lang="zh-TW" altLang="en-US"/>
              <a:pPr>
                <a:defRPr/>
              </a:pPr>
              <a:t>2018/12/26</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A20345E3-F7C8-40D4-BA4F-E4EEC1807F64}"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fld id="{5056632A-83D0-42BA-97DF-69AE3ECA593A}" type="datetime1">
              <a:rPr lang="zh-TW" altLang="en-US"/>
              <a:pPr>
                <a:defRPr/>
              </a:pPr>
              <a:t>2018/12/26</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84A47064-0EA0-4742-AF2A-F7DD71F6E81E}"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9812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6"/>
          <p:cNvSpPr>
            <a:spLocks noGrp="1" noChangeArrowheads="1"/>
          </p:cNvSpPr>
          <p:nvPr>
            <p:ph type="dt" sz="half" idx="10"/>
          </p:nvPr>
        </p:nvSpPr>
        <p:spPr>
          <a:ln/>
        </p:spPr>
        <p:txBody>
          <a:bodyPr/>
          <a:lstStyle>
            <a:lvl1pPr>
              <a:defRPr/>
            </a:lvl1pPr>
          </a:lstStyle>
          <a:p>
            <a:pPr>
              <a:defRPr/>
            </a:pPr>
            <a:fld id="{25CAFE9B-B338-40ED-B291-519CD5B85BD1}" type="datetime1">
              <a:rPr lang="zh-TW" altLang="en-US"/>
              <a:pPr>
                <a:defRPr/>
              </a:pPr>
              <a:t>2018/12/26</a:t>
            </a:fld>
            <a:endParaRPr lang="en-US" altLang="zh-TW"/>
          </a:p>
        </p:txBody>
      </p:sp>
      <p:sp>
        <p:nvSpPr>
          <p:cNvPr id="7"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8" name="Rectangle 8"/>
          <p:cNvSpPr>
            <a:spLocks noGrp="1" noChangeArrowheads="1"/>
          </p:cNvSpPr>
          <p:nvPr>
            <p:ph type="sldNum" sz="quarter" idx="12"/>
          </p:nvPr>
        </p:nvSpPr>
        <p:spPr>
          <a:ln/>
        </p:spPr>
        <p:txBody>
          <a:bodyPr/>
          <a:lstStyle>
            <a:lvl1pPr>
              <a:defRPr/>
            </a:lvl1pPr>
          </a:lstStyle>
          <a:p>
            <a:pPr>
              <a:defRPr/>
            </a:pPr>
            <a:fld id="{31C8A546-E8D1-4649-BB3B-E41F842A9452}"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685800" y="1981200"/>
            <a:ext cx="7772400" cy="4114800"/>
          </a:xfrm>
        </p:spPr>
        <p:txBody>
          <a:bodyPr/>
          <a:lstStyle/>
          <a:p>
            <a:pPr lvl="0"/>
            <a:endParaRPr lang="zh-TW" altLang="en-US" noProof="0"/>
          </a:p>
        </p:txBody>
      </p:sp>
      <p:sp>
        <p:nvSpPr>
          <p:cNvPr id="4" name="Rectangle 6"/>
          <p:cNvSpPr>
            <a:spLocks noGrp="1" noChangeArrowheads="1"/>
          </p:cNvSpPr>
          <p:nvPr>
            <p:ph type="dt" sz="half" idx="10"/>
          </p:nvPr>
        </p:nvSpPr>
        <p:spPr>
          <a:ln/>
        </p:spPr>
        <p:txBody>
          <a:bodyPr/>
          <a:lstStyle>
            <a:lvl1pPr>
              <a:defRPr/>
            </a:lvl1pPr>
          </a:lstStyle>
          <a:p>
            <a:pPr>
              <a:defRPr/>
            </a:pPr>
            <a:fld id="{48567587-199C-41AD-A1FA-4B16B01D1A4F}" type="datetime1">
              <a:rPr lang="zh-TW" altLang="en-US"/>
              <a:pPr>
                <a:defRPr/>
              </a:pPr>
              <a:t>2018/12/26</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5C3DD655-FF6B-4C13-9E28-272D5704D5BD}"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zh-TW" altLang="en-US">
                <a:solidFill>
                  <a:srgbClr val="000000"/>
                </a:solidFill>
              </a:endParaRPr>
            </a:p>
          </p:txBody>
        </p:sp>
        <p:sp>
          <p:nvSpPr>
            <p:cNvPr id="6"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zh-TW" altLang="en-US">
                <a:solidFill>
                  <a:srgbClr val="000000"/>
                </a:solidFill>
              </a:endParaRPr>
            </a:p>
          </p:txBody>
        </p:sp>
      </p:grpSp>
      <p:sp>
        <p:nvSpPr>
          <p:cNvPr id="25605" name="Rectangle 5"/>
          <p:cNvSpPr>
            <a:spLocks noGrp="1" noChangeArrowheads="1"/>
          </p:cNvSpPr>
          <p:nvPr>
            <p:ph type="ctrTitle" sz="quarter"/>
          </p:nvPr>
        </p:nvSpPr>
        <p:spPr>
          <a:xfrm>
            <a:off x="1293813" y="762000"/>
            <a:ext cx="7772400" cy="1143000"/>
          </a:xfrm>
        </p:spPr>
        <p:txBody>
          <a:bodyPr anchor="b"/>
          <a:lstStyle>
            <a:lvl1pPr>
              <a:defRPr/>
            </a:lvl1pPr>
          </a:lstStyle>
          <a:p>
            <a:r>
              <a:rPr lang="zh-TW" altLang="en-US"/>
              <a:t>按一下以編輯母片標題樣式</a:t>
            </a:r>
          </a:p>
        </p:txBody>
      </p:sp>
      <p:sp>
        <p:nvSpPr>
          <p:cNvPr id="2560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zh-TW" altLang="en-US"/>
              <a:t>按一下以編輯母片副標題樣式</a:t>
            </a:r>
          </a:p>
        </p:txBody>
      </p:sp>
      <p:sp>
        <p:nvSpPr>
          <p:cNvPr id="7" name="Rectangle 7"/>
          <p:cNvSpPr>
            <a:spLocks noGrp="1" noChangeArrowheads="1"/>
          </p:cNvSpPr>
          <p:nvPr>
            <p:ph type="dt" sz="quarter" idx="10"/>
          </p:nvPr>
        </p:nvSpPr>
        <p:spPr/>
        <p:txBody>
          <a:bodyPr/>
          <a:lstStyle>
            <a:lvl1pPr>
              <a:defRPr/>
            </a:lvl1pPr>
          </a:lstStyle>
          <a:p>
            <a:pPr>
              <a:defRPr/>
            </a:pPr>
            <a:fld id="{71D23BE1-C70A-48CE-8698-8C6DDD5CA4B1}" type="datetime1">
              <a:rPr lang="zh-TW" altLang="en-US" smtClean="0">
                <a:solidFill>
                  <a:srgbClr val="000000"/>
                </a:solidFill>
              </a:rPr>
              <a:pPr>
                <a:defRPr/>
              </a:pPr>
              <a:t>2018/12/26</a:t>
            </a:fld>
            <a:endParaRPr lang="en-US" altLang="zh-TW">
              <a:solidFill>
                <a:srgbClr val="000000"/>
              </a:solidFill>
            </a:endParaRPr>
          </a:p>
        </p:txBody>
      </p:sp>
      <p:sp>
        <p:nvSpPr>
          <p:cNvPr id="8" name="Rectangle 8"/>
          <p:cNvSpPr>
            <a:spLocks noGrp="1" noChangeArrowheads="1"/>
          </p:cNvSpPr>
          <p:nvPr>
            <p:ph type="ftr" sz="quarter" idx="11"/>
          </p:nvPr>
        </p:nvSpPr>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9" name="Rectangle 9"/>
          <p:cNvSpPr>
            <a:spLocks noGrp="1" noChangeArrowheads="1"/>
          </p:cNvSpPr>
          <p:nvPr>
            <p:ph type="sldNum" sz="quarter" idx="12"/>
          </p:nvPr>
        </p:nvSpPr>
        <p:spPr/>
        <p:txBody>
          <a:bodyPr/>
          <a:lstStyle>
            <a:lvl1pPr>
              <a:defRPr/>
            </a:lvl1pPr>
          </a:lstStyle>
          <a:p>
            <a:pPr>
              <a:defRPr/>
            </a:pPr>
            <a:fld id="{2DD146E8-EF5B-4895-A695-FBE6A8ABAD32}"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733421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1AC4DF01-7F7C-4720-B147-B5027302DBD2}" type="datetime1">
              <a:rPr lang="zh-TW" altLang="en-US" smtClean="0">
                <a:solidFill>
                  <a:srgbClr val="000000"/>
                </a:solidFill>
              </a:rPr>
              <a:pPr>
                <a:defRPr/>
              </a:pPr>
              <a:t>2018/12/26</a:t>
            </a:fld>
            <a:endParaRPr lang="en-US" altLang="zh-TW">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38DEEF8-72C8-4381-A800-9F6BC353535D}"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662756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6"/>
          <p:cNvSpPr>
            <a:spLocks noGrp="1" noChangeArrowheads="1"/>
          </p:cNvSpPr>
          <p:nvPr>
            <p:ph type="dt" sz="half" idx="10"/>
          </p:nvPr>
        </p:nvSpPr>
        <p:spPr>
          <a:ln/>
        </p:spPr>
        <p:txBody>
          <a:bodyPr/>
          <a:lstStyle>
            <a:lvl1pPr>
              <a:defRPr/>
            </a:lvl1pPr>
          </a:lstStyle>
          <a:p>
            <a:pPr>
              <a:defRPr/>
            </a:pPr>
            <a:fld id="{66754886-47D8-4D48-AE4F-94B65F32EBC6}" type="datetime1">
              <a:rPr lang="zh-TW" altLang="en-US" smtClean="0">
                <a:solidFill>
                  <a:srgbClr val="000000"/>
                </a:solidFill>
              </a:rPr>
              <a:pPr>
                <a:defRPr/>
              </a:pPr>
              <a:t>2018/12/26</a:t>
            </a:fld>
            <a:endParaRPr lang="en-US" altLang="zh-TW">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F7458211-3DE4-4AA0-ADC1-C3C61C4B84D0}"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776669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fld id="{1C5836AF-338A-4691-9C0B-E8BBD4B07430}" type="datetime1">
              <a:rPr lang="zh-TW" altLang="en-US" smtClean="0">
                <a:solidFill>
                  <a:srgbClr val="000000"/>
                </a:solidFill>
              </a:rPr>
              <a:pPr>
                <a:defRPr/>
              </a:pPr>
              <a:t>2018/12/26</a:t>
            </a:fld>
            <a:endParaRPr lang="en-US" altLang="zh-TW">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D2E3701-EA29-45FF-BBC1-9A9E65D73EB6}"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716663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6"/>
          <p:cNvSpPr>
            <a:spLocks noGrp="1" noChangeArrowheads="1"/>
          </p:cNvSpPr>
          <p:nvPr>
            <p:ph type="dt" sz="half" idx="10"/>
          </p:nvPr>
        </p:nvSpPr>
        <p:spPr>
          <a:ln/>
        </p:spPr>
        <p:txBody>
          <a:bodyPr/>
          <a:lstStyle>
            <a:lvl1pPr>
              <a:defRPr/>
            </a:lvl1pPr>
          </a:lstStyle>
          <a:p>
            <a:pPr>
              <a:defRPr/>
            </a:pPr>
            <a:fld id="{E89A3E95-63D8-460D-AEBA-BCA2EC5773FD}" type="datetime1">
              <a:rPr lang="zh-TW" altLang="en-US" smtClean="0">
                <a:solidFill>
                  <a:srgbClr val="000000"/>
                </a:solidFill>
              </a:rPr>
              <a:pPr>
                <a:defRPr/>
              </a:pPr>
              <a:t>2018/12/26</a:t>
            </a:fld>
            <a:endParaRPr lang="en-US" altLang="zh-TW">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D8ADEAF-6E89-4CD7-AA01-56651850319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870104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6"/>
          <p:cNvSpPr>
            <a:spLocks noGrp="1" noChangeArrowheads="1"/>
          </p:cNvSpPr>
          <p:nvPr>
            <p:ph type="dt" sz="half" idx="10"/>
          </p:nvPr>
        </p:nvSpPr>
        <p:spPr>
          <a:ln/>
        </p:spPr>
        <p:txBody>
          <a:bodyPr/>
          <a:lstStyle>
            <a:lvl1pPr>
              <a:defRPr/>
            </a:lvl1pPr>
          </a:lstStyle>
          <a:p>
            <a:pPr>
              <a:defRPr/>
            </a:pPr>
            <a:fld id="{C95943E9-1F67-470F-8834-A632AE357FE9}" type="datetime1">
              <a:rPr lang="zh-TW" altLang="en-US" smtClean="0">
                <a:solidFill>
                  <a:srgbClr val="000000"/>
                </a:solidFill>
              </a:rPr>
              <a:pPr>
                <a:defRPr/>
              </a:pPr>
              <a:t>2018/12/26</a:t>
            </a:fld>
            <a:endParaRPr lang="en-US" altLang="zh-TW">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2D497545-6502-463C-BFF2-70F7050039AA}"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142922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0EC2BAAB-3682-410C-8261-602689820F01}" type="datetime1">
              <a:rPr lang="zh-TW" altLang="en-US" smtClean="0">
                <a:solidFill>
                  <a:srgbClr val="000000"/>
                </a:solidFill>
              </a:rPr>
              <a:pPr>
                <a:defRPr/>
              </a:pPr>
              <a:t>2018/12/26</a:t>
            </a:fld>
            <a:endParaRPr lang="en-US" altLang="zh-TW">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95E35EC-694A-45A2-83C9-FE270DCC92CD}"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950728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fld id="{CD1D834E-C1A9-4538-A59D-6B51DFDAE144}" type="datetime1">
              <a:rPr lang="zh-TW" altLang="en-US" smtClean="0">
                <a:solidFill>
                  <a:srgbClr val="000000"/>
                </a:solidFill>
              </a:rPr>
              <a:pPr>
                <a:defRPr/>
              </a:pPr>
              <a:t>2018/12/26</a:t>
            </a:fld>
            <a:endParaRPr lang="en-US" altLang="zh-TW">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53B401D-2F48-444A-9D69-E9244E5595BA}"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325715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fld id="{DD7D5428-859D-4664-9D39-27BB27C08424}" type="datetime1">
              <a:rPr lang="zh-TW" altLang="en-US" smtClean="0">
                <a:solidFill>
                  <a:srgbClr val="000000"/>
                </a:solidFill>
              </a:rPr>
              <a:pPr>
                <a:defRPr/>
              </a:pPr>
              <a:t>2018/12/26</a:t>
            </a:fld>
            <a:endParaRPr lang="en-US" altLang="zh-TW">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3B819BCE-E26B-4F2F-BEFB-6620533439D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986400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E87F0C56-6AEB-4278-8F28-1D6DDE4411C0}" type="datetime1">
              <a:rPr lang="zh-TW" altLang="en-US" smtClean="0">
                <a:solidFill>
                  <a:srgbClr val="000000"/>
                </a:solidFill>
              </a:rPr>
              <a:pPr>
                <a:defRPr/>
              </a:pPr>
              <a:t>2018/12/26</a:t>
            </a:fld>
            <a:endParaRPr lang="en-US" altLang="zh-TW">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06DCE74-4A1A-4F07-8BA6-6F6F84E1F71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0179289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62950E38-D30A-464A-A31A-ACEE5D55845B}" type="datetime1">
              <a:rPr lang="zh-TW" altLang="en-US" smtClean="0">
                <a:solidFill>
                  <a:srgbClr val="000000"/>
                </a:solidFill>
              </a:rPr>
              <a:pPr>
                <a:defRPr/>
              </a:pPr>
              <a:t>2018/12/26</a:t>
            </a:fld>
            <a:endParaRPr lang="en-US" altLang="zh-TW">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B1A287B-4BCF-4628-B739-31F30E55DAF4}"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474942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fld id="{727436E0-6DC7-402C-AB46-4557C3383F94}" type="datetime1">
              <a:rPr lang="zh-TW" altLang="en-US" smtClean="0">
                <a:solidFill>
                  <a:srgbClr val="000000"/>
                </a:solidFill>
              </a:rPr>
              <a:pPr>
                <a:defRPr/>
              </a:pPr>
              <a:t>2018/12/26</a:t>
            </a:fld>
            <a:endParaRPr lang="en-US" altLang="zh-TW">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r>
              <a:rPr lang="zh-TW" altLang="en-US" dirty="0" smtClean="0">
                <a:solidFill>
                  <a:srgbClr val="000000"/>
                </a:solidFill>
              </a:rPr>
              <a:t>黃志典：金融市場概論</a:t>
            </a:r>
            <a:endParaRPr lang="en-US" altLang="zh-TW"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076739FB-C224-4915-ADA4-A69BA2AA68C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51971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1588"/>
            <a:ext cx="9132888" cy="6845300"/>
            <a:chOff x="0" y="1"/>
            <a:chExt cx="5753" cy="4312"/>
          </a:xfrm>
        </p:grpSpPr>
        <p:sp>
          <p:nvSpPr>
            <p:cNvPr id="24579"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zh-TW" altLang="en-US"/>
            </a:p>
          </p:txBody>
        </p:sp>
        <p:sp>
          <p:nvSpPr>
            <p:cNvPr id="24580"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pPr>
                <a:defRPr/>
              </a:pPr>
              <a:endParaRPr lang="zh-TW" altLang="en-US"/>
            </a:p>
          </p:txBody>
        </p:sp>
      </p:grpSp>
      <p:sp>
        <p:nvSpPr>
          <p:cNvPr id="24581"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24582"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kumimoji="0" sz="1400">
                <a:ea typeface="新細明體" pitchFamily="18" charset="-120"/>
              </a:defRPr>
            </a:lvl1pPr>
          </a:lstStyle>
          <a:p>
            <a:pPr>
              <a:defRPr/>
            </a:pPr>
            <a:fld id="{D9B76C1A-AC87-4F72-B437-9FBF26BF9E94}" type="datetime1">
              <a:rPr lang="zh-TW" altLang="en-US"/>
              <a:pPr>
                <a:defRPr/>
              </a:pPr>
              <a:t>2018/12/26</a:t>
            </a:fld>
            <a:endParaRPr lang="en-US" altLang="zh-TW"/>
          </a:p>
        </p:txBody>
      </p:sp>
      <p:sp>
        <p:nvSpPr>
          <p:cNvPr id="24583"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kumimoji="0" sz="1400">
                <a:ea typeface="新細明體" pitchFamily="18" charset="-120"/>
              </a:defRPr>
            </a:lvl1pPr>
          </a:lstStyle>
          <a:p>
            <a:pPr>
              <a:defRPr/>
            </a:pPr>
            <a:r>
              <a:rPr lang="zh-TW" altLang="en-US"/>
              <a:t>黃志典：金融市場概論</a:t>
            </a:r>
            <a:endParaRPr lang="en-US" altLang="zh-TW"/>
          </a:p>
        </p:txBody>
      </p:sp>
      <p:sp>
        <p:nvSpPr>
          <p:cNvPr id="24584"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kumimoji="0" sz="1400">
                <a:ea typeface="新細明體" pitchFamily="18" charset="-120"/>
              </a:defRPr>
            </a:lvl1pPr>
          </a:lstStyle>
          <a:p>
            <a:pPr>
              <a:defRPr/>
            </a:pPr>
            <a:fld id="{6FAD32A2-16D3-4529-B0E7-549350506CD3}" type="slidenum">
              <a:rPr lang="en-US" altLang="zh-TW"/>
              <a:pPr>
                <a:defRPr/>
              </a:pPr>
              <a:t>‹#›</a:t>
            </a:fld>
            <a:endParaRPr lang="en-US" altLang="zh-TW"/>
          </a:p>
        </p:txBody>
      </p:sp>
      <p:sp>
        <p:nvSpPr>
          <p:cNvPr id="13319"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pic>
        <p:nvPicPr>
          <p:cNvPr id="10" name="圖片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8688436" y="0"/>
            <a:ext cx="478401" cy="6858000"/>
          </a:xfrm>
          <a:prstGeom prst="rect">
            <a:avLst/>
          </a:prstGeom>
        </p:spPr>
      </p:pic>
    </p:spTree>
  </p:cSld>
  <p:clrMap bg1="lt1" tx1="dk1" bg2="lt2" tx2="dk2" accent1="accent1" accent2="accent2" accent3="accent3" accent4="accent4" accent5="accent5" accent6="accent6" hlink="hlink" folHlink="folHlink"/>
  <p:sldLayoutIdLst>
    <p:sldLayoutId id="2147483946"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Lst>
  <p:hf hdr="0" dt="0"/>
  <p:txStyles>
    <p:titleStyle>
      <a:lvl1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2pPr>
      <a:lvl3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3pPr>
      <a:lvl4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4pPr>
      <a:lvl5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90000"/>
        <a:buFont typeface="Wingdings" pitchFamily="2" charset="2"/>
        <a:buChar char="Ø"/>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ü"/>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588"/>
            <a:ext cx="9132888" cy="6845300"/>
            <a:chOff x="0" y="1"/>
            <a:chExt cx="5753" cy="4312"/>
          </a:xfrm>
        </p:grpSpPr>
        <p:sp>
          <p:nvSpPr>
            <p:cNvPr id="24579"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zh-TW" altLang="en-US">
                <a:solidFill>
                  <a:srgbClr val="000000"/>
                </a:solidFill>
              </a:endParaRPr>
            </a:p>
          </p:txBody>
        </p:sp>
        <p:sp>
          <p:nvSpPr>
            <p:cNvPr id="24580"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pPr>
                <a:defRPr/>
              </a:pPr>
              <a:endParaRPr lang="zh-TW" altLang="en-US">
                <a:solidFill>
                  <a:srgbClr val="000000"/>
                </a:solidFill>
              </a:endParaRPr>
            </a:p>
          </p:txBody>
        </p:sp>
      </p:grpSp>
      <p:sp>
        <p:nvSpPr>
          <p:cNvPr id="24581"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24582"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kumimoji="0" sz="1400"/>
            </a:lvl1pPr>
          </a:lstStyle>
          <a:p>
            <a:pPr>
              <a:defRPr/>
            </a:pPr>
            <a:fld id="{37A6BC54-4E54-49E2-8B46-7ED3029F9C6C}" type="datetime1">
              <a:rPr lang="zh-TW" altLang="en-US" smtClean="0">
                <a:solidFill>
                  <a:srgbClr val="000000"/>
                </a:solidFill>
              </a:rPr>
              <a:pPr>
                <a:defRPr/>
              </a:pPr>
              <a:t>2018/12/26</a:t>
            </a:fld>
            <a:endParaRPr lang="en-US" altLang="zh-TW">
              <a:solidFill>
                <a:srgbClr val="000000"/>
              </a:solidFill>
            </a:endParaRPr>
          </a:p>
        </p:txBody>
      </p:sp>
      <p:sp>
        <p:nvSpPr>
          <p:cNvPr id="24583"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kumimoji="0" sz="1400"/>
            </a:lvl1pPr>
          </a:lstStyle>
          <a:p>
            <a:r>
              <a:rPr lang="zh-TW" altLang="en-US" dirty="0" smtClean="0">
                <a:solidFill>
                  <a:srgbClr val="000000"/>
                </a:solidFill>
              </a:rPr>
              <a:t>黃志典：金融市場概論</a:t>
            </a:r>
            <a:endParaRPr lang="en-US" altLang="zh-TW" dirty="0">
              <a:solidFill>
                <a:srgbClr val="000000"/>
              </a:solidFill>
            </a:endParaRPr>
          </a:p>
        </p:txBody>
      </p:sp>
      <p:sp>
        <p:nvSpPr>
          <p:cNvPr id="24584"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kumimoji="0" sz="1400"/>
            </a:lvl1pPr>
          </a:lstStyle>
          <a:p>
            <a:pPr>
              <a:defRPr/>
            </a:pPr>
            <a:fld id="{3A377708-8003-4492-90FD-484C765F2674}" type="slidenum">
              <a:rPr lang="en-US" altLang="zh-TW">
                <a:solidFill>
                  <a:srgbClr val="000000"/>
                </a:solidFill>
              </a:rPr>
              <a:pPr>
                <a:defRPr/>
              </a:pPr>
              <a:t>‹#›</a:t>
            </a:fld>
            <a:endParaRPr lang="en-US" altLang="zh-TW">
              <a:solidFill>
                <a:srgbClr val="000000"/>
              </a:solidFill>
            </a:endParaRPr>
          </a:p>
        </p:txBody>
      </p:sp>
      <p:sp>
        <p:nvSpPr>
          <p:cNvPr id="2055" name="Rectangle 9"/>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extLst>
      <p:ext uri="{BB962C8B-B14F-4D97-AF65-F5344CB8AC3E}">
        <p14:creationId xmlns:p14="http://schemas.microsoft.com/office/powerpoint/2010/main" val="822013366"/>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Lst>
  <p:hf hdr="0"/>
  <p:txStyles>
    <p:titleStyle>
      <a:lvl1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2pPr>
      <a:lvl3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3pPr>
      <a:lvl4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4pPr>
      <a:lvl5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90000"/>
        <a:buFont typeface="Wingdings" pitchFamily="2" charset="2"/>
        <a:buChar char="Ø"/>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ü"/>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29.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7.wmf"/><Relationship Id="rId5" Type="http://schemas.openxmlformats.org/officeDocument/2006/relationships/oleObject" Target="../embeddings/oleObject6.bin"/><Relationship Id="rId4" Type="http://schemas.openxmlformats.org/officeDocument/2006/relationships/image" Target="../media/image6.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0.wmf"/><Relationship Id="rId5" Type="http://schemas.openxmlformats.org/officeDocument/2006/relationships/oleObject" Target="../embeddings/oleObject9.bin"/><Relationship Id="rId4" Type="http://schemas.openxmlformats.org/officeDocument/2006/relationships/image" Target="../media/image9.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1.wmf"/><Relationship Id="rId5" Type="http://schemas.openxmlformats.org/officeDocument/2006/relationships/oleObject" Target="../embeddings/oleObject11.bin"/><Relationship Id="rId4" Type="http://schemas.openxmlformats.org/officeDocument/2006/relationships/image" Target="../media/image4.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8.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19.bin"/><Relationship Id="rId5" Type="http://schemas.openxmlformats.org/officeDocument/2006/relationships/image" Target="../media/image19.wmf"/><Relationship Id="rId4" Type="http://schemas.openxmlformats.org/officeDocument/2006/relationships/oleObject" Target="../embeddings/oleObject18.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1.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2.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17.vml"/><Relationship Id="rId5" Type="http://schemas.openxmlformats.org/officeDocument/2006/relationships/image" Target="../media/image23.png"/><Relationship Id="rId4" Type="http://schemas.openxmlformats.org/officeDocument/2006/relationships/oleObject" Target="../embeddings/Microsoft_Excel_97-2003_Worksheet1.xls"/></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slides/_rels/slide79.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11.wmf"/><Relationship Id="rId4" Type="http://schemas.openxmlformats.org/officeDocument/2006/relationships/oleObject" Target="../embeddings/oleObject24.bin"/></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6.xml"/><Relationship Id="rId1" Type="http://schemas.openxmlformats.org/officeDocument/2006/relationships/vmlDrawing" Target="../drawings/vmlDrawing20.vml"/><Relationship Id="rId4" Type="http://schemas.openxmlformats.org/officeDocument/2006/relationships/image" Target="../media/image28.wmf"/></Relationships>
</file>

<file path=ppt/slides/_rels/slide83.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21.xml"/><Relationship Id="rId1" Type="http://schemas.openxmlformats.org/officeDocument/2006/relationships/vmlDrawing" Target="../drawings/vmlDrawing21.vml"/><Relationship Id="rId6" Type="http://schemas.openxmlformats.org/officeDocument/2006/relationships/image" Target="../media/image29.wmf"/><Relationship Id="rId5" Type="http://schemas.openxmlformats.org/officeDocument/2006/relationships/oleObject" Target="../embeddings/oleObject27.bin"/><Relationship Id="rId4" Type="http://schemas.openxmlformats.org/officeDocument/2006/relationships/image" Target="../media/image28.wmf"/></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2.wmf"/><Relationship Id="rId2" Type="http://schemas.openxmlformats.org/officeDocument/2006/relationships/slideLayout" Target="../slideLayouts/slideLayout21.xml"/><Relationship Id="rId1" Type="http://schemas.openxmlformats.org/officeDocument/2006/relationships/vmlDrawing" Target="../drawings/vmlDrawing22.vml"/><Relationship Id="rId6" Type="http://schemas.openxmlformats.org/officeDocument/2006/relationships/oleObject" Target="../embeddings/oleObject30.bin"/><Relationship Id="rId5" Type="http://schemas.openxmlformats.org/officeDocument/2006/relationships/image" Target="../media/image31.wmf"/><Relationship Id="rId4" Type="http://schemas.openxmlformats.org/officeDocument/2006/relationships/oleObject" Target="../embeddings/oleObject29.bin"/></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6.xml"/><Relationship Id="rId1" Type="http://schemas.openxmlformats.org/officeDocument/2006/relationships/vmlDrawing" Target="../drawings/vmlDrawing23.vml"/><Relationship Id="rId4" Type="http://schemas.openxmlformats.org/officeDocument/2006/relationships/image" Target="../media/image33.w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oleObject" Target="../embeddings/oleObject32.bin"/><Relationship Id="rId7" Type="http://schemas.openxmlformats.org/officeDocument/2006/relationships/oleObject" Target="../embeddings/oleObject34.bin"/><Relationship Id="rId2" Type="http://schemas.openxmlformats.org/officeDocument/2006/relationships/slideLayout" Target="../slideLayouts/slideLayout21.xml"/><Relationship Id="rId1" Type="http://schemas.openxmlformats.org/officeDocument/2006/relationships/vmlDrawing" Target="../drawings/vmlDrawing24.vml"/><Relationship Id="rId6" Type="http://schemas.openxmlformats.org/officeDocument/2006/relationships/image" Target="../media/image35.wmf"/><Relationship Id="rId5" Type="http://schemas.openxmlformats.org/officeDocument/2006/relationships/oleObject" Target="../embeddings/oleObject33.bin"/><Relationship Id="rId4" Type="http://schemas.openxmlformats.org/officeDocument/2006/relationships/image" Target="../media/image34.wmf"/></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6.xml"/><Relationship Id="rId1" Type="http://schemas.openxmlformats.org/officeDocument/2006/relationships/vmlDrawing" Target="../drawings/vmlDrawing25.vml"/><Relationship Id="rId4" Type="http://schemas.openxmlformats.org/officeDocument/2006/relationships/image" Target="../media/image3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15363" name="Rectangle 9"/>
          <p:cNvSpPr>
            <a:spLocks noGrp="1" noChangeArrowheads="1"/>
          </p:cNvSpPr>
          <p:nvPr>
            <p:ph type="sldNum" sz="quarter" idx="12"/>
          </p:nvPr>
        </p:nvSpPr>
        <p:spPr>
          <a:noFill/>
        </p:spPr>
        <p:txBody>
          <a:bodyPr/>
          <a:lstStyle/>
          <a:p>
            <a:fld id="{363AA96C-7A20-432B-8605-0626A8964DB7}" type="slidenum">
              <a:rPr lang="en-US" altLang="zh-TW" smtClean="0"/>
              <a:pPr/>
              <a:t>1</a:t>
            </a:fld>
            <a:endParaRPr lang="en-US" altLang="zh-TW" smtClean="0"/>
          </a:p>
        </p:txBody>
      </p:sp>
      <p:sp>
        <p:nvSpPr>
          <p:cNvPr id="2050" name="Rectangle 2"/>
          <p:cNvSpPr>
            <a:spLocks noGrp="1" noChangeArrowheads="1"/>
          </p:cNvSpPr>
          <p:nvPr>
            <p:ph type="ctrTitle"/>
          </p:nvPr>
        </p:nvSpPr>
        <p:spPr>
          <a:xfrm>
            <a:off x="684213" y="1844675"/>
            <a:ext cx="7772400" cy="855663"/>
          </a:xfrm>
        </p:spPr>
        <p:txBody>
          <a:bodyPr/>
          <a:lstStyle/>
          <a:p>
            <a:pPr eaLnBrk="1" hangingPunct="1">
              <a:defRPr/>
            </a:pPr>
            <a:r>
              <a:rPr lang="zh-TW" altLang="en-US" sz="4800" dirty="0" smtClean="0">
                <a:latin typeface="+mn-ea"/>
                <a:ea typeface="+mn-ea"/>
              </a:rPr>
              <a:t> 第</a:t>
            </a:r>
            <a:r>
              <a:rPr lang="en-US" altLang="zh-TW" sz="4800" dirty="0" smtClean="0">
                <a:latin typeface="+mn-ea"/>
                <a:ea typeface="+mn-ea"/>
              </a:rPr>
              <a:t>7</a:t>
            </a:r>
            <a:r>
              <a:rPr lang="zh-TW" altLang="en-US" sz="4800" smtClean="0">
                <a:latin typeface="+mn-ea"/>
                <a:ea typeface="+mn-ea"/>
              </a:rPr>
              <a:t>章  </a:t>
            </a:r>
            <a:r>
              <a:rPr lang="zh-TW" altLang="en-US" sz="4800" dirty="0" smtClean="0">
                <a:latin typeface="+mn-ea"/>
                <a:ea typeface="+mn-ea"/>
              </a:rPr>
              <a:t>債券市場 </a:t>
            </a:r>
          </a:p>
        </p:txBody>
      </p:sp>
      <p:sp>
        <p:nvSpPr>
          <p:cNvPr id="15365" name="Rectangle 3"/>
          <p:cNvSpPr>
            <a:spLocks noGrp="1" noChangeArrowheads="1"/>
          </p:cNvSpPr>
          <p:nvPr>
            <p:ph type="subTitle" idx="1"/>
          </p:nvPr>
        </p:nvSpPr>
        <p:spPr>
          <a:xfrm>
            <a:off x="1331913" y="3429000"/>
            <a:ext cx="6400800" cy="1752600"/>
          </a:xfrm>
        </p:spPr>
        <p:txBody>
          <a:bodyPr/>
          <a:lstStyle/>
          <a:p>
            <a:pPr eaLnBrk="1" hangingPunct="1"/>
            <a:r>
              <a:rPr lang="zh-TW" altLang="en-US" smtClean="0"/>
              <a:t>授課老師：黃志典教授</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16387" name="投影片編號版面配置區 5"/>
          <p:cNvSpPr>
            <a:spLocks noGrp="1"/>
          </p:cNvSpPr>
          <p:nvPr>
            <p:ph type="sldNum" sz="quarter" idx="12"/>
          </p:nvPr>
        </p:nvSpPr>
        <p:spPr>
          <a:noFill/>
        </p:spPr>
        <p:txBody>
          <a:bodyPr/>
          <a:lstStyle/>
          <a:p>
            <a:fld id="{17A3C5D9-D9C5-4847-8620-4696EF0D45B0}" type="slidenum">
              <a:rPr lang="en-US" altLang="zh-TW" smtClean="0"/>
              <a:pPr/>
              <a:t>2</a:t>
            </a:fld>
            <a:endParaRPr lang="en-US" altLang="zh-TW" smtClean="0"/>
          </a:p>
        </p:txBody>
      </p:sp>
      <p:sp>
        <p:nvSpPr>
          <p:cNvPr id="1026" name="Rectangle 2"/>
          <p:cNvSpPr>
            <a:spLocks noGrp="1" noChangeArrowheads="1"/>
          </p:cNvSpPr>
          <p:nvPr>
            <p:ph type="title"/>
          </p:nvPr>
        </p:nvSpPr>
        <p:spPr>
          <a:xfrm>
            <a:off x="685800" y="30163"/>
            <a:ext cx="7772400" cy="1143000"/>
          </a:xfrm>
        </p:spPr>
        <p:txBody>
          <a:bodyPr/>
          <a:lstStyle/>
          <a:p>
            <a:pPr eaLnBrk="1" hangingPunct="1">
              <a:defRPr/>
            </a:pPr>
            <a:r>
              <a:rPr lang="zh-TW" altLang="en-US" dirty="0" smtClean="0"/>
              <a:t>本章綱要</a:t>
            </a:r>
          </a:p>
        </p:txBody>
      </p:sp>
      <p:sp>
        <p:nvSpPr>
          <p:cNvPr id="16388" name="Rectangle 3"/>
          <p:cNvSpPr>
            <a:spLocks noGrp="1" noChangeArrowheads="1"/>
          </p:cNvSpPr>
          <p:nvPr>
            <p:ph type="body" idx="1"/>
          </p:nvPr>
        </p:nvSpPr>
        <p:spPr>
          <a:xfrm>
            <a:off x="1357312" y="1137320"/>
            <a:ext cx="6429375" cy="4379912"/>
          </a:xfrm>
        </p:spPr>
        <p:txBody>
          <a:bodyPr/>
          <a:lstStyle/>
          <a:p>
            <a:pPr marL="514350" indent="-514350" eaLnBrk="1" hangingPunct="1">
              <a:lnSpc>
                <a:spcPct val="90000"/>
              </a:lnSpc>
              <a:buSzTx/>
              <a:buFont typeface="+mj-lt"/>
              <a:buAutoNum type="arabicPeriod"/>
            </a:pPr>
            <a:r>
              <a:rPr lang="zh-TW" altLang="en-US" sz="2600" dirty="0" smtClean="0">
                <a:latin typeface="標楷體" panose="03000509000000000000" pitchFamily="65" charset="-120"/>
                <a:ea typeface="標楷體" panose="03000509000000000000" pitchFamily="65" charset="-120"/>
              </a:rPr>
              <a:t>債券市場的金融工具</a:t>
            </a:r>
          </a:p>
          <a:p>
            <a:pPr marL="514350" indent="-514350" eaLnBrk="1" hangingPunct="1">
              <a:lnSpc>
                <a:spcPct val="90000"/>
              </a:lnSpc>
              <a:buSzTx/>
              <a:buFont typeface="+mj-lt"/>
              <a:buAutoNum type="arabicPeriod"/>
            </a:pPr>
            <a:r>
              <a:rPr lang="zh-TW" altLang="en-US" sz="2600" dirty="0" smtClean="0">
                <a:latin typeface="標楷體" panose="03000509000000000000" pitchFamily="65" charset="-120"/>
                <a:ea typeface="標楷體" panose="03000509000000000000" pitchFamily="65" charset="-120"/>
              </a:rPr>
              <a:t>資產證券化商品</a:t>
            </a:r>
          </a:p>
          <a:p>
            <a:pPr marL="514350" indent="-514350" eaLnBrk="1" hangingPunct="1">
              <a:lnSpc>
                <a:spcPct val="90000"/>
              </a:lnSpc>
              <a:buSzTx/>
              <a:buFont typeface="+mj-lt"/>
              <a:buAutoNum type="arabicPeriod"/>
            </a:pPr>
            <a:r>
              <a:rPr lang="zh-TW" altLang="en-US" sz="2600" dirty="0" smtClean="0">
                <a:latin typeface="標楷體" panose="03000509000000000000" pitchFamily="65" charset="-120"/>
                <a:ea typeface="標楷體" panose="03000509000000000000" pitchFamily="65" charset="-120"/>
              </a:rPr>
              <a:t>債券的評價</a:t>
            </a:r>
            <a:endParaRPr lang="en-US" altLang="zh-TW" sz="2600" dirty="0" smtClean="0">
              <a:latin typeface="標楷體" panose="03000509000000000000" pitchFamily="65" charset="-120"/>
              <a:ea typeface="標楷體" panose="03000509000000000000" pitchFamily="65" charset="-120"/>
            </a:endParaRPr>
          </a:p>
          <a:p>
            <a:pPr marL="514350" indent="-514350" eaLnBrk="1" hangingPunct="1">
              <a:lnSpc>
                <a:spcPct val="90000"/>
              </a:lnSpc>
              <a:buSzTx/>
              <a:buFont typeface="+mj-lt"/>
              <a:buAutoNum type="arabicPeriod"/>
            </a:pPr>
            <a:r>
              <a:rPr lang="zh-TW" altLang="zh-TW" sz="2600" dirty="0">
                <a:latin typeface="標楷體" panose="03000509000000000000" pitchFamily="65" charset="-120"/>
                <a:ea typeface="標楷體" panose="03000509000000000000" pitchFamily="65" charset="-120"/>
              </a:rPr>
              <a:t>債券的利率</a:t>
            </a:r>
            <a:r>
              <a:rPr lang="zh-TW" altLang="zh-TW" sz="2600" dirty="0" smtClean="0">
                <a:latin typeface="標楷體" panose="03000509000000000000" pitchFamily="65" charset="-120"/>
                <a:ea typeface="標楷體" panose="03000509000000000000" pitchFamily="65" charset="-120"/>
              </a:rPr>
              <a:t>風險</a:t>
            </a:r>
            <a:endParaRPr lang="zh-TW" altLang="en-US" sz="2600" dirty="0" smtClean="0">
              <a:latin typeface="標楷體" panose="03000509000000000000" pitchFamily="65" charset="-120"/>
              <a:ea typeface="標楷體" panose="03000509000000000000" pitchFamily="65" charset="-120"/>
            </a:endParaRPr>
          </a:p>
          <a:p>
            <a:pPr marL="514350" indent="-514350" eaLnBrk="1" hangingPunct="1">
              <a:lnSpc>
                <a:spcPct val="90000"/>
              </a:lnSpc>
              <a:buSzTx/>
              <a:buFont typeface="+mj-lt"/>
              <a:buAutoNum type="arabicPeriod"/>
            </a:pPr>
            <a:r>
              <a:rPr lang="zh-TW" altLang="en-US" sz="2600" dirty="0" smtClean="0">
                <a:latin typeface="標楷體" panose="03000509000000000000" pitchFamily="65" charset="-120"/>
                <a:ea typeface="標楷體" panose="03000509000000000000" pitchFamily="65" charset="-120"/>
              </a:rPr>
              <a:t>債券發行實務</a:t>
            </a:r>
          </a:p>
          <a:p>
            <a:pPr marL="514350" indent="-514350" eaLnBrk="1" hangingPunct="1">
              <a:lnSpc>
                <a:spcPct val="90000"/>
              </a:lnSpc>
              <a:buSzTx/>
              <a:buFont typeface="+mj-lt"/>
              <a:buAutoNum type="arabicPeriod"/>
            </a:pPr>
            <a:r>
              <a:rPr lang="zh-TW" altLang="en-US" sz="2600" dirty="0" smtClean="0">
                <a:latin typeface="標楷體" panose="03000509000000000000" pitchFamily="65" charset="-120"/>
                <a:ea typeface="標楷體" panose="03000509000000000000" pitchFamily="65" charset="-120"/>
              </a:rPr>
              <a:t>債券交易實務</a:t>
            </a:r>
          </a:p>
          <a:p>
            <a:pPr marL="0" indent="0">
              <a:buNone/>
            </a:pPr>
            <a:r>
              <a:rPr lang="zh-TW" altLang="zh-TW" sz="2600" dirty="0">
                <a:solidFill>
                  <a:srgbClr val="002060"/>
                </a:solidFill>
                <a:latin typeface="標楷體" panose="03000509000000000000" pitchFamily="65" charset="-120"/>
                <a:ea typeface="標楷體" panose="03000509000000000000" pitchFamily="65" charset="-120"/>
              </a:rPr>
              <a:t>金融辭典</a:t>
            </a:r>
            <a:r>
              <a:rPr lang="en-US" altLang="zh-TW" sz="2600" dirty="0">
                <a:solidFill>
                  <a:srgbClr val="002060"/>
                </a:solidFill>
                <a:latin typeface="標楷體" panose="03000509000000000000" pitchFamily="65" charset="-120"/>
                <a:ea typeface="標楷體" panose="03000509000000000000" pitchFamily="65" charset="-120"/>
              </a:rPr>
              <a:t>: </a:t>
            </a:r>
            <a:r>
              <a:rPr lang="zh-TW" altLang="zh-TW" sz="2600" dirty="0">
                <a:solidFill>
                  <a:srgbClr val="002060"/>
                </a:solidFill>
                <a:latin typeface="標楷體" panose="03000509000000000000" pitchFamily="65" charset="-120"/>
                <a:ea typeface="標楷體" panose="03000509000000000000" pitchFamily="65" charset="-120"/>
              </a:rPr>
              <a:t>分割</a:t>
            </a:r>
            <a:r>
              <a:rPr lang="zh-TW" altLang="zh-TW" sz="2600" dirty="0" smtClean="0">
                <a:solidFill>
                  <a:srgbClr val="002060"/>
                </a:solidFill>
                <a:latin typeface="標楷體" panose="03000509000000000000" pitchFamily="65" charset="-120"/>
                <a:ea typeface="標楷體" panose="03000509000000000000" pitchFamily="65" charset="-120"/>
              </a:rPr>
              <a:t>債券</a:t>
            </a:r>
            <a:endParaRPr lang="en-US" altLang="zh-TW" sz="2600" dirty="0" smtClean="0">
              <a:solidFill>
                <a:srgbClr val="002060"/>
              </a:solidFill>
              <a:latin typeface="標楷體" panose="03000509000000000000" pitchFamily="65" charset="-120"/>
              <a:ea typeface="標楷體" panose="03000509000000000000" pitchFamily="65" charset="-120"/>
            </a:endParaRPr>
          </a:p>
          <a:p>
            <a:pPr marL="0" indent="0">
              <a:buNone/>
            </a:pPr>
            <a:r>
              <a:rPr lang="zh-TW" altLang="zh-TW" sz="2600" dirty="0" smtClean="0">
                <a:solidFill>
                  <a:srgbClr val="002060"/>
                </a:solidFill>
                <a:latin typeface="標楷體" panose="03000509000000000000" pitchFamily="65" charset="-120"/>
                <a:ea typeface="標楷體" panose="03000509000000000000" pitchFamily="65" charset="-120"/>
              </a:rPr>
              <a:t>金融</a:t>
            </a:r>
            <a:r>
              <a:rPr lang="zh-TW" altLang="zh-TW" sz="2600" dirty="0">
                <a:solidFill>
                  <a:srgbClr val="002060"/>
                </a:solidFill>
                <a:latin typeface="標楷體" panose="03000509000000000000" pitchFamily="65" charset="-120"/>
                <a:ea typeface="標楷體" panose="03000509000000000000" pitchFamily="65" charset="-120"/>
              </a:rPr>
              <a:t>焦點</a:t>
            </a:r>
            <a:r>
              <a:rPr lang="en-US" altLang="zh-TW" sz="2600" dirty="0">
                <a:solidFill>
                  <a:srgbClr val="002060"/>
                </a:solidFill>
                <a:latin typeface="標楷體" panose="03000509000000000000" pitchFamily="65" charset="-120"/>
                <a:ea typeface="標楷體" panose="03000509000000000000" pitchFamily="65" charset="-120"/>
              </a:rPr>
              <a:t>: </a:t>
            </a:r>
            <a:r>
              <a:rPr lang="zh-TW" altLang="zh-TW" sz="2600" dirty="0">
                <a:solidFill>
                  <a:srgbClr val="002060"/>
                </a:solidFill>
                <a:latin typeface="標楷體" panose="03000509000000000000" pitchFamily="65" charset="-120"/>
                <a:ea typeface="標楷體" panose="03000509000000000000" pitchFamily="65" charset="-120"/>
              </a:rPr>
              <a:t>巨災</a:t>
            </a:r>
            <a:r>
              <a:rPr lang="zh-TW" altLang="zh-TW" sz="2600" dirty="0" smtClean="0">
                <a:solidFill>
                  <a:srgbClr val="002060"/>
                </a:solidFill>
                <a:latin typeface="標楷體" panose="03000509000000000000" pitchFamily="65" charset="-120"/>
                <a:ea typeface="標楷體" panose="03000509000000000000" pitchFamily="65" charset="-120"/>
              </a:rPr>
              <a:t>債券</a:t>
            </a:r>
            <a:endParaRPr lang="zh-TW" altLang="zh-TW" sz="2600" dirty="0">
              <a:solidFill>
                <a:srgbClr val="002060"/>
              </a:solidFill>
              <a:latin typeface="標楷體" panose="03000509000000000000" pitchFamily="65" charset="-120"/>
              <a:ea typeface="標楷體" panose="03000509000000000000" pitchFamily="65" charset="-120"/>
            </a:endParaRPr>
          </a:p>
          <a:p>
            <a:pPr marL="0" indent="0">
              <a:buNone/>
            </a:pPr>
            <a:r>
              <a:rPr lang="zh-TW" altLang="zh-TW" sz="2600" dirty="0">
                <a:solidFill>
                  <a:srgbClr val="002060"/>
                </a:solidFill>
                <a:latin typeface="標楷體" panose="03000509000000000000" pitchFamily="65" charset="-120"/>
                <a:ea typeface="標楷體" panose="03000509000000000000" pitchFamily="65" charset="-120"/>
              </a:rPr>
              <a:t>金融視窗</a:t>
            </a:r>
            <a:r>
              <a:rPr lang="en-US" altLang="zh-TW" sz="2600" dirty="0">
                <a:solidFill>
                  <a:srgbClr val="002060"/>
                </a:solidFill>
                <a:latin typeface="標楷體" panose="03000509000000000000" pitchFamily="65" charset="-120"/>
                <a:ea typeface="標楷體" panose="03000509000000000000" pitchFamily="65" charset="-120"/>
              </a:rPr>
              <a:t>: </a:t>
            </a:r>
            <a:r>
              <a:rPr lang="zh-TW" altLang="zh-TW" sz="2600" dirty="0">
                <a:solidFill>
                  <a:srgbClr val="002060"/>
                </a:solidFill>
                <a:latin typeface="標楷體" panose="03000509000000000000" pitchFamily="65" charset="-120"/>
                <a:ea typeface="標楷體" panose="03000509000000000000" pitchFamily="65" charset="-120"/>
              </a:rPr>
              <a:t>荷蘭標與</a:t>
            </a:r>
            <a:r>
              <a:rPr lang="zh-TW" altLang="zh-TW" sz="2600">
                <a:solidFill>
                  <a:srgbClr val="002060"/>
                </a:solidFill>
                <a:latin typeface="標楷體" panose="03000509000000000000" pitchFamily="65" charset="-120"/>
                <a:ea typeface="標楷體" panose="03000509000000000000" pitchFamily="65" charset="-120"/>
              </a:rPr>
              <a:t>英國</a:t>
            </a:r>
            <a:r>
              <a:rPr lang="zh-TW" altLang="zh-TW" sz="2600" smtClean="0">
                <a:solidFill>
                  <a:srgbClr val="002060"/>
                </a:solidFill>
                <a:latin typeface="標楷體" panose="03000509000000000000" pitchFamily="65" charset="-120"/>
                <a:ea typeface="標楷體" panose="03000509000000000000" pitchFamily="65" charset="-120"/>
              </a:rPr>
              <a:t>標</a:t>
            </a:r>
            <a:endParaRPr lang="zh-TW" altLang="zh-TW" sz="2600" dirty="0">
              <a:solidFill>
                <a:srgbClr val="002060"/>
              </a:solidFill>
              <a:latin typeface="標楷體" panose="03000509000000000000" pitchFamily="65" charset="-120"/>
              <a:ea typeface="標楷體" panose="03000509000000000000" pitchFamily="65" charset="-120"/>
            </a:endParaRPr>
          </a:p>
          <a:p>
            <a:pPr marL="0" indent="0">
              <a:buNone/>
            </a:pPr>
            <a:r>
              <a:rPr lang="zh-TW" altLang="zh-TW" sz="2600" dirty="0">
                <a:solidFill>
                  <a:srgbClr val="002060"/>
                </a:solidFill>
                <a:latin typeface="標楷體" panose="03000509000000000000" pitchFamily="65" charset="-120"/>
                <a:ea typeface="標楷體" panose="03000509000000000000" pitchFamily="65" charset="-120"/>
              </a:rPr>
              <a:t>附錄</a:t>
            </a:r>
            <a:r>
              <a:rPr lang="en-US" altLang="zh-TW" sz="2600" dirty="0">
                <a:solidFill>
                  <a:srgbClr val="002060"/>
                </a:solidFill>
                <a:latin typeface="標楷體" panose="03000509000000000000" pitchFamily="65" charset="-120"/>
                <a:ea typeface="標楷體" panose="03000509000000000000" pitchFamily="65" charset="-120"/>
              </a:rPr>
              <a:t>1</a:t>
            </a:r>
            <a:r>
              <a:rPr lang="zh-TW" altLang="zh-TW" sz="2600" dirty="0">
                <a:solidFill>
                  <a:srgbClr val="002060"/>
                </a:solidFill>
                <a:latin typeface="標楷體" panose="03000509000000000000" pitchFamily="65" charset="-120"/>
                <a:ea typeface="標楷體" panose="03000509000000000000" pitchFamily="65" charset="-120"/>
              </a:rPr>
              <a:t>：以等比級數改寫債券評價公式</a:t>
            </a:r>
          </a:p>
          <a:p>
            <a:pPr marL="0" indent="0">
              <a:buNone/>
            </a:pPr>
            <a:r>
              <a:rPr lang="zh-TW" altLang="zh-TW" sz="2600" dirty="0">
                <a:solidFill>
                  <a:srgbClr val="002060"/>
                </a:solidFill>
                <a:latin typeface="標楷體" panose="03000509000000000000" pitchFamily="65" charset="-120"/>
                <a:ea typeface="標楷體" panose="03000509000000000000" pitchFamily="65" charset="-120"/>
              </a:rPr>
              <a:t>附錄</a:t>
            </a:r>
            <a:r>
              <a:rPr lang="en-US" altLang="zh-TW" sz="2600" dirty="0">
                <a:solidFill>
                  <a:srgbClr val="002060"/>
                </a:solidFill>
                <a:latin typeface="標楷體" panose="03000509000000000000" pitchFamily="65" charset="-120"/>
                <a:ea typeface="標楷體" panose="03000509000000000000" pitchFamily="65" charset="-120"/>
              </a:rPr>
              <a:t>2: </a:t>
            </a:r>
            <a:r>
              <a:rPr lang="zh-TW" altLang="zh-TW" sz="2600" dirty="0">
                <a:solidFill>
                  <a:srgbClr val="002060"/>
                </a:solidFill>
                <a:latin typeface="標楷體" panose="03000509000000000000" pitchFamily="65" charset="-120"/>
                <a:ea typeface="標楷體" panose="03000509000000000000" pitchFamily="65" charset="-120"/>
              </a:rPr>
              <a:t>如何衡量債券的利率風險</a:t>
            </a:r>
            <a:r>
              <a:rPr lang="en-US" altLang="zh-TW" sz="2600" dirty="0">
                <a:solidFill>
                  <a:srgbClr val="002060"/>
                </a:solidFill>
                <a:latin typeface="標楷體" panose="03000509000000000000" pitchFamily="65" charset="-120"/>
                <a:ea typeface="標楷體" panose="03000509000000000000" pitchFamily="65" charset="-120"/>
              </a:rPr>
              <a:t>?</a:t>
            </a:r>
            <a:endParaRPr lang="zh-TW" altLang="zh-TW" sz="2600" dirty="0">
              <a:solidFill>
                <a:srgbClr val="002060"/>
              </a:solidFill>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388">
                                            <p:txEl>
                                              <p:pRg st="0" end="0"/>
                                            </p:txEl>
                                          </p:spTgt>
                                        </p:tgtEl>
                                        <p:attrNameLst>
                                          <p:attrName>style.visibility</p:attrName>
                                        </p:attrNameLst>
                                      </p:cBhvr>
                                      <p:to>
                                        <p:strVal val="visible"/>
                                      </p:to>
                                    </p:set>
                                    <p:animEffect transition="in" filter="randombar(horizontal)">
                                      <p:cBhvr>
                                        <p:cTn id="12" dur="500"/>
                                        <p:tgtEl>
                                          <p:spTgt spid="163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6388">
                                            <p:txEl>
                                              <p:pRg st="1" end="1"/>
                                            </p:txEl>
                                          </p:spTgt>
                                        </p:tgtEl>
                                        <p:attrNameLst>
                                          <p:attrName>style.visibility</p:attrName>
                                        </p:attrNameLst>
                                      </p:cBhvr>
                                      <p:to>
                                        <p:strVal val="visible"/>
                                      </p:to>
                                    </p:set>
                                    <p:animEffect transition="in" filter="randombar(horizontal)">
                                      <p:cBhvr>
                                        <p:cTn id="17" dur="500"/>
                                        <p:tgtEl>
                                          <p:spTgt spid="1638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388">
                                            <p:txEl>
                                              <p:pRg st="2" end="2"/>
                                            </p:txEl>
                                          </p:spTgt>
                                        </p:tgtEl>
                                        <p:attrNameLst>
                                          <p:attrName>style.visibility</p:attrName>
                                        </p:attrNameLst>
                                      </p:cBhvr>
                                      <p:to>
                                        <p:strVal val="visible"/>
                                      </p:to>
                                    </p:set>
                                    <p:animEffect transition="in" filter="randombar(horizontal)">
                                      <p:cBhvr>
                                        <p:cTn id="22" dur="500"/>
                                        <p:tgtEl>
                                          <p:spTgt spid="1638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388">
                                            <p:txEl>
                                              <p:pRg st="3" end="3"/>
                                            </p:txEl>
                                          </p:spTgt>
                                        </p:tgtEl>
                                        <p:attrNameLst>
                                          <p:attrName>style.visibility</p:attrName>
                                        </p:attrNameLst>
                                      </p:cBhvr>
                                      <p:to>
                                        <p:strVal val="visible"/>
                                      </p:to>
                                    </p:set>
                                    <p:animEffect transition="in" filter="randombar(horizontal)">
                                      <p:cBhvr>
                                        <p:cTn id="27" dur="500"/>
                                        <p:tgtEl>
                                          <p:spTgt spid="1638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388">
                                            <p:txEl>
                                              <p:pRg st="4" end="4"/>
                                            </p:txEl>
                                          </p:spTgt>
                                        </p:tgtEl>
                                        <p:attrNameLst>
                                          <p:attrName>style.visibility</p:attrName>
                                        </p:attrNameLst>
                                      </p:cBhvr>
                                      <p:to>
                                        <p:strVal val="visible"/>
                                      </p:to>
                                    </p:set>
                                    <p:animEffect transition="in" filter="randombar(horizontal)">
                                      <p:cBhvr>
                                        <p:cTn id="32" dur="500"/>
                                        <p:tgtEl>
                                          <p:spTgt spid="1638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6388">
                                            <p:txEl>
                                              <p:pRg st="5" end="5"/>
                                            </p:txEl>
                                          </p:spTgt>
                                        </p:tgtEl>
                                        <p:attrNameLst>
                                          <p:attrName>style.visibility</p:attrName>
                                        </p:attrNameLst>
                                      </p:cBhvr>
                                      <p:to>
                                        <p:strVal val="visible"/>
                                      </p:to>
                                    </p:set>
                                    <p:animEffect transition="in" filter="randombar(horizontal)">
                                      <p:cBhvr>
                                        <p:cTn id="37" dur="500"/>
                                        <p:tgtEl>
                                          <p:spTgt spid="1638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6388">
                                            <p:txEl>
                                              <p:pRg st="6" end="6"/>
                                            </p:txEl>
                                          </p:spTgt>
                                        </p:tgtEl>
                                        <p:attrNameLst>
                                          <p:attrName>style.visibility</p:attrName>
                                        </p:attrNameLst>
                                      </p:cBhvr>
                                      <p:to>
                                        <p:strVal val="visible"/>
                                      </p:to>
                                    </p:set>
                                    <p:animEffect transition="in" filter="randombar(horizontal)">
                                      <p:cBhvr>
                                        <p:cTn id="42" dur="500"/>
                                        <p:tgtEl>
                                          <p:spTgt spid="1638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6388">
                                            <p:txEl>
                                              <p:pRg st="7" end="7"/>
                                            </p:txEl>
                                          </p:spTgt>
                                        </p:tgtEl>
                                        <p:attrNameLst>
                                          <p:attrName>style.visibility</p:attrName>
                                        </p:attrNameLst>
                                      </p:cBhvr>
                                      <p:to>
                                        <p:strVal val="visible"/>
                                      </p:to>
                                    </p:set>
                                    <p:animEffect transition="in" filter="randombar(horizontal)">
                                      <p:cBhvr>
                                        <p:cTn id="47" dur="500"/>
                                        <p:tgtEl>
                                          <p:spTgt spid="16388">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6388">
                                            <p:txEl>
                                              <p:pRg st="8" end="8"/>
                                            </p:txEl>
                                          </p:spTgt>
                                        </p:tgtEl>
                                        <p:attrNameLst>
                                          <p:attrName>style.visibility</p:attrName>
                                        </p:attrNameLst>
                                      </p:cBhvr>
                                      <p:to>
                                        <p:strVal val="visible"/>
                                      </p:to>
                                    </p:set>
                                    <p:animEffect transition="in" filter="randombar(horizontal)">
                                      <p:cBhvr>
                                        <p:cTn id="52" dur="500"/>
                                        <p:tgtEl>
                                          <p:spTgt spid="16388">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16388">
                                            <p:txEl>
                                              <p:pRg st="9" end="9"/>
                                            </p:txEl>
                                          </p:spTgt>
                                        </p:tgtEl>
                                        <p:attrNameLst>
                                          <p:attrName>style.visibility</p:attrName>
                                        </p:attrNameLst>
                                      </p:cBhvr>
                                      <p:to>
                                        <p:strVal val="visible"/>
                                      </p:to>
                                    </p:set>
                                    <p:animEffect transition="in" filter="randombar(horizontal)">
                                      <p:cBhvr>
                                        <p:cTn id="57" dur="500"/>
                                        <p:tgtEl>
                                          <p:spTgt spid="16388">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6388">
                                            <p:txEl>
                                              <p:pRg st="10" end="10"/>
                                            </p:txEl>
                                          </p:spTgt>
                                        </p:tgtEl>
                                        <p:attrNameLst>
                                          <p:attrName>style.visibility</p:attrName>
                                        </p:attrNameLst>
                                      </p:cBhvr>
                                      <p:to>
                                        <p:strVal val="visible"/>
                                      </p:to>
                                    </p:set>
                                    <p:animEffect transition="in" filter="randombar(horizontal)">
                                      <p:cBhvr>
                                        <p:cTn id="62" dur="500"/>
                                        <p:tgtEl>
                                          <p:spTgt spid="1638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638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17411" name="投影片編號版面配置區 5"/>
          <p:cNvSpPr>
            <a:spLocks noGrp="1"/>
          </p:cNvSpPr>
          <p:nvPr>
            <p:ph type="sldNum" sz="quarter" idx="12"/>
          </p:nvPr>
        </p:nvSpPr>
        <p:spPr>
          <a:noFill/>
        </p:spPr>
        <p:txBody>
          <a:bodyPr/>
          <a:lstStyle/>
          <a:p>
            <a:fld id="{CE03B83D-027C-483B-A163-1FBF46C101DD}" type="slidenum">
              <a:rPr lang="en-US" altLang="zh-TW" smtClean="0"/>
              <a:pPr/>
              <a:t>3</a:t>
            </a:fld>
            <a:endParaRPr lang="en-US" altLang="zh-TW" smtClean="0"/>
          </a:p>
        </p:txBody>
      </p:sp>
      <p:sp>
        <p:nvSpPr>
          <p:cNvPr id="89090" name="Rectangle 2"/>
          <p:cNvSpPr>
            <a:spLocks noGrp="1" noChangeArrowheads="1"/>
          </p:cNvSpPr>
          <p:nvPr>
            <p:ph type="title"/>
          </p:nvPr>
        </p:nvSpPr>
        <p:spPr/>
        <p:txBody>
          <a:bodyPr/>
          <a:lstStyle/>
          <a:p>
            <a:pPr eaLnBrk="1" hangingPunct="1">
              <a:defRPr/>
            </a:pPr>
            <a:r>
              <a:rPr lang="zh-TW" altLang="en-US" dirty="0" smtClean="0"/>
              <a:t>債券市場的金融工具 </a:t>
            </a:r>
          </a:p>
        </p:txBody>
      </p:sp>
      <p:sp>
        <p:nvSpPr>
          <p:cNvPr id="18437" name="Rectangle 3"/>
          <p:cNvSpPr>
            <a:spLocks noGrp="1" noChangeArrowheads="1"/>
          </p:cNvSpPr>
          <p:nvPr>
            <p:ph type="body" idx="1"/>
          </p:nvPr>
        </p:nvSpPr>
        <p:spPr>
          <a:xfrm>
            <a:off x="1042988" y="2071688"/>
            <a:ext cx="7058025" cy="4095750"/>
          </a:xfrm>
        </p:spPr>
        <p:txBody>
          <a:bodyPr/>
          <a:lstStyle/>
          <a:p>
            <a:pPr eaLnBrk="1" hangingPunct="1">
              <a:lnSpc>
                <a:spcPct val="110000"/>
              </a:lnSpc>
              <a:spcBef>
                <a:spcPct val="30000"/>
              </a:spcBef>
            </a:pPr>
            <a:r>
              <a:rPr lang="zh-TW" altLang="en-US" sz="3600" dirty="0" smtClean="0"/>
              <a:t>債券</a:t>
            </a:r>
          </a:p>
          <a:p>
            <a:pPr lvl="1" eaLnBrk="1" hangingPunct="1">
              <a:lnSpc>
                <a:spcPct val="110000"/>
              </a:lnSpc>
              <a:spcBef>
                <a:spcPct val="30000"/>
              </a:spcBef>
            </a:pPr>
            <a:r>
              <a:rPr lang="zh-TW" altLang="en-US" sz="3200" dirty="0" smtClean="0"/>
              <a:t>中長期的債務憑證。</a:t>
            </a:r>
          </a:p>
          <a:p>
            <a:pPr lvl="1" eaLnBrk="1" hangingPunct="1">
              <a:lnSpc>
                <a:spcPct val="110000"/>
              </a:lnSpc>
              <a:spcBef>
                <a:spcPct val="30000"/>
              </a:spcBef>
            </a:pPr>
            <a:r>
              <a:rPr lang="zh-TW" altLang="en-US" sz="3200" dirty="0" smtClean="0"/>
              <a:t>發行人依約定條件定期對持有人支付固定的利息與面額。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barn(inVertical)">
                                      <p:cBhvr>
                                        <p:cTn id="7" dur="500"/>
                                        <p:tgtEl>
                                          <p:spTgt spid="8909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437">
                                            <p:txEl>
                                              <p:pRg st="0" end="0"/>
                                            </p:txEl>
                                          </p:spTgt>
                                        </p:tgtEl>
                                        <p:attrNameLst>
                                          <p:attrName>style.visibility</p:attrName>
                                        </p:attrNameLst>
                                      </p:cBhvr>
                                      <p:to>
                                        <p:strVal val="visible"/>
                                      </p:to>
                                    </p:set>
                                    <p:animEffect transition="in" filter="randombar(horizontal)">
                                      <p:cBhvr>
                                        <p:cTn id="12" dur="500"/>
                                        <p:tgtEl>
                                          <p:spTgt spid="18437">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8437">
                                            <p:txEl>
                                              <p:pRg st="1" end="1"/>
                                            </p:txEl>
                                          </p:spTgt>
                                        </p:tgtEl>
                                        <p:attrNameLst>
                                          <p:attrName>style.visibility</p:attrName>
                                        </p:attrNameLst>
                                      </p:cBhvr>
                                      <p:to>
                                        <p:strVal val="visible"/>
                                      </p:to>
                                    </p:set>
                                    <p:animEffect transition="in" filter="randombar(horizontal)">
                                      <p:cBhvr>
                                        <p:cTn id="15" dur="500"/>
                                        <p:tgtEl>
                                          <p:spTgt spid="18437">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8437">
                                            <p:txEl>
                                              <p:pRg st="2" end="2"/>
                                            </p:txEl>
                                          </p:spTgt>
                                        </p:tgtEl>
                                        <p:attrNameLst>
                                          <p:attrName>style.visibility</p:attrName>
                                        </p:attrNameLst>
                                      </p:cBhvr>
                                      <p:to>
                                        <p:strVal val="visible"/>
                                      </p:to>
                                    </p:set>
                                    <p:animEffect transition="in" filter="randombar(horizontal)">
                                      <p:cBhvr>
                                        <p:cTn id="18" dur="500"/>
                                        <p:tgtEl>
                                          <p:spTgt spid="184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1843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18435" name="投影片編號版面配置區 5"/>
          <p:cNvSpPr>
            <a:spLocks noGrp="1"/>
          </p:cNvSpPr>
          <p:nvPr>
            <p:ph type="sldNum" sz="quarter" idx="12"/>
          </p:nvPr>
        </p:nvSpPr>
        <p:spPr>
          <a:noFill/>
        </p:spPr>
        <p:txBody>
          <a:bodyPr/>
          <a:lstStyle/>
          <a:p>
            <a:fld id="{5964659D-2C2B-4D97-A760-D29ECB9BCFA5}" type="slidenum">
              <a:rPr lang="en-US" altLang="zh-TW" smtClean="0"/>
              <a:pPr/>
              <a:t>4</a:t>
            </a:fld>
            <a:endParaRPr lang="en-US" altLang="zh-TW" smtClean="0"/>
          </a:p>
        </p:txBody>
      </p:sp>
      <p:sp>
        <p:nvSpPr>
          <p:cNvPr id="91138" name="Rectangle 2"/>
          <p:cNvSpPr>
            <a:spLocks noGrp="1" noChangeArrowheads="1"/>
          </p:cNvSpPr>
          <p:nvPr>
            <p:ph type="title"/>
          </p:nvPr>
        </p:nvSpPr>
        <p:spPr>
          <a:xfrm>
            <a:off x="684213" y="476250"/>
            <a:ext cx="7772400" cy="803275"/>
          </a:xfrm>
        </p:spPr>
        <p:txBody>
          <a:bodyPr/>
          <a:lstStyle/>
          <a:p>
            <a:pPr eaLnBrk="1" hangingPunct="1">
              <a:defRPr/>
            </a:pPr>
            <a:r>
              <a:rPr lang="zh-TW" altLang="en-US" dirty="0" smtClean="0"/>
              <a:t>債券的基本要件 </a:t>
            </a:r>
          </a:p>
        </p:txBody>
      </p:sp>
      <p:sp>
        <p:nvSpPr>
          <p:cNvPr id="19461" name="Rectangle 3"/>
          <p:cNvSpPr>
            <a:spLocks noGrp="1" noChangeArrowheads="1"/>
          </p:cNvSpPr>
          <p:nvPr>
            <p:ph type="body" idx="1"/>
          </p:nvPr>
        </p:nvSpPr>
        <p:spPr>
          <a:xfrm>
            <a:off x="1071563" y="1770063"/>
            <a:ext cx="7388225" cy="4395787"/>
          </a:xfrm>
        </p:spPr>
        <p:txBody>
          <a:bodyPr/>
          <a:lstStyle/>
          <a:p>
            <a:pPr eaLnBrk="1" hangingPunct="1">
              <a:lnSpc>
                <a:spcPct val="110000"/>
              </a:lnSpc>
              <a:spcBef>
                <a:spcPct val="30000"/>
              </a:spcBef>
              <a:buFont typeface="Wingdings" pitchFamily="2" charset="2"/>
              <a:buNone/>
              <a:defRPr/>
            </a:pPr>
            <a:r>
              <a:rPr lang="zh-TW" altLang="en-US" sz="2400" dirty="0" smtClean="0">
                <a:latin typeface="+mj-lt"/>
              </a:rPr>
              <a:t>     </a:t>
            </a:r>
            <a:r>
              <a:rPr lang="zh-TW" altLang="en-US" sz="2800" dirty="0" smtClean="0">
                <a:latin typeface="+mj-lt"/>
              </a:rPr>
              <a:t>基本要件有五項：</a:t>
            </a:r>
            <a:r>
              <a:rPr lang="zh-TW" altLang="en-US" sz="2800" u="sng" dirty="0" smtClean="0">
                <a:latin typeface="+mj-lt"/>
              </a:rPr>
              <a:t>發行人</a:t>
            </a:r>
            <a:r>
              <a:rPr lang="zh-TW" altLang="en-US" sz="2800" dirty="0" smtClean="0">
                <a:latin typeface="+mj-lt"/>
              </a:rPr>
              <a:t>、</a:t>
            </a:r>
            <a:r>
              <a:rPr lang="zh-TW" altLang="en-US" sz="2800" u="sng" dirty="0" smtClean="0">
                <a:latin typeface="+mj-lt"/>
              </a:rPr>
              <a:t>面額</a:t>
            </a:r>
            <a:r>
              <a:rPr lang="zh-TW" altLang="en-US" sz="2800" dirty="0" smtClean="0">
                <a:latin typeface="+mj-lt"/>
              </a:rPr>
              <a:t>、</a:t>
            </a:r>
            <a:r>
              <a:rPr lang="zh-TW" altLang="en-US" sz="2800" u="sng" dirty="0" smtClean="0">
                <a:latin typeface="+mj-lt"/>
              </a:rPr>
              <a:t>票面利率</a:t>
            </a:r>
            <a:r>
              <a:rPr lang="zh-TW" altLang="en-US" sz="2800" dirty="0" smtClean="0">
                <a:latin typeface="+mj-lt"/>
              </a:rPr>
              <a:t>、</a:t>
            </a:r>
            <a:r>
              <a:rPr lang="zh-TW" altLang="en-US" sz="2800" u="sng" dirty="0" smtClean="0">
                <a:latin typeface="+mj-lt"/>
              </a:rPr>
              <a:t>利息支付日</a:t>
            </a:r>
            <a:r>
              <a:rPr lang="zh-TW" altLang="en-US" sz="2800" dirty="0" smtClean="0">
                <a:latin typeface="+mj-lt"/>
              </a:rPr>
              <a:t>、</a:t>
            </a:r>
            <a:r>
              <a:rPr lang="zh-TW" altLang="en-US" sz="2800" u="sng" dirty="0" smtClean="0">
                <a:latin typeface="+mj-lt"/>
              </a:rPr>
              <a:t>到期日</a:t>
            </a:r>
            <a:endParaRPr lang="en-US" altLang="zh-TW" sz="2800" u="sng" dirty="0" smtClean="0">
              <a:latin typeface="+mj-lt"/>
            </a:endParaRPr>
          </a:p>
          <a:p>
            <a:pPr eaLnBrk="1" hangingPunct="1">
              <a:lnSpc>
                <a:spcPct val="110000"/>
              </a:lnSpc>
              <a:spcBef>
                <a:spcPct val="30000"/>
              </a:spcBef>
              <a:buFont typeface="Wingdings" pitchFamily="2" charset="2"/>
              <a:buNone/>
              <a:defRPr/>
            </a:pPr>
            <a:endParaRPr lang="en-US" altLang="zh-TW" sz="1000" dirty="0" smtClean="0">
              <a:latin typeface="+mj-lt"/>
            </a:endParaRPr>
          </a:p>
          <a:p>
            <a:pPr eaLnBrk="1" hangingPunct="1">
              <a:lnSpc>
                <a:spcPct val="110000"/>
              </a:lnSpc>
              <a:spcBef>
                <a:spcPct val="30000"/>
              </a:spcBef>
              <a:defRPr/>
            </a:pPr>
            <a:r>
              <a:rPr lang="zh-TW" altLang="en-US" sz="2800" dirty="0" smtClean="0">
                <a:latin typeface="+mj-lt"/>
              </a:rPr>
              <a:t>發行人</a:t>
            </a:r>
            <a:r>
              <a:rPr lang="en-US" altLang="zh-TW" sz="2800" dirty="0" smtClean="0">
                <a:latin typeface="+mj-lt"/>
              </a:rPr>
              <a:t>(Issuer) </a:t>
            </a:r>
          </a:p>
          <a:p>
            <a:pPr lvl="1" eaLnBrk="1" hangingPunct="1">
              <a:lnSpc>
                <a:spcPct val="110000"/>
              </a:lnSpc>
              <a:spcBef>
                <a:spcPct val="30000"/>
              </a:spcBef>
              <a:defRPr/>
            </a:pPr>
            <a:r>
              <a:rPr lang="zh-TW" altLang="en-US" dirty="0" smtClean="0">
                <a:latin typeface="+mj-lt"/>
              </a:rPr>
              <a:t>發行債券之人，即借款人。</a:t>
            </a:r>
          </a:p>
          <a:p>
            <a:pPr eaLnBrk="1" hangingPunct="1">
              <a:lnSpc>
                <a:spcPct val="110000"/>
              </a:lnSpc>
              <a:spcBef>
                <a:spcPct val="30000"/>
              </a:spcBef>
              <a:defRPr/>
            </a:pPr>
            <a:r>
              <a:rPr lang="zh-TW" altLang="en-US" sz="2800" dirty="0" smtClean="0">
                <a:latin typeface="+mj-lt"/>
              </a:rPr>
              <a:t>面額</a:t>
            </a:r>
            <a:r>
              <a:rPr lang="en-US" altLang="zh-TW" sz="2800" dirty="0" smtClean="0">
                <a:latin typeface="+mj-lt"/>
              </a:rPr>
              <a:t>(Face value)</a:t>
            </a:r>
          </a:p>
          <a:p>
            <a:pPr lvl="1" eaLnBrk="1" hangingPunct="1">
              <a:lnSpc>
                <a:spcPct val="110000"/>
              </a:lnSpc>
              <a:spcBef>
                <a:spcPct val="30000"/>
              </a:spcBef>
              <a:defRPr/>
            </a:pPr>
            <a:r>
              <a:rPr lang="zh-TW" altLang="en-US" dirty="0" smtClean="0">
                <a:latin typeface="+mj-lt"/>
              </a:rPr>
              <a:t>債券的票面金額。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wipe(down)">
                                      <p:cBhvr>
                                        <p:cTn id="7" dur="500"/>
                                        <p:tgtEl>
                                          <p:spTgt spid="911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461">
                                            <p:txEl>
                                              <p:pRg st="0" end="0"/>
                                            </p:txEl>
                                          </p:spTgt>
                                        </p:tgtEl>
                                        <p:attrNameLst>
                                          <p:attrName>style.visibility</p:attrName>
                                        </p:attrNameLst>
                                      </p:cBhvr>
                                      <p:to>
                                        <p:strVal val="visible"/>
                                      </p:to>
                                    </p:set>
                                    <p:animEffect transition="in" filter="wipe(down)">
                                      <p:cBhvr>
                                        <p:cTn id="12" dur="500"/>
                                        <p:tgtEl>
                                          <p:spTgt spid="1946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461">
                                            <p:txEl>
                                              <p:pRg st="2" end="2"/>
                                            </p:txEl>
                                          </p:spTgt>
                                        </p:tgtEl>
                                        <p:attrNameLst>
                                          <p:attrName>style.visibility</p:attrName>
                                        </p:attrNameLst>
                                      </p:cBhvr>
                                      <p:to>
                                        <p:strVal val="visible"/>
                                      </p:to>
                                    </p:set>
                                    <p:animEffect transition="in" filter="wipe(down)">
                                      <p:cBhvr>
                                        <p:cTn id="17" dur="500"/>
                                        <p:tgtEl>
                                          <p:spTgt spid="19461">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9461">
                                            <p:txEl>
                                              <p:pRg st="3" end="3"/>
                                            </p:txEl>
                                          </p:spTgt>
                                        </p:tgtEl>
                                        <p:attrNameLst>
                                          <p:attrName>style.visibility</p:attrName>
                                        </p:attrNameLst>
                                      </p:cBhvr>
                                      <p:to>
                                        <p:strVal val="visible"/>
                                      </p:to>
                                    </p:set>
                                    <p:animEffect transition="in" filter="wipe(down)">
                                      <p:cBhvr>
                                        <p:cTn id="20" dur="500"/>
                                        <p:tgtEl>
                                          <p:spTgt spid="1946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9461">
                                            <p:txEl>
                                              <p:pRg st="4" end="4"/>
                                            </p:txEl>
                                          </p:spTgt>
                                        </p:tgtEl>
                                        <p:attrNameLst>
                                          <p:attrName>style.visibility</p:attrName>
                                        </p:attrNameLst>
                                      </p:cBhvr>
                                      <p:to>
                                        <p:strVal val="visible"/>
                                      </p:to>
                                    </p:set>
                                    <p:animEffect transition="in" filter="wipe(down)">
                                      <p:cBhvr>
                                        <p:cTn id="25" dur="500"/>
                                        <p:tgtEl>
                                          <p:spTgt spid="19461">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9461">
                                            <p:txEl>
                                              <p:pRg st="5" end="5"/>
                                            </p:txEl>
                                          </p:spTgt>
                                        </p:tgtEl>
                                        <p:attrNameLst>
                                          <p:attrName>style.visibility</p:attrName>
                                        </p:attrNameLst>
                                      </p:cBhvr>
                                      <p:to>
                                        <p:strVal val="visible"/>
                                      </p:to>
                                    </p:set>
                                    <p:animEffect transition="in" filter="wipe(down)">
                                      <p:cBhvr>
                                        <p:cTn id="28" dur="500"/>
                                        <p:tgtEl>
                                          <p:spTgt spid="1946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P spid="1946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19459" name="投影片編號版面配置區 5"/>
          <p:cNvSpPr>
            <a:spLocks noGrp="1"/>
          </p:cNvSpPr>
          <p:nvPr>
            <p:ph type="sldNum" sz="quarter" idx="12"/>
          </p:nvPr>
        </p:nvSpPr>
        <p:spPr>
          <a:noFill/>
        </p:spPr>
        <p:txBody>
          <a:bodyPr/>
          <a:lstStyle/>
          <a:p>
            <a:fld id="{BACD31B1-50F7-45D2-A0C3-E1594B0509BE}" type="slidenum">
              <a:rPr lang="en-US" altLang="zh-TW" smtClean="0"/>
              <a:pPr/>
              <a:t>5</a:t>
            </a:fld>
            <a:endParaRPr lang="en-US" altLang="zh-TW" smtClean="0"/>
          </a:p>
        </p:txBody>
      </p:sp>
      <p:sp>
        <p:nvSpPr>
          <p:cNvPr id="92162" name="Rectangle 2"/>
          <p:cNvSpPr>
            <a:spLocks noGrp="1" noChangeArrowheads="1"/>
          </p:cNvSpPr>
          <p:nvPr>
            <p:ph type="title"/>
          </p:nvPr>
        </p:nvSpPr>
        <p:spPr>
          <a:xfrm>
            <a:off x="685800" y="476250"/>
            <a:ext cx="7772400" cy="658813"/>
          </a:xfrm>
        </p:spPr>
        <p:txBody>
          <a:bodyPr/>
          <a:lstStyle/>
          <a:p>
            <a:pPr eaLnBrk="1" hangingPunct="1">
              <a:defRPr/>
            </a:pPr>
            <a:r>
              <a:rPr lang="zh-TW" altLang="en-US" sz="4000" dirty="0" smtClean="0"/>
              <a:t>債券的基本要件</a:t>
            </a:r>
            <a:r>
              <a:rPr lang="en-US" altLang="zh-TW" sz="4000" dirty="0" smtClean="0"/>
              <a:t>(</a:t>
            </a:r>
            <a:r>
              <a:rPr lang="zh-TW" altLang="en-US" sz="4000" dirty="0" smtClean="0"/>
              <a:t>續</a:t>
            </a:r>
            <a:r>
              <a:rPr lang="en-US" altLang="zh-TW" sz="4000" dirty="0" smtClean="0"/>
              <a:t>)</a:t>
            </a:r>
            <a:endParaRPr lang="zh-TW" altLang="en-US" sz="4000" dirty="0" smtClean="0"/>
          </a:p>
        </p:txBody>
      </p:sp>
      <p:sp>
        <p:nvSpPr>
          <p:cNvPr id="20485" name="Rectangle 3"/>
          <p:cNvSpPr>
            <a:spLocks noGrp="1" noChangeArrowheads="1"/>
          </p:cNvSpPr>
          <p:nvPr>
            <p:ph type="body" idx="1"/>
          </p:nvPr>
        </p:nvSpPr>
        <p:spPr>
          <a:xfrm>
            <a:off x="1042988" y="1557338"/>
            <a:ext cx="6913562" cy="5040312"/>
          </a:xfrm>
        </p:spPr>
        <p:txBody>
          <a:bodyPr/>
          <a:lstStyle/>
          <a:p>
            <a:pPr eaLnBrk="1" hangingPunct="1">
              <a:lnSpc>
                <a:spcPct val="105000"/>
              </a:lnSpc>
              <a:spcBef>
                <a:spcPct val="25000"/>
              </a:spcBef>
            </a:pPr>
            <a:r>
              <a:rPr lang="zh-TW" altLang="en-US" sz="2800" dirty="0" smtClean="0"/>
              <a:t>票面利率</a:t>
            </a:r>
            <a:r>
              <a:rPr lang="en-US" altLang="zh-TW" sz="2800" dirty="0" smtClean="0"/>
              <a:t>(Coupon rate) </a:t>
            </a:r>
          </a:p>
          <a:p>
            <a:pPr lvl="1" eaLnBrk="1" hangingPunct="1">
              <a:lnSpc>
                <a:spcPct val="105000"/>
              </a:lnSpc>
              <a:spcBef>
                <a:spcPct val="25000"/>
              </a:spcBef>
            </a:pPr>
            <a:r>
              <a:rPr lang="zh-TW" altLang="en-US" sz="2600" dirty="0" smtClean="0"/>
              <a:t>又稱息票利率，債券上載明的利率，債券發行人每年支付的利息是以票面利率乘上債券面額計算。</a:t>
            </a:r>
            <a:endParaRPr lang="en-US" altLang="zh-TW" sz="2600" dirty="0" smtClean="0"/>
          </a:p>
          <a:p>
            <a:pPr eaLnBrk="1" hangingPunct="1">
              <a:lnSpc>
                <a:spcPct val="105000"/>
              </a:lnSpc>
              <a:spcBef>
                <a:spcPct val="25000"/>
              </a:spcBef>
            </a:pPr>
            <a:r>
              <a:rPr lang="zh-TW" altLang="en-US" sz="2800" dirty="0" smtClean="0"/>
              <a:t>利息支付日</a:t>
            </a:r>
            <a:r>
              <a:rPr lang="en-US" altLang="zh-TW" sz="2800" dirty="0" smtClean="0"/>
              <a:t>(Coupon payment date) </a:t>
            </a:r>
          </a:p>
          <a:p>
            <a:pPr lvl="1" eaLnBrk="1" hangingPunct="1">
              <a:lnSpc>
                <a:spcPct val="105000"/>
              </a:lnSpc>
              <a:spcBef>
                <a:spcPct val="25000"/>
              </a:spcBef>
            </a:pPr>
            <a:r>
              <a:rPr lang="zh-TW" altLang="en-US" sz="2600" dirty="0" smtClean="0"/>
              <a:t>支付利息的日子，一般為每年或半年付息一次。</a:t>
            </a:r>
          </a:p>
          <a:p>
            <a:pPr eaLnBrk="1" hangingPunct="1">
              <a:lnSpc>
                <a:spcPct val="105000"/>
              </a:lnSpc>
              <a:spcBef>
                <a:spcPct val="25000"/>
              </a:spcBef>
            </a:pPr>
            <a:r>
              <a:rPr lang="zh-TW" altLang="en-US" sz="2800" dirty="0" smtClean="0"/>
              <a:t>到期日</a:t>
            </a:r>
            <a:r>
              <a:rPr lang="en-US" altLang="zh-TW" sz="2800" dirty="0" smtClean="0"/>
              <a:t>(Maturity date)</a:t>
            </a:r>
          </a:p>
          <a:p>
            <a:pPr lvl="1" eaLnBrk="1" hangingPunct="1">
              <a:lnSpc>
                <a:spcPct val="105000"/>
              </a:lnSpc>
              <a:spcBef>
                <a:spcPct val="25000"/>
              </a:spcBef>
            </a:pPr>
            <a:r>
              <a:rPr lang="zh-TW" altLang="en-US" sz="2600" dirty="0" smtClean="0"/>
              <a:t>發行人承諾清償債券面額的日期。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wipe(down)">
                                      <p:cBhvr>
                                        <p:cTn id="7" dur="500"/>
                                        <p:tgtEl>
                                          <p:spTgt spid="9216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485">
                                            <p:txEl>
                                              <p:pRg st="0" end="0"/>
                                            </p:txEl>
                                          </p:spTgt>
                                        </p:tgtEl>
                                        <p:attrNameLst>
                                          <p:attrName>style.visibility</p:attrName>
                                        </p:attrNameLst>
                                      </p:cBhvr>
                                      <p:to>
                                        <p:strVal val="visible"/>
                                      </p:to>
                                    </p:set>
                                    <p:animEffect transition="in" filter="randombar(horizontal)">
                                      <p:cBhvr>
                                        <p:cTn id="12" dur="500"/>
                                        <p:tgtEl>
                                          <p:spTgt spid="20485">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0485">
                                            <p:txEl>
                                              <p:pRg st="1" end="1"/>
                                            </p:txEl>
                                          </p:spTgt>
                                        </p:tgtEl>
                                        <p:attrNameLst>
                                          <p:attrName>style.visibility</p:attrName>
                                        </p:attrNameLst>
                                      </p:cBhvr>
                                      <p:to>
                                        <p:strVal val="visible"/>
                                      </p:to>
                                    </p:set>
                                    <p:animEffect transition="in" filter="randombar(horizontal)">
                                      <p:cBhvr>
                                        <p:cTn id="15" dur="500"/>
                                        <p:tgtEl>
                                          <p:spTgt spid="2048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0485">
                                            <p:txEl>
                                              <p:pRg st="2" end="2"/>
                                            </p:txEl>
                                          </p:spTgt>
                                        </p:tgtEl>
                                        <p:attrNameLst>
                                          <p:attrName>style.visibility</p:attrName>
                                        </p:attrNameLst>
                                      </p:cBhvr>
                                      <p:to>
                                        <p:strVal val="visible"/>
                                      </p:to>
                                    </p:set>
                                    <p:animEffect transition="in" filter="randombar(horizontal)">
                                      <p:cBhvr>
                                        <p:cTn id="20" dur="500"/>
                                        <p:tgtEl>
                                          <p:spTgt spid="20485">
                                            <p:txEl>
                                              <p:pRg st="2" end="2"/>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0485">
                                            <p:txEl>
                                              <p:pRg st="3" end="3"/>
                                            </p:txEl>
                                          </p:spTgt>
                                        </p:tgtEl>
                                        <p:attrNameLst>
                                          <p:attrName>style.visibility</p:attrName>
                                        </p:attrNameLst>
                                      </p:cBhvr>
                                      <p:to>
                                        <p:strVal val="visible"/>
                                      </p:to>
                                    </p:set>
                                    <p:animEffect transition="in" filter="randombar(horizontal)">
                                      <p:cBhvr>
                                        <p:cTn id="23" dur="500"/>
                                        <p:tgtEl>
                                          <p:spTgt spid="2048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20485">
                                            <p:txEl>
                                              <p:pRg st="4" end="4"/>
                                            </p:txEl>
                                          </p:spTgt>
                                        </p:tgtEl>
                                        <p:attrNameLst>
                                          <p:attrName>style.visibility</p:attrName>
                                        </p:attrNameLst>
                                      </p:cBhvr>
                                      <p:to>
                                        <p:strVal val="visible"/>
                                      </p:to>
                                    </p:set>
                                    <p:animEffect transition="in" filter="randombar(horizontal)">
                                      <p:cBhvr>
                                        <p:cTn id="28" dur="500"/>
                                        <p:tgtEl>
                                          <p:spTgt spid="20485">
                                            <p:txEl>
                                              <p:pRg st="4" end="4"/>
                                            </p:txEl>
                                          </p:spTgt>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0485">
                                            <p:txEl>
                                              <p:pRg st="5" end="5"/>
                                            </p:txEl>
                                          </p:spTgt>
                                        </p:tgtEl>
                                        <p:attrNameLst>
                                          <p:attrName>style.visibility</p:attrName>
                                        </p:attrNameLst>
                                      </p:cBhvr>
                                      <p:to>
                                        <p:strVal val="visible"/>
                                      </p:to>
                                    </p:set>
                                    <p:animEffect transition="in" filter="randombar(horizontal)">
                                      <p:cBhvr>
                                        <p:cTn id="31" dur="500"/>
                                        <p:tgtEl>
                                          <p:spTgt spid="204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2048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772400" cy="1143000"/>
          </a:xfrm>
        </p:spPr>
        <p:txBody>
          <a:bodyPr/>
          <a:lstStyle/>
          <a:p>
            <a:r>
              <a:rPr lang="zh-TW" altLang="en-US" dirty="0">
                <a:latin typeface="標楷體" panose="03000509000000000000" pitchFamily="65" charset="-120"/>
                <a:ea typeface="標楷體" panose="03000509000000000000" pitchFamily="65" charset="-120"/>
              </a:rPr>
              <a:t>債券的基本</a:t>
            </a:r>
            <a:r>
              <a:rPr lang="zh-TW" altLang="en-US" dirty="0" smtClean="0">
                <a:latin typeface="標楷體" panose="03000509000000000000" pitchFamily="65" charset="-120"/>
                <a:ea typeface="標楷體" panose="03000509000000000000" pitchFamily="65" charset="-120"/>
              </a:rPr>
              <a:t>要件</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續</a:t>
            </a:r>
            <a:r>
              <a:rPr lang="en-US" altLang="zh-TW" dirty="0" smtClean="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685800" y="1556792"/>
            <a:ext cx="7772400" cy="4114800"/>
          </a:xfrm>
        </p:spPr>
        <p:txBody>
          <a:bodyPr/>
          <a:lstStyle/>
          <a:p>
            <a:pPr marL="0" indent="0">
              <a:buNone/>
            </a:pPr>
            <a:r>
              <a:rPr lang="en-US" altLang="zh-TW" sz="2800" dirty="0"/>
              <a:t>&lt;</a:t>
            </a:r>
            <a:r>
              <a:rPr lang="zh-TW" altLang="zh-TW" sz="2800" dirty="0"/>
              <a:t>範例</a:t>
            </a:r>
            <a:r>
              <a:rPr lang="en-US" altLang="zh-TW" sz="2800" dirty="0"/>
              <a:t>1&gt; </a:t>
            </a:r>
            <a:endParaRPr lang="zh-TW" altLang="zh-TW" sz="2800" dirty="0"/>
          </a:p>
          <a:p>
            <a:pPr marL="0" indent="0">
              <a:buNone/>
            </a:pPr>
            <a:r>
              <a:rPr lang="zh-TW" altLang="en-US" sz="2800" dirty="0" smtClean="0"/>
              <a:t>  </a:t>
            </a:r>
            <a:r>
              <a:rPr lang="en-US" altLang="zh-TW" sz="2800" dirty="0" smtClean="0"/>
              <a:t>A</a:t>
            </a:r>
            <a:r>
              <a:rPr lang="zh-TW" altLang="zh-TW" sz="2800" dirty="0"/>
              <a:t>公司發行一面額為</a:t>
            </a:r>
            <a:r>
              <a:rPr lang="en-US" altLang="zh-TW" sz="2800" dirty="0"/>
              <a:t>100</a:t>
            </a:r>
            <a:r>
              <a:rPr lang="zh-TW" altLang="zh-TW" sz="2800" dirty="0"/>
              <a:t>萬元、</a:t>
            </a:r>
            <a:r>
              <a:rPr lang="en-US" altLang="zh-TW" sz="2800" dirty="0"/>
              <a:t>7</a:t>
            </a:r>
            <a:r>
              <a:rPr lang="zh-TW" altLang="zh-TW" sz="2800" dirty="0"/>
              <a:t>年後到期、票面利率為</a:t>
            </a:r>
            <a:r>
              <a:rPr lang="en-US" altLang="zh-TW" sz="2800" dirty="0"/>
              <a:t>6%</a:t>
            </a:r>
            <a:r>
              <a:rPr lang="zh-TW" altLang="zh-TW" sz="2800" dirty="0"/>
              <a:t>的債券，則</a:t>
            </a:r>
            <a:r>
              <a:rPr lang="en-US" altLang="zh-TW" sz="2800" dirty="0"/>
              <a:t>A</a:t>
            </a:r>
            <a:r>
              <a:rPr lang="zh-TW" altLang="zh-TW" sz="2800" dirty="0"/>
              <a:t>公司</a:t>
            </a:r>
            <a:r>
              <a:rPr lang="en-US" altLang="zh-TW" sz="2800" dirty="0"/>
              <a:t>7</a:t>
            </a:r>
            <a:r>
              <a:rPr lang="zh-TW" altLang="zh-TW" sz="2800" dirty="0"/>
              <a:t>年後應償還的金額與每年應支付的利息各為多少？</a:t>
            </a:r>
          </a:p>
          <a:p>
            <a:pPr marL="0" indent="0">
              <a:buNone/>
            </a:pPr>
            <a:r>
              <a:rPr lang="en-US" altLang="zh-TW" sz="2800" dirty="0"/>
              <a:t>&lt;</a:t>
            </a:r>
            <a:r>
              <a:rPr lang="zh-TW" altLang="zh-TW" sz="2800" dirty="0"/>
              <a:t>說明</a:t>
            </a:r>
            <a:r>
              <a:rPr lang="en-US" altLang="zh-TW" sz="2800" dirty="0"/>
              <a:t>&gt;</a:t>
            </a:r>
            <a:endParaRPr lang="zh-TW" altLang="zh-TW" sz="2800" dirty="0"/>
          </a:p>
          <a:p>
            <a:pPr marL="0" indent="0">
              <a:buNone/>
            </a:pPr>
            <a:r>
              <a:rPr lang="zh-TW" altLang="zh-TW" sz="2800" dirty="0"/>
              <a:t>債券到期時應償還金額＝債券面額＝</a:t>
            </a:r>
            <a:r>
              <a:rPr lang="en-US" altLang="zh-TW" sz="2800" dirty="0"/>
              <a:t>100</a:t>
            </a:r>
            <a:r>
              <a:rPr lang="zh-TW" altLang="zh-TW" sz="2800" dirty="0"/>
              <a:t>萬元</a:t>
            </a:r>
          </a:p>
          <a:p>
            <a:pPr marL="0" indent="0">
              <a:buNone/>
            </a:pPr>
            <a:r>
              <a:rPr lang="zh-TW" altLang="zh-TW" sz="2800" dirty="0"/>
              <a:t>每年應支付利息＝債券面額×票面</a:t>
            </a:r>
            <a:r>
              <a:rPr lang="zh-TW" altLang="zh-TW" sz="2800" dirty="0" smtClean="0"/>
              <a:t>利率</a:t>
            </a:r>
            <a:endParaRPr lang="en-US" altLang="zh-TW" sz="2800" dirty="0" smtClean="0"/>
          </a:p>
          <a:p>
            <a:pPr marL="0" indent="0">
              <a:buNone/>
            </a:pPr>
            <a:r>
              <a:rPr lang="zh-TW" altLang="zh-TW" sz="2800" dirty="0" smtClean="0"/>
              <a:t>＝</a:t>
            </a:r>
            <a:r>
              <a:rPr lang="en-US" altLang="zh-TW" sz="2800" dirty="0" smtClean="0"/>
              <a:t>100</a:t>
            </a:r>
            <a:r>
              <a:rPr lang="zh-TW" altLang="zh-TW" sz="2800" dirty="0"/>
              <a:t>萬元×</a:t>
            </a:r>
            <a:r>
              <a:rPr lang="en-US" altLang="zh-TW" sz="2800" dirty="0"/>
              <a:t>6%</a:t>
            </a:r>
            <a:r>
              <a:rPr lang="zh-TW" altLang="zh-TW" sz="2800" dirty="0"/>
              <a:t>＝</a:t>
            </a:r>
            <a:r>
              <a:rPr lang="en-US" altLang="zh-TW" sz="2800" dirty="0"/>
              <a:t>6</a:t>
            </a:r>
            <a:r>
              <a:rPr lang="zh-TW" altLang="zh-TW" sz="2800" dirty="0"/>
              <a:t>萬元</a:t>
            </a:r>
          </a:p>
          <a:p>
            <a:endParaRPr lang="zh-TW" altLang="en-US"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6</a:t>
            </a:fld>
            <a:endParaRPr lang="en-US" altLang="zh-TW"/>
          </a:p>
        </p:txBody>
      </p:sp>
    </p:spTree>
    <p:extLst>
      <p:ext uri="{BB962C8B-B14F-4D97-AF65-F5344CB8AC3E}">
        <p14:creationId xmlns:p14="http://schemas.microsoft.com/office/powerpoint/2010/main" val="370623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0483" name="投影片編號版面配置區 5"/>
          <p:cNvSpPr>
            <a:spLocks noGrp="1"/>
          </p:cNvSpPr>
          <p:nvPr>
            <p:ph type="sldNum" sz="quarter" idx="12"/>
          </p:nvPr>
        </p:nvSpPr>
        <p:spPr>
          <a:noFill/>
        </p:spPr>
        <p:txBody>
          <a:bodyPr/>
          <a:lstStyle/>
          <a:p>
            <a:fld id="{6EAB3EDC-20AE-4D07-88E0-DA75F1937B4F}" type="slidenum">
              <a:rPr lang="en-US" altLang="zh-TW" smtClean="0"/>
              <a:pPr/>
              <a:t>7</a:t>
            </a:fld>
            <a:endParaRPr lang="en-US" altLang="zh-TW" smtClean="0"/>
          </a:p>
        </p:txBody>
      </p:sp>
      <p:sp>
        <p:nvSpPr>
          <p:cNvPr id="93186" name="Rectangle 2"/>
          <p:cNvSpPr>
            <a:spLocks noGrp="1" noChangeArrowheads="1"/>
          </p:cNvSpPr>
          <p:nvPr>
            <p:ph type="title"/>
          </p:nvPr>
        </p:nvSpPr>
        <p:spPr>
          <a:xfrm>
            <a:off x="714375" y="115888"/>
            <a:ext cx="7772400" cy="1008062"/>
          </a:xfrm>
        </p:spPr>
        <p:txBody>
          <a:bodyPr/>
          <a:lstStyle/>
          <a:p>
            <a:pPr eaLnBrk="1" hangingPunct="1">
              <a:defRPr/>
            </a:pPr>
            <a:r>
              <a:rPr lang="zh-TW" altLang="en-US" sz="4000" dirty="0" smtClean="0"/>
              <a:t>債券分類</a:t>
            </a:r>
          </a:p>
        </p:txBody>
      </p:sp>
      <p:sp>
        <p:nvSpPr>
          <p:cNvPr id="21509" name="Rectangle 3"/>
          <p:cNvSpPr>
            <a:spLocks noGrp="1" noChangeArrowheads="1"/>
          </p:cNvSpPr>
          <p:nvPr>
            <p:ph type="body" idx="1"/>
          </p:nvPr>
        </p:nvSpPr>
        <p:spPr>
          <a:xfrm>
            <a:off x="785813" y="981075"/>
            <a:ext cx="7715250" cy="5429250"/>
          </a:xfrm>
        </p:spPr>
        <p:txBody>
          <a:bodyPr/>
          <a:lstStyle/>
          <a:p>
            <a:pPr eaLnBrk="1" hangingPunct="1">
              <a:lnSpc>
                <a:spcPct val="105000"/>
              </a:lnSpc>
              <a:spcBef>
                <a:spcPct val="25000"/>
              </a:spcBef>
              <a:buFont typeface="Wingdings" pitchFamily="2" charset="2"/>
              <a:buNone/>
            </a:pPr>
            <a:r>
              <a:rPr lang="zh-TW" altLang="en-US" sz="2400" dirty="0" smtClean="0"/>
              <a:t>     </a:t>
            </a:r>
            <a:r>
              <a:rPr lang="zh-TW" altLang="en-US" sz="2800" dirty="0" smtClean="0"/>
              <a:t>可以依發行人、是否有票面利率、還本方式、贖回方式、是否提供擔保、債權優先順序與是否有實體憑證等標準分類。</a:t>
            </a:r>
            <a:endParaRPr lang="en-US" altLang="zh-TW" sz="2800" dirty="0" smtClean="0"/>
          </a:p>
          <a:p>
            <a:pPr eaLnBrk="1" hangingPunct="1">
              <a:lnSpc>
                <a:spcPct val="105000"/>
              </a:lnSpc>
              <a:spcBef>
                <a:spcPct val="25000"/>
              </a:spcBef>
            </a:pPr>
            <a:r>
              <a:rPr lang="zh-TW" altLang="en-US" sz="2800" dirty="0" smtClean="0">
                <a:solidFill>
                  <a:srgbClr val="006600"/>
                </a:solidFill>
              </a:rPr>
              <a:t>依發行人分類</a:t>
            </a:r>
          </a:p>
          <a:p>
            <a:pPr lvl="1" eaLnBrk="1" hangingPunct="1">
              <a:lnSpc>
                <a:spcPct val="105000"/>
              </a:lnSpc>
              <a:spcBef>
                <a:spcPct val="25000"/>
              </a:spcBef>
            </a:pPr>
            <a:r>
              <a:rPr lang="zh-TW" altLang="en-US" sz="2400" dirty="0" smtClean="0"/>
              <a:t>政府公債 </a:t>
            </a:r>
            <a:r>
              <a:rPr lang="en-US" altLang="zh-TW" sz="2400" dirty="0" smtClean="0"/>
              <a:t>(Government bond)</a:t>
            </a:r>
          </a:p>
          <a:p>
            <a:pPr lvl="1" eaLnBrk="1" hangingPunct="1">
              <a:lnSpc>
                <a:spcPct val="105000"/>
              </a:lnSpc>
              <a:spcBef>
                <a:spcPct val="25000"/>
              </a:spcBef>
            </a:pPr>
            <a:r>
              <a:rPr lang="zh-TW" altLang="en-US" sz="2400" dirty="0" smtClean="0"/>
              <a:t>公司債 </a:t>
            </a:r>
            <a:r>
              <a:rPr lang="en-US" altLang="zh-TW" sz="2400" dirty="0" smtClean="0"/>
              <a:t>(Corporate bond)</a:t>
            </a:r>
          </a:p>
          <a:p>
            <a:pPr lvl="1" eaLnBrk="1" hangingPunct="1">
              <a:lnSpc>
                <a:spcPct val="105000"/>
              </a:lnSpc>
              <a:spcBef>
                <a:spcPct val="25000"/>
              </a:spcBef>
            </a:pPr>
            <a:r>
              <a:rPr lang="zh-TW" altLang="en-US" sz="2400" dirty="0" smtClean="0"/>
              <a:t>金融債券 </a:t>
            </a:r>
            <a:r>
              <a:rPr lang="en-US" altLang="zh-TW" sz="2400" dirty="0" smtClean="0"/>
              <a:t>(Bank debenture)</a:t>
            </a:r>
          </a:p>
          <a:p>
            <a:pPr lvl="1" eaLnBrk="1" hangingPunct="1">
              <a:lnSpc>
                <a:spcPct val="105000"/>
              </a:lnSpc>
              <a:spcBef>
                <a:spcPct val="25000"/>
              </a:spcBef>
            </a:pPr>
            <a:r>
              <a:rPr lang="zh-TW" altLang="en-US" sz="2400" dirty="0" smtClean="0"/>
              <a:t>外國債券 </a:t>
            </a:r>
            <a:r>
              <a:rPr lang="en-US" altLang="zh-TW" sz="2400" dirty="0" smtClean="0"/>
              <a:t>(Foreign bond)</a:t>
            </a:r>
          </a:p>
          <a:p>
            <a:pPr eaLnBrk="1" hangingPunct="1">
              <a:lnSpc>
                <a:spcPct val="105000"/>
              </a:lnSpc>
              <a:spcBef>
                <a:spcPct val="25000"/>
              </a:spcBef>
            </a:pPr>
            <a:r>
              <a:rPr lang="zh-TW" altLang="en-US" sz="2800" dirty="0" smtClean="0">
                <a:solidFill>
                  <a:srgbClr val="006600"/>
                </a:solidFill>
              </a:rPr>
              <a:t>依是否有票面利息分類</a:t>
            </a:r>
          </a:p>
          <a:p>
            <a:pPr lvl="1" eaLnBrk="1" hangingPunct="1">
              <a:lnSpc>
                <a:spcPct val="110000"/>
              </a:lnSpc>
              <a:spcBef>
                <a:spcPct val="25000"/>
              </a:spcBef>
            </a:pPr>
            <a:r>
              <a:rPr lang="zh-TW" altLang="en-US" sz="2400" dirty="0" smtClean="0"/>
              <a:t>附息票債券 </a:t>
            </a:r>
            <a:r>
              <a:rPr lang="en-US" altLang="zh-TW" sz="2400" dirty="0" smtClean="0"/>
              <a:t>(Coupon bond)</a:t>
            </a:r>
          </a:p>
          <a:p>
            <a:pPr lvl="1" eaLnBrk="1" hangingPunct="1">
              <a:lnSpc>
                <a:spcPct val="110000"/>
              </a:lnSpc>
              <a:spcBef>
                <a:spcPct val="25000"/>
              </a:spcBef>
            </a:pPr>
            <a:r>
              <a:rPr lang="zh-TW" altLang="en-US" sz="2400" dirty="0" smtClean="0"/>
              <a:t>零息票債券 </a:t>
            </a:r>
            <a:r>
              <a:rPr lang="en-US" altLang="zh-TW" sz="2400" dirty="0" smtClean="0"/>
              <a:t>(Zero coupon bond)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wipe(down)">
                                      <p:cBhvr>
                                        <p:cTn id="7" dur="500"/>
                                        <p:tgtEl>
                                          <p:spTgt spid="9318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50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509">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1509">
                                            <p:txEl>
                                              <p:pRg st="2" end="2"/>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1509">
                                            <p:txEl>
                                              <p:pRg st="3" end="3"/>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1509">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1509">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509">
                                            <p:txEl>
                                              <p:pRg st="6" end="6"/>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509">
                                            <p:txEl>
                                              <p:pRg st="7" end="7"/>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150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P spid="2150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1507" name="投影片編號版面配置區 5"/>
          <p:cNvSpPr>
            <a:spLocks noGrp="1"/>
          </p:cNvSpPr>
          <p:nvPr>
            <p:ph type="sldNum" sz="quarter" idx="12"/>
          </p:nvPr>
        </p:nvSpPr>
        <p:spPr>
          <a:noFill/>
        </p:spPr>
        <p:txBody>
          <a:bodyPr/>
          <a:lstStyle/>
          <a:p>
            <a:fld id="{DC24976C-D4A0-4088-822B-D14268C96C12}" type="slidenum">
              <a:rPr lang="en-US" altLang="zh-TW" smtClean="0"/>
              <a:pPr/>
              <a:t>8</a:t>
            </a:fld>
            <a:endParaRPr lang="en-US" altLang="zh-TW" smtClean="0"/>
          </a:p>
        </p:txBody>
      </p:sp>
      <p:sp>
        <p:nvSpPr>
          <p:cNvPr id="111618" name="Rectangle 2"/>
          <p:cNvSpPr>
            <a:spLocks noGrp="1" noChangeArrowheads="1"/>
          </p:cNvSpPr>
          <p:nvPr>
            <p:ph type="title"/>
          </p:nvPr>
        </p:nvSpPr>
        <p:spPr>
          <a:xfrm>
            <a:off x="685800" y="333375"/>
            <a:ext cx="7772400" cy="719138"/>
          </a:xfrm>
        </p:spPr>
        <p:txBody>
          <a:bodyPr/>
          <a:lstStyle/>
          <a:p>
            <a:pPr eaLnBrk="1" hangingPunct="1">
              <a:defRPr/>
            </a:pPr>
            <a:r>
              <a:rPr lang="zh-TW" altLang="en-US" sz="4000" dirty="0" smtClean="0"/>
              <a:t>債券分類</a:t>
            </a:r>
            <a:r>
              <a:rPr lang="en-US" altLang="zh-TW" sz="4000" dirty="0" smtClean="0"/>
              <a:t>(</a:t>
            </a:r>
            <a:r>
              <a:rPr lang="zh-TW" altLang="en-US" sz="4000" dirty="0" smtClean="0"/>
              <a:t>續</a:t>
            </a:r>
            <a:r>
              <a:rPr lang="en-US" altLang="zh-TW" sz="4000" dirty="0" smtClean="0"/>
              <a:t>)</a:t>
            </a:r>
            <a:endParaRPr lang="zh-TW" altLang="en-US" sz="4000" dirty="0" smtClean="0"/>
          </a:p>
        </p:txBody>
      </p:sp>
      <p:sp>
        <p:nvSpPr>
          <p:cNvPr id="22533" name="Rectangle 3"/>
          <p:cNvSpPr>
            <a:spLocks noGrp="1" noChangeArrowheads="1"/>
          </p:cNvSpPr>
          <p:nvPr>
            <p:ph type="body" idx="1"/>
          </p:nvPr>
        </p:nvSpPr>
        <p:spPr>
          <a:xfrm>
            <a:off x="1116013" y="1557338"/>
            <a:ext cx="7342187" cy="4464050"/>
          </a:xfrm>
        </p:spPr>
        <p:txBody>
          <a:bodyPr/>
          <a:lstStyle/>
          <a:p>
            <a:pPr eaLnBrk="1" hangingPunct="1">
              <a:lnSpc>
                <a:spcPct val="105000"/>
              </a:lnSpc>
              <a:spcBef>
                <a:spcPct val="25000"/>
              </a:spcBef>
            </a:pPr>
            <a:r>
              <a:rPr lang="zh-TW" altLang="en-US" sz="2800" dirty="0" smtClean="0">
                <a:solidFill>
                  <a:srgbClr val="006600"/>
                </a:solidFill>
              </a:rPr>
              <a:t>依還本方式分類</a:t>
            </a:r>
          </a:p>
          <a:p>
            <a:pPr lvl="1" eaLnBrk="1" hangingPunct="1">
              <a:lnSpc>
                <a:spcPct val="105000"/>
              </a:lnSpc>
              <a:spcBef>
                <a:spcPct val="25000"/>
              </a:spcBef>
            </a:pPr>
            <a:r>
              <a:rPr lang="zh-TW" altLang="en-US" sz="2400" dirty="0" smtClean="0"/>
              <a:t>一次還本債券</a:t>
            </a:r>
          </a:p>
          <a:p>
            <a:pPr lvl="1" eaLnBrk="1" hangingPunct="1">
              <a:lnSpc>
                <a:spcPct val="105000"/>
              </a:lnSpc>
              <a:spcBef>
                <a:spcPct val="25000"/>
              </a:spcBef>
            </a:pPr>
            <a:r>
              <a:rPr lang="zh-TW" altLang="en-US" sz="2400" dirty="0" smtClean="0"/>
              <a:t>分次還本債券</a:t>
            </a:r>
          </a:p>
          <a:p>
            <a:pPr lvl="1" eaLnBrk="1" hangingPunct="1">
              <a:lnSpc>
                <a:spcPct val="105000"/>
              </a:lnSpc>
              <a:spcBef>
                <a:spcPct val="25000"/>
              </a:spcBef>
            </a:pPr>
            <a:r>
              <a:rPr lang="zh-TW" altLang="en-US" sz="2400" dirty="0" smtClean="0"/>
              <a:t>永續債券 </a:t>
            </a:r>
            <a:r>
              <a:rPr lang="en-US" altLang="zh-TW" sz="2400" dirty="0" smtClean="0"/>
              <a:t>(Perpetuity)</a:t>
            </a:r>
          </a:p>
          <a:p>
            <a:pPr eaLnBrk="1" hangingPunct="1">
              <a:lnSpc>
                <a:spcPct val="105000"/>
              </a:lnSpc>
              <a:spcBef>
                <a:spcPct val="25000"/>
              </a:spcBef>
            </a:pPr>
            <a:r>
              <a:rPr lang="zh-TW" altLang="en-US" sz="2800" dirty="0" smtClean="0">
                <a:solidFill>
                  <a:srgbClr val="006600"/>
                </a:solidFill>
              </a:rPr>
              <a:t>依贖回方式分類</a:t>
            </a:r>
          </a:p>
          <a:p>
            <a:pPr lvl="1" eaLnBrk="1" hangingPunct="1">
              <a:lnSpc>
                <a:spcPct val="105000"/>
              </a:lnSpc>
              <a:spcBef>
                <a:spcPct val="25000"/>
              </a:spcBef>
            </a:pPr>
            <a:r>
              <a:rPr lang="zh-TW" altLang="en-US" sz="2400" dirty="0" smtClean="0"/>
              <a:t>附買回權債券 </a:t>
            </a:r>
            <a:r>
              <a:rPr lang="en-US" altLang="zh-TW" sz="2400" dirty="0" smtClean="0"/>
              <a:t>(Callable bond)</a:t>
            </a:r>
            <a:r>
              <a:rPr lang="zh-TW" altLang="en-US" sz="2400" dirty="0" smtClean="0"/>
              <a:t>：發行人在到期前，有權提前以約定價格買回的債券。</a:t>
            </a:r>
            <a:endParaRPr lang="en-US" altLang="zh-TW" sz="2400" dirty="0" smtClean="0"/>
          </a:p>
          <a:p>
            <a:pPr lvl="1" eaLnBrk="1" hangingPunct="1">
              <a:lnSpc>
                <a:spcPct val="105000"/>
              </a:lnSpc>
              <a:spcBef>
                <a:spcPct val="25000"/>
              </a:spcBef>
            </a:pPr>
            <a:r>
              <a:rPr lang="zh-TW" altLang="en-US" sz="2400" dirty="0" smtClean="0"/>
              <a:t>附賣回權債券 </a:t>
            </a:r>
            <a:r>
              <a:rPr lang="en-US" altLang="zh-TW" sz="2400" dirty="0" smtClean="0"/>
              <a:t>(Puttable bond)</a:t>
            </a:r>
            <a:r>
              <a:rPr lang="zh-TW" altLang="en-US" sz="2400" dirty="0" smtClean="0"/>
              <a:t>：投資人到期前有權以約定價格將債券賣回給發行人的債券。</a:t>
            </a:r>
            <a:endParaRPr lang="en-US" altLang="zh-TW"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barn(inVertical)">
                                      <p:cBhvr>
                                        <p:cTn id="7" dur="500"/>
                                        <p:tgtEl>
                                          <p:spTgt spid="1116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533">
                                            <p:txEl>
                                              <p:pRg st="0" end="0"/>
                                            </p:txEl>
                                          </p:spTgt>
                                        </p:tgtEl>
                                        <p:attrNameLst>
                                          <p:attrName>style.visibility</p:attrName>
                                        </p:attrNameLst>
                                      </p:cBhvr>
                                      <p:to>
                                        <p:strVal val="visible"/>
                                      </p:to>
                                    </p:set>
                                    <p:anim calcmode="lin" valueType="num">
                                      <p:cBhvr additive="base">
                                        <p:cTn id="12"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253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2533">
                                            <p:txEl>
                                              <p:pRg st="1" end="1"/>
                                            </p:txEl>
                                          </p:spTgt>
                                        </p:tgtEl>
                                        <p:attrNameLst>
                                          <p:attrName>style.visibility</p:attrName>
                                        </p:attrNameLst>
                                      </p:cBhvr>
                                      <p:to>
                                        <p:strVal val="visible"/>
                                      </p:to>
                                    </p:set>
                                    <p:anim calcmode="lin" valueType="num">
                                      <p:cBhvr additive="base">
                                        <p:cTn id="16" dur="500" fill="hold"/>
                                        <p:tgtEl>
                                          <p:spTgt spid="2253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253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2533">
                                            <p:txEl>
                                              <p:pRg st="2" end="2"/>
                                            </p:txEl>
                                          </p:spTgt>
                                        </p:tgtEl>
                                        <p:attrNameLst>
                                          <p:attrName>style.visibility</p:attrName>
                                        </p:attrNameLst>
                                      </p:cBhvr>
                                      <p:to>
                                        <p:strVal val="visible"/>
                                      </p:to>
                                    </p:set>
                                    <p:anim calcmode="lin" valueType="num">
                                      <p:cBhvr additive="base">
                                        <p:cTn id="20" dur="500" fill="hold"/>
                                        <p:tgtEl>
                                          <p:spTgt spid="2253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2533">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533">
                                            <p:txEl>
                                              <p:pRg st="3" end="3"/>
                                            </p:txEl>
                                          </p:spTgt>
                                        </p:tgtEl>
                                        <p:attrNameLst>
                                          <p:attrName>style.visibility</p:attrName>
                                        </p:attrNameLst>
                                      </p:cBhvr>
                                      <p:to>
                                        <p:strVal val="visible"/>
                                      </p:to>
                                    </p:set>
                                    <p:anim calcmode="lin" valueType="num">
                                      <p:cBhvr additive="base">
                                        <p:cTn id="24" dur="500" fill="hold"/>
                                        <p:tgtEl>
                                          <p:spTgt spid="2253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253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533">
                                            <p:txEl>
                                              <p:pRg st="4" end="4"/>
                                            </p:txEl>
                                          </p:spTgt>
                                        </p:tgtEl>
                                        <p:attrNameLst>
                                          <p:attrName>style.visibility</p:attrName>
                                        </p:attrNameLst>
                                      </p:cBhvr>
                                      <p:to>
                                        <p:strVal val="visible"/>
                                      </p:to>
                                    </p:set>
                                    <p:anim calcmode="lin" valueType="num">
                                      <p:cBhvr additive="base">
                                        <p:cTn id="30" dur="500" fill="hold"/>
                                        <p:tgtEl>
                                          <p:spTgt spid="2253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2533">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2533">
                                            <p:txEl>
                                              <p:pRg st="5" end="5"/>
                                            </p:txEl>
                                          </p:spTgt>
                                        </p:tgtEl>
                                        <p:attrNameLst>
                                          <p:attrName>style.visibility</p:attrName>
                                        </p:attrNameLst>
                                      </p:cBhvr>
                                      <p:to>
                                        <p:strVal val="visible"/>
                                      </p:to>
                                    </p:set>
                                    <p:anim calcmode="lin" valueType="num">
                                      <p:cBhvr additive="base">
                                        <p:cTn id="34" dur="500" fill="hold"/>
                                        <p:tgtEl>
                                          <p:spTgt spid="22533">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2533">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2533">
                                            <p:txEl>
                                              <p:pRg st="6" end="6"/>
                                            </p:txEl>
                                          </p:spTgt>
                                        </p:tgtEl>
                                        <p:attrNameLst>
                                          <p:attrName>style.visibility</p:attrName>
                                        </p:attrNameLst>
                                      </p:cBhvr>
                                      <p:to>
                                        <p:strVal val="visible"/>
                                      </p:to>
                                    </p:set>
                                    <p:anim calcmode="lin" valueType="num">
                                      <p:cBhvr additive="base">
                                        <p:cTn id="38" dur="500" fill="hold"/>
                                        <p:tgtEl>
                                          <p:spTgt spid="22533">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253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2253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2531" name="投影片編號版面配置區 5"/>
          <p:cNvSpPr>
            <a:spLocks noGrp="1"/>
          </p:cNvSpPr>
          <p:nvPr>
            <p:ph type="sldNum" sz="quarter" idx="12"/>
          </p:nvPr>
        </p:nvSpPr>
        <p:spPr>
          <a:noFill/>
        </p:spPr>
        <p:txBody>
          <a:bodyPr/>
          <a:lstStyle/>
          <a:p>
            <a:fld id="{8037BD68-911A-4662-BB67-63DA49D91949}" type="slidenum">
              <a:rPr lang="en-US" altLang="zh-TW" smtClean="0"/>
              <a:pPr/>
              <a:t>9</a:t>
            </a:fld>
            <a:endParaRPr lang="en-US" altLang="zh-TW" smtClean="0"/>
          </a:p>
        </p:txBody>
      </p:sp>
      <p:sp>
        <p:nvSpPr>
          <p:cNvPr id="99330" name="Rectangle 2"/>
          <p:cNvSpPr>
            <a:spLocks noGrp="1" noChangeArrowheads="1"/>
          </p:cNvSpPr>
          <p:nvPr>
            <p:ph type="title"/>
          </p:nvPr>
        </p:nvSpPr>
        <p:spPr>
          <a:xfrm>
            <a:off x="685800" y="393700"/>
            <a:ext cx="7772400" cy="658813"/>
          </a:xfrm>
        </p:spPr>
        <p:txBody>
          <a:bodyPr/>
          <a:lstStyle/>
          <a:p>
            <a:pPr eaLnBrk="1" hangingPunct="1">
              <a:defRPr/>
            </a:pPr>
            <a:r>
              <a:rPr lang="zh-TW" altLang="en-US" sz="4000" dirty="0" smtClean="0"/>
              <a:t>債券分類</a:t>
            </a:r>
            <a:r>
              <a:rPr lang="en-US" altLang="zh-TW" sz="4000" dirty="0" smtClean="0"/>
              <a:t>(</a:t>
            </a:r>
            <a:r>
              <a:rPr lang="zh-TW" altLang="en-US" sz="4000" dirty="0" smtClean="0"/>
              <a:t>續</a:t>
            </a:r>
            <a:r>
              <a:rPr lang="en-US" altLang="zh-TW" sz="4000" dirty="0" smtClean="0"/>
              <a:t>)</a:t>
            </a:r>
            <a:endParaRPr lang="zh-TW" altLang="en-US" sz="4000" dirty="0" smtClean="0"/>
          </a:p>
        </p:txBody>
      </p:sp>
      <p:sp>
        <p:nvSpPr>
          <p:cNvPr id="23557" name="Rectangle 3"/>
          <p:cNvSpPr>
            <a:spLocks noGrp="1" noChangeArrowheads="1"/>
          </p:cNvSpPr>
          <p:nvPr>
            <p:ph type="body" idx="1"/>
          </p:nvPr>
        </p:nvSpPr>
        <p:spPr>
          <a:xfrm>
            <a:off x="827088" y="1628775"/>
            <a:ext cx="7632700" cy="4895850"/>
          </a:xfrm>
        </p:spPr>
        <p:txBody>
          <a:bodyPr/>
          <a:lstStyle/>
          <a:p>
            <a:pPr eaLnBrk="1" hangingPunct="1">
              <a:lnSpc>
                <a:spcPct val="105000"/>
              </a:lnSpc>
              <a:spcBef>
                <a:spcPct val="25000"/>
              </a:spcBef>
            </a:pPr>
            <a:r>
              <a:rPr lang="zh-TW" altLang="en-US" sz="2800" dirty="0" smtClean="0">
                <a:solidFill>
                  <a:srgbClr val="006600"/>
                </a:solidFill>
              </a:rPr>
              <a:t>依是否提供擔保分類</a:t>
            </a:r>
          </a:p>
          <a:p>
            <a:pPr lvl="1" eaLnBrk="1" hangingPunct="1">
              <a:lnSpc>
                <a:spcPct val="105000"/>
              </a:lnSpc>
              <a:spcBef>
                <a:spcPct val="25000"/>
              </a:spcBef>
            </a:pPr>
            <a:r>
              <a:rPr lang="zh-TW" altLang="en-US" sz="2400" dirty="0" smtClean="0"/>
              <a:t>擔保債券 </a:t>
            </a:r>
            <a:r>
              <a:rPr lang="en-US" altLang="zh-TW" sz="2400" dirty="0" smtClean="0"/>
              <a:t>(Secured bond)</a:t>
            </a:r>
          </a:p>
          <a:p>
            <a:pPr lvl="1" eaLnBrk="1" hangingPunct="1">
              <a:lnSpc>
                <a:spcPct val="105000"/>
              </a:lnSpc>
              <a:spcBef>
                <a:spcPct val="25000"/>
              </a:spcBef>
            </a:pPr>
            <a:r>
              <a:rPr lang="zh-TW" altLang="en-US" sz="2400" dirty="0" smtClean="0"/>
              <a:t>無擔保債券 </a:t>
            </a:r>
            <a:r>
              <a:rPr lang="en-US" altLang="zh-TW" sz="2400" dirty="0" smtClean="0"/>
              <a:t>(Unsecured bond)</a:t>
            </a:r>
          </a:p>
          <a:p>
            <a:pPr eaLnBrk="1" hangingPunct="1">
              <a:lnSpc>
                <a:spcPct val="105000"/>
              </a:lnSpc>
              <a:spcBef>
                <a:spcPct val="25000"/>
              </a:spcBef>
            </a:pPr>
            <a:r>
              <a:rPr lang="zh-TW" altLang="en-US" sz="2800" dirty="0" smtClean="0">
                <a:solidFill>
                  <a:srgbClr val="006600"/>
                </a:solidFill>
              </a:rPr>
              <a:t>依債權之優先順序分類</a:t>
            </a:r>
          </a:p>
          <a:p>
            <a:pPr lvl="1" eaLnBrk="1" hangingPunct="1">
              <a:lnSpc>
                <a:spcPct val="105000"/>
              </a:lnSpc>
              <a:spcBef>
                <a:spcPct val="25000"/>
              </a:spcBef>
            </a:pPr>
            <a:r>
              <a:rPr lang="zh-TW" altLang="en-US" sz="2400" dirty="0" smtClean="0"/>
              <a:t>普通債券</a:t>
            </a:r>
          </a:p>
          <a:p>
            <a:pPr lvl="1" eaLnBrk="1" hangingPunct="1">
              <a:lnSpc>
                <a:spcPct val="105000"/>
              </a:lnSpc>
              <a:spcBef>
                <a:spcPct val="25000"/>
              </a:spcBef>
            </a:pPr>
            <a:r>
              <a:rPr lang="zh-TW" altLang="en-US" sz="2400" dirty="0" smtClean="0"/>
              <a:t>次順位債券 </a:t>
            </a:r>
            <a:r>
              <a:rPr lang="en-US" altLang="zh-TW" sz="2400" dirty="0" smtClean="0"/>
              <a:t>(Subordinated bond)</a:t>
            </a:r>
          </a:p>
          <a:p>
            <a:pPr eaLnBrk="1" hangingPunct="1">
              <a:lnSpc>
                <a:spcPct val="105000"/>
              </a:lnSpc>
              <a:spcBef>
                <a:spcPct val="25000"/>
              </a:spcBef>
            </a:pPr>
            <a:r>
              <a:rPr lang="zh-TW" altLang="en-US" sz="2800" dirty="0" smtClean="0">
                <a:solidFill>
                  <a:srgbClr val="006600"/>
                </a:solidFill>
              </a:rPr>
              <a:t>依是否有實體憑證分類 </a:t>
            </a:r>
          </a:p>
          <a:p>
            <a:pPr lvl="1" eaLnBrk="1" hangingPunct="1">
              <a:lnSpc>
                <a:spcPct val="105000"/>
              </a:lnSpc>
              <a:spcBef>
                <a:spcPct val="25000"/>
              </a:spcBef>
            </a:pPr>
            <a:r>
              <a:rPr lang="zh-TW" altLang="en-US" sz="2400" dirty="0" smtClean="0"/>
              <a:t>實體債券 </a:t>
            </a:r>
          </a:p>
          <a:p>
            <a:pPr lvl="1" eaLnBrk="1" hangingPunct="1">
              <a:lnSpc>
                <a:spcPct val="105000"/>
              </a:lnSpc>
              <a:spcBef>
                <a:spcPct val="25000"/>
              </a:spcBef>
            </a:pPr>
            <a:r>
              <a:rPr lang="zh-TW" altLang="en-US" sz="2400" dirty="0" smtClean="0"/>
              <a:t>無實體債券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wipe(down)">
                                      <p:cBhvr>
                                        <p:cTn id="7" dur="500"/>
                                        <p:tgtEl>
                                          <p:spTgt spid="993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557">
                                            <p:txEl>
                                              <p:pRg st="0" end="0"/>
                                            </p:txEl>
                                          </p:spTgt>
                                        </p:tgtEl>
                                        <p:attrNameLst>
                                          <p:attrName>style.visibility</p:attrName>
                                        </p:attrNameLst>
                                      </p:cBhvr>
                                      <p:to>
                                        <p:strVal val="visible"/>
                                      </p:to>
                                    </p:set>
                                    <p:animEffect transition="in" filter="fade">
                                      <p:cBhvr>
                                        <p:cTn id="12" dur="1000"/>
                                        <p:tgtEl>
                                          <p:spTgt spid="23557">
                                            <p:txEl>
                                              <p:pRg st="0" end="0"/>
                                            </p:txEl>
                                          </p:spTgt>
                                        </p:tgtEl>
                                      </p:cBhvr>
                                    </p:animEffect>
                                    <p:anim calcmode="lin" valueType="num">
                                      <p:cBhvr>
                                        <p:cTn id="13" dur="1000" fill="hold"/>
                                        <p:tgtEl>
                                          <p:spTgt spid="2355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355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557">
                                            <p:txEl>
                                              <p:pRg st="1" end="1"/>
                                            </p:txEl>
                                          </p:spTgt>
                                        </p:tgtEl>
                                        <p:attrNameLst>
                                          <p:attrName>style.visibility</p:attrName>
                                        </p:attrNameLst>
                                      </p:cBhvr>
                                      <p:to>
                                        <p:strVal val="visible"/>
                                      </p:to>
                                    </p:set>
                                    <p:animEffect transition="in" filter="fade">
                                      <p:cBhvr>
                                        <p:cTn id="17" dur="1000"/>
                                        <p:tgtEl>
                                          <p:spTgt spid="23557">
                                            <p:txEl>
                                              <p:pRg st="1" end="1"/>
                                            </p:txEl>
                                          </p:spTgt>
                                        </p:tgtEl>
                                      </p:cBhvr>
                                    </p:animEffect>
                                    <p:anim calcmode="lin" valueType="num">
                                      <p:cBhvr>
                                        <p:cTn id="18" dur="1000" fill="hold"/>
                                        <p:tgtEl>
                                          <p:spTgt spid="23557">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23557">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557">
                                            <p:txEl>
                                              <p:pRg st="2" end="2"/>
                                            </p:txEl>
                                          </p:spTgt>
                                        </p:tgtEl>
                                        <p:attrNameLst>
                                          <p:attrName>style.visibility</p:attrName>
                                        </p:attrNameLst>
                                      </p:cBhvr>
                                      <p:to>
                                        <p:strVal val="visible"/>
                                      </p:to>
                                    </p:set>
                                    <p:animEffect transition="in" filter="fade">
                                      <p:cBhvr>
                                        <p:cTn id="22" dur="1000"/>
                                        <p:tgtEl>
                                          <p:spTgt spid="23557">
                                            <p:txEl>
                                              <p:pRg st="2" end="2"/>
                                            </p:txEl>
                                          </p:spTgt>
                                        </p:tgtEl>
                                      </p:cBhvr>
                                    </p:animEffect>
                                    <p:anim calcmode="lin" valueType="num">
                                      <p:cBhvr>
                                        <p:cTn id="23" dur="1000" fill="hold"/>
                                        <p:tgtEl>
                                          <p:spTgt spid="23557">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2355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3557">
                                            <p:txEl>
                                              <p:pRg st="3" end="3"/>
                                            </p:txEl>
                                          </p:spTgt>
                                        </p:tgtEl>
                                        <p:attrNameLst>
                                          <p:attrName>style.visibility</p:attrName>
                                        </p:attrNameLst>
                                      </p:cBhvr>
                                      <p:to>
                                        <p:strVal val="visible"/>
                                      </p:to>
                                    </p:set>
                                    <p:animEffect transition="in" filter="fade">
                                      <p:cBhvr>
                                        <p:cTn id="29" dur="1000"/>
                                        <p:tgtEl>
                                          <p:spTgt spid="23557">
                                            <p:txEl>
                                              <p:pRg st="3" end="3"/>
                                            </p:txEl>
                                          </p:spTgt>
                                        </p:tgtEl>
                                      </p:cBhvr>
                                    </p:animEffect>
                                    <p:anim calcmode="lin" valueType="num">
                                      <p:cBhvr>
                                        <p:cTn id="30" dur="1000" fill="hold"/>
                                        <p:tgtEl>
                                          <p:spTgt spid="23557">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23557">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3557">
                                            <p:txEl>
                                              <p:pRg st="4" end="4"/>
                                            </p:txEl>
                                          </p:spTgt>
                                        </p:tgtEl>
                                        <p:attrNameLst>
                                          <p:attrName>style.visibility</p:attrName>
                                        </p:attrNameLst>
                                      </p:cBhvr>
                                      <p:to>
                                        <p:strVal val="visible"/>
                                      </p:to>
                                    </p:set>
                                    <p:animEffect transition="in" filter="fade">
                                      <p:cBhvr>
                                        <p:cTn id="34" dur="1000"/>
                                        <p:tgtEl>
                                          <p:spTgt spid="23557">
                                            <p:txEl>
                                              <p:pRg st="4" end="4"/>
                                            </p:txEl>
                                          </p:spTgt>
                                        </p:tgtEl>
                                      </p:cBhvr>
                                    </p:animEffect>
                                    <p:anim calcmode="lin" valueType="num">
                                      <p:cBhvr>
                                        <p:cTn id="35" dur="1000" fill="hold"/>
                                        <p:tgtEl>
                                          <p:spTgt spid="23557">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23557">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557">
                                            <p:txEl>
                                              <p:pRg st="5" end="5"/>
                                            </p:txEl>
                                          </p:spTgt>
                                        </p:tgtEl>
                                        <p:attrNameLst>
                                          <p:attrName>style.visibility</p:attrName>
                                        </p:attrNameLst>
                                      </p:cBhvr>
                                      <p:to>
                                        <p:strVal val="visible"/>
                                      </p:to>
                                    </p:set>
                                    <p:animEffect transition="in" filter="fade">
                                      <p:cBhvr>
                                        <p:cTn id="39" dur="1000"/>
                                        <p:tgtEl>
                                          <p:spTgt spid="23557">
                                            <p:txEl>
                                              <p:pRg st="5" end="5"/>
                                            </p:txEl>
                                          </p:spTgt>
                                        </p:tgtEl>
                                      </p:cBhvr>
                                    </p:animEffect>
                                    <p:anim calcmode="lin" valueType="num">
                                      <p:cBhvr>
                                        <p:cTn id="40" dur="1000" fill="hold"/>
                                        <p:tgtEl>
                                          <p:spTgt spid="23557">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2355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3557">
                                            <p:txEl>
                                              <p:pRg st="6" end="6"/>
                                            </p:txEl>
                                          </p:spTgt>
                                        </p:tgtEl>
                                        <p:attrNameLst>
                                          <p:attrName>style.visibility</p:attrName>
                                        </p:attrNameLst>
                                      </p:cBhvr>
                                      <p:to>
                                        <p:strVal val="visible"/>
                                      </p:to>
                                    </p:set>
                                    <p:animEffect transition="in" filter="fade">
                                      <p:cBhvr>
                                        <p:cTn id="46" dur="1000"/>
                                        <p:tgtEl>
                                          <p:spTgt spid="23557">
                                            <p:txEl>
                                              <p:pRg st="6" end="6"/>
                                            </p:txEl>
                                          </p:spTgt>
                                        </p:tgtEl>
                                      </p:cBhvr>
                                    </p:animEffect>
                                    <p:anim calcmode="lin" valueType="num">
                                      <p:cBhvr>
                                        <p:cTn id="47" dur="1000" fill="hold"/>
                                        <p:tgtEl>
                                          <p:spTgt spid="23557">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23557">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557">
                                            <p:txEl>
                                              <p:pRg st="7" end="7"/>
                                            </p:txEl>
                                          </p:spTgt>
                                        </p:tgtEl>
                                        <p:attrNameLst>
                                          <p:attrName>style.visibility</p:attrName>
                                        </p:attrNameLst>
                                      </p:cBhvr>
                                      <p:to>
                                        <p:strVal val="visible"/>
                                      </p:to>
                                    </p:set>
                                    <p:animEffect transition="in" filter="fade">
                                      <p:cBhvr>
                                        <p:cTn id="51" dur="1000"/>
                                        <p:tgtEl>
                                          <p:spTgt spid="23557">
                                            <p:txEl>
                                              <p:pRg st="7" end="7"/>
                                            </p:txEl>
                                          </p:spTgt>
                                        </p:tgtEl>
                                      </p:cBhvr>
                                    </p:animEffect>
                                    <p:anim calcmode="lin" valueType="num">
                                      <p:cBhvr>
                                        <p:cTn id="52" dur="1000" fill="hold"/>
                                        <p:tgtEl>
                                          <p:spTgt spid="23557">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23557">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3557">
                                            <p:txEl>
                                              <p:pRg st="8" end="8"/>
                                            </p:txEl>
                                          </p:spTgt>
                                        </p:tgtEl>
                                        <p:attrNameLst>
                                          <p:attrName>style.visibility</p:attrName>
                                        </p:attrNameLst>
                                      </p:cBhvr>
                                      <p:to>
                                        <p:strVal val="visible"/>
                                      </p:to>
                                    </p:set>
                                    <p:animEffect transition="in" filter="fade">
                                      <p:cBhvr>
                                        <p:cTn id="56" dur="1000"/>
                                        <p:tgtEl>
                                          <p:spTgt spid="23557">
                                            <p:txEl>
                                              <p:pRg st="8" end="8"/>
                                            </p:txEl>
                                          </p:spTgt>
                                        </p:tgtEl>
                                      </p:cBhvr>
                                    </p:animEffect>
                                    <p:anim calcmode="lin" valueType="num">
                                      <p:cBhvr>
                                        <p:cTn id="57" dur="1000" fill="hold"/>
                                        <p:tgtEl>
                                          <p:spTgt spid="23557">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355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2355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3555" name="投影片編號版面配置區 5"/>
          <p:cNvSpPr>
            <a:spLocks noGrp="1"/>
          </p:cNvSpPr>
          <p:nvPr>
            <p:ph type="sldNum" sz="quarter" idx="12"/>
          </p:nvPr>
        </p:nvSpPr>
        <p:spPr>
          <a:noFill/>
        </p:spPr>
        <p:txBody>
          <a:bodyPr/>
          <a:lstStyle/>
          <a:p>
            <a:fld id="{AC0B7A37-84D6-40A6-8DB6-6B0B8341881B}" type="slidenum">
              <a:rPr lang="en-US" altLang="zh-TW" smtClean="0"/>
              <a:pPr/>
              <a:t>10</a:t>
            </a:fld>
            <a:endParaRPr lang="en-US" altLang="zh-TW" smtClean="0"/>
          </a:p>
        </p:txBody>
      </p:sp>
      <p:sp>
        <p:nvSpPr>
          <p:cNvPr id="112642" name="Rectangle 2"/>
          <p:cNvSpPr>
            <a:spLocks noGrp="1" noChangeArrowheads="1"/>
          </p:cNvSpPr>
          <p:nvPr>
            <p:ph type="title"/>
          </p:nvPr>
        </p:nvSpPr>
        <p:spPr/>
        <p:txBody>
          <a:bodyPr/>
          <a:lstStyle/>
          <a:p>
            <a:pPr eaLnBrk="1" hangingPunct="1">
              <a:defRPr/>
            </a:pPr>
            <a:r>
              <a:rPr lang="zh-TW" altLang="en-US" dirty="0" smtClean="0"/>
              <a:t>特殊性質債券 </a:t>
            </a:r>
          </a:p>
        </p:txBody>
      </p:sp>
      <p:sp>
        <p:nvSpPr>
          <p:cNvPr id="24581" name="Rectangle 3"/>
          <p:cNvSpPr>
            <a:spLocks noGrp="1" noChangeArrowheads="1"/>
          </p:cNvSpPr>
          <p:nvPr>
            <p:ph type="body" idx="1"/>
          </p:nvPr>
        </p:nvSpPr>
        <p:spPr>
          <a:xfrm>
            <a:off x="1190625" y="2214563"/>
            <a:ext cx="6981825" cy="3881437"/>
          </a:xfrm>
        </p:spPr>
        <p:txBody>
          <a:bodyPr/>
          <a:lstStyle/>
          <a:p>
            <a:pPr eaLnBrk="1" hangingPunct="1">
              <a:lnSpc>
                <a:spcPct val="150000"/>
              </a:lnSpc>
            </a:pPr>
            <a:r>
              <a:rPr lang="zh-TW" altLang="en-US" dirty="0" smtClean="0"/>
              <a:t>可轉換公司債</a:t>
            </a:r>
            <a:r>
              <a:rPr lang="en-US" altLang="zh-TW" dirty="0" smtClean="0"/>
              <a:t>(Convertible bond, CB) </a:t>
            </a:r>
          </a:p>
          <a:p>
            <a:pPr eaLnBrk="1" hangingPunct="1">
              <a:lnSpc>
                <a:spcPct val="150000"/>
              </a:lnSpc>
            </a:pPr>
            <a:r>
              <a:rPr lang="zh-TW" altLang="en-US" dirty="0" smtClean="0"/>
              <a:t>指數連動債券</a:t>
            </a:r>
            <a:r>
              <a:rPr lang="en-US" altLang="zh-TW" dirty="0" smtClean="0"/>
              <a:t>(Indexed bond) </a:t>
            </a:r>
          </a:p>
          <a:p>
            <a:pPr eaLnBrk="1" hangingPunct="1">
              <a:lnSpc>
                <a:spcPct val="150000"/>
              </a:lnSpc>
            </a:pPr>
            <a:r>
              <a:rPr lang="zh-TW" altLang="en-US" dirty="0" smtClean="0"/>
              <a:t>附認股權公司債</a:t>
            </a:r>
            <a:r>
              <a:rPr lang="en-US" altLang="zh-TW" dirty="0" smtClean="0"/>
              <a:t>(Warrant bond, WB)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42"/>
                                        </p:tgtEl>
                                        <p:attrNameLst>
                                          <p:attrName>style.visibility</p:attrName>
                                        </p:attrNameLst>
                                      </p:cBhvr>
                                      <p:to>
                                        <p:strVal val="visible"/>
                                      </p:to>
                                    </p:set>
                                    <p:animEffect transition="in" filter="fade">
                                      <p:cBhvr>
                                        <p:cTn id="7" dur="1000"/>
                                        <p:tgtEl>
                                          <p:spTgt spid="112642"/>
                                        </p:tgtEl>
                                      </p:cBhvr>
                                    </p:animEffect>
                                    <p:anim calcmode="lin" valueType="num">
                                      <p:cBhvr>
                                        <p:cTn id="8" dur="1000" fill="hold"/>
                                        <p:tgtEl>
                                          <p:spTgt spid="112642"/>
                                        </p:tgtEl>
                                        <p:attrNameLst>
                                          <p:attrName>ppt_x</p:attrName>
                                        </p:attrNameLst>
                                      </p:cBhvr>
                                      <p:tavLst>
                                        <p:tav tm="0">
                                          <p:val>
                                            <p:strVal val="#ppt_x"/>
                                          </p:val>
                                        </p:tav>
                                        <p:tav tm="100000">
                                          <p:val>
                                            <p:strVal val="#ppt_x"/>
                                          </p:val>
                                        </p:tav>
                                      </p:tavLst>
                                    </p:anim>
                                    <p:anim calcmode="lin" valueType="num">
                                      <p:cBhvr>
                                        <p:cTn id="9" dur="1000" fill="hold"/>
                                        <p:tgtEl>
                                          <p:spTgt spid="1126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4581">
                                            <p:txEl>
                                              <p:pRg st="0" end="0"/>
                                            </p:txEl>
                                          </p:spTgt>
                                        </p:tgtEl>
                                        <p:attrNameLst>
                                          <p:attrName>style.visibility</p:attrName>
                                        </p:attrNameLst>
                                      </p:cBhvr>
                                      <p:to>
                                        <p:strVal val="visible"/>
                                      </p:to>
                                    </p:set>
                                    <p:animEffect transition="in" filter="randombar(horizontal)">
                                      <p:cBhvr>
                                        <p:cTn id="14" dur="500"/>
                                        <p:tgtEl>
                                          <p:spTgt spid="2458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4581">
                                            <p:txEl>
                                              <p:pRg st="1" end="1"/>
                                            </p:txEl>
                                          </p:spTgt>
                                        </p:tgtEl>
                                        <p:attrNameLst>
                                          <p:attrName>style.visibility</p:attrName>
                                        </p:attrNameLst>
                                      </p:cBhvr>
                                      <p:to>
                                        <p:strVal val="visible"/>
                                      </p:to>
                                    </p:set>
                                    <p:animEffect transition="in" filter="randombar(horizontal)">
                                      <p:cBhvr>
                                        <p:cTn id="19" dur="500"/>
                                        <p:tgtEl>
                                          <p:spTgt spid="2458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4581">
                                            <p:txEl>
                                              <p:pRg st="2" end="2"/>
                                            </p:txEl>
                                          </p:spTgt>
                                        </p:tgtEl>
                                        <p:attrNameLst>
                                          <p:attrName>style.visibility</p:attrName>
                                        </p:attrNameLst>
                                      </p:cBhvr>
                                      <p:to>
                                        <p:strVal val="visible"/>
                                      </p:to>
                                    </p:set>
                                    <p:animEffect transition="in" filter="randombar(horizontal)">
                                      <p:cBhvr>
                                        <p:cTn id="24" dur="500"/>
                                        <p:tgtEl>
                                          <p:spTgt spid="2458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2458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4579" name="投影片編號版面配置區 5"/>
          <p:cNvSpPr>
            <a:spLocks noGrp="1"/>
          </p:cNvSpPr>
          <p:nvPr>
            <p:ph type="sldNum" sz="quarter" idx="12"/>
          </p:nvPr>
        </p:nvSpPr>
        <p:spPr>
          <a:noFill/>
        </p:spPr>
        <p:txBody>
          <a:bodyPr/>
          <a:lstStyle/>
          <a:p>
            <a:fld id="{A1E70005-E841-485C-8372-37B1DD51C9A5}" type="slidenum">
              <a:rPr lang="en-US" altLang="zh-TW" smtClean="0"/>
              <a:pPr/>
              <a:t>11</a:t>
            </a:fld>
            <a:endParaRPr lang="en-US" altLang="zh-TW" smtClean="0"/>
          </a:p>
        </p:txBody>
      </p:sp>
      <p:sp>
        <p:nvSpPr>
          <p:cNvPr id="101378" name="Rectangle 2"/>
          <p:cNvSpPr>
            <a:spLocks noGrp="1" noChangeArrowheads="1"/>
          </p:cNvSpPr>
          <p:nvPr>
            <p:ph type="title"/>
          </p:nvPr>
        </p:nvSpPr>
        <p:spPr>
          <a:xfrm>
            <a:off x="685800" y="476250"/>
            <a:ext cx="7989888" cy="731838"/>
          </a:xfrm>
        </p:spPr>
        <p:txBody>
          <a:bodyPr/>
          <a:lstStyle/>
          <a:p>
            <a:pPr eaLnBrk="1" hangingPunct="1">
              <a:defRPr/>
            </a:pPr>
            <a:r>
              <a:rPr lang="zh-TW" altLang="en-US" sz="4000" dirty="0" smtClean="0"/>
              <a:t>可轉換公司債</a:t>
            </a:r>
          </a:p>
        </p:txBody>
      </p:sp>
      <p:sp>
        <p:nvSpPr>
          <p:cNvPr id="25605" name="Rectangle 3"/>
          <p:cNvSpPr>
            <a:spLocks noGrp="1" noChangeArrowheads="1"/>
          </p:cNvSpPr>
          <p:nvPr>
            <p:ph type="body" idx="1"/>
          </p:nvPr>
        </p:nvSpPr>
        <p:spPr>
          <a:xfrm>
            <a:off x="785813" y="1428750"/>
            <a:ext cx="7673975" cy="4879975"/>
          </a:xfrm>
        </p:spPr>
        <p:txBody>
          <a:bodyPr/>
          <a:lstStyle/>
          <a:p>
            <a:pPr eaLnBrk="1" hangingPunct="1">
              <a:lnSpc>
                <a:spcPct val="105000"/>
              </a:lnSpc>
              <a:spcBef>
                <a:spcPct val="30000"/>
              </a:spcBef>
              <a:buFont typeface="Wingdings" pitchFamily="2" charset="2"/>
              <a:buNone/>
            </a:pPr>
            <a:r>
              <a:rPr lang="zh-TW" altLang="en-US" sz="2800" dirty="0" smtClean="0"/>
              <a:t>     可轉換公司債</a:t>
            </a:r>
            <a:r>
              <a:rPr lang="en-US" altLang="zh-TW" sz="2800" dirty="0" smtClean="0"/>
              <a:t>(Convertible bond, CB)</a:t>
            </a:r>
            <a:r>
              <a:rPr lang="zh-TW" altLang="en-US" sz="2800" dirty="0" smtClean="0"/>
              <a:t>是指持有人有權利在特定期間內以特定價格將債券轉換為發行公司普通股的公司債，特性如下：</a:t>
            </a:r>
            <a:endParaRPr lang="en-US" altLang="zh-TW" sz="2800" dirty="0" smtClean="0"/>
          </a:p>
          <a:p>
            <a:pPr eaLnBrk="1" hangingPunct="1">
              <a:lnSpc>
                <a:spcPct val="105000"/>
              </a:lnSpc>
              <a:spcBef>
                <a:spcPct val="30000"/>
              </a:spcBef>
            </a:pPr>
            <a:r>
              <a:rPr lang="zh-TW" altLang="en-US" sz="2800" dirty="0" smtClean="0"/>
              <a:t>持有人有權利在特定期間內以特定價格將債劵轉換為發行公司普通股。</a:t>
            </a:r>
          </a:p>
          <a:p>
            <a:pPr eaLnBrk="1" hangingPunct="1">
              <a:lnSpc>
                <a:spcPct val="105000"/>
              </a:lnSpc>
              <a:spcBef>
                <a:spcPct val="30000"/>
              </a:spcBef>
            </a:pPr>
            <a:r>
              <a:rPr lang="zh-TW" altLang="en-US" sz="2800" dirty="0" smtClean="0"/>
              <a:t>往往訂有賣回權</a:t>
            </a:r>
            <a:r>
              <a:rPr lang="en-US" altLang="zh-TW" sz="2800" dirty="0" smtClean="0"/>
              <a:t>(Put option)</a:t>
            </a:r>
            <a:r>
              <a:rPr lang="zh-TW" altLang="en-US" sz="2800" dirty="0" smtClean="0"/>
              <a:t>條款，准許投資人在特定期間提早賣回。</a:t>
            </a:r>
          </a:p>
          <a:p>
            <a:pPr eaLnBrk="1" hangingPunct="1">
              <a:lnSpc>
                <a:spcPct val="105000"/>
              </a:lnSpc>
              <a:spcBef>
                <a:spcPct val="30000"/>
              </a:spcBef>
            </a:pPr>
            <a:r>
              <a:rPr lang="zh-TW" altLang="en-US" sz="2800" dirty="0" smtClean="0"/>
              <a:t>當標的股票價格上漲時，可轉換公司債價格通常也隨著上升。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wipe(down)">
                                      <p:cBhvr>
                                        <p:cTn id="7" dur="500"/>
                                        <p:tgtEl>
                                          <p:spTgt spid="10137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605">
                                            <p:txEl>
                                              <p:pRg st="0" end="0"/>
                                            </p:txEl>
                                          </p:spTgt>
                                        </p:tgtEl>
                                        <p:attrNameLst>
                                          <p:attrName>style.visibility</p:attrName>
                                        </p:attrNameLst>
                                      </p:cBhvr>
                                      <p:to>
                                        <p:strVal val="visible"/>
                                      </p:to>
                                    </p:set>
                                    <p:animEffect transition="in" filter="barn(inVertical)">
                                      <p:cBhvr>
                                        <p:cTn id="12" dur="500"/>
                                        <p:tgtEl>
                                          <p:spTgt spid="256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5605">
                                            <p:txEl>
                                              <p:pRg st="1" end="1"/>
                                            </p:txEl>
                                          </p:spTgt>
                                        </p:tgtEl>
                                        <p:attrNameLst>
                                          <p:attrName>style.visibility</p:attrName>
                                        </p:attrNameLst>
                                      </p:cBhvr>
                                      <p:to>
                                        <p:strVal val="visible"/>
                                      </p:to>
                                    </p:set>
                                    <p:animEffect transition="in" filter="barn(inVertical)">
                                      <p:cBhvr>
                                        <p:cTn id="17" dur="500"/>
                                        <p:tgtEl>
                                          <p:spTgt spid="2560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5605">
                                            <p:txEl>
                                              <p:pRg st="2" end="2"/>
                                            </p:txEl>
                                          </p:spTgt>
                                        </p:tgtEl>
                                        <p:attrNameLst>
                                          <p:attrName>style.visibility</p:attrName>
                                        </p:attrNameLst>
                                      </p:cBhvr>
                                      <p:to>
                                        <p:strVal val="visible"/>
                                      </p:to>
                                    </p:set>
                                    <p:animEffect transition="in" filter="barn(inVertical)">
                                      <p:cBhvr>
                                        <p:cTn id="22" dur="500"/>
                                        <p:tgtEl>
                                          <p:spTgt spid="2560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5605">
                                            <p:txEl>
                                              <p:pRg st="3" end="3"/>
                                            </p:txEl>
                                          </p:spTgt>
                                        </p:tgtEl>
                                        <p:attrNameLst>
                                          <p:attrName>style.visibility</p:attrName>
                                        </p:attrNameLst>
                                      </p:cBhvr>
                                      <p:to>
                                        <p:strVal val="visible"/>
                                      </p:to>
                                    </p:set>
                                    <p:animEffect transition="in" filter="barn(inVertical)">
                                      <p:cBhvr>
                                        <p:cTn id="27" dur="500"/>
                                        <p:tgtEl>
                                          <p:spTgt spid="256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2560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5603" name="投影片編號版面配置區 5"/>
          <p:cNvSpPr>
            <a:spLocks noGrp="1"/>
          </p:cNvSpPr>
          <p:nvPr>
            <p:ph type="sldNum" sz="quarter" idx="12"/>
          </p:nvPr>
        </p:nvSpPr>
        <p:spPr>
          <a:noFill/>
        </p:spPr>
        <p:txBody>
          <a:bodyPr/>
          <a:lstStyle/>
          <a:p>
            <a:fld id="{5469243C-FACF-416D-BD83-13B2A9DBF738}" type="slidenum">
              <a:rPr lang="en-US" altLang="zh-TW" smtClean="0"/>
              <a:pPr/>
              <a:t>12</a:t>
            </a:fld>
            <a:endParaRPr lang="en-US" altLang="zh-TW" smtClean="0"/>
          </a:p>
        </p:txBody>
      </p:sp>
      <p:sp>
        <p:nvSpPr>
          <p:cNvPr id="102402" name="Rectangle 2"/>
          <p:cNvSpPr>
            <a:spLocks noGrp="1" noChangeArrowheads="1"/>
          </p:cNvSpPr>
          <p:nvPr>
            <p:ph type="title"/>
          </p:nvPr>
        </p:nvSpPr>
        <p:spPr>
          <a:xfrm>
            <a:off x="685800" y="609600"/>
            <a:ext cx="7772400" cy="874713"/>
          </a:xfrm>
        </p:spPr>
        <p:txBody>
          <a:bodyPr/>
          <a:lstStyle/>
          <a:p>
            <a:pPr eaLnBrk="1" hangingPunct="1">
              <a:defRPr/>
            </a:pPr>
            <a:r>
              <a:rPr lang="zh-TW" altLang="en-US" dirty="0" smtClean="0"/>
              <a:t>可轉換公司債</a:t>
            </a:r>
            <a:r>
              <a:rPr lang="en-US" altLang="zh-TW" dirty="0" smtClean="0"/>
              <a:t>(</a:t>
            </a:r>
            <a:r>
              <a:rPr lang="zh-TW" altLang="en-US" dirty="0" smtClean="0"/>
              <a:t>續</a:t>
            </a:r>
            <a:r>
              <a:rPr lang="en-US" altLang="zh-TW" dirty="0" smtClean="0"/>
              <a:t>)</a:t>
            </a:r>
            <a:endParaRPr lang="zh-TW" altLang="en-US" dirty="0" smtClean="0"/>
          </a:p>
        </p:txBody>
      </p:sp>
      <p:sp>
        <p:nvSpPr>
          <p:cNvPr id="26629" name="Rectangle 3"/>
          <p:cNvSpPr>
            <a:spLocks noGrp="1" noChangeArrowheads="1"/>
          </p:cNvSpPr>
          <p:nvPr>
            <p:ph type="body" idx="1"/>
          </p:nvPr>
        </p:nvSpPr>
        <p:spPr>
          <a:xfrm>
            <a:off x="827088" y="1484313"/>
            <a:ext cx="7848600" cy="5113337"/>
          </a:xfrm>
        </p:spPr>
        <p:txBody>
          <a:bodyPr/>
          <a:lstStyle/>
          <a:p>
            <a:pPr eaLnBrk="1" hangingPunct="1">
              <a:lnSpc>
                <a:spcPct val="105000"/>
              </a:lnSpc>
              <a:spcBef>
                <a:spcPct val="25000"/>
              </a:spcBef>
              <a:buFont typeface="Wingdings" pitchFamily="2" charset="2"/>
              <a:buNone/>
            </a:pPr>
            <a:r>
              <a:rPr lang="zh-TW" altLang="en-US" sz="2400" dirty="0" smtClean="0"/>
              <a:t>     </a:t>
            </a:r>
            <a:r>
              <a:rPr lang="zh-TW" altLang="en-US" sz="2800" dirty="0" smtClean="0"/>
              <a:t>重要概念如下：</a:t>
            </a:r>
            <a:endParaRPr lang="en-US" altLang="zh-TW" sz="2800" dirty="0" smtClean="0"/>
          </a:p>
          <a:p>
            <a:pPr eaLnBrk="1" hangingPunct="1">
              <a:lnSpc>
                <a:spcPct val="105000"/>
              </a:lnSpc>
              <a:spcBef>
                <a:spcPct val="25000"/>
              </a:spcBef>
            </a:pPr>
            <a:r>
              <a:rPr lang="zh-TW" altLang="en-US" sz="2800" dirty="0" smtClean="0"/>
              <a:t>轉換價格</a:t>
            </a:r>
          </a:p>
          <a:p>
            <a:pPr lvl="1" eaLnBrk="1" hangingPunct="1">
              <a:lnSpc>
                <a:spcPct val="105000"/>
              </a:lnSpc>
              <a:spcBef>
                <a:spcPct val="25000"/>
              </a:spcBef>
            </a:pPr>
            <a:r>
              <a:rPr lang="zh-TW" altLang="en-US" sz="2400" dirty="0" smtClean="0"/>
              <a:t>將可轉換公司債轉換為普通股時所適用的價格</a:t>
            </a:r>
          </a:p>
          <a:p>
            <a:pPr eaLnBrk="1" hangingPunct="1">
              <a:lnSpc>
                <a:spcPct val="105000"/>
              </a:lnSpc>
              <a:spcBef>
                <a:spcPct val="25000"/>
              </a:spcBef>
            </a:pPr>
            <a:r>
              <a:rPr lang="zh-TW" altLang="en-US" sz="2800" dirty="0" smtClean="0"/>
              <a:t>轉換比率</a:t>
            </a:r>
          </a:p>
          <a:p>
            <a:pPr lvl="1" eaLnBrk="1" hangingPunct="1">
              <a:lnSpc>
                <a:spcPct val="105000"/>
              </a:lnSpc>
              <a:spcBef>
                <a:spcPct val="25000"/>
              </a:spcBef>
            </a:pPr>
            <a:r>
              <a:rPr lang="zh-TW" altLang="en-US" sz="2400" dirty="0" smtClean="0"/>
              <a:t>每張可轉債可以轉換為標的股票的股數，即：</a:t>
            </a:r>
            <a:endParaRPr lang="en-US" altLang="zh-TW" sz="2400" dirty="0" smtClean="0"/>
          </a:p>
          <a:p>
            <a:pPr lvl="1" eaLnBrk="1" hangingPunct="1">
              <a:lnSpc>
                <a:spcPct val="105000"/>
              </a:lnSpc>
              <a:spcBef>
                <a:spcPct val="25000"/>
              </a:spcBef>
              <a:buFont typeface="Wingdings" pitchFamily="2" charset="2"/>
              <a:buNone/>
            </a:pPr>
            <a:r>
              <a:rPr lang="en-US" altLang="zh-TW" sz="2400" dirty="0" smtClean="0"/>
              <a:t>    </a:t>
            </a:r>
            <a:r>
              <a:rPr lang="zh-TW" altLang="en-US" sz="2400" dirty="0" smtClean="0"/>
              <a:t>轉換比率＝可轉換公司債面額／轉換價格 </a:t>
            </a:r>
            <a:endParaRPr lang="en-US" altLang="zh-TW" sz="2400" dirty="0" smtClean="0"/>
          </a:p>
          <a:p>
            <a:pPr eaLnBrk="1" hangingPunct="1">
              <a:lnSpc>
                <a:spcPct val="105000"/>
              </a:lnSpc>
              <a:spcBef>
                <a:spcPct val="25000"/>
              </a:spcBef>
            </a:pPr>
            <a:r>
              <a:rPr lang="zh-TW" altLang="en-US" sz="2800" dirty="0" smtClean="0"/>
              <a:t>轉換價值</a:t>
            </a:r>
          </a:p>
          <a:p>
            <a:pPr lvl="1" eaLnBrk="1" hangingPunct="1">
              <a:lnSpc>
                <a:spcPct val="105000"/>
              </a:lnSpc>
              <a:spcBef>
                <a:spcPct val="25000"/>
              </a:spcBef>
            </a:pPr>
            <a:r>
              <a:rPr lang="zh-TW" altLang="en-US" sz="2400" dirty="0" smtClean="0"/>
              <a:t>每張可轉債轉換為標的股後的股票總價值，即：</a:t>
            </a:r>
            <a:endParaRPr lang="en-US" altLang="zh-TW" sz="2400" dirty="0" smtClean="0"/>
          </a:p>
          <a:p>
            <a:pPr lvl="1" eaLnBrk="1" hangingPunct="1">
              <a:lnSpc>
                <a:spcPct val="105000"/>
              </a:lnSpc>
              <a:spcBef>
                <a:spcPct val="25000"/>
              </a:spcBef>
              <a:buFont typeface="Wingdings" pitchFamily="2" charset="2"/>
              <a:buNone/>
            </a:pPr>
            <a:r>
              <a:rPr lang="zh-TW" altLang="en-US" sz="2400" dirty="0" smtClean="0"/>
              <a:t>    轉換價值＝標的股票每股市價 </a:t>
            </a:r>
            <a:r>
              <a:rPr lang="en-US" altLang="zh-TW" sz="2400" dirty="0" smtClean="0"/>
              <a:t>× </a:t>
            </a:r>
            <a:r>
              <a:rPr lang="zh-TW" altLang="en-US" sz="2400" dirty="0" smtClean="0"/>
              <a:t>轉換比率</a:t>
            </a:r>
          </a:p>
          <a:p>
            <a:pPr lvl="1" eaLnBrk="1" hangingPunct="1">
              <a:lnSpc>
                <a:spcPct val="105000"/>
              </a:lnSpc>
              <a:spcBef>
                <a:spcPct val="25000"/>
              </a:spcBef>
              <a:buFont typeface="Wingdings" pitchFamily="2" charset="2"/>
              <a:buNone/>
            </a:pPr>
            <a:r>
              <a:rPr lang="zh-TW" altLang="en-US" sz="24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circle(in)">
                                      <p:cBhvr>
                                        <p:cTn id="7" dur="2000"/>
                                        <p:tgtEl>
                                          <p:spTgt spid="10240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629">
                                            <p:txEl>
                                              <p:pRg st="0" end="0"/>
                                            </p:txEl>
                                          </p:spTgt>
                                        </p:tgtEl>
                                        <p:attrNameLst>
                                          <p:attrName>style.visibility</p:attrName>
                                        </p:attrNameLst>
                                      </p:cBhvr>
                                      <p:to>
                                        <p:strVal val="visible"/>
                                      </p:to>
                                    </p:set>
                                    <p:animEffect transition="in" filter="barn(inVertical)">
                                      <p:cBhvr>
                                        <p:cTn id="12" dur="500"/>
                                        <p:tgtEl>
                                          <p:spTgt spid="266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6629">
                                            <p:txEl>
                                              <p:pRg st="1" end="1"/>
                                            </p:txEl>
                                          </p:spTgt>
                                        </p:tgtEl>
                                        <p:attrNameLst>
                                          <p:attrName>style.visibility</p:attrName>
                                        </p:attrNameLst>
                                      </p:cBhvr>
                                      <p:to>
                                        <p:strVal val="visible"/>
                                      </p:to>
                                    </p:set>
                                    <p:animEffect transition="in" filter="barn(inVertical)">
                                      <p:cBhvr>
                                        <p:cTn id="17" dur="500"/>
                                        <p:tgtEl>
                                          <p:spTgt spid="26629">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6629">
                                            <p:txEl>
                                              <p:pRg st="2" end="2"/>
                                            </p:txEl>
                                          </p:spTgt>
                                        </p:tgtEl>
                                        <p:attrNameLst>
                                          <p:attrName>style.visibility</p:attrName>
                                        </p:attrNameLst>
                                      </p:cBhvr>
                                      <p:to>
                                        <p:strVal val="visible"/>
                                      </p:to>
                                    </p:set>
                                    <p:animEffect transition="in" filter="barn(inVertical)">
                                      <p:cBhvr>
                                        <p:cTn id="20" dur="500"/>
                                        <p:tgtEl>
                                          <p:spTgt spid="2662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6629">
                                            <p:txEl>
                                              <p:pRg st="3" end="3"/>
                                            </p:txEl>
                                          </p:spTgt>
                                        </p:tgtEl>
                                        <p:attrNameLst>
                                          <p:attrName>style.visibility</p:attrName>
                                        </p:attrNameLst>
                                      </p:cBhvr>
                                      <p:to>
                                        <p:strVal val="visible"/>
                                      </p:to>
                                    </p:set>
                                    <p:animEffect transition="in" filter="barn(inVertical)">
                                      <p:cBhvr>
                                        <p:cTn id="25" dur="500"/>
                                        <p:tgtEl>
                                          <p:spTgt spid="26629">
                                            <p:txEl>
                                              <p:pRg st="3" end="3"/>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6629">
                                            <p:txEl>
                                              <p:pRg st="4" end="4"/>
                                            </p:txEl>
                                          </p:spTgt>
                                        </p:tgtEl>
                                        <p:attrNameLst>
                                          <p:attrName>style.visibility</p:attrName>
                                        </p:attrNameLst>
                                      </p:cBhvr>
                                      <p:to>
                                        <p:strVal val="visible"/>
                                      </p:to>
                                    </p:set>
                                    <p:animEffect transition="in" filter="barn(inVertical)">
                                      <p:cBhvr>
                                        <p:cTn id="28" dur="500"/>
                                        <p:tgtEl>
                                          <p:spTgt spid="26629">
                                            <p:txEl>
                                              <p:pRg st="4" end="4"/>
                                            </p:txEl>
                                          </p:spTgt>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6629">
                                            <p:txEl>
                                              <p:pRg st="5" end="5"/>
                                            </p:txEl>
                                          </p:spTgt>
                                        </p:tgtEl>
                                        <p:attrNameLst>
                                          <p:attrName>style.visibility</p:attrName>
                                        </p:attrNameLst>
                                      </p:cBhvr>
                                      <p:to>
                                        <p:strVal val="visible"/>
                                      </p:to>
                                    </p:set>
                                    <p:animEffect transition="in" filter="barn(inVertical)">
                                      <p:cBhvr>
                                        <p:cTn id="31" dur="500"/>
                                        <p:tgtEl>
                                          <p:spTgt spid="26629">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6629">
                                            <p:txEl>
                                              <p:pRg st="6" end="6"/>
                                            </p:txEl>
                                          </p:spTgt>
                                        </p:tgtEl>
                                        <p:attrNameLst>
                                          <p:attrName>style.visibility</p:attrName>
                                        </p:attrNameLst>
                                      </p:cBhvr>
                                      <p:to>
                                        <p:strVal val="visible"/>
                                      </p:to>
                                    </p:set>
                                    <p:animEffect transition="in" filter="barn(inVertical)">
                                      <p:cBhvr>
                                        <p:cTn id="36" dur="500"/>
                                        <p:tgtEl>
                                          <p:spTgt spid="26629">
                                            <p:txEl>
                                              <p:pRg st="6" end="6"/>
                                            </p:txEl>
                                          </p:spTgt>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6629">
                                            <p:txEl>
                                              <p:pRg st="7" end="7"/>
                                            </p:txEl>
                                          </p:spTgt>
                                        </p:tgtEl>
                                        <p:attrNameLst>
                                          <p:attrName>style.visibility</p:attrName>
                                        </p:attrNameLst>
                                      </p:cBhvr>
                                      <p:to>
                                        <p:strVal val="visible"/>
                                      </p:to>
                                    </p:set>
                                    <p:animEffect transition="in" filter="barn(inVertical)">
                                      <p:cBhvr>
                                        <p:cTn id="39" dur="500"/>
                                        <p:tgtEl>
                                          <p:spTgt spid="26629">
                                            <p:txEl>
                                              <p:pRg st="7" end="7"/>
                                            </p:txEl>
                                          </p:spTgt>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6629">
                                            <p:txEl>
                                              <p:pRg st="8" end="8"/>
                                            </p:txEl>
                                          </p:spTgt>
                                        </p:tgtEl>
                                        <p:attrNameLst>
                                          <p:attrName>style.visibility</p:attrName>
                                        </p:attrNameLst>
                                      </p:cBhvr>
                                      <p:to>
                                        <p:strVal val="visible"/>
                                      </p:to>
                                    </p:set>
                                    <p:animEffect transition="in" filter="barn(inVertical)">
                                      <p:cBhvr>
                                        <p:cTn id="42" dur="500"/>
                                        <p:tgtEl>
                                          <p:spTgt spid="26629">
                                            <p:txEl>
                                              <p:pRg st="8" end="8"/>
                                            </p:txEl>
                                          </p:spTgt>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6629">
                                            <p:txEl>
                                              <p:pRg st="9" end="9"/>
                                            </p:txEl>
                                          </p:spTgt>
                                        </p:tgtEl>
                                        <p:attrNameLst>
                                          <p:attrName>style.visibility</p:attrName>
                                        </p:attrNameLst>
                                      </p:cBhvr>
                                      <p:to>
                                        <p:strVal val="visible"/>
                                      </p:to>
                                    </p:set>
                                    <p:animEffect transition="in" filter="barn(inVertical)">
                                      <p:cBhvr>
                                        <p:cTn id="45" dur="500"/>
                                        <p:tgtEl>
                                          <p:spTgt spid="2662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2662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976" y="0"/>
            <a:ext cx="7772400" cy="980728"/>
          </a:xfrm>
        </p:spPr>
        <p:txBody>
          <a:bodyPr/>
          <a:lstStyle/>
          <a:p>
            <a:r>
              <a:rPr lang="zh-TW" altLang="en-US" dirty="0"/>
              <a:t>可轉換</a:t>
            </a:r>
            <a:r>
              <a:rPr lang="zh-TW" altLang="en-US" dirty="0" smtClean="0"/>
              <a:t>公司債</a:t>
            </a:r>
            <a:r>
              <a:rPr lang="en-US" altLang="zh-TW" dirty="0" smtClean="0"/>
              <a:t>(</a:t>
            </a:r>
            <a:r>
              <a:rPr lang="zh-TW" altLang="en-US" dirty="0" smtClean="0"/>
              <a:t>續</a:t>
            </a:r>
            <a:r>
              <a:rPr lang="en-US" altLang="zh-TW" dirty="0" smtClean="0"/>
              <a:t>)</a:t>
            </a:r>
            <a:endParaRPr lang="zh-TW" altLang="en-US" dirty="0"/>
          </a:p>
        </p:txBody>
      </p:sp>
      <p:sp>
        <p:nvSpPr>
          <p:cNvPr id="3" name="Content Placeholder 2"/>
          <p:cNvSpPr>
            <a:spLocks noGrp="1"/>
          </p:cNvSpPr>
          <p:nvPr>
            <p:ph idx="1"/>
          </p:nvPr>
        </p:nvSpPr>
        <p:spPr>
          <a:xfrm>
            <a:off x="431540" y="692696"/>
            <a:ext cx="8280920" cy="5688632"/>
          </a:xfrm>
        </p:spPr>
        <p:txBody>
          <a:bodyPr/>
          <a:lstStyle/>
          <a:p>
            <a:pPr marL="0" indent="0" algn="just">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範例</a:t>
            </a:r>
            <a:r>
              <a:rPr lang="en-US" altLang="zh-TW" sz="2400" dirty="0">
                <a:latin typeface="標楷體" panose="03000509000000000000" pitchFamily="65" charset="-120"/>
                <a:ea typeface="標楷體" panose="03000509000000000000" pitchFamily="65" charset="-120"/>
              </a:rPr>
              <a:t>2&gt; </a:t>
            </a:r>
            <a:endParaRPr lang="zh-TW" altLang="zh-TW" sz="2400" dirty="0">
              <a:latin typeface="標楷體" panose="03000509000000000000" pitchFamily="65" charset="-120"/>
              <a:ea typeface="標楷體" panose="03000509000000000000" pitchFamily="65" charset="-120"/>
            </a:endParaRPr>
          </a:p>
          <a:p>
            <a:pPr marL="0" indent="0" algn="just">
              <a:buNone/>
            </a:pPr>
            <a:r>
              <a:rPr lang="en-US" altLang="zh-TW" sz="2400" dirty="0">
                <a:latin typeface="標楷體" panose="03000509000000000000" pitchFamily="65" charset="-120"/>
                <a:ea typeface="標楷體" panose="03000509000000000000" pitchFamily="65" charset="-120"/>
              </a:rPr>
              <a:t>A</a:t>
            </a:r>
            <a:r>
              <a:rPr lang="zh-TW" altLang="zh-TW" sz="2400" dirty="0">
                <a:latin typeface="標楷體" panose="03000509000000000000" pitchFamily="65" charset="-120"/>
                <a:ea typeface="標楷體" panose="03000509000000000000" pitchFamily="65" charset="-120"/>
              </a:rPr>
              <a:t>公司發行的可轉換公司債，面額為</a:t>
            </a:r>
            <a:r>
              <a:rPr lang="en-US" altLang="zh-TW" sz="2400" dirty="0">
                <a:latin typeface="標楷體" panose="03000509000000000000" pitchFamily="65" charset="-120"/>
                <a:ea typeface="標楷體" panose="03000509000000000000" pitchFamily="65" charset="-120"/>
              </a:rPr>
              <a:t>100</a:t>
            </a:r>
            <a:r>
              <a:rPr lang="zh-TW" altLang="zh-TW" sz="2400" dirty="0">
                <a:latin typeface="標楷體" panose="03000509000000000000" pitchFamily="65" charset="-120"/>
                <a:ea typeface="標楷體" panose="03000509000000000000" pitchFamily="65" charset="-120"/>
              </a:rPr>
              <a:t>元、轉換價格為</a:t>
            </a:r>
            <a:r>
              <a:rPr lang="en-US" altLang="zh-TW" sz="2400" dirty="0">
                <a:latin typeface="標楷體" panose="03000509000000000000" pitchFamily="65" charset="-120"/>
                <a:ea typeface="標楷體" panose="03000509000000000000" pitchFamily="65" charset="-120"/>
              </a:rPr>
              <a:t>20</a:t>
            </a:r>
            <a:r>
              <a:rPr lang="zh-TW" altLang="zh-TW" sz="2400" dirty="0">
                <a:latin typeface="標楷體" panose="03000509000000000000" pitchFamily="65" charset="-120"/>
                <a:ea typeface="標楷體" panose="03000509000000000000" pitchFamily="65" charset="-120"/>
              </a:rPr>
              <a:t>元，張三以每單位</a:t>
            </a:r>
            <a:r>
              <a:rPr lang="en-US" altLang="zh-TW" sz="2400" dirty="0">
                <a:latin typeface="標楷體" panose="03000509000000000000" pitchFamily="65" charset="-120"/>
                <a:ea typeface="標楷體" panose="03000509000000000000" pitchFamily="65" charset="-120"/>
              </a:rPr>
              <a:t>102</a:t>
            </a:r>
            <a:r>
              <a:rPr lang="zh-TW" altLang="zh-TW" sz="2400" dirty="0">
                <a:latin typeface="標楷體" panose="03000509000000000000" pitchFamily="65" charset="-120"/>
                <a:ea typeface="標楷體" panose="03000509000000000000" pitchFamily="65" charset="-120"/>
              </a:rPr>
              <a:t>元的價格買進</a:t>
            </a:r>
            <a:r>
              <a:rPr lang="en-US" altLang="zh-TW" sz="2400" dirty="0">
                <a:latin typeface="標楷體" panose="03000509000000000000" pitchFamily="65" charset="-120"/>
                <a:ea typeface="標楷體" panose="03000509000000000000" pitchFamily="65" charset="-120"/>
              </a:rPr>
              <a:t>10</a:t>
            </a:r>
            <a:r>
              <a:rPr lang="zh-TW" altLang="zh-TW" sz="2400" dirty="0" smtClean="0">
                <a:latin typeface="標楷體" panose="03000509000000000000" pitchFamily="65" charset="-120"/>
                <a:ea typeface="標楷體" panose="03000509000000000000" pitchFamily="65" charset="-120"/>
              </a:rPr>
              <a:t>張</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每</a:t>
            </a:r>
            <a:r>
              <a:rPr lang="zh-TW" altLang="zh-TW" sz="2400" dirty="0">
                <a:latin typeface="標楷體" panose="03000509000000000000" pitchFamily="65" charset="-120"/>
                <a:ea typeface="標楷體" panose="03000509000000000000" pitchFamily="65" charset="-120"/>
              </a:rPr>
              <a:t>張</a:t>
            </a:r>
            <a:r>
              <a:rPr lang="en-US" altLang="zh-TW" sz="2400" dirty="0">
                <a:latin typeface="標楷體" panose="03000509000000000000" pitchFamily="65" charset="-120"/>
                <a:ea typeface="標楷體" panose="03000509000000000000" pitchFamily="65" charset="-120"/>
              </a:rPr>
              <a:t>=1000</a:t>
            </a:r>
            <a:r>
              <a:rPr lang="zh-TW" altLang="zh-TW" sz="2400" dirty="0" smtClean="0">
                <a:latin typeface="標楷體" panose="03000509000000000000" pitchFamily="65" charset="-120"/>
                <a:ea typeface="標楷體" panose="03000509000000000000" pitchFamily="65" charset="-120"/>
              </a:rPr>
              <a:t>單位</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則張三可以轉換多少股</a:t>
            </a:r>
            <a:r>
              <a:rPr lang="en-US" altLang="zh-TW" sz="2400" dirty="0">
                <a:latin typeface="標楷體" panose="03000509000000000000" pitchFamily="65" charset="-120"/>
                <a:ea typeface="標楷體" panose="03000509000000000000" pitchFamily="65" charset="-120"/>
              </a:rPr>
              <a:t>A</a:t>
            </a:r>
            <a:r>
              <a:rPr lang="zh-TW" altLang="zh-TW" sz="2400" dirty="0">
                <a:latin typeface="標楷體" panose="03000509000000000000" pitchFamily="65" charset="-120"/>
                <a:ea typeface="標楷體" panose="03000509000000000000" pitchFamily="65" charset="-120"/>
              </a:rPr>
              <a:t>公司股票？如果</a:t>
            </a:r>
            <a:r>
              <a:rPr lang="en-US" altLang="zh-TW" sz="2400" dirty="0">
                <a:latin typeface="標楷體" panose="03000509000000000000" pitchFamily="65" charset="-120"/>
                <a:ea typeface="標楷體" panose="03000509000000000000" pitchFamily="65" charset="-120"/>
              </a:rPr>
              <a:t>A</a:t>
            </a:r>
            <a:r>
              <a:rPr lang="zh-TW" altLang="zh-TW" sz="2400" dirty="0">
                <a:latin typeface="標楷體" panose="03000509000000000000" pitchFamily="65" charset="-120"/>
                <a:ea typeface="標楷體" panose="03000509000000000000" pitchFamily="65" charset="-120"/>
              </a:rPr>
              <a:t>公司的股票價格為每股</a:t>
            </a:r>
            <a:r>
              <a:rPr lang="en-US" altLang="zh-TW" sz="2400" dirty="0">
                <a:latin typeface="標楷體" panose="03000509000000000000" pitchFamily="65" charset="-120"/>
                <a:ea typeface="標楷體" panose="03000509000000000000" pitchFamily="65" charset="-120"/>
              </a:rPr>
              <a:t>25</a:t>
            </a:r>
            <a:r>
              <a:rPr lang="zh-TW" altLang="zh-TW" sz="2400" dirty="0">
                <a:latin typeface="標楷體" panose="03000509000000000000" pitchFamily="65" charset="-120"/>
                <a:ea typeface="標楷體" panose="03000509000000000000" pitchFamily="65" charset="-120"/>
              </a:rPr>
              <a:t>元，則張三持有的可轉債具有多少轉換價值？ </a:t>
            </a:r>
            <a:endParaRPr lang="en-US" altLang="zh-TW" sz="2400" dirty="0" smtClean="0">
              <a:latin typeface="標楷體" panose="03000509000000000000" pitchFamily="65" charset="-120"/>
              <a:ea typeface="標楷體" panose="03000509000000000000" pitchFamily="65" charset="-120"/>
            </a:endParaRPr>
          </a:p>
          <a:p>
            <a:pPr marL="0" lvl="0" indent="0" algn="just">
              <a:buClr>
                <a:srgbClr val="66CCFF"/>
              </a:buClr>
              <a:buNone/>
            </a:pPr>
            <a:r>
              <a:rPr lang="en-US" altLang="zh-TW" sz="2400" dirty="0">
                <a:solidFill>
                  <a:srgbClr val="000000"/>
                </a:solidFill>
              </a:rPr>
              <a:t>&lt;</a:t>
            </a:r>
            <a:r>
              <a:rPr lang="zh-TW" altLang="zh-TW" sz="2400" dirty="0">
                <a:solidFill>
                  <a:srgbClr val="000000"/>
                </a:solidFill>
              </a:rPr>
              <a:t>說明</a:t>
            </a:r>
            <a:r>
              <a:rPr lang="en-US" altLang="zh-TW" sz="2400" dirty="0">
                <a:solidFill>
                  <a:srgbClr val="000000"/>
                </a:solidFill>
              </a:rPr>
              <a:t>&gt;</a:t>
            </a:r>
            <a:endParaRPr lang="zh-TW" altLang="zh-TW" sz="2400" dirty="0">
              <a:solidFill>
                <a:srgbClr val="000000"/>
              </a:solidFill>
            </a:endParaRPr>
          </a:p>
          <a:p>
            <a:pPr marL="514350" lvl="0" indent="-514350" algn="just">
              <a:buClr>
                <a:srgbClr val="66CCFF"/>
              </a:buClr>
              <a:buFont typeface="+mj-lt"/>
              <a:buAutoNum type="arabicPeriod"/>
            </a:pPr>
            <a:r>
              <a:rPr lang="zh-TW" altLang="zh-TW" sz="2400" dirty="0">
                <a:solidFill>
                  <a:srgbClr val="000000"/>
                </a:solidFill>
              </a:rPr>
              <a:t>每單位可以轉換為</a:t>
            </a:r>
            <a:r>
              <a:rPr lang="en-US" altLang="zh-TW" sz="2400" dirty="0">
                <a:solidFill>
                  <a:srgbClr val="000000"/>
                </a:solidFill>
              </a:rPr>
              <a:t>5</a:t>
            </a:r>
            <a:r>
              <a:rPr lang="zh-TW" altLang="zh-TW" sz="2400" dirty="0">
                <a:solidFill>
                  <a:srgbClr val="000000"/>
                </a:solidFill>
              </a:rPr>
              <a:t>股股票</a:t>
            </a:r>
            <a:r>
              <a:rPr lang="en-US" altLang="zh-TW" sz="2400" dirty="0">
                <a:solidFill>
                  <a:srgbClr val="000000"/>
                </a:solidFill>
              </a:rPr>
              <a:t>(100/20=5)</a:t>
            </a:r>
            <a:r>
              <a:rPr lang="zh-TW" altLang="zh-TW" sz="2400" dirty="0">
                <a:solidFill>
                  <a:srgbClr val="000000"/>
                </a:solidFill>
              </a:rPr>
              <a:t>，可以轉換的股票數量為：</a:t>
            </a:r>
            <a:r>
              <a:rPr lang="en-US" altLang="zh-TW" sz="2400" dirty="0">
                <a:solidFill>
                  <a:srgbClr val="000000"/>
                </a:solidFill>
              </a:rPr>
              <a:t>10</a:t>
            </a:r>
            <a:r>
              <a:rPr lang="zh-TW" altLang="zh-TW" sz="2400" dirty="0">
                <a:solidFill>
                  <a:srgbClr val="000000"/>
                </a:solidFill>
              </a:rPr>
              <a:t>×</a:t>
            </a:r>
            <a:r>
              <a:rPr lang="en-US" altLang="zh-TW" sz="2400" dirty="0">
                <a:solidFill>
                  <a:srgbClr val="000000"/>
                </a:solidFill>
              </a:rPr>
              <a:t>1,000</a:t>
            </a:r>
            <a:r>
              <a:rPr lang="zh-TW" altLang="zh-TW" sz="2400" dirty="0">
                <a:solidFill>
                  <a:srgbClr val="000000"/>
                </a:solidFill>
              </a:rPr>
              <a:t>×</a:t>
            </a:r>
            <a:r>
              <a:rPr lang="en-US" altLang="zh-TW" sz="2400" dirty="0">
                <a:solidFill>
                  <a:srgbClr val="000000"/>
                </a:solidFill>
              </a:rPr>
              <a:t>5</a:t>
            </a:r>
            <a:r>
              <a:rPr lang="zh-TW" altLang="zh-TW" sz="2400" dirty="0">
                <a:solidFill>
                  <a:srgbClr val="000000"/>
                </a:solidFill>
              </a:rPr>
              <a:t>＝</a:t>
            </a:r>
            <a:r>
              <a:rPr lang="en-US" altLang="zh-TW" sz="2400" dirty="0">
                <a:solidFill>
                  <a:srgbClr val="000000"/>
                </a:solidFill>
              </a:rPr>
              <a:t>50,000</a:t>
            </a:r>
            <a:r>
              <a:rPr lang="zh-TW" altLang="zh-TW" sz="2400" dirty="0">
                <a:solidFill>
                  <a:srgbClr val="000000"/>
                </a:solidFill>
              </a:rPr>
              <a:t>股</a:t>
            </a:r>
          </a:p>
          <a:p>
            <a:pPr marL="514350" lvl="0" indent="-514350" algn="just">
              <a:buClr>
                <a:srgbClr val="66CCFF"/>
              </a:buClr>
              <a:buFont typeface="+mj-lt"/>
              <a:buAutoNum type="arabicPeriod"/>
            </a:pPr>
            <a:r>
              <a:rPr lang="zh-TW" altLang="zh-TW" sz="2400" dirty="0">
                <a:solidFill>
                  <a:srgbClr val="000000"/>
                </a:solidFill>
              </a:rPr>
              <a:t>每單位可轉債的轉換價值為</a:t>
            </a:r>
            <a:r>
              <a:rPr lang="en-US" altLang="zh-TW" sz="2400" dirty="0">
                <a:solidFill>
                  <a:srgbClr val="000000"/>
                </a:solidFill>
              </a:rPr>
              <a:t>125</a:t>
            </a:r>
            <a:r>
              <a:rPr lang="zh-TW" altLang="zh-TW" sz="2400" dirty="0">
                <a:solidFill>
                  <a:srgbClr val="000000"/>
                </a:solidFill>
              </a:rPr>
              <a:t>元</a:t>
            </a:r>
            <a:r>
              <a:rPr lang="en-US" altLang="zh-TW" sz="2400" dirty="0">
                <a:solidFill>
                  <a:srgbClr val="000000"/>
                </a:solidFill>
              </a:rPr>
              <a:t>(5</a:t>
            </a:r>
            <a:r>
              <a:rPr lang="zh-TW" altLang="zh-TW" sz="2400" dirty="0">
                <a:solidFill>
                  <a:srgbClr val="000000"/>
                </a:solidFill>
              </a:rPr>
              <a:t>×</a:t>
            </a:r>
            <a:r>
              <a:rPr lang="en-US" altLang="zh-TW" sz="2400" dirty="0">
                <a:solidFill>
                  <a:srgbClr val="000000"/>
                </a:solidFill>
              </a:rPr>
              <a:t>25</a:t>
            </a:r>
            <a:r>
              <a:rPr lang="zh-TW" altLang="zh-TW" sz="2400" dirty="0">
                <a:solidFill>
                  <a:srgbClr val="000000"/>
                </a:solidFill>
              </a:rPr>
              <a:t>元＝</a:t>
            </a:r>
            <a:r>
              <a:rPr lang="en-US" altLang="zh-TW" sz="2400" dirty="0">
                <a:solidFill>
                  <a:srgbClr val="000000"/>
                </a:solidFill>
              </a:rPr>
              <a:t>125</a:t>
            </a:r>
            <a:r>
              <a:rPr lang="zh-TW" altLang="zh-TW" sz="2400" dirty="0">
                <a:solidFill>
                  <a:srgbClr val="000000"/>
                </a:solidFill>
              </a:rPr>
              <a:t>元</a:t>
            </a:r>
            <a:r>
              <a:rPr lang="en-US" altLang="zh-TW" sz="2400" dirty="0">
                <a:solidFill>
                  <a:srgbClr val="000000"/>
                </a:solidFill>
              </a:rPr>
              <a:t>)</a:t>
            </a:r>
            <a:r>
              <a:rPr lang="zh-TW" altLang="zh-TW" sz="2400" dirty="0">
                <a:solidFill>
                  <a:srgbClr val="000000"/>
                </a:solidFill>
              </a:rPr>
              <a:t>。張三持有的可轉債轉換價值為：</a:t>
            </a:r>
          </a:p>
          <a:p>
            <a:pPr marL="400050" lvl="1" indent="0" algn="just">
              <a:buClr>
                <a:srgbClr val="66CCFF"/>
              </a:buClr>
              <a:buNone/>
            </a:pPr>
            <a:r>
              <a:rPr lang="en-US" altLang="zh-TW" sz="2400" dirty="0">
                <a:solidFill>
                  <a:srgbClr val="000000"/>
                </a:solidFill>
              </a:rPr>
              <a:t>125</a:t>
            </a:r>
            <a:r>
              <a:rPr lang="zh-TW" altLang="zh-TW" sz="2400" dirty="0">
                <a:solidFill>
                  <a:srgbClr val="000000"/>
                </a:solidFill>
              </a:rPr>
              <a:t>×</a:t>
            </a:r>
            <a:r>
              <a:rPr lang="en-US" altLang="zh-TW" sz="2400" dirty="0">
                <a:solidFill>
                  <a:srgbClr val="000000"/>
                </a:solidFill>
              </a:rPr>
              <a:t>10</a:t>
            </a:r>
            <a:r>
              <a:rPr lang="zh-TW" altLang="zh-TW" sz="2400" dirty="0">
                <a:solidFill>
                  <a:srgbClr val="000000"/>
                </a:solidFill>
              </a:rPr>
              <a:t>×</a:t>
            </a:r>
            <a:r>
              <a:rPr lang="en-US" altLang="zh-TW" sz="2400" dirty="0">
                <a:solidFill>
                  <a:srgbClr val="000000"/>
                </a:solidFill>
              </a:rPr>
              <a:t>1,000=1,250,000</a:t>
            </a:r>
            <a:r>
              <a:rPr lang="zh-TW" altLang="zh-TW" sz="2400" dirty="0">
                <a:solidFill>
                  <a:srgbClr val="000000"/>
                </a:solidFill>
              </a:rPr>
              <a:t>元</a:t>
            </a:r>
          </a:p>
          <a:p>
            <a:pPr marL="0" indent="0" algn="just">
              <a:buNone/>
            </a:pPr>
            <a:endParaRPr lang="zh-TW" altLang="zh-TW" sz="2800" dirty="0">
              <a:latin typeface="標楷體" panose="03000509000000000000" pitchFamily="65" charset="-120"/>
              <a:ea typeface="標楷體" panose="03000509000000000000" pitchFamily="65" charset="-120"/>
            </a:endParaRPr>
          </a:p>
          <a:p>
            <a:endParaRPr lang="zh-TW" altLang="en-US" sz="2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13</a:t>
            </a:fld>
            <a:endParaRPr lang="en-US" altLang="zh-TW"/>
          </a:p>
        </p:txBody>
      </p:sp>
    </p:spTree>
    <p:extLst>
      <p:ext uri="{BB962C8B-B14F-4D97-AF65-F5344CB8AC3E}">
        <p14:creationId xmlns:p14="http://schemas.microsoft.com/office/powerpoint/2010/main" val="106190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arn(inVertical)">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6627" name="投影片編號版面配置區 5"/>
          <p:cNvSpPr>
            <a:spLocks noGrp="1"/>
          </p:cNvSpPr>
          <p:nvPr>
            <p:ph type="sldNum" sz="quarter" idx="12"/>
          </p:nvPr>
        </p:nvSpPr>
        <p:spPr>
          <a:noFill/>
        </p:spPr>
        <p:txBody>
          <a:bodyPr/>
          <a:lstStyle/>
          <a:p>
            <a:fld id="{B7B6177D-49C2-4521-851C-1474D77D2D68}" type="slidenum">
              <a:rPr lang="en-US" altLang="zh-TW" smtClean="0"/>
              <a:pPr/>
              <a:t>14</a:t>
            </a:fld>
            <a:endParaRPr lang="en-US" altLang="zh-TW" smtClean="0"/>
          </a:p>
        </p:txBody>
      </p:sp>
      <p:sp>
        <p:nvSpPr>
          <p:cNvPr id="103426" name="Rectangle 2"/>
          <p:cNvSpPr>
            <a:spLocks noGrp="1" noChangeArrowheads="1"/>
          </p:cNvSpPr>
          <p:nvPr>
            <p:ph type="title"/>
          </p:nvPr>
        </p:nvSpPr>
        <p:spPr>
          <a:xfrm>
            <a:off x="672271" y="338164"/>
            <a:ext cx="7772400" cy="1143000"/>
          </a:xfrm>
        </p:spPr>
        <p:txBody>
          <a:bodyPr/>
          <a:lstStyle/>
          <a:p>
            <a:pPr eaLnBrk="1" hangingPunct="1">
              <a:defRPr/>
            </a:pPr>
            <a:r>
              <a:rPr lang="zh-TW" altLang="en-US" dirty="0" smtClean="0"/>
              <a:t>指數連動債券 </a:t>
            </a:r>
          </a:p>
        </p:txBody>
      </p:sp>
      <p:sp>
        <p:nvSpPr>
          <p:cNvPr id="26629" name="Rectangle 3"/>
          <p:cNvSpPr>
            <a:spLocks noGrp="1" noChangeArrowheads="1"/>
          </p:cNvSpPr>
          <p:nvPr>
            <p:ph type="body" idx="1"/>
          </p:nvPr>
        </p:nvSpPr>
        <p:spPr>
          <a:xfrm>
            <a:off x="685800" y="1777614"/>
            <a:ext cx="7627937" cy="4174336"/>
          </a:xfrm>
        </p:spPr>
        <p:txBody>
          <a:bodyPr/>
          <a:lstStyle/>
          <a:p>
            <a:pPr eaLnBrk="1" hangingPunct="1">
              <a:lnSpc>
                <a:spcPct val="105000"/>
              </a:lnSpc>
              <a:spcBef>
                <a:spcPct val="25000"/>
              </a:spcBef>
            </a:pPr>
            <a:r>
              <a:rPr lang="zh-TW" altLang="en-US" sz="2800" dirty="0"/>
              <a:t>面額或票面利率與約定的指數連動的</a:t>
            </a:r>
            <a:r>
              <a:rPr lang="zh-TW" altLang="en-US" sz="2800" dirty="0" smtClean="0"/>
              <a:t>債券</a:t>
            </a:r>
            <a:r>
              <a:rPr lang="zh-CN" altLang="en-US" sz="2800" dirty="0" smtClean="0"/>
              <a:t>。例如：</a:t>
            </a:r>
            <a:endParaRPr lang="en-US" altLang="zh-CN" sz="2800" dirty="0" smtClean="0"/>
          </a:p>
          <a:p>
            <a:pPr eaLnBrk="1" hangingPunct="1">
              <a:lnSpc>
                <a:spcPct val="105000"/>
              </a:lnSpc>
              <a:spcBef>
                <a:spcPct val="25000"/>
              </a:spcBef>
            </a:pPr>
            <a:r>
              <a:rPr lang="zh-TW" altLang="en-US" sz="2800" dirty="0" smtClean="0"/>
              <a:t>物價指數</a:t>
            </a:r>
            <a:r>
              <a:rPr lang="zh-TW" altLang="en-US" sz="2800" dirty="0"/>
              <a:t>連動債券的面額是依照物價指數調整，票面利率為固定，債券支付的利息等於經物價指數調整後的債券面額乘上固定的票面利率</a:t>
            </a:r>
            <a:r>
              <a:rPr lang="zh-TW" altLang="en-US" sz="2800" dirty="0" smtClean="0"/>
              <a:t>。</a:t>
            </a:r>
            <a:endParaRPr lang="en-US" altLang="zh-TW" sz="2800" dirty="0" smtClean="0"/>
          </a:p>
          <a:p>
            <a:pPr lvl="1" eaLnBrk="1" hangingPunct="1">
              <a:lnSpc>
                <a:spcPct val="105000"/>
              </a:lnSpc>
              <a:spcBef>
                <a:spcPct val="25000"/>
              </a:spcBef>
            </a:pPr>
            <a:r>
              <a:rPr lang="zh-TW" altLang="zh-TW" dirty="0"/>
              <a:t>票面</a:t>
            </a:r>
            <a:r>
              <a:rPr lang="zh-TW" altLang="zh-TW" dirty="0" smtClean="0"/>
              <a:t>利率是實質利率</a:t>
            </a:r>
            <a:r>
              <a:rPr lang="zh-CN" altLang="en-US" dirty="0" smtClean="0"/>
              <a:t>。</a:t>
            </a:r>
            <a:endParaRPr lang="zh-TW" altLang="en-US" sz="2800"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426"/>
                                        </p:tgtEl>
                                        <p:attrNameLst>
                                          <p:attrName>style.visibility</p:attrName>
                                        </p:attrNameLst>
                                      </p:cBhvr>
                                      <p:to>
                                        <p:strVal val="visible"/>
                                      </p:to>
                                    </p:set>
                                    <p:animEffect transition="in" filter="wipe(down)">
                                      <p:cBhvr>
                                        <p:cTn id="7" dur="500"/>
                                        <p:tgtEl>
                                          <p:spTgt spid="1034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629">
                                            <p:txEl>
                                              <p:pRg st="0" end="0"/>
                                            </p:txEl>
                                          </p:spTgt>
                                        </p:tgtEl>
                                        <p:attrNameLst>
                                          <p:attrName>style.visibility</p:attrName>
                                        </p:attrNameLst>
                                      </p:cBhvr>
                                      <p:to>
                                        <p:strVal val="visible"/>
                                      </p:to>
                                    </p:set>
                                    <p:animEffect transition="in" filter="barn(inVertical)">
                                      <p:cBhvr>
                                        <p:cTn id="12" dur="500"/>
                                        <p:tgtEl>
                                          <p:spTgt spid="266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6629">
                                            <p:txEl>
                                              <p:pRg st="1" end="1"/>
                                            </p:txEl>
                                          </p:spTgt>
                                        </p:tgtEl>
                                        <p:attrNameLst>
                                          <p:attrName>style.visibility</p:attrName>
                                        </p:attrNameLst>
                                      </p:cBhvr>
                                      <p:to>
                                        <p:strVal val="visible"/>
                                      </p:to>
                                    </p:set>
                                    <p:animEffect transition="in" filter="barn(inVertical)">
                                      <p:cBhvr>
                                        <p:cTn id="17" dur="500"/>
                                        <p:tgtEl>
                                          <p:spTgt spid="26629">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6629">
                                            <p:txEl>
                                              <p:pRg st="2" end="2"/>
                                            </p:txEl>
                                          </p:spTgt>
                                        </p:tgtEl>
                                        <p:attrNameLst>
                                          <p:attrName>style.visibility</p:attrName>
                                        </p:attrNameLst>
                                      </p:cBhvr>
                                      <p:to>
                                        <p:strVal val="visible"/>
                                      </p:to>
                                    </p:set>
                                    <p:animEffect transition="in" filter="barn(inVertical)">
                                      <p:cBhvr>
                                        <p:cTn id="20" dur="500"/>
                                        <p:tgtEl>
                                          <p:spTgt spid="266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2662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6616"/>
            <a:ext cx="7772400" cy="730096"/>
          </a:xfrm>
        </p:spPr>
        <p:txBody>
          <a:bodyPr/>
          <a:lstStyle/>
          <a:p>
            <a:r>
              <a:rPr lang="zh-TW" altLang="en-US" dirty="0"/>
              <a:t>指數連動債券 </a:t>
            </a:r>
            <a:r>
              <a:rPr lang="en-US" altLang="zh-TW" dirty="0" smtClean="0"/>
              <a:t>&lt;</a:t>
            </a:r>
            <a:r>
              <a:rPr lang="zh-TW" altLang="en-US" dirty="0"/>
              <a:t>範例</a:t>
            </a:r>
            <a:r>
              <a:rPr lang="en-US" altLang="zh-TW" dirty="0"/>
              <a:t>3&gt; </a:t>
            </a:r>
          </a:p>
        </p:txBody>
      </p:sp>
      <p:sp>
        <p:nvSpPr>
          <p:cNvPr id="3" name="Content Placeholder 2"/>
          <p:cNvSpPr>
            <a:spLocks noGrp="1"/>
          </p:cNvSpPr>
          <p:nvPr>
            <p:ph idx="1"/>
          </p:nvPr>
        </p:nvSpPr>
        <p:spPr>
          <a:xfrm>
            <a:off x="683136" y="980728"/>
            <a:ext cx="7772400" cy="5267672"/>
          </a:xfrm>
        </p:spPr>
        <p:txBody>
          <a:bodyPr/>
          <a:lstStyle/>
          <a:p>
            <a:pPr algn="just"/>
            <a:r>
              <a:rPr lang="zh-TW" altLang="zh-TW" sz="2400" dirty="0" smtClean="0">
                <a:latin typeface="標楷體" panose="03000509000000000000" pitchFamily="65" charset="-120"/>
                <a:ea typeface="標楷體" panose="03000509000000000000" pitchFamily="65" charset="-120"/>
              </a:rPr>
              <a:t>某</a:t>
            </a:r>
            <a:r>
              <a:rPr lang="zh-TW" altLang="zh-TW" sz="2400" dirty="0">
                <a:latin typeface="標楷體" panose="03000509000000000000" pitchFamily="65" charset="-120"/>
                <a:ea typeface="標楷體" panose="03000509000000000000" pitchFamily="65" charset="-120"/>
              </a:rPr>
              <a:t>物價指數連動債券發行時的面額為</a:t>
            </a:r>
            <a:r>
              <a:rPr lang="en-US" altLang="zh-TW" sz="2400" dirty="0">
                <a:latin typeface="標楷體" panose="03000509000000000000" pitchFamily="65" charset="-120"/>
                <a:ea typeface="標楷體" panose="03000509000000000000" pitchFamily="65" charset="-120"/>
              </a:rPr>
              <a:t>100</a:t>
            </a:r>
            <a:r>
              <a:rPr lang="zh-TW" altLang="zh-TW" sz="2400" dirty="0">
                <a:latin typeface="標楷體" panose="03000509000000000000" pitchFamily="65" charset="-120"/>
                <a:ea typeface="標楷體" panose="03000509000000000000" pitchFamily="65" charset="-120"/>
              </a:rPr>
              <a:t>萬元，票面利率為</a:t>
            </a:r>
            <a:r>
              <a:rPr lang="en-US" altLang="zh-TW" sz="2400" dirty="0">
                <a:latin typeface="標楷體" panose="03000509000000000000" pitchFamily="65" charset="-120"/>
                <a:ea typeface="標楷體" panose="03000509000000000000" pitchFamily="65" charset="-120"/>
              </a:rPr>
              <a:t>6%</a:t>
            </a:r>
            <a:r>
              <a:rPr lang="zh-TW" altLang="zh-TW" sz="2400" dirty="0">
                <a:latin typeface="標楷體" panose="03000509000000000000" pitchFamily="65" charset="-120"/>
                <a:ea typeface="標楷體" panose="03000509000000000000" pitchFamily="65" charset="-120"/>
              </a:rPr>
              <a:t>，每年付息一次，如果發行後一年，物價上漲</a:t>
            </a:r>
            <a:r>
              <a:rPr lang="en-US" altLang="zh-TW" sz="2400" dirty="0">
                <a:latin typeface="標楷體" panose="03000509000000000000" pitchFamily="65" charset="-120"/>
                <a:ea typeface="標楷體" panose="03000509000000000000" pitchFamily="65" charset="-120"/>
              </a:rPr>
              <a:t>8%</a:t>
            </a:r>
            <a:r>
              <a:rPr lang="zh-TW" altLang="zh-TW" sz="2400" dirty="0">
                <a:latin typeface="標楷體" panose="03000509000000000000" pitchFamily="65" charset="-120"/>
                <a:ea typeface="標楷體" panose="03000509000000000000" pitchFamily="65" charset="-120"/>
              </a:rPr>
              <a:t>，則其面額將調整為多少？債券持有人可以得到的利息為多少？該債券給付的實質利率為多少</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lvl="0" indent="0" algn="just">
              <a:buClr>
                <a:srgbClr val="66CCFF"/>
              </a:buClr>
              <a:buNone/>
            </a:pPr>
            <a:r>
              <a:rPr lang="en-US" altLang="zh-TW" sz="2400" dirty="0">
                <a:solidFill>
                  <a:srgbClr val="000000"/>
                </a:solidFill>
                <a:latin typeface="標楷體" panose="03000509000000000000" pitchFamily="65" charset="-120"/>
                <a:ea typeface="標楷體" panose="03000509000000000000" pitchFamily="65" charset="-120"/>
              </a:rPr>
              <a:t>&lt;</a:t>
            </a:r>
            <a:r>
              <a:rPr lang="zh-TW" altLang="zh-TW" sz="2400" dirty="0">
                <a:solidFill>
                  <a:srgbClr val="000000"/>
                </a:solidFill>
                <a:latin typeface="標楷體" panose="03000509000000000000" pitchFamily="65" charset="-120"/>
                <a:ea typeface="標楷體" panose="03000509000000000000" pitchFamily="65" charset="-120"/>
              </a:rPr>
              <a:t>說明</a:t>
            </a:r>
            <a:r>
              <a:rPr lang="en-US" altLang="zh-TW" sz="2400" dirty="0">
                <a:solidFill>
                  <a:srgbClr val="000000"/>
                </a:solidFill>
                <a:latin typeface="標楷體" panose="03000509000000000000" pitchFamily="65" charset="-120"/>
                <a:ea typeface="標楷體" panose="03000509000000000000" pitchFamily="65" charset="-120"/>
              </a:rPr>
              <a:t>&gt;</a:t>
            </a:r>
            <a:endParaRPr lang="zh-TW" altLang="zh-TW" sz="2400" dirty="0">
              <a:solidFill>
                <a:srgbClr val="000000"/>
              </a:solidFill>
              <a:latin typeface="標楷體" panose="03000509000000000000" pitchFamily="65" charset="-120"/>
              <a:ea typeface="標楷體" panose="03000509000000000000" pitchFamily="65" charset="-120"/>
            </a:endParaRPr>
          </a:p>
          <a:p>
            <a:pPr marL="514350" lvl="0" indent="-514350" algn="just">
              <a:buClr>
                <a:srgbClr val="66CCFF"/>
              </a:buClr>
              <a:buFont typeface="+mj-lt"/>
              <a:buAutoNum type="arabicPeriod"/>
            </a:pPr>
            <a:r>
              <a:rPr lang="zh-TW" altLang="zh-TW" sz="2400" dirty="0" smtClean="0">
                <a:solidFill>
                  <a:srgbClr val="000000"/>
                </a:solidFill>
                <a:latin typeface="標楷體" panose="03000509000000000000" pitchFamily="65" charset="-120"/>
                <a:ea typeface="標楷體" panose="03000509000000000000" pitchFamily="65" charset="-120"/>
              </a:rPr>
              <a:t>發行</a:t>
            </a:r>
            <a:r>
              <a:rPr lang="zh-TW" altLang="zh-TW" sz="2400" dirty="0">
                <a:solidFill>
                  <a:srgbClr val="000000"/>
                </a:solidFill>
                <a:latin typeface="標楷體" panose="03000509000000000000" pitchFamily="65" charset="-120"/>
                <a:ea typeface="標楷體" panose="03000509000000000000" pitchFamily="65" charset="-120"/>
              </a:rPr>
              <a:t>後一年的面額為</a:t>
            </a:r>
            <a:r>
              <a:rPr lang="zh-TW" altLang="zh-TW" sz="2400" dirty="0" smtClean="0">
                <a:solidFill>
                  <a:srgbClr val="000000"/>
                </a:solidFill>
                <a:latin typeface="標楷體" panose="03000509000000000000" pitchFamily="65" charset="-120"/>
                <a:ea typeface="標楷體" panose="03000509000000000000" pitchFamily="65" charset="-120"/>
              </a:rPr>
              <a:t>：</a:t>
            </a:r>
            <a:r>
              <a:rPr lang="en-US" altLang="zh-TW" sz="2400" dirty="0" smtClean="0">
                <a:solidFill>
                  <a:srgbClr val="000000"/>
                </a:solidFill>
                <a:latin typeface="標楷體" panose="03000509000000000000" pitchFamily="65" charset="-120"/>
                <a:ea typeface="標楷體" panose="03000509000000000000" pitchFamily="65" charset="-120"/>
              </a:rPr>
              <a:t>100</a:t>
            </a:r>
            <a:r>
              <a:rPr lang="zh-TW" altLang="zh-TW" sz="2400" dirty="0">
                <a:solidFill>
                  <a:srgbClr val="000000"/>
                </a:solidFill>
                <a:latin typeface="標楷體" panose="03000509000000000000" pitchFamily="65" charset="-120"/>
                <a:ea typeface="標楷體" panose="03000509000000000000" pitchFamily="65" charset="-120"/>
              </a:rPr>
              <a:t>×</a:t>
            </a:r>
            <a:r>
              <a:rPr lang="en-US" altLang="zh-TW" sz="2400" dirty="0">
                <a:solidFill>
                  <a:srgbClr val="000000"/>
                </a:solidFill>
                <a:latin typeface="標楷體" panose="03000509000000000000" pitchFamily="65" charset="-120"/>
                <a:ea typeface="標楷體" panose="03000509000000000000" pitchFamily="65" charset="-120"/>
              </a:rPr>
              <a:t>(1+8%) </a:t>
            </a:r>
            <a:r>
              <a:rPr lang="en-US" altLang="zh-TW" sz="2400" dirty="0" smtClean="0">
                <a:solidFill>
                  <a:srgbClr val="000000"/>
                </a:solidFill>
                <a:latin typeface="標楷體" panose="03000509000000000000" pitchFamily="65" charset="-120"/>
                <a:ea typeface="標楷體" panose="03000509000000000000" pitchFamily="65" charset="-120"/>
              </a:rPr>
              <a:t>= 108</a:t>
            </a:r>
            <a:r>
              <a:rPr lang="zh-TW" altLang="zh-TW" sz="2400" dirty="0">
                <a:solidFill>
                  <a:srgbClr val="000000"/>
                </a:solidFill>
                <a:latin typeface="標楷體" panose="03000509000000000000" pitchFamily="65" charset="-120"/>
                <a:ea typeface="標楷體" panose="03000509000000000000" pitchFamily="65" charset="-120"/>
              </a:rPr>
              <a:t>萬元</a:t>
            </a:r>
          </a:p>
          <a:p>
            <a:pPr marL="514350" lvl="0" indent="-514350" algn="just">
              <a:buClr>
                <a:srgbClr val="66CCFF"/>
              </a:buClr>
              <a:buFont typeface="+mj-lt"/>
              <a:buAutoNum type="arabicPeriod"/>
            </a:pPr>
            <a:r>
              <a:rPr lang="zh-TW" altLang="zh-TW" sz="2400" dirty="0" smtClean="0">
                <a:solidFill>
                  <a:srgbClr val="000000"/>
                </a:solidFill>
                <a:latin typeface="標楷體" panose="03000509000000000000" pitchFamily="65" charset="-120"/>
                <a:ea typeface="標楷體" panose="03000509000000000000" pitchFamily="65" charset="-120"/>
              </a:rPr>
              <a:t>利息</a:t>
            </a:r>
            <a:r>
              <a:rPr lang="zh-TW" altLang="zh-TW" sz="2400" dirty="0">
                <a:solidFill>
                  <a:srgbClr val="000000"/>
                </a:solidFill>
                <a:latin typeface="標楷體" panose="03000509000000000000" pitchFamily="65" charset="-120"/>
                <a:ea typeface="標楷體" panose="03000509000000000000" pitchFamily="65" charset="-120"/>
              </a:rPr>
              <a:t>等於調整後的面額乘以票面利率：</a:t>
            </a:r>
          </a:p>
          <a:p>
            <a:pPr marL="400050" lvl="1" indent="0" algn="just">
              <a:buClr>
                <a:srgbClr val="66CCFF"/>
              </a:buClr>
              <a:buNone/>
            </a:pPr>
            <a:r>
              <a:rPr lang="en-US" altLang="zh-TW" sz="2400" dirty="0">
                <a:solidFill>
                  <a:srgbClr val="000000"/>
                </a:solidFill>
                <a:latin typeface="標楷體" panose="03000509000000000000" pitchFamily="65" charset="-120"/>
                <a:ea typeface="標楷體" panose="03000509000000000000" pitchFamily="65" charset="-120"/>
              </a:rPr>
              <a:t>108</a:t>
            </a:r>
            <a:r>
              <a:rPr lang="zh-TW" altLang="zh-TW" sz="2400" dirty="0">
                <a:solidFill>
                  <a:srgbClr val="000000"/>
                </a:solidFill>
                <a:latin typeface="標楷體" panose="03000509000000000000" pitchFamily="65" charset="-120"/>
                <a:ea typeface="標楷體" panose="03000509000000000000" pitchFamily="65" charset="-120"/>
              </a:rPr>
              <a:t>萬元×</a:t>
            </a:r>
            <a:r>
              <a:rPr lang="en-US" altLang="zh-TW" sz="2400" dirty="0">
                <a:solidFill>
                  <a:srgbClr val="000000"/>
                </a:solidFill>
                <a:latin typeface="標楷體" panose="03000509000000000000" pitchFamily="65" charset="-120"/>
                <a:ea typeface="標楷體" panose="03000509000000000000" pitchFamily="65" charset="-120"/>
              </a:rPr>
              <a:t>6%= 6.48</a:t>
            </a:r>
            <a:r>
              <a:rPr lang="zh-TW" altLang="zh-TW" sz="2400" dirty="0">
                <a:solidFill>
                  <a:srgbClr val="000000"/>
                </a:solidFill>
                <a:latin typeface="標楷體" panose="03000509000000000000" pitchFamily="65" charset="-120"/>
                <a:ea typeface="標楷體" panose="03000509000000000000" pitchFamily="65" charset="-120"/>
              </a:rPr>
              <a:t>萬元</a:t>
            </a:r>
          </a:p>
          <a:p>
            <a:pPr marL="514350" lvl="0" indent="-514350" algn="just">
              <a:buClr>
                <a:srgbClr val="66CCFF"/>
              </a:buClr>
              <a:buFont typeface="+mj-lt"/>
              <a:buAutoNum type="arabicPeriod"/>
            </a:pPr>
            <a:r>
              <a:rPr lang="zh-TW" altLang="en-US" sz="2400" dirty="0" smtClean="0">
                <a:solidFill>
                  <a:srgbClr val="000000"/>
                </a:solidFill>
                <a:latin typeface="標楷體" panose="03000509000000000000" pitchFamily="65" charset="-120"/>
                <a:ea typeface="標楷體" panose="03000509000000000000" pitchFamily="65" charset="-120"/>
              </a:rPr>
              <a:t>發行</a:t>
            </a:r>
            <a:r>
              <a:rPr lang="zh-TW" altLang="en-US" sz="2400" dirty="0">
                <a:solidFill>
                  <a:srgbClr val="000000"/>
                </a:solidFill>
                <a:latin typeface="標楷體" panose="03000509000000000000" pitchFamily="65" charset="-120"/>
                <a:ea typeface="標楷體" panose="03000509000000000000" pitchFamily="65" charset="-120"/>
              </a:rPr>
              <a:t>後一年的面額與給付的</a:t>
            </a:r>
            <a:r>
              <a:rPr lang="zh-TW" altLang="en-US" sz="2400" dirty="0" smtClean="0">
                <a:solidFill>
                  <a:srgbClr val="000000"/>
                </a:solidFill>
                <a:latin typeface="標楷體" panose="03000509000000000000" pitchFamily="65" charset="-120"/>
                <a:ea typeface="標楷體" panose="03000509000000000000" pitchFamily="65" charset="-120"/>
              </a:rPr>
              <a:t>利率分別</a:t>
            </a:r>
            <a:r>
              <a:rPr lang="zh-TW" altLang="en-US" sz="2400" dirty="0">
                <a:solidFill>
                  <a:srgbClr val="000000"/>
                </a:solidFill>
                <a:latin typeface="標楷體" panose="03000509000000000000" pitchFamily="65" charset="-120"/>
                <a:ea typeface="標楷體" panose="03000509000000000000" pitchFamily="65" charset="-120"/>
              </a:rPr>
              <a:t>調整為</a:t>
            </a:r>
            <a:r>
              <a:rPr lang="en-US" altLang="zh-TW" sz="2400" dirty="0">
                <a:solidFill>
                  <a:srgbClr val="000000"/>
                </a:solidFill>
                <a:latin typeface="標楷體" panose="03000509000000000000" pitchFamily="65" charset="-120"/>
                <a:ea typeface="標楷體" panose="03000509000000000000" pitchFamily="65" charset="-120"/>
              </a:rPr>
              <a:t>100×(1+8%)</a:t>
            </a:r>
            <a:r>
              <a:rPr lang="zh-TW" altLang="en-US" sz="2400" dirty="0">
                <a:solidFill>
                  <a:srgbClr val="000000"/>
                </a:solidFill>
                <a:latin typeface="標楷體" panose="03000509000000000000" pitchFamily="65" charset="-120"/>
                <a:ea typeface="標楷體" panose="03000509000000000000" pitchFamily="65" charset="-120"/>
              </a:rPr>
              <a:t>萬元與</a:t>
            </a:r>
            <a:r>
              <a:rPr lang="en-US" altLang="zh-TW" sz="2400" dirty="0">
                <a:solidFill>
                  <a:srgbClr val="000000"/>
                </a:solidFill>
                <a:latin typeface="標楷體" panose="03000509000000000000" pitchFamily="65" charset="-120"/>
                <a:ea typeface="標楷體" panose="03000509000000000000" pitchFamily="65" charset="-120"/>
              </a:rPr>
              <a:t>6%×(1+8%)</a:t>
            </a:r>
            <a:r>
              <a:rPr lang="zh-TW" altLang="en-US" sz="2400" dirty="0" smtClean="0">
                <a:solidFill>
                  <a:srgbClr val="000000"/>
                </a:solidFill>
                <a:latin typeface="標楷體" panose="03000509000000000000" pitchFamily="65" charset="-120"/>
                <a:ea typeface="標楷體" panose="03000509000000000000" pitchFamily="65" charset="-120"/>
              </a:rPr>
              <a:t>，即</a:t>
            </a:r>
            <a:r>
              <a:rPr lang="zh-TW" altLang="en-US" sz="2400" dirty="0">
                <a:solidFill>
                  <a:srgbClr val="000000"/>
                </a:solidFill>
                <a:latin typeface="標楷體" panose="03000509000000000000" pitchFamily="65" charset="-120"/>
                <a:ea typeface="標楷體" panose="03000509000000000000" pitchFamily="65" charset="-120"/>
              </a:rPr>
              <a:t>債券的面額與給付的利率都是依照物價上漲率調整，因此，該債券的票面利率</a:t>
            </a:r>
            <a:r>
              <a:rPr lang="en-US" altLang="zh-TW" sz="2400" dirty="0">
                <a:solidFill>
                  <a:srgbClr val="000000"/>
                </a:solidFill>
                <a:latin typeface="標楷體" panose="03000509000000000000" pitchFamily="65" charset="-120"/>
                <a:ea typeface="標楷體" panose="03000509000000000000" pitchFamily="65" charset="-120"/>
              </a:rPr>
              <a:t>6%</a:t>
            </a:r>
            <a:r>
              <a:rPr lang="zh-TW" altLang="en-US" sz="2400" dirty="0">
                <a:solidFill>
                  <a:srgbClr val="000000"/>
                </a:solidFill>
                <a:latin typeface="標楷體" panose="03000509000000000000" pitchFamily="65" charset="-120"/>
                <a:ea typeface="標楷體" panose="03000509000000000000" pitchFamily="65" charset="-120"/>
              </a:rPr>
              <a:t>即為其給付的實質利率。</a:t>
            </a:r>
            <a:endParaRPr lang="zh-TW" altLang="zh-TW" sz="24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15</a:t>
            </a:fld>
            <a:endParaRPr lang="en-US" altLang="zh-TW"/>
          </a:p>
        </p:txBody>
      </p:sp>
    </p:spTree>
    <p:extLst>
      <p:ext uri="{BB962C8B-B14F-4D97-AF65-F5344CB8AC3E}">
        <p14:creationId xmlns:p14="http://schemas.microsoft.com/office/powerpoint/2010/main" val="60484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764704"/>
          </a:xfrm>
        </p:spPr>
        <p:txBody>
          <a:bodyPr/>
          <a:lstStyle/>
          <a:p>
            <a:r>
              <a:rPr lang="en-US" altLang="zh-TW" dirty="0" smtClean="0">
                <a:latin typeface="標楷體" panose="03000509000000000000" pitchFamily="65" charset="-120"/>
                <a:ea typeface="標楷體" panose="03000509000000000000" pitchFamily="65" charset="-120"/>
              </a:rPr>
              <a:t/>
            </a:r>
            <a:br>
              <a:rPr lang="en-US" altLang="zh-TW" dirty="0" smtClean="0">
                <a:latin typeface="標楷體" panose="03000509000000000000" pitchFamily="65" charset="-120"/>
                <a:ea typeface="標楷體" panose="03000509000000000000" pitchFamily="65" charset="-120"/>
              </a:rPr>
            </a:br>
            <a:r>
              <a:rPr lang="zh-TW" altLang="en-US" dirty="0" smtClean="0">
                <a:latin typeface="標楷體" panose="03000509000000000000" pitchFamily="65" charset="-120"/>
                <a:ea typeface="標楷體" panose="03000509000000000000" pitchFamily="65" charset="-120"/>
              </a:rPr>
              <a:t>指數</a:t>
            </a:r>
            <a:r>
              <a:rPr lang="zh-TW" altLang="en-US" dirty="0">
                <a:latin typeface="標楷體" panose="03000509000000000000" pitchFamily="65" charset="-120"/>
                <a:ea typeface="標楷體" panose="03000509000000000000" pitchFamily="65" charset="-120"/>
              </a:rPr>
              <a:t>連動債券 </a:t>
            </a:r>
            <a:r>
              <a:rPr lang="en-US" altLang="zh-TW" dirty="0" smtClean="0">
                <a:latin typeface="標楷體" panose="03000509000000000000" pitchFamily="65" charset="-120"/>
                <a:ea typeface="標楷體" panose="03000509000000000000" pitchFamily="65" charset="-120"/>
              </a:rPr>
              <a:t>&lt;</a:t>
            </a:r>
            <a:r>
              <a:rPr lang="zh-TW" altLang="zh-TW" dirty="0">
                <a:latin typeface="標楷體" panose="03000509000000000000" pitchFamily="65" charset="-120"/>
                <a:ea typeface="標楷體" panose="03000509000000000000" pitchFamily="65" charset="-120"/>
              </a:rPr>
              <a:t>範例</a:t>
            </a:r>
            <a:r>
              <a:rPr lang="en-US" altLang="zh-TW" dirty="0">
                <a:latin typeface="標楷體" panose="03000509000000000000" pitchFamily="65" charset="-120"/>
                <a:ea typeface="標楷體" panose="03000509000000000000" pitchFamily="65" charset="-120"/>
              </a:rPr>
              <a:t>4&gt; </a:t>
            </a:r>
            <a:r>
              <a:rPr lang="zh-TW" altLang="zh-TW" dirty="0">
                <a:latin typeface="標楷體" panose="03000509000000000000" pitchFamily="65" charset="-120"/>
                <a:ea typeface="標楷體" panose="03000509000000000000" pitchFamily="65" charset="-120"/>
              </a:rPr>
              <a:t/>
            </a:r>
            <a:br>
              <a:rPr lang="zh-TW" altLang="zh-TW" dirty="0">
                <a:latin typeface="標楷體" panose="03000509000000000000" pitchFamily="65" charset="-120"/>
                <a:ea typeface="標楷體" panose="03000509000000000000" pitchFamily="65" charset="-120"/>
              </a:rPr>
            </a:br>
            <a:endParaRPr lang="zh-TW" altLang="en-US" dirty="0"/>
          </a:p>
        </p:txBody>
      </p:sp>
      <p:sp>
        <p:nvSpPr>
          <p:cNvPr id="3" name="Content Placeholder 2"/>
          <p:cNvSpPr>
            <a:spLocks noGrp="1"/>
          </p:cNvSpPr>
          <p:nvPr>
            <p:ph idx="1"/>
          </p:nvPr>
        </p:nvSpPr>
        <p:spPr>
          <a:xfrm>
            <a:off x="323528" y="781616"/>
            <a:ext cx="8496944" cy="5466784"/>
          </a:xfrm>
        </p:spPr>
        <p:txBody>
          <a:bodyPr/>
          <a:lstStyle/>
          <a:p>
            <a:pPr algn="just"/>
            <a:r>
              <a:rPr lang="zh-TW" altLang="zh-TW" sz="2400" dirty="0" smtClean="0">
                <a:latin typeface="標楷體" panose="03000509000000000000" pitchFamily="65" charset="-120"/>
                <a:ea typeface="標楷體" panose="03000509000000000000" pitchFamily="65" charset="-120"/>
              </a:rPr>
              <a:t>某</a:t>
            </a:r>
            <a:r>
              <a:rPr lang="zh-TW" altLang="zh-TW" sz="2400" dirty="0">
                <a:latin typeface="標楷體" panose="03000509000000000000" pitchFamily="65" charset="-120"/>
                <a:ea typeface="標楷體" panose="03000509000000000000" pitchFamily="65" charset="-120"/>
              </a:rPr>
              <a:t>股價指數連動債券發行時的面額為</a:t>
            </a:r>
            <a:r>
              <a:rPr lang="en-US" altLang="zh-TW" sz="2400" dirty="0">
                <a:latin typeface="標楷體" panose="03000509000000000000" pitchFamily="65" charset="-120"/>
                <a:ea typeface="標楷體" panose="03000509000000000000" pitchFamily="65" charset="-120"/>
              </a:rPr>
              <a:t>100</a:t>
            </a:r>
            <a:r>
              <a:rPr lang="zh-TW" altLang="zh-TW" sz="2400" dirty="0">
                <a:latin typeface="標楷體" panose="03000509000000000000" pitchFamily="65" charset="-120"/>
                <a:ea typeface="標楷體" panose="03000509000000000000" pitchFamily="65" charset="-120"/>
              </a:rPr>
              <a:t>萬元，票面利率為</a:t>
            </a:r>
            <a:r>
              <a:rPr lang="en-US" altLang="zh-TW" sz="2400" dirty="0">
                <a:latin typeface="標楷體" panose="03000509000000000000" pitchFamily="65" charset="-120"/>
                <a:ea typeface="標楷體" panose="03000509000000000000" pitchFamily="65" charset="-120"/>
              </a:rPr>
              <a:t>2%</a:t>
            </a:r>
            <a:r>
              <a:rPr lang="zh-TW" altLang="zh-TW" sz="2400" dirty="0">
                <a:latin typeface="標楷體" panose="03000509000000000000" pitchFamily="65" charset="-120"/>
                <a:ea typeface="標楷體" panose="03000509000000000000" pitchFamily="65" charset="-120"/>
              </a:rPr>
              <a:t>，每年付息一次，票面利率依照標準普爾</a:t>
            </a:r>
            <a:r>
              <a:rPr lang="en-US" altLang="zh-TW" sz="2400" dirty="0">
                <a:latin typeface="標楷體" panose="03000509000000000000" pitchFamily="65" charset="-120"/>
                <a:ea typeface="標楷體" panose="03000509000000000000" pitchFamily="65" charset="-120"/>
              </a:rPr>
              <a:t>500</a:t>
            </a:r>
            <a:r>
              <a:rPr lang="zh-TW" altLang="zh-TW" sz="2400" dirty="0">
                <a:latin typeface="標楷體" panose="03000509000000000000" pitchFamily="65" charset="-120"/>
                <a:ea typeface="標楷體" panose="03000509000000000000" pitchFamily="65" charset="-120"/>
              </a:rPr>
              <a:t>股價指數變動率調整，如果發行後一年，標準普爾</a:t>
            </a:r>
            <a:r>
              <a:rPr lang="en-US" altLang="zh-TW" sz="2400" dirty="0">
                <a:latin typeface="標楷體" panose="03000509000000000000" pitchFamily="65" charset="-120"/>
                <a:ea typeface="標楷體" panose="03000509000000000000" pitchFamily="65" charset="-120"/>
              </a:rPr>
              <a:t>500</a:t>
            </a:r>
            <a:r>
              <a:rPr lang="zh-TW" altLang="zh-TW" sz="2400" dirty="0">
                <a:latin typeface="標楷體" panose="03000509000000000000" pitchFamily="65" charset="-120"/>
                <a:ea typeface="標楷體" panose="03000509000000000000" pitchFamily="65" charset="-120"/>
              </a:rPr>
              <a:t>股價指數上漲</a:t>
            </a:r>
            <a:r>
              <a:rPr lang="en-US" altLang="zh-TW" sz="2400" dirty="0">
                <a:latin typeface="標楷體" panose="03000509000000000000" pitchFamily="65" charset="-120"/>
                <a:ea typeface="標楷體" panose="03000509000000000000" pitchFamily="65" charset="-120"/>
              </a:rPr>
              <a:t>8%</a:t>
            </a:r>
            <a:r>
              <a:rPr lang="zh-TW" altLang="zh-TW" sz="2400" dirty="0">
                <a:latin typeface="標楷體" panose="03000509000000000000" pitchFamily="65" charset="-120"/>
                <a:ea typeface="標楷體" panose="03000509000000000000" pitchFamily="65" charset="-120"/>
              </a:rPr>
              <a:t>，則債券持有人可以得到的利息為多少？如果發行後一年，標準普爾</a:t>
            </a:r>
            <a:r>
              <a:rPr lang="en-US" altLang="zh-TW" sz="2400" dirty="0">
                <a:latin typeface="標楷體" panose="03000509000000000000" pitchFamily="65" charset="-120"/>
                <a:ea typeface="標楷體" panose="03000509000000000000" pitchFamily="65" charset="-120"/>
              </a:rPr>
              <a:t>500</a:t>
            </a:r>
            <a:r>
              <a:rPr lang="zh-TW" altLang="zh-TW" sz="2400" dirty="0">
                <a:latin typeface="標楷體" panose="03000509000000000000" pitchFamily="65" charset="-120"/>
                <a:ea typeface="標楷體" panose="03000509000000000000" pitchFamily="65" charset="-120"/>
              </a:rPr>
              <a:t>股價指數下跌</a:t>
            </a:r>
            <a:r>
              <a:rPr lang="en-US" altLang="zh-TW" sz="2400" dirty="0">
                <a:latin typeface="標楷體" panose="03000509000000000000" pitchFamily="65" charset="-120"/>
                <a:ea typeface="標楷體" panose="03000509000000000000" pitchFamily="65" charset="-120"/>
              </a:rPr>
              <a:t>10%</a:t>
            </a:r>
            <a:r>
              <a:rPr lang="zh-TW" altLang="zh-TW" sz="2400" dirty="0">
                <a:latin typeface="標楷體" panose="03000509000000000000" pitchFamily="65" charset="-120"/>
                <a:ea typeface="標楷體" panose="03000509000000000000" pitchFamily="65" charset="-120"/>
              </a:rPr>
              <a:t>，則債券持有人可以得到的利息為多少</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lvl="0" indent="0">
              <a:buClr>
                <a:srgbClr val="66CCFF"/>
              </a:buClr>
              <a:buNone/>
            </a:pPr>
            <a:r>
              <a:rPr lang="en-US" altLang="zh-TW" sz="2400" dirty="0">
                <a:solidFill>
                  <a:srgbClr val="000000"/>
                </a:solidFill>
              </a:rPr>
              <a:t>&lt;</a:t>
            </a:r>
            <a:r>
              <a:rPr lang="zh-TW" altLang="zh-TW" sz="2400" dirty="0">
                <a:solidFill>
                  <a:srgbClr val="000000"/>
                </a:solidFill>
              </a:rPr>
              <a:t>說明</a:t>
            </a:r>
            <a:r>
              <a:rPr lang="en-US" altLang="zh-TW" sz="2400" dirty="0">
                <a:solidFill>
                  <a:srgbClr val="000000"/>
                </a:solidFill>
              </a:rPr>
              <a:t>&gt;</a:t>
            </a:r>
            <a:endParaRPr lang="zh-TW" altLang="zh-TW" sz="2400" dirty="0">
              <a:solidFill>
                <a:srgbClr val="000000"/>
              </a:solidFill>
            </a:endParaRPr>
          </a:p>
          <a:p>
            <a:pPr marL="0" lvl="0" indent="0">
              <a:buClr>
                <a:srgbClr val="66CCFF"/>
              </a:buClr>
              <a:buNone/>
            </a:pPr>
            <a:r>
              <a:rPr lang="en-US" altLang="zh-TW" sz="2400" dirty="0">
                <a:solidFill>
                  <a:srgbClr val="000000"/>
                </a:solidFill>
              </a:rPr>
              <a:t>1</a:t>
            </a:r>
            <a:r>
              <a:rPr lang="en-US" altLang="zh-TW" sz="2400" dirty="0" smtClean="0">
                <a:solidFill>
                  <a:srgbClr val="000000"/>
                </a:solidFill>
              </a:rPr>
              <a:t>.   </a:t>
            </a:r>
            <a:r>
              <a:rPr lang="zh-TW" altLang="zh-TW" sz="2400" dirty="0" smtClean="0">
                <a:latin typeface="標楷體" panose="03000509000000000000" pitchFamily="65" charset="-120"/>
                <a:ea typeface="標楷體" panose="03000509000000000000" pitchFamily="65" charset="-120"/>
              </a:rPr>
              <a:t>指數</a:t>
            </a:r>
            <a:r>
              <a:rPr lang="zh-TW" altLang="zh-TW" sz="2400" dirty="0">
                <a:latin typeface="標楷體" panose="03000509000000000000" pitchFamily="65" charset="-120"/>
                <a:ea typeface="標楷體" panose="03000509000000000000" pitchFamily="65" charset="-120"/>
              </a:rPr>
              <a:t>上漲</a:t>
            </a:r>
            <a:r>
              <a:rPr lang="en-US" altLang="zh-TW" sz="2400" dirty="0">
                <a:latin typeface="標楷體" panose="03000509000000000000" pitchFamily="65" charset="-120"/>
                <a:ea typeface="標楷體" panose="03000509000000000000" pitchFamily="65" charset="-120"/>
              </a:rPr>
              <a:t>8</a:t>
            </a:r>
            <a:r>
              <a:rPr lang="en-US" altLang="zh-TW" sz="2400" dirty="0" smtClean="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a:t>
            </a:r>
            <a:r>
              <a:rPr lang="zh-TW" altLang="zh-TW" sz="2400" dirty="0" smtClean="0">
                <a:solidFill>
                  <a:srgbClr val="000000"/>
                </a:solidFill>
              </a:rPr>
              <a:t>調整</a:t>
            </a:r>
            <a:r>
              <a:rPr lang="zh-TW" altLang="zh-TW" sz="2400" dirty="0">
                <a:solidFill>
                  <a:srgbClr val="000000"/>
                </a:solidFill>
              </a:rPr>
              <a:t>後的票面利率為</a:t>
            </a:r>
            <a:r>
              <a:rPr lang="zh-TW" altLang="zh-TW" sz="2400" dirty="0" smtClean="0">
                <a:solidFill>
                  <a:srgbClr val="000000"/>
                </a:solidFill>
              </a:rPr>
              <a:t>：</a:t>
            </a:r>
            <a:r>
              <a:rPr lang="en-US" altLang="zh-TW" sz="2400" dirty="0" smtClean="0">
                <a:solidFill>
                  <a:srgbClr val="000000"/>
                </a:solidFill>
              </a:rPr>
              <a:t>6</a:t>
            </a:r>
            <a:r>
              <a:rPr lang="en-US" altLang="zh-TW" sz="2400" dirty="0">
                <a:solidFill>
                  <a:srgbClr val="000000"/>
                </a:solidFill>
              </a:rPr>
              <a:t>%</a:t>
            </a:r>
            <a:r>
              <a:rPr lang="zh-TW" altLang="zh-TW" sz="2400" dirty="0">
                <a:solidFill>
                  <a:srgbClr val="000000"/>
                </a:solidFill>
              </a:rPr>
              <a:t>×</a:t>
            </a:r>
            <a:r>
              <a:rPr lang="en-US" altLang="zh-TW" sz="2400" dirty="0">
                <a:solidFill>
                  <a:srgbClr val="000000"/>
                </a:solidFill>
              </a:rPr>
              <a:t>(1+8%) = 6.48%</a:t>
            </a:r>
            <a:endParaRPr lang="zh-TW" altLang="zh-TW" sz="2400" dirty="0">
              <a:solidFill>
                <a:srgbClr val="000000"/>
              </a:solidFill>
            </a:endParaRPr>
          </a:p>
          <a:p>
            <a:pPr marL="457200" lvl="1" indent="0">
              <a:buClr>
                <a:srgbClr val="66CCFF"/>
              </a:buClr>
              <a:buNone/>
            </a:pPr>
            <a:r>
              <a:rPr lang="zh-TW" altLang="zh-TW" sz="2400" dirty="0">
                <a:solidFill>
                  <a:srgbClr val="000000"/>
                </a:solidFill>
              </a:rPr>
              <a:t>債券持有人可以得到的利息等於面額乘以調整後的票面利率</a:t>
            </a:r>
            <a:r>
              <a:rPr lang="zh-TW" altLang="zh-TW" sz="2400" dirty="0" smtClean="0">
                <a:solidFill>
                  <a:srgbClr val="000000"/>
                </a:solidFill>
              </a:rPr>
              <a:t>：</a:t>
            </a:r>
            <a:r>
              <a:rPr lang="en-US" altLang="zh-TW" sz="2400" dirty="0" smtClean="0">
                <a:solidFill>
                  <a:srgbClr val="000000"/>
                </a:solidFill>
              </a:rPr>
              <a:t>100</a:t>
            </a:r>
            <a:r>
              <a:rPr lang="zh-TW" altLang="zh-TW" sz="2400" dirty="0">
                <a:solidFill>
                  <a:srgbClr val="000000"/>
                </a:solidFill>
              </a:rPr>
              <a:t>×</a:t>
            </a:r>
            <a:r>
              <a:rPr lang="en-US" altLang="zh-TW" sz="2400" dirty="0">
                <a:solidFill>
                  <a:srgbClr val="000000"/>
                </a:solidFill>
              </a:rPr>
              <a:t>6.48% = 6.48</a:t>
            </a:r>
            <a:r>
              <a:rPr lang="zh-TW" altLang="zh-TW" sz="2400" dirty="0">
                <a:solidFill>
                  <a:srgbClr val="000000"/>
                </a:solidFill>
              </a:rPr>
              <a:t>萬元</a:t>
            </a:r>
          </a:p>
          <a:p>
            <a:pPr marL="0" lvl="0" indent="0">
              <a:buClr>
                <a:srgbClr val="66CCFF"/>
              </a:buClr>
              <a:buNone/>
            </a:pPr>
            <a:r>
              <a:rPr lang="en-US" altLang="zh-TW" sz="2400" dirty="0">
                <a:solidFill>
                  <a:srgbClr val="000000"/>
                </a:solidFill>
              </a:rPr>
              <a:t>2</a:t>
            </a:r>
            <a:r>
              <a:rPr lang="en-US" altLang="zh-TW" sz="2400" dirty="0" smtClean="0">
                <a:solidFill>
                  <a:srgbClr val="000000"/>
                </a:solidFill>
              </a:rPr>
              <a:t>.   </a:t>
            </a:r>
            <a:r>
              <a:rPr lang="zh-TW" altLang="zh-TW" sz="2400" dirty="0" smtClean="0">
                <a:latin typeface="標楷體" panose="03000509000000000000" pitchFamily="65" charset="-120"/>
                <a:ea typeface="標楷體" panose="03000509000000000000" pitchFamily="65" charset="-120"/>
              </a:rPr>
              <a:t>指數</a:t>
            </a:r>
            <a:r>
              <a:rPr lang="zh-TW" altLang="zh-TW" sz="2400" dirty="0">
                <a:latin typeface="標楷體" panose="03000509000000000000" pitchFamily="65" charset="-120"/>
                <a:ea typeface="標楷體" panose="03000509000000000000" pitchFamily="65" charset="-120"/>
              </a:rPr>
              <a:t>下跌</a:t>
            </a:r>
            <a:r>
              <a:rPr lang="en-US" altLang="zh-TW" sz="2400" dirty="0">
                <a:latin typeface="標楷體" panose="03000509000000000000" pitchFamily="65" charset="-120"/>
                <a:ea typeface="標楷體" panose="03000509000000000000" pitchFamily="65" charset="-120"/>
              </a:rPr>
              <a:t>10%</a:t>
            </a:r>
            <a:r>
              <a:rPr lang="zh-TW" altLang="zh-TW" sz="2400" dirty="0">
                <a:latin typeface="標楷體" panose="03000509000000000000" pitchFamily="65" charset="-120"/>
                <a:ea typeface="標楷體" panose="03000509000000000000" pitchFamily="65" charset="-120"/>
              </a:rPr>
              <a:t>，</a:t>
            </a:r>
            <a:r>
              <a:rPr lang="zh-TW" altLang="zh-TW" sz="2400" dirty="0" smtClean="0">
                <a:solidFill>
                  <a:srgbClr val="000000"/>
                </a:solidFill>
              </a:rPr>
              <a:t>調整</a:t>
            </a:r>
            <a:r>
              <a:rPr lang="zh-TW" altLang="zh-TW" sz="2400" dirty="0">
                <a:solidFill>
                  <a:srgbClr val="000000"/>
                </a:solidFill>
              </a:rPr>
              <a:t>後的票面利率為</a:t>
            </a:r>
            <a:r>
              <a:rPr lang="zh-TW" altLang="zh-TW" sz="2400" dirty="0" smtClean="0">
                <a:solidFill>
                  <a:srgbClr val="000000"/>
                </a:solidFill>
              </a:rPr>
              <a:t>：</a:t>
            </a:r>
            <a:r>
              <a:rPr lang="en-US" altLang="zh-TW" sz="2400" dirty="0" smtClean="0">
                <a:solidFill>
                  <a:srgbClr val="000000"/>
                </a:solidFill>
              </a:rPr>
              <a:t>6</a:t>
            </a:r>
            <a:r>
              <a:rPr lang="en-US" altLang="zh-TW" sz="2400" dirty="0">
                <a:solidFill>
                  <a:srgbClr val="000000"/>
                </a:solidFill>
              </a:rPr>
              <a:t>%</a:t>
            </a:r>
            <a:r>
              <a:rPr lang="zh-TW" altLang="zh-TW" sz="2400" dirty="0">
                <a:solidFill>
                  <a:srgbClr val="000000"/>
                </a:solidFill>
              </a:rPr>
              <a:t>×</a:t>
            </a:r>
            <a:r>
              <a:rPr lang="en-US" altLang="zh-TW" sz="2400" dirty="0">
                <a:solidFill>
                  <a:srgbClr val="000000"/>
                </a:solidFill>
              </a:rPr>
              <a:t>(1-10%) = 5.4%</a:t>
            </a:r>
            <a:endParaRPr lang="zh-TW" altLang="zh-TW" sz="2400" dirty="0">
              <a:solidFill>
                <a:srgbClr val="000000"/>
              </a:solidFill>
            </a:endParaRPr>
          </a:p>
          <a:p>
            <a:pPr marL="457200" lvl="1" indent="0">
              <a:buClr>
                <a:srgbClr val="66CCFF"/>
              </a:buClr>
              <a:buNone/>
            </a:pPr>
            <a:r>
              <a:rPr lang="zh-TW" altLang="zh-TW" sz="2400" dirty="0">
                <a:solidFill>
                  <a:srgbClr val="000000"/>
                </a:solidFill>
              </a:rPr>
              <a:t>債券持有人可以得到的利息等於面額乘以調整後的票面利率</a:t>
            </a:r>
            <a:r>
              <a:rPr lang="zh-TW" altLang="zh-TW" sz="2400" dirty="0" smtClean="0">
                <a:solidFill>
                  <a:srgbClr val="000000"/>
                </a:solidFill>
              </a:rPr>
              <a:t>：</a:t>
            </a:r>
            <a:r>
              <a:rPr lang="en-US" altLang="zh-TW" sz="2400" dirty="0" smtClean="0">
                <a:solidFill>
                  <a:srgbClr val="000000"/>
                </a:solidFill>
              </a:rPr>
              <a:t>100</a:t>
            </a:r>
            <a:r>
              <a:rPr lang="zh-TW" altLang="zh-TW" sz="2400" dirty="0">
                <a:solidFill>
                  <a:srgbClr val="000000"/>
                </a:solidFill>
              </a:rPr>
              <a:t>×</a:t>
            </a:r>
            <a:r>
              <a:rPr lang="en-US" altLang="zh-TW" sz="2400" dirty="0">
                <a:solidFill>
                  <a:srgbClr val="000000"/>
                </a:solidFill>
              </a:rPr>
              <a:t>5.4% = 5.4</a:t>
            </a:r>
            <a:r>
              <a:rPr lang="zh-TW" altLang="zh-TW" sz="2400" dirty="0">
                <a:solidFill>
                  <a:srgbClr val="000000"/>
                </a:solidFill>
              </a:rPr>
              <a:t>萬元</a:t>
            </a:r>
          </a:p>
          <a:p>
            <a:pPr algn="just"/>
            <a:endParaRPr lang="zh-TW" altLang="en-US" sz="2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16</a:t>
            </a:fld>
            <a:endParaRPr lang="en-US" altLang="zh-TW"/>
          </a:p>
        </p:txBody>
      </p:sp>
    </p:spTree>
    <p:extLst>
      <p:ext uri="{BB962C8B-B14F-4D97-AF65-F5344CB8AC3E}">
        <p14:creationId xmlns:p14="http://schemas.microsoft.com/office/powerpoint/2010/main" val="36741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7651" name="投影片編號版面配置區 5"/>
          <p:cNvSpPr>
            <a:spLocks noGrp="1"/>
          </p:cNvSpPr>
          <p:nvPr>
            <p:ph type="sldNum" sz="quarter" idx="12"/>
          </p:nvPr>
        </p:nvSpPr>
        <p:spPr>
          <a:noFill/>
        </p:spPr>
        <p:txBody>
          <a:bodyPr/>
          <a:lstStyle/>
          <a:p>
            <a:fld id="{2CC85ADC-345D-4950-B0A8-C892A7D951C5}" type="slidenum">
              <a:rPr lang="en-US" altLang="zh-TW" smtClean="0"/>
              <a:pPr/>
              <a:t>17</a:t>
            </a:fld>
            <a:endParaRPr lang="en-US" altLang="zh-TW" smtClean="0"/>
          </a:p>
        </p:txBody>
      </p:sp>
      <p:sp>
        <p:nvSpPr>
          <p:cNvPr id="104450" name="Rectangle 2"/>
          <p:cNvSpPr>
            <a:spLocks noGrp="1" noChangeArrowheads="1"/>
          </p:cNvSpPr>
          <p:nvPr>
            <p:ph type="title"/>
          </p:nvPr>
        </p:nvSpPr>
        <p:spPr>
          <a:xfrm>
            <a:off x="685800" y="609600"/>
            <a:ext cx="7772400" cy="803275"/>
          </a:xfrm>
        </p:spPr>
        <p:txBody>
          <a:bodyPr/>
          <a:lstStyle/>
          <a:p>
            <a:pPr eaLnBrk="1" hangingPunct="1">
              <a:defRPr/>
            </a:pPr>
            <a:r>
              <a:rPr lang="zh-TW" altLang="en-US" dirty="0" smtClean="0"/>
              <a:t>附認股權公司債</a:t>
            </a:r>
          </a:p>
        </p:txBody>
      </p:sp>
      <p:sp>
        <p:nvSpPr>
          <p:cNvPr id="29701" name="Rectangle 3"/>
          <p:cNvSpPr>
            <a:spLocks noGrp="1" noChangeArrowheads="1"/>
          </p:cNvSpPr>
          <p:nvPr>
            <p:ph type="body" idx="1"/>
          </p:nvPr>
        </p:nvSpPr>
        <p:spPr>
          <a:xfrm>
            <a:off x="900113" y="1785938"/>
            <a:ext cx="7704137" cy="4164012"/>
          </a:xfrm>
        </p:spPr>
        <p:txBody>
          <a:bodyPr/>
          <a:lstStyle/>
          <a:p>
            <a:pPr eaLnBrk="1" hangingPunct="1">
              <a:lnSpc>
                <a:spcPct val="110000"/>
              </a:lnSpc>
              <a:spcBef>
                <a:spcPct val="30000"/>
              </a:spcBef>
            </a:pPr>
            <a:r>
              <a:rPr lang="zh-TW" altLang="en-US" sz="2800" dirty="0" smtClean="0"/>
              <a:t>持有人可在特定期間內，以特定價格認購一定數量普通股的公司債，特點如下：</a:t>
            </a:r>
            <a:r>
              <a:rPr lang="en-US" altLang="zh-TW" sz="2800" dirty="0" smtClean="0"/>
              <a:t/>
            </a:r>
            <a:br>
              <a:rPr lang="en-US" altLang="zh-TW" sz="2800" dirty="0" smtClean="0"/>
            </a:br>
            <a:endParaRPr lang="zh-TW" altLang="en-US" sz="1600" dirty="0" smtClean="0"/>
          </a:p>
          <a:p>
            <a:pPr lvl="1" eaLnBrk="1" hangingPunct="1">
              <a:lnSpc>
                <a:spcPct val="110000"/>
              </a:lnSpc>
              <a:spcBef>
                <a:spcPct val="30000"/>
              </a:spcBef>
            </a:pPr>
            <a:r>
              <a:rPr lang="zh-TW" altLang="en-US" sz="2400" dirty="0" smtClean="0"/>
              <a:t>認股權執行後，公司債仍然繼續存在。</a:t>
            </a:r>
            <a:r>
              <a:rPr lang="en-US" altLang="zh-TW" sz="2400" dirty="0" smtClean="0"/>
              <a:t/>
            </a:r>
            <a:br>
              <a:rPr lang="en-US" altLang="zh-TW" sz="2400" dirty="0" smtClean="0"/>
            </a:br>
            <a:endParaRPr lang="en-US" altLang="zh-TW" sz="1200" dirty="0" smtClean="0"/>
          </a:p>
          <a:p>
            <a:pPr lvl="1" eaLnBrk="1" hangingPunct="1">
              <a:lnSpc>
                <a:spcPct val="110000"/>
              </a:lnSpc>
              <a:spcBef>
                <a:spcPct val="30000"/>
              </a:spcBef>
            </a:pPr>
            <a:r>
              <a:rPr lang="zh-TW" altLang="en-US" sz="2400" dirty="0" smtClean="0"/>
              <a:t>持有人除了可獲得債券的固定收益外，當普通股價格上漲超過認股價格時，還可獲得資本利得。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wipe(down)">
                                      <p:cBhvr>
                                        <p:cTn id="7" dur="500"/>
                                        <p:tgtEl>
                                          <p:spTgt spid="1044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9701">
                                            <p:txEl>
                                              <p:pRg st="0" end="0"/>
                                            </p:txEl>
                                          </p:spTgt>
                                        </p:tgtEl>
                                        <p:attrNameLst>
                                          <p:attrName>style.visibility</p:attrName>
                                        </p:attrNameLst>
                                      </p:cBhvr>
                                      <p:to>
                                        <p:strVal val="visible"/>
                                      </p:to>
                                    </p:set>
                                    <p:animEffect transition="in" filter="barn(inVertical)">
                                      <p:cBhvr>
                                        <p:cTn id="12" dur="500"/>
                                        <p:tgtEl>
                                          <p:spTgt spid="29701">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9701">
                                            <p:txEl>
                                              <p:pRg st="1" end="1"/>
                                            </p:txEl>
                                          </p:spTgt>
                                        </p:tgtEl>
                                        <p:attrNameLst>
                                          <p:attrName>style.visibility</p:attrName>
                                        </p:attrNameLst>
                                      </p:cBhvr>
                                      <p:to>
                                        <p:strVal val="visible"/>
                                      </p:to>
                                    </p:set>
                                    <p:animEffect transition="in" filter="barn(inVertical)">
                                      <p:cBhvr>
                                        <p:cTn id="15" dur="500"/>
                                        <p:tgtEl>
                                          <p:spTgt spid="29701">
                                            <p:txEl>
                                              <p:pRg st="1" end="1"/>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701">
                                            <p:txEl>
                                              <p:pRg st="2" end="2"/>
                                            </p:txEl>
                                          </p:spTgt>
                                        </p:tgtEl>
                                        <p:attrNameLst>
                                          <p:attrName>style.visibility</p:attrName>
                                        </p:attrNameLst>
                                      </p:cBhvr>
                                      <p:to>
                                        <p:strVal val="visible"/>
                                      </p:to>
                                    </p:set>
                                    <p:animEffect transition="in" filter="barn(inVertical)">
                                      <p:cBhvr>
                                        <p:cTn id="18" dur="500"/>
                                        <p:tgtEl>
                                          <p:spTgt spid="2970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2970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8675" name="投影片編號版面配置區 5"/>
          <p:cNvSpPr>
            <a:spLocks noGrp="1"/>
          </p:cNvSpPr>
          <p:nvPr>
            <p:ph type="sldNum" sz="quarter" idx="12"/>
          </p:nvPr>
        </p:nvSpPr>
        <p:spPr>
          <a:noFill/>
        </p:spPr>
        <p:txBody>
          <a:bodyPr/>
          <a:lstStyle/>
          <a:p>
            <a:fld id="{6A574AFA-4091-4337-A29B-E468F5CCA0CB}" type="slidenum">
              <a:rPr lang="en-US" altLang="zh-TW" smtClean="0"/>
              <a:pPr/>
              <a:t>18</a:t>
            </a:fld>
            <a:endParaRPr lang="en-US" altLang="zh-TW" smtClean="0"/>
          </a:p>
        </p:txBody>
      </p:sp>
      <p:sp>
        <p:nvSpPr>
          <p:cNvPr id="105474" name="Rectangle 2"/>
          <p:cNvSpPr>
            <a:spLocks noGrp="1" noChangeArrowheads="1"/>
          </p:cNvSpPr>
          <p:nvPr>
            <p:ph type="title"/>
          </p:nvPr>
        </p:nvSpPr>
        <p:spPr>
          <a:xfrm>
            <a:off x="685800" y="609600"/>
            <a:ext cx="7772400" cy="803275"/>
          </a:xfrm>
        </p:spPr>
        <p:txBody>
          <a:bodyPr/>
          <a:lstStyle/>
          <a:p>
            <a:pPr eaLnBrk="1" hangingPunct="1">
              <a:defRPr/>
            </a:pPr>
            <a:r>
              <a:rPr lang="zh-TW" altLang="en-US" dirty="0" smtClean="0"/>
              <a:t>資產證券化商品</a:t>
            </a:r>
          </a:p>
        </p:txBody>
      </p:sp>
      <p:sp>
        <p:nvSpPr>
          <p:cNvPr id="28677" name="Rectangle 3"/>
          <p:cNvSpPr>
            <a:spLocks noGrp="1" noChangeArrowheads="1"/>
          </p:cNvSpPr>
          <p:nvPr>
            <p:ph type="body" idx="1"/>
          </p:nvPr>
        </p:nvSpPr>
        <p:spPr>
          <a:xfrm>
            <a:off x="827088" y="1773238"/>
            <a:ext cx="7058025" cy="4464050"/>
          </a:xfrm>
        </p:spPr>
        <p:txBody>
          <a:bodyPr/>
          <a:lstStyle/>
          <a:p>
            <a:pPr algn="just" eaLnBrk="1" hangingPunct="1">
              <a:lnSpc>
                <a:spcPct val="105000"/>
              </a:lnSpc>
              <a:spcBef>
                <a:spcPct val="25000"/>
              </a:spcBef>
            </a:pPr>
            <a:r>
              <a:rPr lang="zh-TW" altLang="en-US" sz="2800" dirty="0" smtClean="0"/>
              <a:t>意義：</a:t>
            </a:r>
            <a:endParaRPr lang="en-US" altLang="zh-TW" sz="2800" dirty="0" smtClean="0"/>
          </a:p>
          <a:p>
            <a:pPr lvl="1" algn="just" eaLnBrk="1" hangingPunct="1">
              <a:lnSpc>
                <a:spcPct val="105000"/>
              </a:lnSpc>
              <a:spcBef>
                <a:spcPct val="25000"/>
              </a:spcBef>
              <a:buFont typeface="Wingdings" pitchFamily="2" charset="2"/>
              <a:buNone/>
            </a:pPr>
            <a:r>
              <a:rPr lang="zh-TW" altLang="en-US" dirty="0" smtClean="0"/>
              <a:t>   持有人</a:t>
            </a:r>
            <a:r>
              <a:rPr lang="en-US" altLang="zh-TW" dirty="0" smtClean="0"/>
              <a:t>(</a:t>
            </a:r>
            <a:r>
              <a:rPr lang="zh-TW" altLang="en-US" dirty="0" smtClean="0"/>
              <a:t>又稱創始機構</a:t>
            </a:r>
            <a:r>
              <a:rPr lang="en-US" altLang="zh-TW" dirty="0" smtClean="0"/>
              <a:t>)</a:t>
            </a:r>
            <a:r>
              <a:rPr lang="zh-TW" altLang="en-US" dirty="0" smtClean="0"/>
              <a:t>能將資產匯集成群組，信託給受託機構或賣給特殊目的機構，經過適當的信用加強，分割成小單位證券，出售給投資大眾。這些證券稱為證券化商品。</a:t>
            </a:r>
            <a:endParaRPr lang="en-US" altLang="zh-TW"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wipe(down)">
                                      <p:cBhvr>
                                        <p:cTn id="7" dur="500"/>
                                        <p:tgtEl>
                                          <p:spTgt spid="1054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677">
                                            <p:txEl>
                                              <p:pRg st="0" end="0"/>
                                            </p:txEl>
                                          </p:spTgt>
                                        </p:tgtEl>
                                        <p:attrNameLst>
                                          <p:attrName>style.visibility</p:attrName>
                                        </p:attrNameLst>
                                      </p:cBhvr>
                                      <p:to>
                                        <p:strVal val="visible"/>
                                      </p:to>
                                    </p:set>
                                    <p:animEffect transition="in" filter="barn(inVertical)">
                                      <p:cBhvr>
                                        <p:cTn id="12" dur="500"/>
                                        <p:tgtEl>
                                          <p:spTgt spid="28677">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8677">
                                            <p:txEl>
                                              <p:pRg st="1" end="1"/>
                                            </p:txEl>
                                          </p:spTgt>
                                        </p:tgtEl>
                                        <p:attrNameLst>
                                          <p:attrName>style.visibility</p:attrName>
                                        </p:attrNameLst>
                                      </p:cBhvr>
                                      <p:to>
                                        <p:strVal val="visible"/>
                                      </p:to>
                                    </p:set>
                                    <p:animEffect transition="in" filter="barn(inVertical)">
                                      <p:cBhvr>
                                        <p:cTn id="15" dur="500"/>
                                        <p:tgtEl>
                                          <p:spTgt spid="2867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2867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9699" name="投影片編號版面配置區 5"/>
          <p:cNvSpPr>
            <a:spLocks noGrp="1"/>
          </p:cNvSpPr>
          <p:nvPr>
            <p:ph type="sldNum" sz="quarter" idx="12"/>
          </p:nvPr>
        </p:nvSpPr>
        <p:spPr>
          <a:noFill/>
        </p:spPr>
        <p:txBody>
          <a:bodyPr/>
          <a:lstStyle/>
          <a:p>
            <a:fld id="{FDA74430-FFAA-41FB-8D4D-82450B91EB82}" type="slidenum">
              <a:rPr lang="en-US" altLang="zh-TW" smtClean="0"/>
              <a:pPr/>
              <a:t>19</a:t>
            </a:fld>
            <a:endParaRPr lang="en-US" altLang="zh-TW" smtClean="0"/>
          </a:p>
        </p:txBody>
      </p:sp>
      <p:sp>
        <p:nvSpPr>
          <p:cNvPr id="106498" name="Rectangle 2"/>
          <p:cNvSpPr>
            <a:spLocks noGrp="1" noChangeArrowheads="1"/>
          </p:cNvSpPr>
          <p:nvPr>
            <p:ph type="title"/>
          </p:nvPr>
        </p:nvSpPr>
        <p:spPr>
          <a:xfrm>
            <a:off x="684213" y="404813"/>
            <a:ext cx="7772400" cy="587375"/>
          </a:xfrm>
        </p:spPr>
        <p:txBody>
          <a:bodyPr/>
          <a:lstStyle/>
          <a:p>
            <a:pPr eaLnBrk="1" hangingPunct="1">
              <a:defRPr/>
            </a:pPr>
            <a:r>
              <a:rPr lang="zh-TW" altLang="en-US" sz="4000" dirty="0" smtClean="0"/>
              <a:t>資產證券化的基本要素 </a:t>
            </a:r>
          </a:p>
        </p:txBody>
      </p:sp>
      <p:sp>
        <p:nvSpPr>
          <p:cNvPr id="31749" name="Rectangle 3"/>
          <p:cNvSpPr>
            <a:spLocks noGrp="1" noChangeArrowheads="1"/>
          </p:cNvSpPr>
          <p:nvPr>
            <p:ph type="body" idx="1"/>
          </p:nvPr>
        </p:nvSpPr>
        <p:spPr>
          <a:xfrm>
            <a:off x="684213" y="1052513"/>
            <a:ext cx="7777162" cy="5400675"/>
          </a:xfrm>
        </p:spPr>
        <p:txBody>
          <a:bodyPr/>
          <a:lstStyle/>
          <a:p>
            <a:pPr eaLnBrk="1" hangingPunct="1">
              <a:lnSpc>
                <a:spcPct val="95000"/>
              </a:lnSpc>
              <a:spcBef>
                <a:spcPct val="15000"/>
              </a:spcBef>
              <a:defRPr/>
            </a:pPr>
            <a:r>
              <a:rPr lang="zh-TW" altLang="en-US" sz="2800" dirty="0" smtClean="0"/>
              <a:t>資產證券化能否成功主要取決於四個因素：</a:t>
            </a:r>
            <a:r>
              <a:rPr lang="en-US" altLang="zh-TW" sz="2800" dirty="0" smtClean="0"/>
              <a:t/>
            </a:r>
            <a:br>
              <a:rPr lang="en-US" altLang="zh-TW" sz="2800" dirty="0" smtClean="0"/>
            </a:br>
            <a:r>
              <a:rPr lang="zh-TW" altLang="en-US" sz="2800" u="sng" dirty="0" smtClean="0"/>
              <a:t>破產隔離</a:t>
            </a:r>
            <a:r>
              <a:rPr lang="zh-TW" altLang="en-US" sz="2800" dirty="0" smtClean="0"/>
              <a:t>、</a:t>
            </a:r>
            <a:r>
              <a:rPr lang="zh-TW" altLang="en-US" sz="2800" u="sng" dirty="0" smtClean="0"/>
              <a:t>可預測的現金流</a:t>
            </a:r>
            <a:r>
              <a:rPr lang="zh-TW" altLang="en-US" sz="2800" dirty="0" smtClean="0"/>
              <a:t>、</a:t>
            </a:r>
            <a:r>
              <a:rPr lang="zh-TW" altLang="en-US" sz="2800" u="sng" dirty="0" smtClean="0"/>
              <a:t>資產分散</a:t>
            </a:r>
            <a:r>
              <a:rPr lang="zh-TW" altLang="en-US" sz="2800" dirty="0" smtClean="0"/>
              <a:t>、</a:t>
            </a:r>
            <a:r>
              <a:rPr lang="zh-TW" altLang="en-US" sz="2800" u="sng" dirty="0" smtClean="0"/>
              <a:t>信</a:t>
            </a:r>
            <a:r>
              <a:rPr lang="zh-TW" altLang="en-US" sz="2400" u="sng" dirty="0" smtClean="0"/>
              <a:t>用加強</a:t>
            </a:r>
            <a:r>
              <a:rPr lang="en-US" altLang="zh-TW" sz="2400" dirty="0" smtClean="0"/>
              <a:t/>
            </a:r>
            <a:br>
              <a:rPr lang="en-US" altLang="zh-TW" sz="2400" dirty="0" smtClean="0"/>
            </a:br>
            <a:endParaRPr lang="en-US" altLang="zh-TW" sz="2400" dirty="0" smtClean="0"/>
          </a:p>
          <a:p>
            <a:pPr lvl="1" eaLnBrk="1" hangingPunct="1">
              <a:lnSpc>
                <a:spcPct val="95000"/>
              </a:lnSpc>
              <a:spcBef>
                <a:spcPct val="15000"/>
              </a:spcBef>
              <a:defRPr/>
            </a:pPr>
            <a:r>
              <a:rPr lang="zh-TW" altLang="en-US" sz="2400" dirty="0" smtClean="0">
                <a:effectLst>
                  <a:outerShdw blurRad="38100" dist="38100" dir="2700000" algn="tl">
                    <a:srgbClr val="000000">
                      <a:alpha val="43137"/>
                    </a:srgbClr>
                  </a:outerShdw>
                </a:effectLst>
              </a:rPr>
              <a:t>破產隔離</a:t>
            </a:r>
          </a:p>
          <a:p>
            <a:pPr lvl="2" eaLnBrk="1" hangingPunct="1">
              <a:lnSpc>
                <a:spcPct val="95000"/>
              </a:lnSpc>
              <a:spcBef>
                <a:spcPct val="15000"/>
              </a:spcBef>
              <a:defRPr/>
            </a:pPr>
            <a:r>
              <a:rPr lang="zh-TW" altLang="en-US" sz="2000" dirty="0" smtClean="0"/>
              <a:t>資產證券化後，如果創始機構破產，其債權人對這些資產不具請求權。</a:t>
            </a:r>
          </a:p>
          <a:p>
            <a:pPr lvl="1" eaLnBrk="1" hangingPunct="1">
              <a:lnSpc>
                <a:spcPct val="95000"/>
              </a:lnSpc>
              <a:spcBef>
                <a:spcPct val="15000"/>
              </a:spcBef>
              <a:defRPr/>
            </a:pPr>
            <a:r>
              <a:rPr lang="zh-TW" altLang="en-US" sz="2400" dirty="0" smtClean="0">
                <a:effectLst>
                  <a:outerShdw blurRad="38100" dist="38100" dir="2700000" algn="tl">
                    <a:srgbClr val="000000">
                      <a:alpha val="43137"/>
                    </a:srgbClr>
                  </a:outerShdw>
                </a:effectLst>
              </a:rPr>
              <a:t>可預測的現金流</a:t>
            </a:r>
          </a:p>
          <a:p>
            <a:pPr lvl="2" eaLnBrk="1" hangingPunct="1">
              <a:lnSpc>
                <a:spcPct val="95000"/>
              </a:lnSpc>
              <a:spcBef>
                <a:spcPct val="15000"/>
              </a:spcBef>
              <a:defRPr/>
            </a:pPr>
            <a:r>
              <a:rPr lang="zh-TW" altLang="en-US" sz="2000" dirty="0" smtClean="0"/>
              <a:t>資產組合 的現金流必須可以預測，才可以保障證券化商品的還本付息。</a:t>
            </a:r>
          </a:p>
          <a:p>
            <a:pPr lvl="1" eaLnBrk="1" hangingPunct="1">
              <a:lnSpc>
                <a:spcPct val="95000"/>
              </a:lnSpc>
              <a:spcBef>
                <a:spcPct val="15000"/>
              </a:spcBef>
              <a:defRPr/>
            </a:pPr>
            <a:r>
              <a:rPr lang="zh-TW" altLang="en-US" sz="2400" dirty="0" smtClean="0">
                <a:effectLst>
                  <a:outerShdw blurRad="38100" dist="38100" dir="2700000" algn="tl">
                    <a:srgbClr val="000000">
                      <a:alpha val="43137"/>
                    </a:srgbClr>
                  </a:outerShdw>
                </a:effectLst>
              </a:rPr>
              <a:t>資產分散</a:t>
            </a:r>
          </a:p>
          <a:p>
            <a:pPr lvl="2" eaLnBrk="1" hangingPunct="1">
              <a:lnSpc>
                <a:spcPct val="95000"/>
              </a:lnSpc>
              <a:spcBef>
                <a:spcPct val="15000"/>
              </a:spcBef>
              <a:defRPr/>
            </a:pPr>
            <a:r>
              <a:rPr lang="zh-TW" altLang="en-US" sz="2000" dirty="0" smtClean="0"/>
              <a:t>注重大數法則，以避免單一資產出現問題時影響過劇。</a:t>
            </a:r>
          </a:p>
          <a:p>
            <a:pPr lvl="1" eaLnBrk="1" hangingPunct="1">
              <a:lnSpc>
                <a:spcPct val="95000"/>
              </a:lnSpc>
              <a:spcBef>
                <a:spcPct val="15000"/>
              </a:spcBef>
              <a:defRPr/>
            </a:pPr>
            <a:r>
              <a:rPr lang="zh-TW" altLang="en-US" sz="2400" dirty="0" smtClean="0">
                <a:effectLst>
                  <a:outerShdw blurRad="38100" dist="38100" dir="2700000" algn="tl">
                    <a:srgbClr val="000000">
                      <a:alpha val="43137"/>
                    </a:srgbClr>
                  </a:outerShdw>
                </a:effectLst>
              </a:rPr>
              <a:t>信用加強</a:t>
            </a:r>
          </a:p>
          <a:p>
            <a:pPr lvl="2" eaLnBrk="1" hangingPunct="1">
              <a:lnSpc>
                <a:spcPct val="95000"/>
              </a:lnSpc>
              <a:spcBef>
                <a:spcPct val="15000"/>
              </a:spcBef>
              <a:defRPr/>
            </a:pPr>
            <a:r>
              <a:rPr lang="zh-TW" altLang="en-US" sz="2000" dirty="0" smtClean="0"/>
              <a:t>提升證券化商品的信用強度，以增加市場接受度。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wipe(down)">
                                      <p:cBhvr>
                                        <p:cTn id="7" dur="500"/>
                                        <p:tgtEl>
                                          <p:spTgt spid="10649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1749">
                                            <p:txEl>
                                              <p:pRg st="0" end="0"/>
                                            </p:txEl>
                                          </p:spTgt>
                                        </p:tgtEl>
                                        <p:attrNameLst>
                                          <p:attrName>style.visibility</p:attrName>
                                        </p:attrNameLst>
                                      </p:cBhvr>
                                      <p:to>
                                        <p:strVal val="visible"/>
                                      </p:to>
                                    </p:set>
                                    <p:animEffect transition="in" filter="randombar(horizontal)">
                                      <p:cBhvr>
                                        <p:cTn id="12" dur="500"/>
                                        <p:tgtEl>
                                          <p:spTgt spid="31749">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1749">
                                            <p:txEl>
                                              <p:pRg st="1" end="1"/>
                                            </p:txEl>
                                          </p:spTgt>
                                        </p:tgtEl>
                                        <p:attrNameLst>
                                          <p:attrName>style.visibility</p:attrName>
                                        </p:attrNameLst>
                                      </p:cBhvr>
                                      <p:to>
                                        <p:strVal val="visible"/>
                                      </p:to>
                                    </p:set>
                                    <p:animEffect transition="in" filter="randombar(horizontal)">
                                      <p:cBhvr>
                                        <p:cTn id="15" dur="500"/>
                                        <p:tgtEl>
                                          <p:spTgt spid="31749">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1749">
                                            <p:txEl>
                                              <p:pRg st="2" end="2"/>
                                            </p:txEl>
                                          </p:spTgt>
                                        </p:tgtEl>
                                        <p:attrNameLst>
                                          <p:attrName>style.visibility</p:attrName>
                                        </p:attrNameLst>
                                      </p:cBhvr>
                                      <p:to>
                                        <p:strVal val="visible"/>
                                      </p:to>
                                    </p:set>
                                    <p:animEffect transition="in" filter="randombar(horizontal)">
                                      <p:cBhvr>
                                        <p:cTn id="18" dur="500"/>
                                        <p:tgtEl>
                                          <p:spTgt spid="31749">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1749">
                                            <p:txEl>
                                              <p:pRg st="3" end="3"/>
                                            </p:txEl>
                                          </p:spTgt>
                                        </p:tgtEl>
                                        <p:attrNameLst>
                                          <p:attrName>style.visibility</p:attrName>
                                        </p:attrNameLst>
                                      </p:cBhvr>
                                      <p:to>
                                        <p:strVal val="visible"/>
                                      </p:to>
                                    </p:set>
                                    <p:animEffect transition="in" filter="randombar(horizontal)">
                                      <p:cBhvr>
                                        <p:cTn id="21" dur="500"/>
                                        <p:tgtEl>
                                          <p:spTgt spid="31749">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1749">
                                            <p:txEl>
                                              <p:pRg st="4" end="4"/>
                                            </p:txEl>
                                          </p:spTgt>
                                        </p:tgtEl>
                                        <p:attrNameLst>
                                          <p:attrName>style.visibility</p:attrName>
                                        </p:attrNameLst>
                                      </p:cBhvr>
                                      <p:to>
                                        <p:strVal val="visible"/>
                                      </p:to>
                                    </p:set>
                                    <p:animEffect transition="in" filter="randombar(horizontal)">
                                      <p:cBhvr>
                                        <p:cTn id="24" dur="500"/>
                                        <p:tgtEl>
                                          <p:spTgt spid="31749">
                                            <p:txEl>
                                              <p:pRg st="4" end="4"/>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31749">
                                            <p:txEl>
                                              <p:pRg st="5" end="5"/>
                                            </p:txEl>
                                          </p:spTgt>
                                        </p:tgtEl>
                                        <p:attrNameLst>
                                          <p:attrName>style.visibility</p:attrName>
                                        </p:attrNameLst>
                                      </p:cBhvr>
                                      <p:to>
                                        <p:strVal val="visible"/>
                                      </p:to>
                                    </p:set>
                                    <p:animEffect transition="in" filter="randombar(horizontal)">
                                      <p:cBhvr>
                                        <p:cTn id="27" dur="500"/>
                                        <p:tgtEl>
                                          <p:spTgt spid="31749">
                                            <p:txEl>
                                              <p:pRg st="5" end="5"/>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31749">
                                            <p:txEl>
                                              <p:pRg st="6" end="6"/>
                                            </p:txEl>
                                          </p:spTgt>
                                        </p:tgtEl>
                                        <p:attrNameLst>
                                          <p:attrName>style.visibility</p:attrName>
                                        </p:attrNameLst>
                                      </p:cBhvr>
                                      <p:to>
                                        <p:strVal val="visible"/>
                                      </p:to>
                                    </p:set>
                                    <p:animEffect transition="in" filter="randombar(horizontal)">
                                      <p:cBhvr>
                                        <p:cTn id="30" dur="500"/>
                                        <p:tgtEl>
                                          <p:spTgt spid="31749">
                                            <p:txEl>
                                              <p:pRg st="6" end="6"/>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1749">
                                            <p:txEl>
                                              <p:pRg st="7" end="7"/>
                                            </p:txEl>
                                          </p:spTgt>
                                        </p:tgtEl>
                                        <p:attrNameLst>
                                          <p:attrName>style.visibility</p:attrName>
                                        </p:attrNameLst>
                                      </p:cBhvr>
                                      <p:to>
                                        <p:strVal val="visible"/>
                                      </p:to>
                                    </p:set>
                                    <p:animEffect transition="in" filter="randombar(horizontal)">
                                      <p:cBhvr>
                                        <p:cTn id="33" dur="500"/>
                                        <p:tgtEl>
                                          <p:spTgt spid="31749">
                                            <p:txEl>
                                              <p:pRg st="7" end="7"/>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31749">
                                            <p:txEl>
                                              <p:pRg st="8" end="8"/>
                                            </p:txEl>
                                          </p:spTgt>
                                        </p:tgtEl>
                                        <p:attrNameLst>
                                          <p:attrName>style.visibility</p:attrName>
                                        </p:attrNameLst>
                                      </p:cBhvr>
                                      <p:to>
                                        <p:strVal val="visible"/>
                                      </p:to>
                                    </p:set>
                                    <p:animEffect transition="in" filter="randombar(horizontal)">
                                      <p:cBhvr>
                                        <p:cTn id="36" dur="500"/>
                                        <p:tgtEl>
                                          <p:spTgt spid="3174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3174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0723" name="投影片編號版面配置區 5"/>
          <p:cNvSpPr>
            <a:spLocks noGrp="1"/>
          </p:cNvSpPr>
          <p:nvPr>
            <p:ph type="sldNum" sz="quarter" idx="12"/>
          </p:nvPr>
        </p:nvSpPr>
        <p:spPr>
          <a:noFill/>
        </p:spPr>
        <p:txBody>
          <a:bodyPr/>
          <a:lstStyle/>
          <a:p>
            <a:fld id="{6D0446A0-918D-4621-B2B1-F7B75CB81D70}" type="slidenum">
              <a:rPr lang="en-US" altLang="zh-TW" smtClean="0"/>
              <a:pPr/>
              <a:t>20</a:t>
            </a:fld>
            <a:endParaRPr lang="en-US" altLang="zh-TW" smtClean="0"/>
          </a:p>
        </p:txBody>
      </p:sp>
      <p:sp>
        <p:nvSpPr>
          <p:cNvPr id="107522" name="Rectangle 2"/>
          <p:cNvSpPr>
            <a:spLocks noGrp="1" noChangeArrowheads="1"/>
          </p:cNvSpPr>
          <p:nvPr>
            <p:ph type="title"/>
          </p:nvPr>
        </p:nvSpPr>
        <p:spPr>
          <a:xfrm>
            <a:off x="685800" y="609600"/>
            <a:ext cx="7772400" cy="658813"/>
          </a:xfrm>
        </p:spPr>
        <p:txBody>
          <a:bodyPr/>
          <a:lstStyle/>
          <a:p>
            <a:pPr eaLnBrk="1" hangingPunct="1">
              <a:defRPr/>
            </a:pPr>
            <a:r>
              <a:rPr lang="zh-TW" altLang="en-US" dirty="0" smtClean="0"/>
              <a:t>資產證券化的流程 </a:t>
            </a:r>
          </a:p>
        </p:txBody>
      </p:sp>
      <p:sp>
        <p:nvSpPr>
          <p:cNvPr id="32773" name="Rectangle 3"/>
          <p:cNvSpPr>
            <a:spLocks noGrp="1" noChangeArrowheads="1"/>
          </p:cNvSpPr>
          <p:nvPr>
            <p:ph type="body" idx="1"/>
          </p:nvPr>
        </p:nvSpPr>
        <p:spPr>
          <a:xfrm>
            <a:off x="685800" y="1700213"/>
            <a:ext cx="7772400" cy="4608512"/>
          </a:xfrm>
        </p:spPr>
        <p:txBody>
          <a:bodyPr/>
          <a:lstStyle/>
          <a:p>
            <a:pPr eaLnBrk="1" hangingPunct="1">
              <a:lnSpc>
                <a:spcPct val="105000"/>
              </a:lnSpc>
              <a:spcBef>
                <a:spcPct val="25000"/>
              </a:spcBef>
            </a:pPr>
            <a:r>
              <a:rPr lang="zh-TW" altLang="en-US" sz="2400" b="1" u="sng" dirty="0" smtClean="0"/>
              <a:t>資產創始</a:t>
            </a:r>
            <a:r>
              <a:rPr lang="zh-TW" altLang="en-US" sz="2400" dirty="0" smtClean="0"/>
              <a:t>：金融機構或其他機構授信，取得債權。</a:t>
            </a:r>
          </a:p>
          <a:p>
            <a:pPr eaLnBrk="1" hangingPunct="1">
              <a:lnSpc>
                <a:spcPct val="105000"/>
              </a:lnSpc>
              <a:spcBef>
                <a:spcPct val="25000"/>
              </a:spcBef>
            </a:pPr>
            <a:r>
              <a:rPr lang="zh-TW" altLang="en-US" sz="2400" b="1" u="sng" dirty="0" smtClean="0"/>
              <a:t>資產組合包裝</a:t>
            </a:r>
            <a:r>
              <a:rPr lang="zh-TW" altLang="en-US" sz="2400" dirty="0" smtClean="0"/>
              <a:t>：將條件相似的資產匯集成群組，出售給特殊目的機構或信託給信託機構。</a:t>
            </a:r>
          </a:p>
          <a:p>
            <a:pPr eaLnBrk="1" hangingPunct="1">
              <a:lnSpc>
                <a:spcPct val="105000"/>
              </a:lnSpc>
              <a:spcBef>
                <a:spcPct val="25000"/>
              </a:spcBef>
            </a:pPr>
            <a:r>
              <a:rPr lang="zh-TW" altLang="en-US" sz="2400" b="1" u="sng" dirty="0" smtClean="0"/>
              <a:t>信用加強</a:t>
            </a:r>
            <a:r>
              <a:rPr lang="zh-TW" altLang="en-US" sz="2400" dirty="0" smtClean="0"/>
              <a:t>：透過保證等方式，加強證券化商品的信用，提高信用評等。</a:t>
            </a:r>
          </a:p>
          <a:p>
            <a:pPr eaLnBrk="1" hangingPunct="1">
              <a:lnSpc>
                <a:spcPct val="105000"/>
              </a:lnSpc>
              <a:spcBef>
                <a:spcPct val="25000"/>
              </a:spcBef>
            </a:pPr>
            <a:r>
              <a:rPr lang="zh-TW" altLang="en-US" sz="2400" b="1" u="sng" dirty="0" smtClean="0"/>
              <a:t>信用評等</a:t>
            </a:r>
            <a:r>
              <a:rPr lang="zh-TW" altLang="en-US" sz="2400" dirty="0" smtClean="0"/>
              <a:t>：洽請信用評等機構評定信用等級。</a:t>
            </a:r>
          </a:p>
          <a:p>
            <a:pPr eaLnBrk="1" hangingPunct="1">
              <a:lnSpc>
                <a:spcPct val="105000"/>
              </a:lnSpc>
              <a:spcBef>
                <a:spcPct val="25000"/>
              </a:spcBef>
            </a:pPr>
            <a:r>
              <a:rPr lang="zh-TW" altLang="en-US" sz="2400" b="1" u="sng" dirty="0" smtClean="0"/>
              <a:t>證券發行與交易</a:t>
            </a:r>
            <a:r>
              <a:rPr lang="zh-TW" altLang="en-US" sz="2400" dirty="0" smtClean="0"/>
              <a:t>：發行證券，經由承銷商將證券銷售給機構投資人，並於次級市場交易。</a:t>
            </a:r>
          </a:p>
          <a:p>
            <a:pPr eaLnBrk="1" hangingPunct="1">
              <a:lnSpc>
                <a:spcPct val="105000"/>
              </a:lnSpc>
              <a:spcBef>
                <a:spcPct val="25000"/>
              </a:spcBef>
            </a:pPr>
            <a:r>
              <a:rPr lang="zh-TW" altLang="en-US" sz="2400" b="1" u="sng" dirty="0" smtClean="0"/>
              <a:t>事務處理</a:t>
            </a:r>
            <a:r>
              <a:rPr lang="zh-TW" altLang="en-US" sz="2400" dirty="0" smtClean="0"/>
              <a:t>：由原始授信機構或其他專業服務公司，負責向債務人收取貸款本息，再轉交給證券投資人。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wipe(down)">
                                      <p:cBhvr>
                                        <p:cTn id="7" dur="500"/>
                                        <p:tgtEl>
                                          <p:spTgt spid="1075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773">
                                            <p:txEl>
                                              <p:pRg st="0" end="0"/>
                                            </p:txEl>
                                          </p:spTgt>
                                        </p:tgtEl>
                                        <p:attrNameLst>
                                          <p:attrName>style.visibility</p:attrName>
                                        </p:attrNameLst>
                                      </p:cBhvr>
                                      <p:to>
                                        <p:strVal val="visible"/>
                                      </p:to>
                                    </p:set>
                                    <p:animEffect transition="in" filter="fade">
                                      <p:cBhvr>
                                        <p:cTn id="12" dur="1000"/>
                                        <p:tgtEl>
                                          <p:spTgt spid="32773">
                                            <p:txEl>
                                              <p:pRg st="0" end="0"/>
                                            </p:txEl>
                                          </p:spTgt>
                                        </p:tgtEl>
                                      </p:cBhvr>
                                    </p:animEffect>
                                    <p:anim calcmode="lin" valueType="num">
                                      <p:cBhvr>
                                        <p:cTn id="13" dur="1000" fill="hold"/>
                                        <p:tgtEl>
                                          <p:spTgt spid="3277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277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2773">
                                            <p:txEl>
                                              <p:pRg st="1" end="1"/>
                                            </p:txEl>
                                          </p:spTgt>
                                        </p:tgtEl>
                                        <p:attrNameLst>
                                          <p:attrName>style.visibility</p:attrName>
                                        </p:attrNameLst>
                                      </p:cBhvr>
                                      <p:to>
                                        <p:strVal val="visible"/>
                                      </p:to>
                                    </p:set>
                                    <p:animEffect transition="in" filter="fade">
                                      <p:cBhvr>
                                        <p:cTn id="19" dur="1000"/>
                                        <p:tgtEl>
                                          <p:spTgt spid="32773">
                                            <p:txEl>
                                              <p:pRg st="1" end="1"/>
                                            </p:txEl>
                                          </p:spTgt>
                                        </p:tgtEl>
                                      </p:cBhvr>
                                    </p:animEffect>
                                    <p:anim calcmode="lin" valueType="num">
                                      <p:cBhvr>
                                        <p:cTn id="20" dur="1000" fill="hold"/>
                                        <p:tgtEl>
                                          <p:spTgt spid="3277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277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2773">
                                            <p:txEl>
                                              <p:pRg st="2" end="2"/>
                                            </p:txEl>
                                          </p:spTgt>
                                        </p:tgtEl>
                                        <p:attrNameLst>
                                          <p:attrName>style.visibility</p:attrName>
                                        </p:attrNameLst>
                                      </p:cBhvr>
                                      <p:to>
                                        <p:strVal val="visible"/>
                                      </p:to>
                                    </p:set>
                                    <p:animEffect transition="in" filter="fade">
                                      <p:cBhvr>
                                        <p:cTn id="26" dur="1000"/>
                                        <p:tgtEl>
                                          <p:spTgt spid="32773">
                                            <p:txEl>
                                              <p:pRg st="2" end="2"/>
                                            </p:txEl>
                                          </p:spTgt>
                                        </p:tgtEl>
                                      </p:cBhvr>
                                    </p:animEffect>
                                    <p:anim calcmode="lin" valueType="num">
                                      <p:cBhvr>
                                        <p:cTn id="27" dur="1000" fill="hold"/>
                                        <p:tgtEl>
                                          <p:spTgt spid="3277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277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2773">
                                            <p:txEl>
                                              <p:pRg st="3" end="3"/>
                                            </p:txEl>
                                          </p:spTgt>
                                        </p:tgtEl>
                                        <p:attrNameLst>
                                          <p:attrName>style.visibility</p:attrName>
                                        </p:attrNameLst>
                                      </p:cBhvr>
                                      <p:to>
                                        <p:strVal val="visible"/>
                                      </p:to>
                                    </p:set>
                                    <p:animEffect transition="in" filter="fade">
                                      <p:cBhvr>
                                        <p:cTn id="33" dur="1000"/>
                                        <p:tgtEl>
                                          <p:spTgt spid="32773">
                                            <p:txEl>
                                              <p:pRg st="3" end="3"/>
                                            </p:txEl>
                                          </p:spTgt>
                                        </p:tgtEl>
                                      </p:cBhvr>
                                    </p:animEffect>
                                    <p:anim calcmode="lin" valueType="num">
                                      <p:cBhvr>
                                        <p:cTn id="34" dur="1000" fill="hold"/>
                                        <p:tgtEl>
                                          <p:spTgt spid="3277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277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2773">
                                            <p:txEl>
                                              <p:pRg st="4" end="4"/>
                                            </p:txEl>
                                          </p:spTgt>
                                        </p:tgtEl>
                                        <p:attrNameLst>
                                          <p:attrName>style.visibility</p:attrName>
                                        </p:attrNameLst>
                                      </p:cBhvr>
                                      <p:to>
                                        <p:strVal val="visible"/>
                                      </p:to>
                                    </p:set>
                                    <p:animEffect transition="in" filter="fade">
                                      <p:cBhvr>
                                        <p:cTn id="40" dur="1000"/>
                                        <p:tgtEl>
                                          <p:spTgt spid="32773">
                                            <p:txEl>
                                              <p:pRg st="4" end="4"/>
                                            </p:txEl>
                                          </p:spTgt>
                                        </p:tgtEl>
                                      </p:cBhvr>
                                    </p:animEffect>
                                    <p:anim calcmode="lin" valueType="num">
                                      <p:cBhvr>
                                        <p:cTn id="41" dur="1000" fill="hold"/>
                                        <p:tgtEl>
                                          <p:spTgt spid="3277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277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2773">
                                            <p:txEl>
                                              <p:pRg st="5" end="5"/>
                                            </p:txEl>
                                          </p:spTgt>
                                        </p:tgtEl>
                                        <p:attrNameLst>
                                          <p:attrName>style.visibility</p:attrName>
                                        </p:attrNameLst>
                                      </p:cBhvr>
                                      <p:to>
                                        <p:strVal val="visible"/>
                                      </p:to>
                                    </p:set>
                                    <p:animEffect transition="in" filter="fade">
                                      <p:cBhvr>
                                        <p:cTn id="47" dur="1000"/>
                                        <p:tgtEl>
                                          <p:spTgt spid="32773">
                                            <p:txEl>
                                              <p:pRg st="5" end="5"/>
                                            </p:txEl>
                                          </p:spTgt>
                                        </p:tgtEl>
                                      </p:cBhvr>
                                    </p:animEffect>
                                    <p:anim calcmode="lin" valueType="num">
                                      <p:cBhvr>
                                        <p:cTn id="48" dur="1000" fill="hold"/>
                                        <p:tgtEl>
                                          <p:spTgt spid="3277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277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3277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債劵的評價</a:t>
            </a:r>
          </a:p>
        </p:txBody>
      </p:sp>
      <p:sp>
        <p:nvSpPr>
          <p:cNvPr id="33796" name="內容版面配置區 2"/>
          <p:cNvSpPr>
            <a:spLocks noGrp="1"/>
          </p:cNvSpPr>
          <p:nvPr>
            <p:ph idx="1"/>
          </p:nvPr>
        </p:nvSpPr>
        <p:spPr>
          <a:xfrm>
            <a:off x="1785938" y="2000250"/>
            <a:ext cx="6672262" cy="4095750"/>
          </a:xfrm>
        </p:spPr>
        <p:txBody>
          <a:bodyPr/>
          <a:lstStyle/>
          <a:p>
            <a:pPr eaLnBrk="1" hangingPunct="1">
              <a:buFont typeface="Wingdings" pitchFamily="2" charset="2"/>
              <a:buNone/>
            </a:pPr>
            <a:endParaRPr lang="en-US" altLang="zh-TW" smtClean="0"/>
          </a:p>
          <a:p>
            <a:pPr eaLnBrk="1" hangingPunct="1">
              <a:lnSpc>
                <a:spcPct val="150000"/>
              </a:lnSpc>
            </a:pPr>
            <a:r>
              <a:rPr lang="zh-TW" altLang="en-US" smtClean="0"/>
              <a:t>殖利率與債劵評價</a:t>
            </a:r>
            <a:endParaRPr lang="en-US" altLang="zh-TW" smtClean="0"/>
          </a:p>
          <a:p>
            <a:pPr eaLnBrk="1" hangingPunct="1">
              <a:lnSpc>
                <a:spcPct val="150000"/>
              </a:lnSpc>
            </a:pPr>
            <a:r>
              <a:rPr lang="zh-TW" altLang="en-US" smtClean="0"/>
              <a:t>影響債劵價格的因素</a:t>
            </a:r>
          </a:p>
        </p:txBody>
      </p:sp>
      <p:sp>
        <p:nvSpPr>
          <p:cNvPr id="31749" name="投影片編號版面配置區 3"/>
          <p:cNvSpPr>
            <a:spLocks noGrp="1"/>
          </p:cNvSpPr>
          <p:nvPr>
            <p:ph type="sldNum" sz="quarter" idx="12"/>
          </p:nvPr>
        </p:nvSpPr>
        <p:spPr>
          <a:noFill/>
        </p:spPr>
        <p:txBody>
          <a:bodyPr/>
          <a:lstStyle/>
          <a:p>
            <a:fld id="{AE97758D-3770-460F-A4A3-3D17BEA8B4CF}" type="slidenum">
              <a:rPr lang="en-US" altLang="zh-TW" smtClean="0"/>
              <a:pPr/>
              <a:t>21</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3" presetClass="entr" presetSubtype="288" fill="hold" nodeType="withEffect">
                                  <p:stCondLst>
                                    <p:cond delay="0"/>
                                  </p:stCondLst>
                                  <p:childTnLst>
                                    <p:set>
                                      <p:cBhvr>
                                        <p:cTn id="9" dur="1" fill="hold">
                                          <p:stCondLst>
                                            <p:cond delay="0"/>
                                          </p:stCondLst>
                                        </p:cTn>
                                        <p:tgtEl>
                                          <p:spTgt spid="33796">
                                            <p:txEl>
                                              <p:pRg st="1" end="1"/>
                                            </p:txEl>
                                          </p:spTgt>
                                        </p:tgtEl>
                                        <p:attrNameLst>
                                          <p:attrName>style.visibility</p:attrName>
                                        </p:attrNameLst>
                                      </p:cBhvr>
                                      <p:to>
                                        <p:strVal val="visible"/>
                                      </p:to>
                                    </p:set>
                                    <p:anim calcmode="lin" valueType="num">
                                      <p:cBhvr>
                                        <p:cTn id="10" dur="500" fill="hold"/>
                                        <p:tgtEl>
                                          <p:spTgt spid="33796">
                                            <p:txEl>
                                              <p:pRg st="1" end="1"/>
                                            </p:txEl>
                                          </p:spTgt>
                                        </p:tgtEl>
                                        <p:attrNameLst>
                                          <p:attrName>ppt_w</p:attrName>
                                        </p:attrNameLst>
                                      </p:cBhvr>
                                      <p:tavLst>
                                        <p:tav tm="0">
                                          <p:val>
                                            <p:strVal val="4/3*#ppt_w"/>
                                          </p:val>
                                        </p:tav>
                                        <p:tav tm="100000">
                                          <p:val>
                                            <p:strVal val="#ppt_w"/>
                                          </p:val>
                                        </p:tav>
                                      </p:tavLst>
                                    </p:anim>
                                    <p:anim calcmode="lin" valueType="num">
                                      <p:cBhvr>
                                        <p:cTn id="11" dur="500" fill="hold"/>
                                        <p:tgtEl>
                                          <p:spTgt spid="33796">
                                            <p:txEl>
                                              <p:pRg st="1" end="1"/>
                                            </p:txEl>
                                          </p:spTgt>
                                        </p:tgtEl>
                                        <p:attrNameLst>
                                          <p:attrName>ppt_h</p:attrName>
                                        </p:attrNameLst>
                                      </p:cBhvr>
                                      <p:tavLst>
                                        <p:tav tm="0">
                                          <p:val>
                                            <p:strVal val="4/3*#ppt_h"/>
                                          </p:val>
                                        </p:tav>
                                        <p:tav tm="100000">
                                          <p:val>
                                            <p:strVal val="#ppt_h"/>
                                          </p:val>
                                        </p:tav>
                                      </p:tavLst>
                                    </p:anim>
                                  </p:childTnLst>
                                </p:cTn>
                              </p:par>
                              <p:par>
                                <p:cTn id="12" presetID="23" presetClass="entr" presetSubtype="288" fill="hold" nodeType="withEffect">
                                  <p:stCondLst>
                                    <p:cond delay="0"/>
                                  </p:stCondLst>
                                  <p:childTnLst>
                                    <p:set>
                                      <p:cBhvr>
                                        <p:cTn id="13" dur="1" fill="hold">
                                          <p:stCondLst>
                                            <p:cond delay="0"/>
                                          </p:stCondLst>
                                        </p:cTn>
                                        <p:tgtEl>
                                          <p:spTgt spid="33796">
                                            <p:txEl>
                                              <p:pRg st="2" end="2"/>
                                            </p:txEl>
                                          </p:spTgt>
                                        </p:tgtEl>
                                        <p:attrNameLst>
                                          <p:attrName>style.visibility</p:attrName>
                                        </p:attrNameLst>
                                      </p:cBhvr>
                                      <p:to>
                                        <p:strVal val="visible"/>
                                      </p:to>
                                    </p:set>
                                    <p:anim calcmode="lin" valueType="num">
                                      <p:cBhvr>
                                        <p:cTn id="14" dur="500" fill="hold"/>
                                        <p:tgtEl>
                                          <p:spTgt spid="33796">
                                            <p:txEl>
                                              <p:pRg st="2" end="2"/>
                                            </p:txEl>
                                          </p:spTgt>
                                        </p:tgtEl>
                                        <p:attrNameLst>
                                          <p:attrName>ppt_w</p:attrName>
                                        </p:attrNameLst>
                                      </p:cBhvr>
                                      <p:tavLst>
                                        <p:tav tm="0">
                                          <p:val>
                                            <p:strVal val="4/3*#ppt_w"/>
                                          </p:val>
                                        </p:tav>
                                        <p:tav tm="100000">
                                          <p:val>
                                            <p:strVal val="#ppt_w"/>
                                          </p:val>
                                        </p:tav>
                                      </p:tavLst>
                                    </p:anim>
                                    <p:anim calcmode="lin" valueType="num">
                                      <p:cBhvr>
                                        <p:cTn id="15" dur="500" fill="hold"/>
                                        <p:tgtEl>
                                          <p:spTgt spid="33796">
                                            <p:txEl>
                                              <p:pRg st="2" end="2"/>
                                            </p:txEl>
                                          </p:spTgt>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2771" name="投影片編號版面配置區 5"/>
          <p:cNvSpPr>
            <a:spLocks noGrp="1"/>
          </p:cNvSpPr>
          <p:nvPr>
            <p:ph type="sldNum" sz="quarter" idx="12"/>
          </p:nvPr>
        </p:nvSpPr>
        <p:spPr>
          <a:noFill/>
        </p:spPr>
        <p:txBody>
          <a:bodyPr/>
          <a:lstStyle/>
          <a:p>
            <a:fld id="{47D004FF-DF90-44F0-B252-8579B757DDE5}" type="slidenum">
              <a:rPr lang="en-US" altLang="zh-TW" smtClean="0"/>
              <a:pPr/>
              <a:t>22</a:t>
            </a:fld>
            <a:endParaRPr lang="en-US" altLang="zh-TW" smtClean="0"/>
          </a:p>
        </p:txBody>
      </p:sp>
      <p:sp>
        <p:nvSpPr>
          <p:cNvPr id="179202" name="Rectangle 2"/>
          <p:cNvSpPr>
            <a:spLocks noGrp="1" noChangeArrowheads="1"/>
          </p:cNvSpPr>
          <p:nvPr>
            <p:ph type="title"/>
          </p:nvPr>
        </p:nvSpPr>
        <p:spPr/>
        <p:txBody>
          <a:bodyPr/>
          <a:lstStyle/>
          <a:p>
            <a:pPr eaLnBrk="1" hangingPunct="1">
              <a:defRPr/>
            </a:pPr>
            <a:r>
              <a:rPr lang="zh-TW" altLang="zh-TW" dirty="0">
                <a:effectLst>
                  <a:outerShdw blurRad="38100" dist="38100" dir="2700000" algn="tl">
                    <a:srgbClr val="000000">
                      <a:alpha val="43137"/>
                    </a:srgbClr>
                  </a:outerShdw>
                </a:effectLst>
              </a:rPr>
              <a:t>債券的評價</a:t>
            </a:r>
            <a:endParaRPr lang="zh-TW" altLang="en-US" dirty="0" smtClean="0">
              <a:effectLst>
                <a:outerShdw blurRad="38100" dist="38100" dir="2700000" algn="tl">
                  <a:srgbClr val="000000">
                    <a:alpha val="43137"/>
                  </a:srgbClr>
                </a:outerShdw>
              </a:effectLst>
            </a:endParaRPr>
          </a:p>
        </p:txBody>
      </p:sp>
      <p:sp>
        <p:nvSpPr>
          <p:cNvPr id="34821" name="Rectangle 3"/>
          <p:cNvSpPr>
            <a:spLocks noGrp="1" noChangeArrowheads="1"/>
          </p:cNvSpPr>
          <p:nvPr>
            <p:ph type="body" idx="1"/>
          </p:nvPr>
        </p:nvSpPr>
        <p:spPr/>
        <p:txBody>
          <a:bodyPr/>
          <a:lstStyle/>
          <a:p>
            <a:pPr eaLnBrk="1" hangingPunct="1">
              <a:lnSpc>
                <a:spcPct val="105000"/>
              </a:lnSpc>
              <a:spcBef>
                <a:spcPct val="25000"/>
              </a:spcBef>
              <a:defRPr/>
            </a:pPr>
            <a:r>
              <a:rPr lang="zh-TW" altLang="zh-TW" dirty="0"/>
              <a:t>債券的價格等於債券未來的現金流的</a:t>
            </a:r>
            <a:r>
              <a:rPr lang="zh-TW" altLang="zh-TW" dirty="0">
                <a:solidFill>
                  <a:srgbClr val="006600"/>
                </a:solidFill>
              </a:rPr>
              <a:t>折現值</a:t>
            </a:r>
            <a:r>
              <a:rPr lang="zh-TW" altLang="zh-TW" dirty="0"/>
              <a:t>，折現率稱為殖利率，殖利率又稱為到期收益</a:t>
            </a:r>
            <a:r>
              <a:rPr lang="zh-TW" altLang="zh-TW" dirty="0" smtClean="0"/>
              <a:t>率</a:t>
            </a:r>
            <a:r>
              <a:rPr lang="zh-CN" altLang="en-US" dirty="0" smtClean="0"/>
              <a:t>。</a:t>
            </a:r>
            <a:endParaRPr lang="en-US" altLang="zh-TW" dirty="0" smtClean="0"/>
          </a:p>
          <a:p>
            <a:pPr eaLnBrk="1" hangingPunct="1">
              <a:lnSpc>
                <a:spcPct val="105000"/>
              </a:lnSpc>
              <a:spcBef>
                <a:spcPct val="25000"/>
              </a:spcBef>
              <a:defRPr/>
            </a:pPr>
            <a:r>
              <a:rPr lang="zh-TW" altLang="en-US" dirty="0" smtClean="0">
                <a:effectLst>
                  <a:outerShdw blurRad="38100" dist="38100" dir="2700000" algn="tl">
                    <a:srgbClr val="000000">
                      <a:alpha val="43137"/>
                    </a:srgbClr>
                  </a:outerShdw>
                </a:effectLst>
              </a:rPr>
              <a:t>殖利率</a:t>
            </a:r>
            <a:r>
              <a:rPr lang="zh-TW" altLang="en-US" dirty="0" smtClean="0"/>
              <a:t>相當於投資人將債券</a:t>
            </a:r>
            <a:r>
              <a:rPr lang="zh-TW" altLang="en-US" dirty="0" smtClean="0">
                <a:solidFill>
                  <a:srgbClr val="003399"/>
                </a:solidFill>
              </a:rPr>
              <a:t>持有到到期日</a:t>
            </a:r>
            <a:r>
              <a:rPr lang="zh-TW" altLang="en-US" dirty="0" smtClean="0"/>
              <a:t>，並將債券給付的現金流以殖利率再投資，所得到的報酬率。</a:t>
            </a:r>
            <a:endParaRPr lang="en-US" altLang="zh-TW"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wipe(down)">
                                      <p:cBhvr>
                                        <p:cTn id="7" dur="500"/>
                                        <p:tgtEl>
                                          <p:spTgt spid="17920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4821">
                                            <p:txEl>
                                              <p:pRg st="0" end="0"/>
                                            </p:txEl>
                                          </p:spTgt>
                                        </p:tgtEl>
                                        <p:attrNameLst>
                                          <p:attrName>style.visibility</p:attrName>
                                        </p:attrNameLst>
                                      </p:cBhvr>
                                      <p:to>
                                        <p:strVal val="visible"/>
                                      </p:to>
                                    </p:set>
                                    <p:animEffect transition="in" filter="barn(inVertical)">
                                      <p:cBhvr>
                                        <p:cTn id="12" dur="500"/>
                                        <p:tgtEl>
                                          <p:spTgt spid="348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4821">
                                            <p:txEl>
                                              <p:pRg st="1" end="1"/>
                                            </p:txEl>
                                          </p:spTgt>
                                        </p:tgtEl>
                                        <p:attrNameLst>
                                          <p:attrName>style.visibility</p:attrName>
                                        </p:attrNameLst>
                                      </p:cBhvr>
                                      <p:to>
                                        <p:strVal val="visible"/>
                                      </p:to>
                                    </p:set>
                                    <p:animEffect transition="in" filter="barn(inVertical)">
                                      <p:cBhvr>
                                        <p:cTn id="17" dur="500"/>
                                        <p:tgtEl>
                                          <p:spTgt spid="348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p:bldP spid="3482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1028" name="投影片編號版面配置區 6"/>
          <p:cNvSpPr>
            <a:spLocks noGrp="1"/>
          </p:cNvSpPr>
          <p:nvPr>
            <p:ph type="sldNum" sz="quarter" idx="12"/>
          </p:nvPr>
        </p:nvSpPr>
        <p:spPr>
          <a:noFill/>
        </p:spPr>
        <p:txBody>
          <a:bodyPr/>
          <a:lstStyle/>
          <a:p>
            <a:fld id="{E10080BB-906A-4DAE-B5E3-085B2E51DBE9}" type="slidenum">
              <a:rPr lang="en-US" altLang="zh-TW" smtClean="0"/>
              <a:pPr/>
              <a:t>23</a:t>
            </a:fld>
            <a:endParaRPr lang="en-US" altLang="zh-TW" smtClean="0"/>
          </a:p>
        </p:txBody>
      </p:sp>
      <p:sp>
        <p:nvSpPr>
          <p:cNvPr id="176130" name="Rectangle 2"/>
          <p:cNvSpPr>
            <a:spLocks noGrp="1" noChangeArrowheads="1"/>
          </p:cNvSpPr>
          <p:nvPr>
            <p:ph type="title"/>
          </p:nvPr>
        </p:nvSpPr>
        <p:spPr>
          <a:xfrm>
            <a:off x="652109" y="268884"/>
            <a:ext cx="7772400" cy="1143000"/>
          </a:xfrm>
        </p:spPr>
        <p:txBody>
          <a:bodyPr/>
          <a:lstStyle/>
          <a:p>
            <a:pPr eaLnBrk="1" hangingPunct="1">
              <a:defRPr/>
            </a:pPr>
            <a:r>
              <a:rPr lang="zh-TW" altLang="zh-TW" dirty="0">
                <a:effectLst>
                  <a:outerShdw blurRad="38100" dist="38100" dir="2700000" algn="tl">
                    <a:srgbClr val="000000">
                      <a:alpha val="43137"/>
                    </a:srgbClr>
                  </a:outerShdw>
                </a:effectLst>
              </a:rPr>
              <a:t>付息日的債券評價</a:t>
            </a:r>
            <a:endParaRPr lang="zh-TW" altLang="en-US" dirty="0" smtClean="0">
              <a:effectLst>
                <a:outerShdw blurRad="38100" dist="38100" dir="2700000" algn="tl">
                  <a:srgbClr val="000000">
                    <a:alpha val="43137"/>
                  </a:srgbClr>
                </a:outerShdw>
              </a:effectLst>
            </a:endParaRPr>
          </a:p>
        </p:txBody>
      </p:sp>
      <p:sp>
        <p:nvSpPr>
          <p:cNvPr id="1030" name="Rectangle 3"/>
          <p:cNvSpPr>
            <a:spLocks noGrp="1" noChangeArrowheads="1"/>
          </p:cNvSpPr>
          <p:nvPr>
            <p:ph type="body" sz="half" idx="1"/>
          </p:nvPr>
        </p:nvSpPr>
        <p:spPr>
          <a:xfrm>
            <a:off x="685800" y="1700213"/>
            <a:ext cx="8315325" cy="4591050"/>
          </a:xfrm>
        </p:spPr>
        <p:txBody>
          <a:bodyPr/>
          <a:lstStyle/>
          <a:p>
            <a:pPr eaLnBrk="1" hangingPunct="1">
              <a:buFont typeface="Wingdings" pitchFamily="2" charset="2"/>
              <a:buNone/>
            </a:pPr>
            <a:r>
              <a:rPr lang="zh-TW" altLang="en-US" sz="2800" dirty="0" smtClean="0"/>
              <a:t>債券殖利率與價格的關係可以表示為：</a:t>
            </a:r>
          </a:p>
          <a:p>
            <a:pPr eaLnBrk="1" hangingPunct="1">
              <a:buFont typeface="Wingdings" pitchFamily="2" charset="2"/>
              <a:buNone/>
            </a:pPr>
            <a:endParaRPr lang="zh-TW" altLang="en-US" sz="2400" dirty="0" smtClean="0"/>
          </a:p>
          <a:p>
            <a:pPr eaLnBrk="1" hangingPunct="1">
              <a:buFont typeface="Wingdings" pitchFamily="2" charset="2"/>
              <a:buNone/>
            </a:pPr>
            <a:endParaRPr lang="zh-TW" altLang="en-US" sz="2400" dirty="0" smtClean="0"/>
          </a:p>
          <a:p>
            <a:pPr eaLnBrk="1" hangingPunct="1">
              <a:buFont typeface="Wingdings" pitchFamily="2" charset="2"/>
              <a:buNone/>
            </a:pPr>
            <a:endParaRPr lang="zh-TW" altLang="en-US" sz="2400" dirty="0" smtClean="0"/>
          </a:p>
          <a:p>
            <a:pPr eaLnBrk="1" hangingPunct="1">
              <a:buFont typeface="Wingdings" pitchFamily="2" charset="2"/>
              <a:buNone/>
            </a:pPr>
            <a:r>
              <a:rPr lang="zh-TW" altLang="en-US" sz="2000" dirty="0" smtClean="0"/>
              <a:t>式中，</a:t>
            </a:r>
            <a:endParaRPr lang="zh-TW" altLang="en-US" sz="2000" i="1" dirty="0" smtClean="0"/>
          </a:p>
          <a:p>
            <a:pPr eaLnBrk="1" hangingPunct="1">
              <a:buFont typeface="Wingdings" pitchFamily="2" charset="2"/>
              <a:buNone/>
            </a:pPr>
            <a:r>
              <a:rPr lang="en-US" altLang="zh-TW" sz="2000" i="1" dirty="0" smtClean="0"/>
              <a:t>P</a:t>
            </a:r>
            <a:r>
              <a:rPr lang="zh-TW" altLang="en-US" sz="2000" dirty="0" smtClean="0"/>
              <a:t>：債券價格</a:t>
            </a:r>
            <a:r>
              <a:rPr lang="zh-CN" altLang="en-US" sz="2000" dirty="0" smtClean="0"/>
              <a:t>。</a:t>
            </a:r>
            <a:endParaRPr lang="zh-TW" altLang="en-US" sz="2000" i="1" dirty="0" smtClean="0"/>
          </a:p>
          <a:p>
            <a:pPr eaLnBrk="1" hangingPunct="1">
              <a:buNone/>
            </a:pPr>
            <a:r>
              <a:rPr lang="en-US" altLang="zh-TW" sz="2000" i="1" dirty="0" smtClean="0"/>
              <a:t>y</a:t>
            </a:r>
            <a:r>
              <a:rPr lang="zh-TW" altLang="en-US" sz="2000" dirty="0" smtClean="0"/>
              <a:t>：</a:t>
            </a:r>
            <a:r>
              <a:rPr lang="zh-TW" altLang="zh-TW" sz="2000" dirty="0"/>
              <a:t>債券殖利率，以付息期間表示。如債券一年付息一次，殖利率為</a:t>
            </a:r>
            <a:r>
              <a:rPr lang="zh-TW" altLang="zh-TW" sz="2000" dirty="0" smtClean="0"/>
              <a:t>年率</a:t>
            </a:r>
            <a:r>
              <a:rPr lang="en-US" altLang="zh-TW" sz="2000" dirty="0" smtClean="0"/>
              <a:t>(% </a:t>
            </a:r>
            <a:r>
              <a:rPr lang="en-US" altLang="zh-TW" sz="2000" dirty="0"/>
              <a:t>per </a:t>
            </a:r>
            <a:r>
              <a:rPr lang="en-US" altLang="zh-TW" sz="2000" dirty="0" smtClean="0"/>
              <a:t>year)</a:t>
            </a:r>
            <a:r>
              <a:rPr lang="zh-TW" altLang="zh-TW" sz="2000" dirty="0" smtClean="0"/>
              <a:t>；</a:t>
            </a:r>
            <a:r>
              <a:rPr lang="zh-TW" altLang="zh-TW" sz="2000" dirty="0"/>
              <a:t>如半年付息一次，殖利率為半</a:t>
            </a:r>
            <a:r>
              <a:rPr lang="zh-TW" altLang="zh-TW" sz="2000" dirty="0" smtClean="0"/>
              <a:t>年率</a:t>
            </a:r>
            <a:r>
              <a:rPr lang="en-US" altLang="zh-TW" sz="2000" dirty="0" smtClean="0"/>
              <a:t>(% </a:t>
            </a:r>
            <a:r>
              <a:rPr lang="en-US" altLang="zh-TW" sz="2000" dirty="0"/>
              <a:t>per 1/2 </a:t>
            </a:r>
            <a:r>
              <a:rPr lang="en-US" altLang="zh-TW" sz="2000" dirty="0" smtClean="0"/>
              <a:t>year)</a:t>
            </a:r>
            <a:r>
              <a:rPr lang="zh-TW" altLang="zh-TW" sz="2000" dirty="0" smtClean="0"/>
              <a:t>；</a:t>
            </a:r>
            <a:r>
              <a:rPr lang="zh-TW" altLang="zh-TW" sz="2000" dirty="0"/>
              <a:t>如一季付息一次，殖利率為季</a:t>
            </a:r>
            <a:r>
              <a:rPr lang="zh-TW" altLang="zh-TW" sz="2000" dirty="0" smtClean="0"/>
              <a:t>率</a:t>
            </a:r>
            <a:r>
              <a:rPr lang="en-US" altLang="zh-TW" sz="2000" dirty="0" smtClean="0"/>
              <a:t>(% </a:t>
            </a:r>
            <a:r>
              <a:rPr lang="en-US" altLang="zh-TW" sz="2000" dirty="0"/>
              <a:t>per </a:t>
            </a:r>
            <a:r>
              <a:rPr lang="en-US" altLang="zh-TW" sz="2000" dirty="0" smtClean="0"/>
              <a:t>quarter)</a:t>
            </a:r>
            <a:r>
              <a:rPr lang="zh-TW" altLang="zh-TW" sz="2000" dirty="0" smtClean="0"/>
              <a:t>。</a:t>
            </a:r>
            <a:endParaRPr lang="en-US" altLang="zh-TW" sz="2000" dirty="0" smtClean="0"/>
          </a:p>
          <a:p>
            <a:pPr eaLnBrk="1" hangingPunct="1">
              <a:buNone/>
            </a:pPr>
            <a:r>
              <a:rPr lang="en-US" altLang="zh-TW" sz="2000" i="1" dirty="0" smtClean="0"/>
              <a:t>C</a:t>
            </a:r>
            <a:r>
              <a:rPr lang="en-US" altLang="zh-TW" sz="2000" i="1" baseline="-25000" dirty="0" smtClean="0"/>
              <a:t>t</a:t>
            </a:r>
            <a:r>
              <a:rPr lang="zh-TW" altLang="en-US" sz="2000" dirty="0" smtClean="0"/>
              <a:t>：債券在第</a:t>
            </a:r>
            <a:r>
              <a:rPr lang="en-US" altLang="zh-TW" sz="2000" dirty="0" smtClean="0"/>
              <a:t>t</a:t>
            </a:r>
            <a:r>
              <a:rPr lang="zh-TW" altLang="en-US" sz="2000" dirty="0" smtClean="0"/>
              <a:t>期支付的利息</a:t>
            </a:r>
            <a:r>
              <a:rPr lang="zh-CN" altLang="en-US" sz="2000" dirty="0" smtClean="0"/>
              <a:t>。</a:t>
            </a:r>
            <a:endParaRPr lang="zh-TW" altLang="en-US" sz="2000" i="1" dirty="0" smtClean="0"/>
          </a:p>
          <a:p>
            <a:pPr eaLnBrk="1" hangingPunct="1">
              <a:buNone/>
            </a:pPr>
            <a:r>
              <a:rPr lang="en-US" altLang="zh-TW" sz="2000" i="1" dirty="0" smtClean="0"/>
              <a:t>n</a:t>
            </a:r>
            <a:r>
              <a:rPr lang="zh-TW" altLang="en-US" sz="2000" dirty="0" smtClean="0"/>
              <a:t>：</a:t>
            </a:r>
            <a:r>
              <a:rPr lang="zh-TW" altLang="zh-TW" sz="2000" dirty="0"/>
              <a:t>距離債券到期的期數，</a:t>
            </a:r>
            <a:r>
              <a:rPr lang="en-US" altLang="zh-TW" sz="2000" dirty="0"/>
              <a:t>n</a:t>
            </a:r>
            <a:r>
              <a:rPr lang="zh-TW" altLang="zh-TW" sz="2000" dirty="0"/>
              <a:t>為整數</a:t>
            </a:r>
            <a:r>
              <a:rPr lang="zh-TW" altLang="zh-TW" sz="2000" dirty="0" smtClean="0"/>
              <a:t>。</a:t>
            </a:r>
            <a:endParaRPr lang="en-US" altLang="zh-TW" sz="2000" dirty="0" smtClean="0"/>
          </a:p>
          <a:p>
            <a:pPr eaLnBrk="1" hangingPunct="1">
              <a:buNone/>
            </a:pPr>
            <a:r>
              <a:rPr lang="en-US" altLang="zh-TW" sz="2000" i="1" dirty="0" smtClean="0"/>
              <a:t>F</a:t>
            </a:r>
            <a:r>
              <a:rPr lang="zh-TW" altLang="en-US" sz="2000" dirty="0" smtClean="0"/>
              <a:t>：債券面額</a:t>
            </a:r>
            <a:r>
              <a:rPr lang="zh-CN" altLang="en-US" sz="2000" dirty="0" smtClean="0"/>
              <a:t>。</a:t>
            </a:r>
            <a:endParaRPr lang="zh-TW" altLang="en-US" sz="2000" dirty="0" smtClean="0"/>
          </a:p>
        </p:txBody>
      </p:sp>
      <p:graphicFrame>
        <p:nvGraphicFramePr>
          <p:cNvPr id="1026" name="Object 7"/>
          <p:cNvGraphicFramePr>
            <a:graphicFrameLocks noGrp="1" noChangeAspect="1"/>
          </p:cNvGraphicFramePr>
          <p:nvPr>
            <p:ph sz="half" idx="2"/>
          </p:nvPr>
        </p:nvGraphicFramePr>
        <p:xfrm>
          <a:off x="1547664" y="2276872"/>
          <a:ext cx="5193382" cy="1150938"/>
        </p:xfrm>
        <a:graphic>
          <a:graphicData uri="http://schemas.openxmlformats.org/presentationml/2006/ole">
            <mc:AlternateContent xmlns:mc="http://schemas.openxmlformats.org/markup-compatibility/2006">
              <mc:Choice xmlns:v="urn:schemas-microsoft-com:vml" Requires="v">
                <p:oleObj spid="_x0000_s1040" name="Equation" r:id="rId3" imgW="3632040" imgH="1015920" progId="Equation.DSMT4">
                  <p:embed/>
                </p:oleObj>
              </mc:Choice>
              <mc:Fallback>
                <p:oleObj name="Equation" r:id="rId3" imgW="3632040" imgH="1015920"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2276872"/>
                        <a:ext cx="5193382" cy="1150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6130"/>
                                        </p:tgtEl>
                                        <p:attrNameLst>
                                          <p:attrName>style.visibility</p:attrName>
                                        </p:attrNameLst>
                                      </p:cBhvr>
                                      <p:to>
                                        <p:strVal val="visible"/>
                                      </p:to>
                                    </p:set>
                                    <p:animEffect transition="in" filter="wipe(down)">
                                      <p:cBhvr>
                                        <p:cTn id="7" dur="500"/>
                                        <p:tgtEl>
                                          <p:spTgt spid="17613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30">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30">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30">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30">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30">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30">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3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0" grpId="0"/>
      <p:bldP spid="103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75656"/>
            <a:ext cx="7772400" cy="4114800"/>
          </a:xfrm>
        </p:spPr>
        <p:txBody>
          <a:bodyPr/>
          <a:lstStyle/>
          <a:p>
            <a:r>
              <a:rPr lang="zh-TW" altLang="zh-TW" sz="2800" dirty="0">
                <a:latin typeface="標楷體" panose="03000509000000000000" pitchFamily="65" charset="-120"/>
                <a:ea typeface="標楷體" panose="03000509000000000000" pitchFamily="65" charset="-120"/>
              </a:rPr>
              <a:t>投資人如果在到期日之前賣出債券，他得到的報酬率不一定等於買進債券時的殖利率</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r>
              <a:rPr lang="zh-TW" altLang="zh-TW" sz="2800" dirty="0">
                <a:latin typeface="標楷體" panose="03000509000000000000" pitchFamily="65" charset="-120"/>
                <a:ea typeface="標楷體" panose="03000509000000000000" pitchFamily="65" charset="-120"/>
              </a:rPr>
              <a:t>不論債券的實際面額為多少，其面額與價格都是以百元表示</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lvl="1"/>
            <a:r>
              <a:rPr lang="zh-TW" altLang="zh-TW" sz="2400" dirty="0">
                <a:latin typeface="標楷體" panose="03000509000000000000" pitchFamily="65" charset="-120"/>
                <a:ea typeface="標楷體" panose="03000509000000000000" pitchFamily="65" charset="-120"/>
              </a:rPr>
              <a:t>當債券價格等於、大於、小於</a:t>
            </a:r>
            <a:r>
              <a:rPr lang="en-US" altLang="zh-TW" sz="2400" dirty="0">
                <a:latin typeface="標楷體" panose="03000509000000000000" pitchFamily="65" charset="-120"/>
                <a:ea typeface="標楷體" panose="03000509000000000000" pitchFamily="65" charset="-120"/>
              </a:rPr>
              <a:t>100</a:t>
            </a:r>
            <a:r>
              <a:rPr lang="zh-TW" altLang="zh-TW" sz="2400" dirty="0">
                <a:latin typeface="標楷體" panose="03000509000000000000" pitchFamily="65" charset="-120"/>
                <a:ea typeface="標楷體" panose="03000509000000000000" pitchFamily="65" charset="-120"/>
              </a:rPr>
              <a:t>元時，分別稱為平價</a:t>
            </a:r>
            <a:r>
              <a:rPr lang="zh-TW" altLang="zh-TW" sz="2400" dirty="0" smtClean="0">
                <a:latin typeface="標楷體" panose="03000509000000000000" pitchFamily="65" charset="-120"/>
                <a:ea typeface="標楷體" panose="03000509000000000000" pitchFamily="65" charset="-120"/>
              </a:rPr>
              <a:t>債券、</a:t>
            </a:r>
            <a:r>
              <a:rPr lang="zh-TW" altLang="zh-TW" sz="2400" dirty="0">
                <a:latin typeface="標楷體" panose="03000509000000000000" pitchFamily="65" charset="-120"/>
                <a:ea typeface="標楷體" panose="03000509000000000000" pitchFamily="65" charset="-120"/>
              </a:rPr>
              <a:t>溢價</a:t>
            </a:r>
            <a:r>
              <a:rPr lang="zh-TW" altLang="zh-TW" sz="2400" dirty="0" smtClean="0">
                <a:latin typeface="標楷體" panose="03000509000000000000" pitchFamily="65" charset="-120"/>
                <a:ea typeface="標楷體" panose="03000509000000000000" pitchFamily="65" charset="-120"/>
              </a:rPr>
              <a:t>債券、</a:t>
            </a:r>
            <a:r>
              <a:rPr lang="zh-TW" altLang="zh-TW" sz="2400" dirty="0">
                <a:latin typeface="標楷體" panose="03000509000000000000" pitchFamily="65" charset="-120"/>
                <a:ea typeface="標楷體" panose="03000509000000000000" pitchFamily="65" charset="-120"/>
              </a:rPr>
              <a:t>折價</a:t>
            </a:r>
            <a:r>
              <a:rPr lang="zh-TW" altLang="zh-TW" sz="2400" dirty="0" smtClean="0">
                <a:latin typeface="標楷體" panose="03000509000000000000" pitchFamily="65" charset="-120"/>
                <a:ea typeface="標楷體" panose="03000509000000000000" pitchFamily="65" charset="-120"/>
              </a:rPr>
              <a:t>債券。</a:t>
            </a:r>
            <a:endParaRPr lang="zh-TW" altLang="en-US" sz="24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24</a:t>
            </a:fld>
            <a:endParaRPr lang="en-US" altLang="zh-TW"/>
          </a:p>
        </p:txBody>
      </p:sp>
      <p:sp>
        <p:nvSpPr>
          <p:cNvPr id="6" name="Rectangle 2"/>
          <p:cNvSpPr>
            <a:spLocks noGrp="1" noChangeArrowheads="1"/>
          </p:cNvSpPr>
          <p:nvPr>
            <p:ph type="title"/>
          </p:nvPr>
        </p:nvSpPr>
        <p:spPr>
          <a:xfrm>
            <a:off x="685800" y="332656"/>
            <a:ext cx="7772400" cy="1143000"/>
          </a:xfrm>
        </p:spPr>
        <p:txBody>
          <a:bodyPr/>
          <a:lstStyle/>
          <a:p>
            <a:pPr eaLnBrk="1" hangingPunct="1">
              <a:defRPr/>
            </a:pPr>
            <a:r>
              <a:rPr lang="zh-TW" altLang="zh-TW" dirty="0">
                <a:effectLst>
                  <a:outerShdw blurRad="38100" dist="38100" dir="2700000" algn="tl">
                    <a:srgbClr val="000000">
                      <a:alpha val="43137"/>
                    </a:srgbClr>
                  </a:outerShdw>
                </a:effectLst>
              </a:rPr>
              <a:t>付息日的債券</a:t>
            </a:r>
            <a:r>
              <a:rPr lang="zh-TW" altLang="zh-TW" dirty="0" smtClean="0">
                <a:effectLst>
                  <a:outerShdw blurRad="38100" dist="38100" dir="2700000" algn="tl">
                    <a:srgbClr val="000000">
                      <a:alpha val="43137"/>
                    </a:srgbClr>
                  </a:outerShdw>
                </a:effectLst>
              </a:rPr>
              <a:t>評價</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smtClean="0">
              <a:effectLst>
                <a:outerShdw blurRad="38100" dist="38100" dir="2700000" algn="tl">
                  <a:srgbClr val="000000">
                    <a:alpha val="43137"/>
                  </a:srgbClr>
                </a:outerShdw>
              </a:effectLst>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11525374"/>
              </p:ext>
            </p:extLst>
          </p:nvPr>
        </p:nvGraphicFramePr>
        <p:xfrm>
          <a:off x="1475656" y="4351257"/>
          <a:ext cx="5762495" cy="1298848"/>
        </p:xfrm>
        <a:graphic>
          <a:graphicData uri="http://schemas.openxmlformats.org/presentationml/2006/ole">
            <mc:AlternateContent xmlns:mc="http://schemas.openxmlformats.org/markup-compatibility/2006">
              <mc:Choice xmlns:v="urn:schemas-microsoft-com:vml" Requires="v">
                <p:oleObj spid="_x0000_s20494" name="Equation" r:id="rId3" imgW="2997200" imgH="673100" progId="Equation.DSMT4">
                  <p:embed/>
                </p:oleObj>
              </mc:Choice>
              <mc:Fallback>
                <p:oleObj name="Equation" r:id="rId3" imgW="2997200" imgH="6731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4351257"/>
                        <a:ext cx="5762495" cy="1298848"/>
                      </a:xfrm>
                      <a:prstGeom prst="rect">
                        <a:avLst/>
                      </a:prstGeom>
                      <a:noFill/>
                    </p:spPr>
                  </p:pic>
                </p:oleObj>
              </mc:Fallback>
            </mc:AlternateContent>
          </a:graphicData>
        </a:graphic>
      </p:graphicFrame>
    </p:spTree>
    <p:extLst>
      <p:ext uri="{BB962C8B-B14F-4D97-AF65-F5344CB8AC3E}">
        <p14:creationId xmlns:p14="http://schemas.microsoft.com/office/powerpoint/2010/main" val="399945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887" y="4455274"/>
            <a:ext cx="6292434" cy="504056"/>
          </a:xfrm>
        </p:spPr>
        <p:txBody>
          <a:bodyPr/>
          <a:lstStyle/>
          <a:p>
            <a:pPr marL="0" indent="0">
              <a:buNone/>
            </a:pPr>
            <a:r>
              <a:rPr lang="zh-TW" altLang="zh-TW" sz="1800" dirty="0" smtClean="0">
                <a:latin typeface="標楷體" panose="03000509000000000000" pitchFamily="65" charset="-120"/>
                <a:ea typeface="標楷體" panose="03000509000000000000" pitchFamily="65" charset="-120"/>
              </a:rPr>
              <a:t>說明</a:t>
            </a:r>
            <a:r>
              <a:rPr lang="zh-TW" altLang="zh-TW" sz="1800" dirty="0">
                <a:latin typeface="標楷體" panose="03000509000000000000" pitchFamily="65" charset="-120"/>
                <a:ea typeface="標楷體" panose="03000509000000000000" pitchFamily="65" charset="-120"/>
              </a:rPr>
              <a:t>：債券面額為</a:t>
            </a:r>
            <a:r>
              <a:rPr lang="en-US" altLang="zh-TW" sz="1800" dirty="0">
                <a:latin typeface="標楷體" panose="03000509000000000000" pitchFamily="65" charset="-120"/>
                <a:ea typeface="標楷體" panose="03000509000000000000" pitchFamily="65" charset="-120"/>
              </a:rPr>
              <a:t>100</a:t>
            </a:r>
            <a:r>
              <a:rPr lang="zh-TW" altLang="zh-TW" sz="1800" dirty="0">
                <a:latin typeface="標楷體" panose="03000509000000000000" pitchFamily="65" charset="-120"/>
                <a:ea typeface="標楷體" panose="03000509000000000000" pitchFamily="65" charset="-120"/>
              </a:rPr>
              <a:t>元，票面利率為</a:t>
            </a:r>
            <a:r>
              <a:rPr lang="en-US" altLang="zh-TW" sz="1800" dirty="0">
                <a:latin typeface="標楷體" panose="03000509000000000000" pitchFamily="65" charset="-120"/>
                <a:ea typeface="標楷體" panose="03000509000000000000" pitchFamily="65" charset="-120"/>
              </a:rPr>
              <a:t>8%</a:t>
            </a:r>
            <a:r>
              <a:rPr lang="zh-TW" altLang="zh-TW" sz="1800" dirty="0">
                <a:latin typeface="標楷體" panose="03000509000000000000" pitchFamily="65" charset="-120"/>
                <a:ea typeface="標楷體" panose="03000509000000000000" pitchFamily="65" charset="-120"/>
              </a:rPr>
              <a:t>，每半年付息</a:t>
            </a:r>
            <a:r>
              <a:rPr lang="en-US" altLang="zh-TW" sz="1800" dirty="0">
                <a:latin typeface="標楷體" panose="03000509000000000000" pitchFamily="65" charset="-120"/>
                <a:ea typeface="標楷體" panose="03000509000000000000" pitchFamily="65" charset="-120"/>
              </a:rPr>
              <a:t>4</a:t>
            </a:r>
            <a:r>
              <a:rPr lang="zh-TW" altLang="zh-TW" sz="1800" dirty="0">
                <a:latin typeface="標楷體" panose="03000509000000000000" pitchFamily="65" charset="-120"/>
                <a:ea typeface="標楷體" panose="03000509000000000000" pitchFamily="65" charset="-120"/>
              </a:rPr>
              <a:t>元。</a:t>
            </a:r>
            <a:endParaRPr lang="zh-TW" altLang="en-US" sz="1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25</a:t>
            </a:fld>
            <a:endParaRPr lang="en-US" altLang="zh-TW"/>
          </a:p>
        </p:txBody>
      </p:sp>
      <p:sp>
        <p:nvSpPr>
          <p:cNvPr id="6" name="Rectangle 2"/>
          <p:cNvSpPr>
            <a:spLocks noGrp="1" noChangeArrowheads="1"/>
          </p:cNvSpPr>
          <p:nvPr>
            <p:ph type="title"/>
          </p:nvPr>
        </p:nvSpPr>
        <p:spPr>
          <a:xfrm>
            <a:off x="655830" y="562001"/>
            <a:ext cx="7772400" cy="1143000"/>
          </a:xfrm>
        </p:spPr>
        <p:txBody>
          <a:bodyPr/>
          <a:lstStyle/>
          <a:p>
            <a:r>
              <a:rPr lang="zh-TW" altLang="zh-TW" b="1" dirty="0">
                <a:latin typeface="標楷體" panose="03000509000000000000" pitchFamily="65" charset="-120"/>
                <a:ea typeface="標楷體" panose="03000509000000000000" pitchFamily="65" charset="-120"/>
              </a:rPr>
              <a:t>債券價格與殖利率的關係</a:t>
            </a:r>
            <a:endParaRPr lang="en-US" altLang="zh-TW" b="1" dirty="0">
              <a:latin typeface="標楷體" panose="03000509000000000000" pitchFamily="65" charset="-120"/>
              <a:ea typeface="標楷體" panose="03000509000000000000" pitchFamily="65"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1427804924"/>
              </p:ext>
            </p:extLst>
          </p:nvPr>
        </p:nvGraphicFramePr>
        <p:xfrm>
          <a:off x="692606" y="1982016"/>
          <a:ext cx="7772402" cy="2448271"/>
        </p:xfrm>
        <a:graphic>
          <a:graphicData uri="http://schemas.openxmlformats.org/drawingml/2006/table">
            <a:tbl>
              <a:tblPr firstRow="1" firstCol="1" lastRow="1" lastCol="1" bandRow="1" bandCol="1">
                <a:tableStyleId>{5C22544A-7EE6-4342-B048-85BDC9FD1C3A}</a:tableStyleId>
              </a:tblPr>
              <a:tblGrid>
                <a:gridCol w="1294781"/>
                <a:gridCol w="1294781"/>
                <a:gridCol w="1295710"/>
                <a:gridCol w="1295710"/>
                <a:gridCol w="1295710"/>
                <a:gridCol w="1295710"/>
              </a:tblGrid>
              <a:tr h="816091">
                <a:tc>
                  <a:txBody>
                    <a:bodyPr/>
                    <a:lstStyle/>
                    <a:p>
                      <a:pPr algn="ctr">
                        <a:spcAft>
                          <a:spcPts val="0"/>
                        </a:spcAft>
                      </a:pPr>
                      <a:r>
                        <a:rPr lang="en-US" sz="2400" kern="100" dirty="0">
                          <a:effectLst/>
                        </a:rPr>
                        <a:t>  </a:t>
                      </a:r>
                      <a:r>
                        <a:rPr lang="zh-TW" sz="2400" kern="100" dirty="0">
                          <a:effectLst/>
                        </a:rPr>
                        <a:t>到期日殖利率</a:t>
                      </a:r>
                      <a:r>
                        <a:rPr lang="en-US" sz="2400" kern="100" dirty="0">
                          <a:effectLst/>
                        </a:rPr>
                        <a:t>    </a:t>
                      </a:r>
                      <a:endParaRPr lang="zh-TW" sz="2400" kern="100" dirty="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4%</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6%</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dirty="0">
                          <a:effectLst/>
                        </a:rPr>
                        <a:t>8%</a:t>
                      </a:r>
                      <a:endParaRPr lang="zh-TW" sz="2400" kern="100" dirty="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12%</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r>
              <a:tr h="408045">
                <a:tc>
                  <a:txBody>
                    <a:bodyPr/>
                    <a:lstStyle/>
                    <a:p>
                      <a:pPr algn="ctr">
                        <a:spcAft>
                          <a:spcPts val="0"/>
                        </a:spcAft>
                      </a:pPr>
                      <a:r>
                        <a:rPr lang="en-US" sz="2400" kern="100">
                          <a:effectLst/>
                        </a:rPr>
                        <a:t>1 </a:t>
                      </a:r>
                      <a:r>
                        <a:rPr lang="zh-TW" sz="2400" kern="100">
                          <a:effectLst/>
                        </a:rPr>
                        <a:t>年</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103.883</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101.913</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100.000</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98.141</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96.333</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r>
              <a:tr h="408045">
                <a:tc>
                  <a:txBody>
                    <a:bodyPr/>
                    <a:lstStyle/>
                    <a:p>
                      <a:pPr algn="ctr">
                        <a:spcAft>
                          <a:spcPts val="0"/>
                        </a:spcAft>
                      </a:pPr>
                      <a:r>
                        <a:rPr lang="en-US" sz="2400" kern="100">
                          <a:effectLst/>
                        </a:rPr>
                        <a:t>10 </a:t>
                      </a:r>
                      <a:r>
                        <a:rPr lang="zh-TW" sz="2400" kern="100">
                          <a:effectLst/>
                        </a:rPr>
                        <a:t>年</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132.703</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114.877</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100.000</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87.538</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77.060</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r>
              <a:tr h="408045">
                <a:tc>
                  <a:txBody>
                    <a:bodyPr/>
                    <a:lstStyle/>
                    <a:p>
                      <a:pPr algn="ctr">
                        <a:spcAft>
                          <a:spcPts val="0"/>
                        </a:spcAft>
                      </a:pPr>
                      <a:r>
                        <a:rPr lang="en-US" sz="2400" kern="100">
                          <a:effectLst/>
                        </a:rPr>
                        <a:t>20 </a:t>
                      </a:r>
                      <a:r>
                        <a:rPr lang="zh-TW" sz="2400" kern="100">
                          <a:effectLst/>
                        </a:rPr>
                        <a:t>年</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154.711</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123.115</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100.000</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82.841</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69.907</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r>
              <a:tr h="408045">
                <a:tc>
                  <a:txBody>
                    <a:bodyPr/>
                    <a:lstStyle/>
                    <a:p>
                      <a:pPr algn="ctr">
                        <a:spcAft>
                          <a:spcPts val="0"/>
                        </a:spcAft>
                      </a:pPr>
                      <a:r>
                        <a:rPr lang="en-US" sz="2400" kern="100">
                          <a:effectLst/>
                        </a:rPr>
                        <a:t>30 </a:t>
                      </a:r>
                      <a:r>
                        <a:rPr lang="zh-TW" sz="2400" kern="100">
                          <a:effectLst/>
                        </a:rPr>
                        <a:t>年</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dirty="0">
                          <a:effectLst/>
                        </a:rPr>
                        <a:t>169.522</a:t>
                      </a:r>
                      <a:endParaRPr lang="zh-TW" sz="2400" kern="100" dirty="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127.676</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100.000</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a:effectLst/>
                        </a:rPr>
                        <a:t>81.071</a:t>
                      </a:r>
                      <a:endParaRPr lang="zh-TW" sz="24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spcAft>
                          <a:spcPts val="0"/>
                        </a:spcAft>
                      </a:pPr>
                      <a:r>
                        <a:rPr lang="en-US" sz="2400" kern="100" dirty="0">
                          <a:effectLst/>
                        </a:rPr>
                        <a:t>67.677</a:t>
                      </a:r>
                      <a:endParaRPr lang="zh-TW" sz="2400" kern="100" dirty="0">
                        <a:effectLst/>
                        <a:latin typeface="Times New Roman" panose="02020603050405020304" pitchFamily="18" charset="0"/>
                        <a:ea typeface="新細明體" panose="02020500000000000000" pitchFamily="18" charset="-120"/>
                      </a:endParaRPr>
                    </a:p>
                  </a:txBody>
                  <a:tcPr marL="68580" marR="68580" marT="0" marB="0" anchor="ctr"/>
                </a:tc>
              </a:tr>
            </a:tbl>
          </a:graphicData>
        </a:graphic>
      </p:graphicFrame>
    </p:spTree>
    <p:extLst>
      <p:ext uri="{BB962C8B-B14F-4D97-AF65-F5344CB8AC3E}">
        <p14:creationId xmlns:p14="http://schemas.microsoft.com/office/powerpoint/2010/main" val="219685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56" y="176368"/>
            <a:ext cx="8278688" cy="1143000"/>
          </a:xfrm>
        </p:spPr>
        <p:txBody>
          <a:bodyPr/>
          <a:lstStyle/>
          <a:p>
            <a:r>
              <a:rPr lang="zh-TW" altLang="zh-TW" dirty="0"/>
              <a:t> </a:t>
            </a:r>
            <a:r>
              <a:rPr lang="en-US" altLang="zh-TW" dirty="0"/>
              <a:t>30</a:t>
            </a:r>
            <a:r>
              <a:rPr lang="zh-TW" altLang="zh-TW" dirty="0"/>
              <a:t>年期債券價格與殖利率的關係</a:t>
            </a:r>
            <a:endParaRPr lang="zh-TW" altLang="en-US" dirty="0"/>
          </a:p>
        </p:txBody>
      </p:sp>
      <p:sp>
        <p:nvSpPr>
          <p:cNvPr id="3" name="Content Placeholder 2"/>
          <p:cNvSpPr>
            <a:spLocks noGrp="1"/>
          </p:cNvSpPr>
          <p:nvPr>
            <p:ph idx="1"/>
          </p:nvPr>
        </p:nvSpPr>
        <p:spPr>
          <a:xfrm>
            <a:off x="543917" y="5678553"/>
            <a:ext cx="7772400" cy="468068"/>
          </a:xfrm>
        </p:spPr>
        <p:txBody>
          <a:bodyPr/>
          <a:lstStyle/>
          <a:p>
            <a:pPr marL="0" indent="0">
              <a:buNone/>
            </a:pPr>
            <a:r>
              <a:rPr lang="zh-TW" altLang="zh-TW" sz="1800" dirty="0">
                <a:latin typeface="標楷體" panose="03000509000000000000" pitchFamily="65" charset="-120"/>
                <a:ea typeface="標楷體" panose="03000509000000000000" pitchFamily="65" charset="-120"/>
              </a:rPr>
              <a:t>說明：債券面額為</a:t>
            </a:r>
            <a:r>
              <a:rPr lang="en-US" altLang="zh-TW" sz="1800" dirty="0">
                <a:latin typeface="標楷體" panose="03000509000000000000" pitchFamily="65" charset="-120"/>
                <a:ea typeface="標楷體" panose="03000509000000000000" pitchFamily="65" charset="-120"/>
              </a:rPr>
              <a:t>100</a:t>
            </a:r>
            <a:r>
              <a:rPr lang="zh-TW" altLang="zh-TW" sz="1800" dirty="0">
                <a:latin typeface="標楷體" panose="03000509000000000000" pitchFamily="65" charset="-120"/>
                <a:ea typeface="標楷體" panose="03000509000000000000" pitchFamily="65" charset="-120"/>
              </a:rPr>
              <a:t>元，票面利率為</a:t>
            </a:r>
            <a:r>
              <a:rPr lang="en-US" altLang="zh-TW" sz="1800" dirty="0">
                <a:latin typeface="標楷體" panose="03000509000000000000" pitchFamily="65" charset="-120"/>
                <a:ea typeface="標楷體" panose="03000509000000000000" pitchFamily="65" charset="-120"/>
              </a:rPr>
              <a:t>8%</a:t>
            </a:r>
            <a:r>
              <a:rPr lang="zh-TW" altLang="zh-TW" sz="1800" dirty="0">
                <a:latin typeface="標楷體" panose="03000509000000000000" pitchFamily="65" charset="-120"/>
                <a:ea typeface="標楷體" panose="03000509000000000000" pitchFamily="65" charset="-120"/>
              </a:rPr>
              <a:t>，每半年付息</a:t>
            </a:r>
            <a:r>
              <a:rPr lang="en-US" altLang="zh-TW" sz="1800" dirty="0">
                <a:latin typeface="標楷體" panose="03000509000000000000" pitchFamily="65" charset="-120"/>
                <a:ea typeface="標楷體" panose="03000509000000000000" pitchFamily="65" charset="-120"/>
              </a:rPr>
              <a:t>40</a:t>
            </a:r>
            <a:r>
              <a:rPr lang="zh-TW" altLang="zh-TW" sz="1800" dirty="0">
                <a:latin typeface="標楷體" panose="03000509000000000000" pitchFamily="65" charset="-120"/>
                <a:ea typeface="標楷體" panose="03000509000000000000" pitchFamily="65" charset="-120"/>
              </a:rPr>
              <a:t>元。</a:t>
            </a:r>
            <a:endParaRPr lang="zh-TW" altLang="en-US" sz="1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26</a:t>
            </a:fld>
            <a:endParaRPr lang="en-US" altLang="zh-TW"/>
          </a:p>
        </p:txBody>
      </p:sp>
      <p:graphicFrame>
        <p:nvGraphicFramePr>
          <p:cNvPr id="6" name="圖表 1"/>
          <p:cNvGraphicFramePr/>
          <p:nvPr>
            <p:extLst>
              <p:ext uri="{D42A27DB-BD31-4B8C-83A1-F6EECF244321}">
                <p14:modId xmlns:p14="http://schemas.microsoft.com/office/powerpoint/2010/main" val="1094900592"/>
              </p:ext>
            </p:extLst>
          </p:nvPr>
        </p:nvGraphicFramePr>
        <p:xfrm>
          <a:off x="683569" y="1421146"/>
          <a:ext cx="7416824" cy="42065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5156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268" y="3818607"/>
            <a:ext cx="7772400" cy="1752153"/>
          </a:xfrm>
        </p:spPr>
        <p:txBody>
          <a:bodyPr/>
          <a:lstStyle/>
          <a:p>
            <a:r>
              <a:rPr lang="zh-TW" altLang="zh-TW" sz="2800" dirty="0"/>
              <a:t>式有兩個重要的含意</a:t>
            </a:r>
            <a:r>
              <a:rPr lang="en-US" altLang="zh-TW" sz="2800" dirty="0" smtClean="0"/>
              <a:t>:</a:t>
            </a:r>
          </a:p>
          <a:p>
            <a:pPr marL="514350" indent="-514350">
              <a:buFont typeface="+mj-lt"/>
              <a:buAutoNum type="arabicPeriod"/>
            </a:pPr>
            <a:r>
              <a:rPr lang="zh-TW" altLang="zh-TW" sz="2800" dirty="0" smtClean="0">
                <a:latin typeface="標楷體" panose="03000509000000000000" pitchFamily="65" charset="-120"/>
                <a:ea typeface="標楷體" panose="03000509000000000000" pitchFamily="65" charset="-120"/>
              </a:rPr>
              <a:t>殖</a:t>
            </a:r>
            <a:r>
              <a:rPr lang="zh-TW" altLang="zh-TW" sz="2800" dirty="0">
                <a:latin typeface="標楷體" panose="03000509000000000000" pitchFamily="65" charset="-120"/>
                <a:ea typeface="標楷體" panose="03000509000000000000" pitchFamily="65" charset="-120"/>
              </a:rPr>
              <a:t>利率是隱含的投資報酬</a:t>
            </a:r>
            <a:r>
              <a:rPr lang="zh-TW" altLang="zh-TW" sz="2800" dirty="0" smtClean="0">
                <a:latin typeface="標楷體" panose="03000509000000000000" pitchFamily="65" charset="-120"/>
                <a:ea typeface="標楷體" panose="03000509000000000000" pitchFamily="65" charset="-120"/>
              </a:rPr>
              <a:t>率。</a:t>
            </a:r>
            <a:r>
              <a:rPr lang="en-US" altLang="zh-TW" sz="2800" dirty="0" smtClean="0">
                <a:latin typeface="標楷體" panose="03000509000000000000" pitchFamily="65" charset="-120"/>
                <a:ea typeface="標楷體" panose="03000509000000000000" pitchFamily="65" charset="-120"/>
              </a:rPr>
              <a:t> </a:t>
            </a:r>
          </a:p>
          <a:p>
            <a:pPr marL="514350" indent="-514350">
              <a:buFont typeface="+mj-lt"/>
              <a:buAutoNum type="arabicPeriod"/>
            </a:pPr>
            <a:r>
              <a:rPr lang="zh-TW" altLang="zh-TW" sz="2800" dirty="0" smtClean="0">
                <a:latin typeface="標楷體" panose="03000509000000000000" pitchFamily="65" charset="-120"/>
                <a:ea typeface="標楷體" panose="03000509000000000000" pitchFamily="65" charset="-120"/>
              </a:rPr>
              <a:t>殖</a:t>
            </a:r>
            <a:r>
              <a:rPr lang="zh-TW" altLang="zh-TW" sz="2800" dirty="0">
                <a:latin typeface="標楷體" panose="03000509000000000000" pitchFamily="65" charset="-120"/>
                <a:ea typeface="標楷體" panose="03000509000000000000" pitchFamily="65" charset="-120"/>
              </a:rPr>
              <a:t>利率是投資人要求的投資報酬</a:t>
            </a:r>
            <a:r>
              <a:rPr lang="zh-TW" altLang="zh-TW" sz="2800" dirty="0" smtClean="0">
                <a:latin typeface="標楷體" panose="03000509000000000000" pitchFamily="65" charset="-120"/>
                <a:ea typeface="標楷體" panose="03000509000000000000" pitchFamily="65" charset="-120"/>
              </a:rPr>
              <a:t>率。</a:t>
            </a:r>
            <a:endParaRPr lang="zh-TW" altLang="zh-TW" sz="2800" dirty="0">
              <a:latin typeface="標楷體" panose="03000509000000000000" pitchFamily="65" charset="-120"/>
              <a:ea typeface="標楷體" panose="03000509000000000000" pitchFamily="65" charset="-120"/>
            </a:endParaRPr>
          </a:p>
          <a:p>
            <a:endParaRPr lang="zh-TW" altLang="en-US" sz="2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27</a:t>
            </a:fld>
            <a:endParaRPr lang="en-US" altLang="zh-TW"/>
          </a:p>
        </p:txBody>
      </p:sp>
      <p:sp>
        <p:nvSpPr>
          <p:cNvPr id="6" name="Rectangle 2"/>
          <p:cNvSpPr>
            <a:spLocks noGrp="1" noChangeArrowheads="1"/>
          </p:cNvSpPr>
          <p:nvPr>
            <p:ph type="title"/>
          </p:nvPr>
        </p:nvSpPr>
        <p:spPr>
          <a:xfrm>
            <a:off x="685800" y="190500"/>
            <a:ext cx="7772400" cy="1143000"/>
          </a:xfrm>
        </p:spPr>
        <p:txBody>
          <a:bodyPr/>
          <a:lstStyle/>
          <a:p>
            <a:pPr eaLnBrk="1" hangingPunct="1">
              <a:defRPr/>
            </a:pPr>
            <a:r>
              <a:rPr lang="zh-TW" altLang="zh-TW" dirty="0">
                <a:effectLst>
                  <a:outerShdw blurRad="38100" dist="38100" dir="2700000" algn="tl">
                    <a:srgbClr val="000000">
                      <a:alpha val="43137"/>
                    </a:srgbClr>
                  </a:outerShdw>
                </a:effectLst>
              </a:rPr>
              <a:t>付息日的債券</a:t>
            </a:r>
            <a:r>
              <a:rPr lang="zh-TW" altLang="zh-TW" dirty="0" smtClean="0">
                <a:effectLst>
                  <a:outerShdw blurRad="38100" dist="38100" dir="2700000" algn="tl">
                    <a:srgbClr val="000000">
                      <a:alpha val="43137"/>
                    </a:srgbClr>
                  </a:outerShdw>
                </a:effectLst>
              </a:rPr>
              <a:t>評價</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smtClean="0">
              <a:effectLst>
                <a:outerShdw blurRad="38100" dist="38100" dir="2700000" algn="tl">
                  <a:srgbClr val="000000">
                    <a:alpha val="43137"/>
                  </a:srgbClr>
                </a:outerShdw>
              </a:effectLst>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946503341"/>
              </p:ext>
            </p:extLst>
          </p:nvPr>
        </p:nvGraphicFramePr>
        <p:xfrm>
          <a:off x="2132216" y="1555861"/>
          <a:ext cx="4888056" cy="1665135"/>
        </p:xfrm>
        <a:graphic>
          <a:graphicData uri="http://schemas.openxmlformats.org/presentationml/2006/ole">
            <mc:AlternateContent xmlns:mc="http://schemas.openxmlformats.org/markup-compatibility/2006">
              <mc:Choice xmlns:v="urn:schemas-microsoft-com:vml" Requires="v">
                <p:oleObj spid="_x0000_s23567" name="Equation" r:id="rId3" imgW="2705040" imgH="939600" progId="Equation.DSMT4">
                  <p:embed/>
                </p:oleObj>
              </mc:Choice>
              <mc:Fallback>
                <p:oleObj name="Equation" r:id="rId3" imgW="2705040" imgH="9396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2216" y="1555861"/>
                        <a:ext cx="4888056" cy="1665135"/>
                      </a:xfrm>
                      <a:prstGeom prst="rect">
                        <a:avLst/>
                      </a:prstGeom>
                      <a:noFill/>
                    </p:spPr>
                  </p:pic>
                </p:oleObj>
              </mc:Fallback>
            </mc:AlternateContent>
          </a:graphicData>
        </a:graphic>
      </p:graphicFrame>
    </p:spTree>
    <p:extLst>
      <p:ext uri="{BB962C8B-B14F-4D97-AF65-F5344CB8AC3E}">
        <p14:creationId xmlns:p14="http://schemas.microsoft.com/office/powerpoint/2010/main" val="141808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284" y="1371600"/>
            <a:ext cx="7772400" cy="4114800"/>
          </a:xfrm>
        </p:spPr>
        <p:txBody>
          <a:bodyPr/>
          <a:lstStyle/>
          <a:p>
            <a:pPr marL="0" indent="0">
              <a:buNone/>
            </a:pPr>
            <a:r>
              <a:rPr lang="en-US" altLang="zh-TW" sz="2400" dirty="0"/>
              <a:t>&lt;</a:t>
            </a:r>
            <a:r>
              <a:rPr lang="zh-TW" altLang="zh-TW" sz="2400" dirty="0"/>
              <a:t>範例</a:t>
            </a:r>
            <a:r>
              <a:rPr lang="en-US" altLang="zh-TW" sz="2400" dirty="0"/>
              <a:t>4&gt;</a:t>
            </a:r>
            <a:endParaRPr lang="zh-TW" altLang="zh-TW" sz="2400" dirty="0"/>
          </a:p>
          <a:p>
            <a:r>
              <a:rPr lang="zh-TW" altLang="zh-TW" sz="2400" dirty="0"/>
              <a:t>某債券，面額為</a:t>
            </a:r>
            <a:r>
              <a:rPr lang="en-US" altLang="zh-TW" sz="2400" dirty="0"/>
              <a:t>100</a:t>
            </a:r>
            <a:r>
              <a:rPr lang="zh-TW" altLang="zh-TW" sz="2400" dirty="0"/>
              <a:t>元、票面利率為</a:t>
            </a:r>
            <a:r>
              <a:rPr lang="en-US" altLang="zh-TW" sz="2400" dirty="0"/>
              <a:t>10%</a:t>
            </a:r>
            <a:r>
              <a:rPr lang="zh-TW" altLang="zh-TW" sz="2400" dirty="0"/>
              <a:t>、距到期日為</a:t>
            </a:r>
            <a:r>
              <a:rPr lang="en-US" altLang="zh-TW" sz="2400" dirty="0"/>
              <a:t>3</a:t>
            </a:r>
            <a:r>
              <a:rPr lang="zh-TW" altLang="zh-TW" sz="2400" dirty="0"/>
              <a:t>年、每年付息一次，如果投資人將債券持有到到期日所要求的投資報酬率為</a:t>
            </a:r>
            <a:r>
              <a:rPr lang="en-US" altLang="zh-TW" sz="2400" dirty="0"/>
              <a:t>4%</a:t>
            </a:r>
            <a:r>
              <a:rPr lang="zh-TW" altLang="zh-TW" sz="2400" dirty="0"/>
              <a:t>，則投資人願意付的最高價格為多少？</a:t>
            </a:r>
          </a:p>
          <a:p>
            <a:pPr marL="0" indent="0">
              <a:buNone/>
            </a:pPr>
            <a:r>
              <a:rPr lang="en-US" altLang="zh-TW" sz="2400" dirty="0"/>
              <a:t>&lt;</a:t>
            </a:r>
            <a:r>
              <a:rPr lang="zh-TW" altLang="zh-TW" sz="2400" dirty="0"/>
              <a:t>說明</a:t>
            </a:r>
            <a:r>
              <a:rPr lang="en-US" altLang="zh-TW" sz="2400" dirty="0"/>
              <a:t>&gt; </a:t>
            </a:r>
            <a:endParaRPr lang="zh-TW" altLang="zh-TW" sz="2400" dirty="0"/>
          </a:p>
          <a:p>
            <a:pPr marL="0" indent="0">
              <a:buNone/>
            </a:pPr>
            <a:r>
              <a:rPr lang="zh-TW" altLang="zh-TW" sz="2400" dirty="0"/>
              <a:t>每年支付利息＝</a:t>
            </a:r>
            <a:r>
              <a:rPr lang="en-US" altLang="zh-TW" sz="2400" dirty="0"/>
              <a:t>100×10%</a:t>
            </a:r>
            <a:r>
              <a:rPr lang="zh-TW" altLang="zh-TW" sz="2400" dirty="0"/>
              <a:t>＝</a:t>
            </a:r>
            <a:r>
              <a:rPr lang="en-US" altLang="zh-TW" sz="2400" dirty="0" smtClean="0"/>
              <a:t>10(</a:t>
            </a:r>
            <a:r>
              <a:rPr lang="zh-TW" altLang="zh-TW" sz="2400" dirty="0" smtClean="0"/>
              <a:t>元</a:t>
            </a:r>
            <a:r>
              <a:rPr lang="en-US" altLang="zh-TW" sz="2400" dirty="0" smtClean="0"/>
              <a:t>)</a:t>
            </a:r>
            <a:endParaRPr lang="zh-TW" altLang="zh-TW" sz="2400" dirty="0"/>
          </a:p>
          <a:p>
            <a:pPr marL="0" indent="0">
              <a:buNone/>
            </a:pPr>
            <a:r>
              <a:rPr lang="zh-TW" altLang="zh-TW" sz="2400" dirty="0"/>
              <a:t>到期支付面額＝</a:t>
            </a:r>
            <a:r>
              <a:rPr lang="en-US" altLang="zh-TW" sz="2400" dirty="0" smtClean="0"/>
              <a:t>100(</a:t>
            </a:r>
            <a:r>
              <a:rPr lang="zh-TW" altLang="zh-TW" sz="2400" dirty="0" smtClean="0"/>
              <a:t>元</a:t>
            </a:r>
            <a:r>
              <a:rPr lang="en-US" altLang="zh-TW" sz="2400" dirty="0" smtClean="0"/>
              <a:t>)</a:t>
            </a:r>
            <a:endParaRPr lang="zh-TW" altLang="zh-TW" sz="2400" dirty="0"/>
          </a:p>
          <a:p>
            <a:pPr marL="0" indent="0">
              <a:buNone/>
            </a:pPr>
            <a:r>
              <a:rPr lang="zh-TW" altLang="zh-TW" sz="2400" dirty="0"/>
              <a:t>所以，</a:t>
            </a:r>
          </a:p>
          <a:p>
            <a:endParaRPr lang="zh-TW" altLang="en-US" sz="24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28</a:t>
            </a:fld>
            <a:endParaRPr lang="en-US" altLang="zh-TW"/>
          </a:p>
        </p:txBody>
      </p:sp>
      <p:sp>
        <p:nvSpPr>
          <p:cNvPr id="6" name="Rectangle 2"/>
          <p:cNvSpPr>
            <a:spLocks noGrp="1" noChangeArrowheads="1"/>
          </p:cNvSpPr>
          <p:nvPr>
            <p:ph type="title"/>
          </p:nvPr>
        </p:nvSpPr>
        <p:spPr>
          <a:xfrm>
            <a:off x="678352" y="190500"/>
            <a:ext cx="7772400" cy="1143000"/>
          </a:xfrm>
        </p:spPr>
        <p:txBody>
          <a:bodyPr/>
          <a:lstStyle/>
          <a:p>
            <a:pPr eaLnBrk="1" hangingPunct="1">
              <a:defRPr/>
            </a:pPr>
            <a:r>
              <a:rPr lang="zh-TW" altLang="zh-TW" dirty="0">
                <a:effectLst>
                  <a:outerShdw blurRad="38100" dist="38100" dir="2700000" algn="tl">
                    <a:srgbClr val="000000">
                      <a:alpha val="43137"/>
                    </a:srgbClr>
                  </a:outerShdw>
                </a:effectLst>
              </a:rPr>
              <a:t>付息日的債券</a:t>
            </a:r>
            <a:r>
              <a:rPr lang="zh-TW" altLang="zh-TW" dirty="0" smtClean="0">
                <a:effectLst>
                  <a:outerShdw blurRad="38100" dist="38100" dir="2700000" algn="tl">
                    <a:srgbClr val="000000">
                      <a:alpha val="43137"/>
                    </a:srgbClr>
                  </a:outerShdw>
                </a:effectLst>
              </a:rPr>
              <a:t>評價</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smtClean="0">
              <a:effectLst>
                <a:outerShdw blurRad="38100" dist="38100" dir="2700000" algn="tl">
                  <a:srgbClr val="000000">
                    <a:alpha val="43137"/>
                  </a:srgbClr>
                </a:outerShdw>
              </a:effectLst>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754279989"/>
              </p:ext>
            </p:extLst>
          </p:nvPr>
        </p:nvGraphicFramePr>
        <p:xfrm>
          <a:off x="2130098" y="4809406"/>
          <a:ext cx="4418651" cy="1438994"/>
        </p:xfrm>
        <a:graphic>
          <a:graphicData uri="http://schemas.openxmlformats.org/presentationml/2006/ole">
            <mc:AlternateContent xmlns:mc="http://schemas.openxmlformats.org/markup-compatibility/2006">
              <mc:Choice xmlns:v="urn:schemas-microsoft-com:vml" Requires="v">
                <p:oleObj spid="_x0000_s24590" name="Equation" r:id="rId3" imgW="2692080" imgH="863280" progId="Equation.DSMT4">
                  <p:embed/>
                </p:oleObj>
              </mc:Choice>
              <mc:Fallback>
                <p:oleObj name="Equation" r:id="rId3" imgW="2692080" imgH="86328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0098" y="4809406"/>
                        <a:ext cx="4418651" cy="1438994"/>
                      </a:xfrm>
                      <a:prstGeom prst="rect">
                        <a:avLst/>
                      </a:prstGeom>
                      <a:noFill/>
                    </p:spPr>
                  </p:pic>
                </p:oleObj>
              </mc:Fallback>
            </mc:AlternateContent>
          </a:graphicData>
        </a:graphic>
      </p:graphicFrame>
    </p:spTree>
    <p:extLst>
      <p:ext uri="{BB962C8B-B14F-4D97-AF65-F5344CB8AC3E}">
        <p14:creationId xmlns:p14="http://schemas.microsoft.com/office/powerpoint/2010/main" val="218477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811" y="-2144"/>
            <a:ext cx="7772400" cy="982872"/>
          </a:xfrm>
        </p:spPr>
        <p:txBody>
          <a:bodyPr/>
          <a:lstStyle/>
          <a:p>
            <a:r>
              <a:rPr lang="zh-TW" altLang="zh-TW" sz="3600" dirty="0">
                <a:effectLst>
                  <a:outerShdw blurRad="38100" dist="38100" dir="2700000" algn="tl">
                    <a:srgbClr val="000000">
                      <a:alpha val="43137"/>
                    </a:srgbClr>
                  </a:outerShdw>
                </a:effectLst>
              </a:rPr>
              <a:t>付息日的債券</a:t>
            </a:r>
            <a:r>
              <a:rPr lang="zh-TW" altLang="zh-TW" sz="3600" dirty="0" smtClean="0">
                <a:effectLst>
                  <a:outerShdw blurRad="38100" dist="38100" dir="2700000" algn="tl">
                    <a:srgbClr val="000000">
                      <a:alpha val="43137"/>
                    </a:srgbClr>
                  </a:outerShdw>
                </a:effectLst>
              </a:rPr>
              <a:t>評價</a:t>
            </a:r>
            <a:r>
              <a:rPr lang="en-US" altLang="zh-CN" sz="3600" dirty="0" smtClean="0">
                <a:effectLst>
                  <a:outerShdw blurRad="38100" dist="38100" dir="2700000" algn="tl">
                    <a:srgbClr val="000000">
                      <a:alpha val="43137"/>
                    </a:srgbClr>
                  </a:outerShdw>
                </a:effectLst>
              </a:rPr>
              <a:t>(</a:t>
            </a:r>
            <a:r>
              <a:rPr lang="zh-CN" altLang="en-US" sz="3600" dirty="0" smtClean="0">
                <a:effectLst>
                  <a:outerShdw blurRad="38100" dist="38100" dir="2700000" algn="tl">
                    <a:srgbClr val="000000">
                      <a:alpha val="43137"/>
                    </a:srgbClr>
                  </a:outerShdw>
                </a:effectLst>
              </a:rPr>
              <a:t>續</a:t>
            </a:r>
            <a:r>
              <a:rPr lang="en-US" altLang="zh-CN" sz="3600" dirty="0" smtClean="0">
                <a:effectLst>
                  <a:outerShdw blurRad="38100" dist="38100" dir="2700000" algn="tl">
                    <a:srgbClr val="000000">
                      <a:alpha val="43137"/>
                    </a:srgbClr>
                  </a:outerShdw>
                </a:effectLst>
              </a:rPr>
              <a:t>)</a:t>
            </a:r>
            <a:endParaRPr lang="zh-TW" altLang="en-US" sz="3600" dirty="0"/>
          </a:p>
        </p:txBody>
      </p:sp>
      <p:sp>
        <p:nvSpPr>
          <p:cNvPr id="3" name="Content Placeholder 2"/>
          <p:cNvSpPr>
            <a:spLocks noGrp="1"/>
          </p:cNvSpPr>
          <p:nvPr>
            <p:ph idx="1"/>
          </p:nvPr>
        </p:nvSpPr>
        <p:spPr>
          <a:xfrm>
            <a:off x="433566" y="1124744"/>
            <a:ext cx="8602930" cy="5123656"/>
          </a:xfrm>
        </p:spPr>
        <p:txBody>
          <a:bodyPr/>
          <a:lstStyle/>
          <a:p>
            <a:pPr algn="just"/>
            <a:r>
              <a:rPr lang="zh-CN" altLang="en-US" sz="2400" dirty="0" smtClean="0"/>
              <a:t>前</a:t>
            </a:r>
            <a:r>
              <a:rPr lang="zh-TW" altLang="zh-TW" sz="2400" dirty="0" smtClean="0"/>
              <a:t>式算</a:t>
            </a:r>
            <a:r>
              <a:rPr lang="zh-TW" altLang="zh-TW" sz="2400" dirty="0"/>
              <a:t>出的殖</a:t>
            </a:r>
            <a:r>
              <a:rPr lang="zh-TW" altLang="zh-TW" sz="2400" dirty="0" smtClean="0"/>
              <a:t>利率是</a:t>
            </a:r>
            <a:r>
              <a:rPr lang="zh-TW" altLang="zh-TW" sz="2400" dirty="0"/>
              <a:t>以付息期間表示</a:t>
            </a:r>
            <a:r>
              <a:rPr lang="zh-TW" altLang="zh-TW" sz="2400" dirty="0" smtClean="0"/>
              <a:t>，可以</a:t>
            </a:r>
            <a:r>
              <a:rPr lang="zh-TW" altLang="zh-TW" sz="2400" dirty="0"/>
              <a:t>利用</a:t>
            </a:r>
            <a:r>
              <a:rPr lang="zh-TW" altLang="zh-TW" sz="2400" dirty="0">
                <a:solidFill>
                  <a:srgbClr val="002060"/>
                </a:solidFill>
              </a:rPr>
              <a:t>複利的方式</a:t>
            </a:r>
            <a:r>
              <a:rPr lang="zh-TW" altLang="zh-TW" sz="2400" dirty="0"/>
              <a:t>，將以付息期間表示的殖利率換算為</a:t>
            </a:r>
            <a:r>
              <a:rPr lang="zh-TW" altLang="zh-TW" sz="2400" dirty="0" smtClean="0"/>
              <a:t>以</a:t>
            </a:r>
            <a:r>
              <a:rPr lang="zh-TW" altLang="zh-TW" sz="2400" dirty="0">
                <a:solidFill>
                  <a:srgbClr val="006600"/>
                </a:solidFill>
              </a:rPr>
              <a:t>年率</a:t>
            </a:r>
            <a:r>
              <a:rPr lang="en-US" altLang="zh-TW" sz="2400" dirty="0">
                <a:solidFill>
                  <a:srgbClr val="006600"/>
                </a:solidFill>
              </a:rPr>
              <a:t>(% per year)</a:t>
            </a:r>
            <a:r>
              <a:rPr lang="zh-TW" altLang="zh-TW" sz="2400" dirty="0" smtClean="0"/>
              <a:t>表示。</a:t>
            </a:r>
            <a:endParaRPr lang="en-US" altLang="zh-TW" sz="2400" dirty="0" smtClean="0"/>
          </a:p>
          <a:p>
            <a:pPr lvl="1" algn="just"/>
            <a:r>
              <a:rPr lang="zh-TW" altLang="zh-TW" sz="2400" dirty="0"/>
              <a:t>某債券每年付息二次，以半年表示的殖利率</a:t>
            </a:r>
            <a:r>
              <a:rPr lang="en-US" altLang="zh-TW" sz="2400" dirty="0"/>
              <a:t>y</a:t>
            </a:r>
            <a:r>
              <a:rPr lang="zh-TW" altLang="zh-TW" sz="2400" dirty="0"/>
              <a:t>為</a:t>
            </a:r>
            <a:r>
              <a:rPr lang="en-US" altLang="zh-TW" sz="2400" dirty="0"/>
              <a:t>3</a:t>
            </a:r>
            <a:r>
              <a:rPr lang="en-US" altLang="zh-TW" sz="2400" dirty="0" smtClean="0"/>
              <a:t>%</a:t>
            </a:r>
            <a:r>
              <a:rPr lang="zh-TW" altLang="zh-TW" sz="2400" dirty="0" smtClean="0"/>
              <a:t>，</a:t>
            </a:r>
            <a:r>
              <a:rPr lang="zh-TW" altLang="zh-TW" sz="2400" dirty="0"/>
              <a:t>則以一年表示的殖利率</a:t>
            </a:r>
            <a:r>
              <a:rPr lang="en-US" altLang="zh-TW" sz="2400" dirty="0"/>
              <a:t>Y</a:t>
            </a:r>
            <a:r>
              <a:rPr lang="zh-TW" altLang="zh-TW" sz="2400" dirty="0"/>
              <a:t>為</a:t>
            </a:r>
            <a:r>
              <a:rPr lang="en-US" altLang="zh-TW" sz="2400" dirty="0" smtClean="0"/>
              <a:t>:</a:t>
            </a:r>
          </a:p>
          <a:p>
            <a:pPr lvl="1" algn="just"/>
            <a:endParaRPr lang="en-US" altLang="zh-TW" sz="2400" dirty="0"/>
          </a:p>
          <a:p>
            <a:pPr algn="just"/>
            <a:r>
              <a:rPr lang="zh-TW" altLang="zh-TW" sz="2400" dirty="0" smtClean="0">
                <a:effectLst>
                  <a:outerShdw blurRad="38100" dist="38100" dir="2700000" algn="tl">
                    <a:srgbClr val="000000">
                      <a:alpha val="43137"/>
                    </a:srgbClr>
                  </a:outerShdw>
                </a:effectLst>
              </a:rPr>
              <a:t>美國</a:t>
            </a:r>
            <a:r>
              <a:rPr lang="zh-TW" altLang="zh-TW" sz="2400" dirty="0" smtClean="0"/>
              <a:t>採用</a:t>
            </a:r>
            <a:r>
              <a:rPr lang="zh-TW" altLang="zh-TW" sz="2400" dirty="0">
                <a:solidFill>
                  <a:srgbClr val="002060"/>
                </a:solidFill>
              </a:rPr>
              <a:t>算術平均</a:t>
            </a:r>
            <a:r>
              <a:rPr lang="zh-TW" altLang="zh-TW" sz="2400" dirty="0"/>
              <a:t>的</a:t>
            </a:r>
            <a:r>
              <a:rPr lang="zh-TW" altLang="zh-TW" sz="2400" dirty="0" smtClean="0"/>
              <a:t>概念換算</a:t>
            </a:r>
            <a:r>
              <a:rPr lang="zh-TW" altLang="zh-TW" sz="2400" dirty="0"/>
              <a:t>殖</a:t>
            </a:r>
            <a:r>
              <a:rPr lang="zh-TW" altLang="zh-TW" sz="2400" dirty="0" smtClean="0"/>
              <a:t>利率</a:t>
            </a:r>
            <a:endParaRPr lang="en-US" altLang="zh-TW" sz="2400" dirty="0" smtClean="0"/>
          </a:p>
          <a:p>
            <a:pPr algn="just"/>
            <a:endParaRPr lang="en-US" altLang="zh-TW" sz="2400" dirty="0"/>
          </a:p>
          <a:p>
            <a:pPr algn="just"/>
            <a:endParaRPr lang="en-US" altLang="zh-TW" sz="2400" dirty="0" smtClean="0"/>
          </a:p>
          <a:p>
            <a:pPr lvl="1" algn="just"/>
            <a:r>
              <a:rPr lang="zh-TW" altLang="zh-TW" sz="2400" dirty="0" smtClean="0"/>
              <a:t>稱為</a:t>
            </a:r>
            <a:r>
              <a:rPr lang="zh-TW" altLang="zh-TW" sz="2400" dirty="0"/>
              <a:t>「準債券法</a:t>
            </a:r>
            <a:r>
              <a:rPr lang="zh-TW" altLang="zh-TW" sz="2400" dirty="0" smtClean="0"/>
              <a:t>」</a:t>
            </a:r>
            <a:r>
              <a:rPr lang="zh-TW" altLang="zh-TW" sz="2400" dirty="0"/>
              <a:t>，換算出來的年化殖利率稱為「準債券殖利率</a:t>
            </a:r>
            <a:r>
              <a:rPr lang="zh-TW" altLang="zh-TW" sz="2400" dirty="0" smtClean="0"/>
              <a:t>」</a:t>
            </a:r>
            <a:r>
              <a:rPr lang="en-US" altLang="zh-TW" sz="2400" dirty="0" smtClean="0"/>
              <a:t>(Bond Equivalent YTM</a:t>
            </a:r>
            <a:r>
              <a:rPr lang="zh-TW" altLang="zh-TW" sz="2400" dirty="0" smtClean="0"/>
              <a:t>，</a:t>
            </a:r>
            <a:r>
              <a:rPr lang="en-US" altLang="zh-TW" sz="2400" dirty="0" smtClean="0"/>
              <a:t>BEY)</a:t>
            </a:r>
            <a:r>
              <a:rPr lang="zh-TW" altLang="zh-TW" sz="2400" dirty="0" smtClean="0"/>
              <a:t>或</a:t>
            </a:r>
            <a:r>
              <a:rPr lang="zh-TW" altLang="zh-TW" sz="2400" dirty="0"/>
              <a:t>「美式殖利率</a:t>
            </a:r>
            <a:r>
              <a:rPr lang="zh-TW" altLang="zh-TW" sz="2400" dirty="0" smtClean="0"/>
              <a:t>」</a:t>
            </a:r>
            <a:r>
              <a:rPr lang="en-US" altLang="zh-TW" sz="2400" dirty="0" smtClean="0"/>
              <a:t>(US YTM)</a:t>
            </a:r>
            <a:r>
              <a:rPr lang="zh-TW" altLang="zh-TW" sz="2400" dirty="0" smtClean="0"/>
              <a:t>。美</a:t>
            </a:r>
            <a:r>
              <a:rPr lang="zh-TW" altLang="zh-TW" sz="2400" dirty="0"/>
              <a:t>式殖利率會低估正確的殖利率。</a:t>
            </a:r>
          </a:p>
          <a:p>
            <a:endParaRPr lang="zh-TW" altLang="en-US" sz="2400" dirty="0"/>
          </a:p>
        </p:txBody>
      </p:sp>
      <p:sp>
        <p:nvSpPr>
          <p:cNvPr id="4" name="Footer Placeholder 3"/>
          <p:cNvSpPr>
            <a:spLocks noGrp="1"/>
          </p:cNvSpPr>
          <p:nvPr>
            <p:ph type="ftr" sz="quarter" idx="11"/>
          </p:nvPr>
        </p:nvSpPr>
        <p:spPr/>
        <p:txBody>
          <a:bodyPr/>
          <a:lstStyle/>
          <a:p>
            <a:pPr>
              <a:defRPr/>
            </a:pPr>
            <a:r>
              <a:rPr lang="zh-TW" altLang="en-US" dirty="0" smtClean="0"/>
              <a:t>黃志典：金融市場概論</a:t>
            </a:r>
            <a:endParaRPr lang="en-US" altLang="zh-TW" dirty="0"/>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29</a:t>
            </a:fld>
            <a:endParaRPr lang="en-US" altLang="zh-TW"/>
          </a:p>
        </p:txBody>
      </p:sp>
      <p:graphicFrame>
        <p:nvGraphicFramePr>
          <p:cNvPr id="6" name="Object 5"/>
          <p:cNvGraphicFramePr>
            <a:graphicFrameLocks noChangeAspect="1"/>
          </p:cNvGraphicFramePr>
          <p:nvPr>
            <p:extLst>
              <p:ext uri="{D42A27DB-BD31-4B8C-83A1-F6EECF244321}">
                <p14:modId xmlns:p14="http://schemas.microsoft.com/office/powerpoint/2010/main" val="1732253973"/>
              </p:ext>
            </p:extLst>
          </p:nvPr>
        </p:nvGraphicFramePr>
        <p:xfrm>
          <a:off x="3004552" y="3141168"/>
          <a:ext cx="3134894" cy="431848"/>
        </p:xfrm>
        <a:graphic>
          <a:graphicData uri="http://schemas.openxmlformats.org/presentationml/2006/ole">
            <mc:AlternateContent xmlns:mc="http://schemas.openxmlformats.org/markup-compatibility/2006">
              <mc:Choice xmlns:v="urn:schemas-microsoft-com:vml" Requires="v">
                <p:oleObj spid="_x0000_s25641" name="Equation" r:id="rId3" imgW="1574640" imgH="228600" progId="Equation.DSMT4">
                  <p:embed/>
                </p:oleObj>
              </mc:Choice>
              <mc:Fallback>
                <p:oleObj name="Equation" r:id="rId3" imgW="1574640" imgH="2286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4552" y="3141168"/>
                        <a:ext cx="3134894" cy="431848"/>
                      </a:xfrm>
                      <a:prstGeom prst="rect">
                        <a:avLst/>
                      </a:prstGeom>
                      <a:no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0040896"/>
              </p:ext>
            </p:extLst>
          </p:nvPr>
        </p:nvGraphicFramePr>
        <p:xfrm>
          <a:off x="3955212" y="4050109"/>
          <a:ext cx="1233575" cy="387003"/>
        </p:xfrm>
        <a:graphic>
          <a:graphicData uri="http://schemas.openxmlformats.org/presentationml/2006/ole">
            <mc:AlternateContent xmlns:mc="http://schemas.openxmlformats.org/markup-compatibility/2006">
              <mc:Choice xmlns:v="urn:schemas-microsoft-com:vml" Requires="v">
                <p:oleObj spid="_x0000_s25642" name="Equation" r:id="rId5" imgW="609480" imgH="203040" progId="Equation.DSMT4">
                  <p:embed/>
                </p:oleObj>
              </mc:Choice>
              <mc:Fallback>
                <p:oleObj name="Equation" r:id="rId5" imgW="609480" imgH="20304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212" y="4050109"/>
                        <a:ext cx="1233575" cy="387003"/>
                      </a:xfrm>
                      <a:prstGeom prst="rect">
                        <a:avLst/>
                      </a:prstGeom>
                      <a:noFill/>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953632967"/>
              </p:ext>
            </p:extLst>
          </p:nvPr>
        </p:nvGraphicFramePr>
        <p:xfrm>
          <a:off x="3491880" y="4437112"/>
          <a:ext cx="2255762" cy="360575"/>
        </p:xfrm>
        <a:graphic>
          <a:graphicData uri="http://schemas.openxmlformats.org/presentationml/2006/ole">
            <mc:AlternateContent xmlns:mc="http://schemas.openxmlformats.org/markup-compatibility/2006">
              <mc:Choice xmlns:v="urn:schemas-microsoft-com:vml" Requires="v">
                <p:oleObj spid="_x0000_s25643" name="Equation" r:id="rId7" imgW="1041120" imgH="177480" progId="Equation.DSMT4">
                  <p:embed/>
                </p:oleObj>
              </mc:Choice>
              <mc:Fallback>
                <p:oleObj name="Equation" r:id="rId7" imgW="1041120" imgH="17748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4437112"/>
                        <a:ext cx="2255762" cy="360575"/>
                      </a:xfrm>
                      <a:prstGeom prst="rect">
                        <a:avLst/>
                      </a:prstGeom>
                      <a:noFill/>
                    </p:spPr>
                  </p:pic>
                </p:oleObj>
              </mc:Fallback>
            </mc:AlternateContent>
          </a:graphicData>
        </a:graphic>
      </p:graphicFrame>
    </p:spTree>
    <p:extLst>
      <p:ext uri="{BB962C8B-B14F-4D97-AF65-F5344CB8AC3E}">
        <p14:creationId xmlns:p14="http://schemas.microsoft.com/office/powerpoint/2010/main" val="186056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92"/>
            <a:ext cx="7772400" cy="1143000"/>
          </a:xfrm>
        </p:spPr>
        <p:txBody>
          <a:bodyPr/>
          <a:lstStyle/>
          <a:p>
            <a:r>
              <a:rPr lang="zh-TW" altLang="zh-TW" sz="4000" dirty="0">
                <a:effectLst>
                  <a:outerShdw blurRad="38100" dist="38100" dir="2700000" algn="tl">
                    <a:srgbClr val="000000">
                      <a:alpha val="43137"/>
                    </a:srgbClr>
                  </a:outerShdw>
                </a:effectLst>
              </a:rPr>
              <a:t>付息日的債券</a:t>
            </a:r>
            <a:r>
              <a:rPr lang="zh-TW" altLang="zh-TW" sz="4000" dirty="0" smtClean="0">
                <a:effectLst>
                  <a:outerShdw blurRad="38100" dist="38100" dir="2700000" algn="tl">
                    <a:srgbClr val="000000">
                      <a:alpha val="43137"/>
                    </a:srgbClr>
                  </a:outerShdw>
                </a:effectLst>
              </a:rPr>
              <a:t>評價</a:t>
            </a:r>
            <a:r>
              <a:rPr lang="en-US" altLang="zh-CN" sz="4000" dirty="0" smtClean="0">
                <a:effectLst>
                  <a:outerShdw blurRad="38100" dist="38100" dir="2700000" algn="tl">
                    <a:srgbClr val="000000">
                      <a:alpha val="43137"/>
                    </a:srgbClr>
                  </a:outerShdw>
                </a:effectLst>
              </a:rPr>
              <a:t>(</a:t>
            </a:r>
            <a:r>
              <a:rPr lang="zh-CN" altLang="en-US" sz="4000" dirty="0" smtClean="0">
                <a:effectLst>
                  <a:outerShdw blurRad="38100" dist="38100" dir="2700000" algn="tl">
                    <a:srgbClr val="000000">
                      <a:alpha val="43137"/>
                    </a:srgbClr>
                  </a:outerShdw>
                </a:effectLst>
              </a:rPr>
              <a:t>續</a:t>
            </a:r>
            <a:r>
              <a:rPr lang="en-US" altLang="zh-CN" sz="4000" dirty="0" smtClean="0">
                <a:effectLst>
                  <a:outerShdw blurRad="38100" dist="38100" dir="2700000" algn="tl">
                    <a:srgbClr val="000000">
                      <a:alpha val="43137"/>
                    </a:srgbClr>
                  </a:outerShdw>
                </a:effectLst>
              </a:rPr>
              <a:t>)</a:t>
            </a:r>
            <a:endParaRPr lang="zh-TW" altLang="en-US" sz="4000" dirty="0"/>
          </a:p>
        </p:txBody>
      </p:sp>
      <p:sp>
        <p:nvSpPr>
          <p:cNvPr id="3" name="Content Placeholder 2"/>
          <p:cNvSpPr>
            <a:spLocks noGrp="1"/>
          </p:cNvSpPr>
          <p:nvPr>
            <p:ph idx="1"/>
          </p:nvPr>
        </p:nvSpPr>
        <p:spPr>
          <a:xfrm>
            <a:off x="323528" y="990508"/>
            <a:ext cx="8640959" cy="5257892"/>
          </a:xfrm>
        </p:spPr>
        <p:txBody>
          <a:bodyPr/>
          <a:lstStyle/>
          <a:p>
            <a:pPr marL="0" indent="0">
              <a:spcAft>
                <a:spcPts val="0"/>
              </a:spcAft>
              <a:buNone/>
            </a:pPr>
            <a:r>
              <a:rPr lang="en-US" altLang="zh-TW" sz="2000" kern="100" dirty="0">
                <a:latin typeface="Times New Roman" panose="02020603050405020304" pitchFamily="18" charset="0"/>
                <a:ea typeface="標楷體" panose="03000509000000000000" pitchFamily="65" charset="-120"/>
              </a:rPr>
              <a:t>&lt;</a:t>
            </a:r>
            <a:r>
              <a:rPr lang="zh-TW" altLang="zh-TW" sz="2000" kern="100" dirty="0">
                <a:latin typeface="Times New Roman" panose="02020603050405020304" pitchFamily="18" charset="0"/>
                <a:ea typeface="標楷體" panose="03000509000000000000" pitchFamily="65" charset="-120"/>
              </a:rPr>
              <a:t>範例</a:t>
            </a:r>
            <a:r>
              <a:rPr lang="en-US" altLang="zh-TW" sz="2000" kern="100" dirty="0">
                <a:latin typeface="Times New Roman" panose="02020603050405020304" pitchFamily="18" charset="0"/>
                <a:ea typeface="標楷體" panose="03000509000000000000" pitchFamily="65" charset="-120"/>
              </a:rPr>
              <a:t>5&gt;</a:t>
            </a:r>
            <a:endParaRPr lang="zh-TW" altLang="zh-TW" sz="2000" kern="100" dirty="0">
              <a:latin typeface="Times New Roman" panose="02020603050405020304" pitchFamily="18" charset="0"/>
              <a:ea typeface="新細明體" panose="02020500000000000000" pitchFamily="18" charset="-120"/>
            </a:endParaRPr>
          </a:p>
          <a:p>
            <a:pPr marL="0" indent="0">
              <a:spcAft>
                <a:spcPts val="0"/>
              </a:spcAft>
              <a:buNone/>
            </a:pPr>
            <a:r>
              <a:rPr lang="en-US" altLang="zh-TW" sz="2400" kern="100" dirty="0" smtClean="0">
                <a:latin typeface="Times New Roman" panose="02020603050405020304" pitchFamily="18" charset="0"/>
                <a:ea typeface="標楷體" panose="03000509000000000000" pitchFamily="65" charset="-120"/>
              </a:rPr>
              <a:t> </a:t>
            </a:r>
            <a:r>
              <a:rPr lang="zh-TW" altLang="zh-TW" sz="2400" kern="100" dirty="0" smtClean="0">
                <a:latin typeface="Times New Roman" panose="02020603050405020304" pitchFamily="18" charset="0"/>
                <a:ea typeface="標楷體" panose="03000509000000000000" pitchFamily="65" charset="-120"/>
              </a:rPr>
              <a:t>某</a:t>
            </a:r>
            <a:r>
              <a:rPr lang="zh-TW" altLang="zh-TW" sz="2400" kern="100" dirty="0">
                <a:latin typeface="Times New Roman" panose="02020603050405020304" pitchFamily="18" charset="0"/>
                <a:ea typeface="標楷體" panose="03000509000000000000" pitchFamily="65" charset="-120"/>
              </a:rPr>
              <a:t>債券，面額為</a:t>
            </a:r>
            <a:r>
              <a:rPr lang="en-US" altLang="zh-TW" sz="2400" kern="100" dirty="0">
                <a:latin typeface="Times New Roman" panose="02020603050405020304" pitchFamily="18" charset="0"/>
                <a:ea typeface="標楷體" panose="03000509000000000000" pitchFamily="65" charset="-120"/>
              </a:rPr>
              <a:t>100</a:t>
            </a:r>
            <a:r>
              <a:rPr lang="zh-TW" altLang="zh-TW" sz="2400" kern="100" dirty="0">
                <a:latin typeface="Times New Roman" panose="02020603050405020304" pitchFamily="18" charset="0"/>
                <a:ea typeface="標楷體" panose="03000509000000000000" pitchFamily="65" charset="-120"/>
              </a:rPr>
              <a:t>元、票面利率為</a:t>
            </a:r>
            <a:r>
              <a:rPr lang="en-US" altLang="zh-TW" sz="2400" kern="100" dirty="0">
                <a:latin typeface="Times New Roman" panose="02020603050405020304" pitchFamily="18" charset="0"/>
                <a:ea typeface="標楷體" panose="03000509000000000000" pitchFamily="65" charset="-120"/>
              </a:rPr>
              <a:t>10%</a:t>
            </a:r>
            <a:r>
              <a:rPr lang="zh-TW" altLang="zh-TW" sz="2400" kern="100" dirty="0">
                <a:latin typeface="Times New Roman" panose="02020603050405020304" pitchFamily="18" charset="0"/>
                <a:ea typeface="標楷體" panose="03000509000000000000" pitchFamily="65" charset="-120"/>
              </a:rPr>
              <a:t>、距到期日為</a:t>
            </a:r>
            <a:r>
              <a:rPr lang="en-US" altLang="zh-TW" sz="2400" kern="100" dirty="0">
                <a:latin typeface="Times New Roman" panose="02020603050405020304" pitchFamily="18" charset="0"/>
                <a:ea typeface="標楷體" panose="03000509000000000000" pitchFamily="65" charset="-120"/>
              </a:rPr>
              <a:t>3</a:t>
            </a:r>
            <a:r>
              <a:rPr lang="zh-TW" altLang="zh-TW" sz="2400" kern="100" dirty="0">
                <a:latin typeface="Times New Roman" panose="02020603050405020304" pitchFamily="18" charset="0"/>
                <a:ea typeface="標楷體" panose="03000509000000000000" pitchFamily="65" charset="-120"/>
              </a:rPr>
              <a:t>年、每半年付息一次，以半年率表示的殖利率為</a:t>
            </a:r>
            <a:r>
              <a:rPr lang="en-US" altLang="zh-TW" sz="2400" kern="100" dirty="0">
                <a:latin typeface="Times New Roman" panose="02020603050405020304" pitchFamily="18" charset="0"/>
                <a:ea typeface="標楷體" panose="03000509000000000000" pitchFamily="65" charset="-120"/>
              </a:rPr>
              <a:t>3%</a:t>
            </a:r>
            <a:r>
              <a:rPr lang="zh-TW" altLang="zh-TW" sz="2400" kern="100" dirty="0">
                <a:latin typeface="Times New Roman" panose="02020603050405020304" pitchFamily="18" charset="0"/>
                <a:ea typeface="標楷體" panose="03000509000000000000" pitchFamily="65" charset="-120"/>
              </a:rPr>
              <a:t>，則該債券的價格為多少？以年率表示的殖利率為多少？</a:t>
            </a:r>
            <a:endParaRPr lang="zh-TW" altLang="zh-TW" sz="2400" kern="100" dirty="0">
              <a:latin typeface="Times New Roman" panose="02020603050405020304" pitchFamily="18" charset="0"/>
              <a:ea typeface="新細明體" panose="02020500000000000000" pitchFamily="18" charset="-120"/>
            </a:endParaRPr>
          </a:p>
          <a:p>
            <a:pPr marL="0" indent="0">
              <a:spcAft>
                <a:spcPts val="0"/>
              </a:spcAft>
              <a:buNone/>
            </a:pPr>
            <a:r>
              <a:rPr lang="en-US" altLang="zh-TW" sz="2000" kern="100" dirty="0">
                <a:latin typeface="Times New Roman" panose="02020603050405020304" pitchFamily="18" charset="0"/>
                <a:ea typeface="標楷體" panose="03000509000000000000" pitchFamily="65" charset="-120"/>
              </a:rPr>
              <a:t>&lt;</a:t>
            </a:r>
            <a:r>
              <a:rPr lang="zh-TW" altLang="zh-TW" sz="2000" kern="100" dirty="0">
                <a:latin typeface="Times New Roman" panose="02020603050405020304" pitchFamily="18" charset="0"/>
                <a:ea typeface="標楷體" panose="03000509000000000000" pitchFamily="65" charset="-120"/>
              </a:rPr>
              <a:t>說明</a:t>
            </a:r>
            <a:r>
              <a:rPr lang="en-US" altLang="zh-TW" sz="2000" kern="100" dirty="0">
                <a:latin typeface="Times New Roman" panose="02020603050405020304" pitchFamily="18" charset="0"/>
                <a:ea typeface="標楷體" panose="03000509000000000000" pitchFamily="65" charset="-120"/>
              </a:rPr>
              <a:t>&gt;</a:t>
            </a:r>
            <a:endParaRPr lang="zh-TW" altLang="zh-TW" sz="2000" kern="100" dirty="0">
              <a:latin typeface="Times New Roman" panose="02020603050405020304" pitchFamily="18" charset="0"/>
              <a:ea typeface="新細明體" panose="02020500000000000000" pitchFamily="18" charset="-120"/>
            </a:endParaRPr>
          </a:p>
          <a:p>
            <a:pPr marL="0" indent="0">
              <a:spcAft>
                <a:spcPts val="0"/>
              </a:spcAft>
              <a:buNone/>
            </a:pPr>
            <a:r>
              <a:rPr lang="en-US" altLang="zh-TW" sz="2000" kern="100" dirty="0" smtClean="0">
                <a:latin typeface="Times New Roman" panose="02020603050405020304" pitchFamily="18" charset="0"/>
                <a:ea typeface="標楷體" panose="03000509000000000000" pitchFamily="65" charset="-120"/>
              </a:rPr>
              <a:t>1.  </a:t>
            </a:r>
            <a:r>
              <a:rPr lang="zh-TW" altLang="zh-TW" sz="2000" kern="100" dirty="0" smtClean="0">
                <a:latin typeface="Times New Roman" panose="02020603050405020304" pitchFamily="18" charset="0"/>
                <a:ea typeface="標楷體" panose="03000509000000000000" pitchFamily="65" charset="-120"/>
              </a:rPr>
              <a:t>每半</a:t>
            </a:r>
            <a:r>
              <a:rPr lang="zh-TW" altLang="zh-TW" sz="2000" kern="100" dirty="0">
                <a:latin typeface="Times New Roman" panose="02020603050405020304" pitchFamily="18" charset="0"/>
                <a:ea typeface="標楷體" panose="03000509000000000000" pitchFamily="65" charset="-120"/>
              </a:rPr>
              <a:t>年支付的利息＝</a:t>
            </a:r>
            <a:r>
              <a:rPr lang="en-US" altLang="zh-TW" sz="2000" kern="100" dirty="0">
                <a:latin typeface="Times New Roman" panose="02020603050405020304" pitchFamily="18" charset="0"/>
                <a:ea typeface="標楷體" panose="03000509000000000000" pitchFamily="65" charset="-120"/>
              </a:rPr>
              <a:t>100×10</a:t>
            </a:r>
            <a:r>
              <a:rPr lang="en-US" altLang="zh-TW" sz="2000" kern="100" dirty="0">
                <a:latin typeface="標楷體" panose="03000509000000000000" pitchFamily="65" charset="-120"/>
                <a:ea typeface="新細明體" panose="02020500000000000000" pitchFamily="18" charset="-120"/>
              </a:rPr>
              <a:t>%/2 </a:t>
            </a:r>
            <a:r>
              <a:rPr lang="zh-TW" altLang="zh-TW" sz="2000" kern="100" dirty="0">
                <a:latin typeface="Times New Roman" panose="02020603050405020304" pitchFamily="18" charset="0"/>
                <a:ea typeface="標楷體" panose="03000509000000000000" pitchFamily="65" charset="-120"/>
              </a:rPr>
              <a:t>＝</a:t>
            </a:r>
            <a:r>
              <a:rPr lang="en-US" altLang="zh-TW" sz="2000" kern="100" dirty="0">
                <a:latin typeface="Times New Roman" panose="02020603050405020304" pitchFamily="18" charset="0"/>
                <a:ea typeface="標楷體" panose="03000509000000000000" pitchFamily="65" charset="-120"/>
              </a:rPr>
              <a:t>5</a:t>
            </a:r>
            <a:endParaRPr lang="zh-TW" altLang="zh-TW" sz="2000" kern="100" dirty="0">
              <a:latin typeface="Times New Roman" panose="02020603050405020304" pitchFamily="18" charset="0"/>
              <a:ea typeface="新細明體" panose="02020500000000000000" pitchFamily="18" charset="-120"/>
            </a:endParaRPr>
          </a:p>
          <a:p>
            <a:pPr marL="400050" lvl="1" indent="0">
              <a:spcAft>
                <a:spcPts val="0"/>
              </a:spcAft>
              <a:buNone/>
            </a:pPr>
            <a:r>
              <a:rPr lang="zh-TW" altLang="zh-TW" sz="2000" kern="100" dirty="0">
                <a:latin typeface="Times New Roman" panose="02020603050405020304" pitchFamily="18" charset="0"/>
                <a:ea typeface="標楷體" panose="03000509000000000000" pitchFamily="65" charset="-120"/>
              </a:rPr>
              <a:t>到期支付面額＝</a:t>
            </a:r>
            <a:r>
              <a:rPr lang="en-US" altLang="zh-TW" sz="2000" kern="100" dirty="0" smtClean="0">
                <a:latin typeface="Times New Roman" panose="02020603050405020304" pitchFamily="18" charset="0"/>
                <a:ea typeface="標楷體" panose="03000509000000000000" pitchFamily="65" charset="-120"/>
              </a:rPr>
              <a:t>100(</a:t>
            </a:r>
            <a:r>
              <a:rPr lang="zh-TW" altLang="zh-TW" sz="2000" kern="100" dirty="0" smtClean="0">
                <a:latin typeface="Times New Roman" panose="02020603050405020304" pitchFamily="18" charset="0"/>
                <a:ea typeface="標楷體" panose="03000509000000000000" pitchFamily="65" charset="-120"/>
              </a:rPr>
              <a:t>元</a:t>
            </a:r>
            <a:r>
              <a:rPr lang="en-US" altLang="zh-TW" sz="2000" kern="100" dirty="0" smtClean="0">
                <a:latin typeface="Times New Roman" panose="02020603050405020304" pitchFamily="18" charset="0"/>
                <a:ea typeface="標楷體" panose="03000509000000000000" pitchFamily="65" charset="-120"/>
              </a:rPr>
              <a:t>)</a:t>
            </a:r>
            <a:endParaRPr lang="zh-TW" altLang="zh-TW" sz="2000" kern="100" dirty="0">
              <a:latin typeface="Times New Roman" panose="02020603050405020304" pitchFamily="18" charset="0"/>
              <a:ea typeface="新細明體" panose="02020500000000000000" pitchFamily="18" charset="-120"/>
            </a:endParaRPr>
          </a:p>
          <a:p>
            <a:pPr marL="400050" lvl="1" indent="0">
              <a:spcAft>
                <a:spcPts val="0"/>
              </a:spcAft>
              <a:buNone/>
            </a:pPr>
            <a:r>
              <a:rPr lang="zh-TW" altLang="zh-TW" sz="2000" kern="100" dirty="0">
                <a:latin typeface="Times New Roman" panose="02020603050405020304" pitchFamily="18" charset="0"/>
                <a:ea typeface="標楷體" panose="03000509000000000000" pitchFamily="65" charset="-120"/>
              </a:rPr>
              <a:t>債券距到期期數＝</a:t>
            </a:r>
            <a:r>
              <a:rPr lang="en-US" altLang="zh-TW" sz="2000" kern="100" dirty="0">
                <a:latin typeface="Times New Roman" panose="02020603050405020304" pitchFamily="18" charset="0"/>
                <a:ea typeface="標楷體" panose="03000509000000000000" pitchFamily="65" charset="-120"/>
              </a:rPr>
              <a:t>3×2</a:t>
            </a:r>
            <a:r>
              <a:rPr lang="zh-TW" altLang="zh-TW" sz="2000" kern="100" dirty="0">
                <a:latin typeface="Times New Roman" panose="02020603050405020304" pitchFamily="18" charset="0"/>
                <a:ea typeface="標楷體" panose="03000509000000000000" pitchFamily="65" charset="-120"/>
              </a:rPr>
              <a:t>＝</a:t>
            </a:r>
            <a:r>
              <a:rPr lang="en-US" altLang="zh-TW" sz="2000" kern="100" dirty="0">
                <a:latin typeface="Times New Roman" panose="02020603050405020304" pitchFamily="18" charset="0"/>
                <a:ea typeface="標楷體" panose="03000509000000000000" pitchFamily="65" charset="-120"/>
              </a:rPr>
              <a:t>6</a:t>
            </a:r>
            <a:endParaRPr lang="zh-TW" altLang="zh-TW" sz="2000" kern="100" dirty="0">
              <a:latin typeface="Times New Roman" panose="02020603050405020304" pitchFamily="18" charset="0"/>
              <a:ea typeface="新細明體" panose="02020500000000000000" pitchFamily="18" charset="-120"/>
            </a:endParaRPr>
          </a:p>
          <a:p>
            <a:pPr marL="400050" lvl="1" indent="0">
              <a:spcAft>
                <a:spcPts val="0"/>
              </a:spcAft>
              <a:buNone/>
            </a:pPr>
            <a:r>
              <a:rPr lang="zh-TW" altLang="zh-TW" sz="2000" kern="100" dirty="0">
                <a:latin typeface="Times New Roman" panose="02020603050405020304" pitchFamily="18" charset="0"/>
                <a:ea typeface="標楷體" panose="03000509000000000000" pitchFamily="65" charset="-120"/>
              </a:rPr>
              <a:t>所以，</a:t>
            </a:r>
            <a:endParaRPr lang="zh-TW" altLang="zh-TW" sz="2000" kern="100" dirty="0">
              <a:latin typeface="Times New Roman" panose="02020603050405020304" pitchFamily="18" charset="0"/>
              <a:ea typeface="新細明體" panose="02020500000000000000" pitchFamily="18" charset="-120"/>
            </a:endParaRPr>
          </a:p>
          <a:p>
            <a:pPr marL="0" indent="-228600">
              <a:spcAft>
                <a:spcPts val="0"/>
              </a:spcAft>
            </a:pPr>
            <a:endParaRPr lang="en-US" altLang="zh-TW" sz="2000" kern="100" dirty="0" smtClean="0">
              <a:latin typeface="Times New Roman" panose="02020603050405020304" pitchFamily="18" charset="0"/>
              <a:ea typeface="新細明體" panose="02020500000000000000" pitchFamily="18" charset="-120"/>
            </a:endParaRPr>
          </a:p>
          <a:p>
            <a:pPr marL="0" indent="-228600">
              <a:spcAft>
                <a:spcPts val="0"/>
              </a:spcAft>
            </a:pPr>
            <a:endParaRPr lang="en-US" altLang="zh-TW" sz="2000" kern="100" dirty="0">
              <a:latin typeface="Times New Roman" panose="02020603050405020304" pitchFamily="18" charset="0"/>
              <a:ea typeface="新細明體" panose="02020500000000000000" pitchFamily="18" charset="-120"/>
            </a:endParaRPr>
          </a:p>
          <a:p>
            <a:pPr marL="0" indent="0">
              <a:spcAft>
                <a:spcPts val="0"/>
              </a:spcAft>
              <a:buNone/>
            </a:pPr>
            <a:r>
              <a:rPr lang="en-US" altLang="zh-TW" sz="2000" dirty="0"/>
              <a:t> 2. </a:t>
            </a:r>
            <a:r>
              <a:rPr lang="zh-TW" altLang="zh-TW" sz="2000" dirty="0"/>
              <a:t>以年率表示的殖利率</a:t>
            </a:r>
            <a:r>
              <a:rPr lang="en-US" altLang="zh-TW" sz="2000" i="1" dirty="0"/>
              <a:t>Y</a:t>
            </a:r>
            <a:r>
              <a:rPr lang="zh-TW" altLang="zh-TW" sz="2000" dirty="0"/>
              <a:t>為</a:t>
            </a:r>
            <a:r>
              <a:rPr lang="en-US" altLang="zh-TW" sz="2000" dirty="0"/>
              <a:t>:</a:t>
            </a:r>
            <a:endParaRPr lang="zh-TW" altLang="zh-TW" sz="2000" dirty="0"/>
          </a:p>
          <a:p>
            <a:pPr marL="0" indent="-228600">
              <a:spcAft>
                <a:spcPts val="0"/>
              </a:spcAft>
            </a:pPr>
            <a:endParaRPr lang="en-US" altLang="zh-TW" sz="2000" kern="100" dirty="0" smtClean="0">
              <a:latin typeface="Times New Roman" panose="02020603050405020304" pitchFamily="18" charset="0"/>
              <a:ea typeface="新細明體" panose="02020500000000000000" pitchFamily="18" charset="-120"/>
            </a:endParaRPr>
          </a:p>
          <a:p>
            <a:pPr marL="0" indent="-228600">
              <a:spcAft>
                <a:spcPts val="0"/>
              </a:spcAft>
            </a:pPr>
            <a:endParaRPr lang="zh-TW" altLang="zh-TW" sz="2000" kern="100" dirty="0">
              <a:latin typeface="Times New Roman" panose="02020603050405020304" pitchFamily="18" charset="0"/>
              <a:ea typeface="新細明體" panose="02020500000000000000" pitchFamily="18" charset="-120"/>
            </a:endParaRPr>
          </a:p>
          <a:p>
            <a:pPr marL="0"/>
            <a:endParaRPr lang="zh-TW" altLang="en-US" sz="20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30</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655173260"/>
              </p:ext>
            </p:extLst>
          </p:nvPr>
        </p:nvGraphicFramePr>
        <p:xfrm>
          <a:off x="1619672" y="3933056"/>
          <a:ext cx="6658761" cy="1080120"/>
        </p:xfrm>
        <a:graphic>
          <a:graphicData uri="http://schemas.openxmlformats.org/presentationml/2006/ole">
            <mc:AlternateContent xmlns:mc="http://schemas.openxmlformats.org/markup-compatibility/2006">
              <mc:Choice xmlns:v="urn:schemas-microsoft-com:vml" Requires="v">
                <p:oleObj spid="_x0000_s26655" name="Equation" r:id="rId3" imgW="6159500" imgH="876300" progId="Equation.DSMT4">
                  <p:embed/>
                </p:oleObj>
              </mc:Choice>
              <mc:Fallback>
                <p:oleObj name="Equation" r:id="rId3" imgW="6159500" imgH="8763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3933056"/>
                        <a:ext cx="6658761" cy="1080120"/>
                      </a:xfrm>
                      <a:prstGeom prst="rect">
                        <a:avLst/>
                      </a:prstGeom>
                      <a:noFill/>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387554361"/>
              </p:ext>
            </p:extLst>
          </p:nvPr>
        </p:nvGraphicFramePr>
        <p:xfrm>
          <a:off x="1979712" y="5661248"/>
          <a:ext cx="2746061" cy="399427"/>
        </p:xfrm>
        <a:graphic>
          <a:graphicData uri="http://schemas.openxmlformats.org/presentationml/2006/ole">
            <mc:AlternateContent xmlns:mc="http://schemas.openxmlformats.org/markup-compatibility/2006">
              <mc:Choice xmlns:v="urn:schemas-microsoft-com:vml" Requires="v">
                <p:oleObj spid="_x0000_s26656" name="Equation" r:id="rId5" imgW="1574800" imgH="228600" progId="Equation.DSMT4">
                  <p:embed/>
                </p:oleObj>
              </mc:Choice>
              <mc:Fallback>
                <p:oleObj name="Equation" r:id="rId5" imgW="1574800" imgH="2286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712" y="5661248"/>
                        <a:ext cx="2746061" cy="399427"/>
                      </a:xfrm>
                      <a:prstGeom prst="rect">
                        <a:avLst/>
                      </a:prstGeom>
                      <a:noFill/>
                    </p:spPr>
                  </p:pic>
                </p:oleObj>
              </mc:Fallback>
            </mc:AlternateContent>
          </a:graphicData>
        </a:graphic>
      </p:graphicFrame>
    </p:spTree>
    <p:extLst>
      <p:ext uri="{BB962C8B-B14F-4D97-AF65-F5344CB8AC3E}">
        <p14:creationId xmlns:p14="http://schemas.microsoft.com/office/powerpoint/2010/main" val="261514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1000"/>
                                        <p:tgtEl>
                                          <p:spTgt spid="3">
                                            <p:txEl>
                                              <p:pRg st="5" end="5"/>
                                            </p:txEl>
                                          </p:spTgt>
                                        </p:tgtEl>
                                      </p:cBhvr>
                                    </p:animEffect>
                                    <p:anim calcmode="lin" valueType="num">
                                      <p:cBhvr>
                                        <p:cTn id="4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ppt_x"/>
                                          </p:val>
                                        </p:tav>
                                        <p:tav tm="100000">
                                          <p:val>
                                            <p:strVal val="#ppt_x"/>
                                          </p:val>
                                        </p:tav>
                                      </p:tavLst>
                                    </p:anim>
                                    <p:anim calcmode="lin" valueType="num">
                                      <p:cBhvr additive="base">
                                        <p:cTn id="6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7339"/>
            <a:ext cx="7772400" cy="871536"/>
          </a:xfrm>
        </p:spPr>
        <p:txBody>
          <a:bodyPr/>
          <a:lstStyle/>
          <a:p>
            <a:r>
              <a:rPr lang="zh-TW" altLang="zh-TW" sz="4000" dirty="0">
                <a:effectLst>
                  <a:outerShdw blurRad="38100" dist="38100" dir="2700000" algn="tl">
                    <a:srgbClr val="000000">
                      <a:alpha val="43137"/>
                    </a:srgbClr>
                  </a:outerShdw>
                </a:effectLst>
              </a:rPr>
              <a:t>付息日的債券</a:t>
            </a:r>
            <a:r>
              <a:rPr lang="zh-TW" altLang="zh-TW" sz="4000" dirty="0" smtClean="0">
                <a:effectLst>
                  <a:outerShdw blurRad="38100" dist="38100" dir="2700000" algn="tl">
                    <a:srgbClr val="000000">
                      <a:alpha val="43137"/>
                    </a:srgbClr>
                  </a:outerShdw>
                </a:effectLst>
              </a:rPr>
              <a:t>評價</a:t>
            </a:r>
            <a:r>
              <a:rPr lang="en-US" altLang="zh-CN" sz="4000" dirty="0" smtClean="0">
                <a:effectLst>
                  <a:outerShdw blurRad="38100" dist="38100" dir="2700000" algn="tl">
                    <a:srgbClr val="000000">
                      <a:alpha val="43137"/>
                    </a:srgbClr>
                  </a:outerShdw>
                </a:effectLst>
              </a:rPr>
              <a:t>(</a:t>
            </a:r>
            <a:r>
              <a:rPr lang="zh-CN" altLang="en-US" sz="4000" dirty="0" smtClean="0">
                <a:effectLst>
                  <a:outerShdw blurRad="38100" dist="38100" dir="2700000" algn="tl">
                    <a:srgbClr val="000000">
                      <a:alpha val="43137"/>
                    </a:srgbClr>
                  </a:outerShdw>
                </a:effectLst>
              </a:rPr>
              <a:t>續</a:t>
            </a:r>
            <a:r>
              <a:rPr lang="en-US" altLang="zh-CN" sz="4000" dirty="0" smtClean="0">
                <a:effectLst>
                  <a:outerShdw blurRad="38100" dist="38100" dir="2700000" algn="tl">
                    <a:srgbClr val="000000">
                      <a:alpha val="43137"/>
                    </a:srgbClr>
                  </a:outerShdw>
                </a:effectLst>
              </a:rPr>
              <a:t>)</a:t>
            </a:r>
            <a:endParaRPr lang="zh-TW" altLang="en-US" sz="4000" dirty="0"/>
          </a:p>
        </p:txBody>
      </p:sp>
      <p:sp>
        <p:nvSpPr>
          <p:cNvPr id="3" name="Content Placeholder 2"/>
          <p:cNvSpPr>
            <a:spLocks noGrp="1"/>
          </p:cNvSpPr>
          <p:nvPr>
            <p:ph idx="1"/>
          </p:nvPr>
        </p:nvSpPr>
        <p:spPr>
          <a:xfrm>
            <a:off x="399570" y="2420888"/>
            <a:ext cx="8343800" cy="3888432"/>
          </a:xfrm>
        </p:spPr>
        <p:txBody>
          <a:bodyPr/>
          <a:lstStyle/>
          <a:p>
            <a:pPr algn="just">
              <a:buFont typeface="Wingdings" panose="05000000000000000000" pitchFamily="2" charset="2"/>
              <a:buChar char="Ø"/>
            </a:pPr>
            <a:r>
              <a:rPr lang="zh-TW" altLang="zh-TW" sz="2400" dirty="0" smtClean="0"/>
              <a:t>如果到期期</a:t>
            </a:r>
            <a:r>
              <a:rPr lang="zh-TW" altLang="zh-TW" sz="2400" dirty="0"/>
              <a:t>數</a:t>
            </a:r>
            <a:r>
              <a:rPr lang="en-US" altLang="zh-TW" sz="2400" dirty="0"/>
              <a:t>n</a:t>
            </a:r>
            <a:r>
              <a:rPr lang="zh-TW" altLang="zh-TW" sz="2400" dirty="0"/>
              <a:t>很大，</a:t>
            </a:r>
            <a:r>
              <a:rPr lang="zh-TW" altLang="zh-TW" sz="2400" dirty="0" smtClean="0"/>
              <a:t>使用</a:t>
            </a:r>
            <a:r>
              <a:rPr lang="zh-CN" altLang="en-US" sz="2400" dirty="0" smtClean="0"/>
              <a:t>上</a:t>
            </a:r>
            <a:r>
              <a:rPr lang="zh-TW" altLang="zh-TW" sz="2400" dirty="0" smtClean="0"/>
              <a:t>式計算極為</a:t>
            </a:r>
            <a:r>
              <a:rPr lang="zh-TW" altLang="zh-TW" sz="2400" dirty="0"/>
              <a:t>不方便</a:t>
            </a:r>
            <a:r>
              <a:rPr lang="zh-TW" altLang="zh-TW" sz="2400" dirty="0" smtClean="0"/>
              <a:t>。</a:t>
            </a:r>
            <a:endParaRPr lang="en-US" altLang="zh-TW" sz="2400" dirty="0" smtClean="0"/>
          </a:p>
          <a:p>
            <a:pPr algn="just">
              <a:buFont typeface="Wingdings" panose="05000000000000000000" pitchFamily="2" charset="2"/>
              <a:buChar char="Ø"/>
            </a:pPr>
            <a:r>
              <a:rPr lang="zh-TW" altLang="zh-TW" sz="2400" dirty="0" smtClean="0"/>
              <a:t>當票面</a:t>
            </a:r>
            <a:r>
              <a:rPr lang="zh-TW" altLang="zh-TW" sz="2400" dirty="0"/>
              <a:t>利息固定為</a:t>
            </a:r>
            <a:r>
              <a:rPr lang="en-US" altLang="zh-TW" sz="2400" dirty="0"/>
              <a:t>C</a:t>
            </a:r>
            <a:r>
              <a:rPr lang="zh-TW" altLang="zh-TW" sz="2400" dirty="0"/>
              <a:t>時</a:t>
            </a:r>
            <a:r>
              <a:rPr lang="zh-TW" altLang="zh-TW" sz="2400" dirty="0" smtClean="0"/>
              <a:t>，可利用</a:t>
            </a:r>
            <a:r>
              <a:rPr lang="zh-TW" altLang="zh-TW" sz="2400" dirty="0"/>
              <a:t>等比級數的</a:t>
            </a:r>
            <a:r>
              <a:rPr lang="zh-TW" altLang="zh-TW" sz="2400" dirty="0" smtClean="0"/>
              <a:t>概念改寫</a:t>
            </a:r>
            <a:r>
              <a:rPr lang="zh-TW" altLang="zh-TW" sz="2400" dirty="0"/>
              <a:t>為下</a:t>
            </a:r>
            <a:r>
              <a:rPr lang="zh-TW" altLang="zh-TW" sz="2400" dirty="0" smtClean="0"/>
              <a:t>式，</a:t>
            </a:r>
            <a:r>
              <a:rPr lang="zh-TW" altLang="zh-TW" sz="2400" dirty="0"/>
              <a:t>並以其計算債券價格與殖利率</a:t>
            </a:r>
            <a:r>
              <a:rPr lang="zh-TW" altLang="zh-TW" sz="2400" dirty="0" smtClean="0"/>
              <a:t>：</a:t>
            </a:r>
            <a:endParaRPr lang="en-US" altLang="zh-TW" sz="2400" dirty="0" smtClean="0"/>
          </a:p>
          <a:p>
            <a:pPr algn="just">
              <a:buFont typeface="Wingdings" panose="05000000000000000000" pitchFamily="2" charset="2"/>
              <a:buChar char="Ø"/>
            </a:pPr>
            <a:endParaRPr lang="en-US" altLang="zh-TW" sz="2400" dirty="0">
              <a:solidFill>
                <a:srgbClr val="000000"/>
              </a:solidFill>
            </a:endParaRPr>
          </a:p>
          <a:p>
            <a:pPr algn="just">
              <a:buFont typeface="Wingdings" panose="05000000000000000000" pitchFamily="2" charset="2"/>
              <a:buChar char="Ø"/>
            </a:pPr>
            <a:endParaRPr lang="en-US" altLang="zh-TW" sz="2400" dirty="0" smtClean="0">
              <a:solidFill>
                <a:srgbClr val="000000"/>
              </a:solidFill>
            </a:endParaRPr>
          </a:p>
          <a:p>
            <a:pPr algn="just">
              <a:buFont typeface="Wingdings" panose="05000000000000000000" pitchFamily="2" charset="2"/>
              <a:buChar char="Ø"/>
            </a:pPr>
            <a:endParaRPr lang="en-US" altLang="zh-TW" sz="2400" dirty="0" smtClean="0">
              <a:solidFill>
                <a:srgbClr val="000000"/>
              </a:solidFill>
            </a:endParaRPr>
          </a:p>
          <a:p>
            <a:pPr algn="just">
              <a:buFont typeface="Wingdings" panose="05000000000000000000" pitchFamily="2" charset="2"/>
              <a:buChar char="Ø"/>
            </a:pPr>
            <a:r>
              <a:rPr lang="zh-TW" altLang="zh-TW" sz="2400" dirty="0" smtClean="0">
                <a:solidFill>
                  <a:srgbClr val="000000"/>
                </a:solidFill>
              </a:rPr>
              <a:t>當</a:t>
            </a:r>
            <a:r>
              <a:rPr lang="zh-TW" altLang="zh-TW" sz="2400" dirty="0">
                <a:solidFill>
                  <a:srgbClr val="000000"/>
                </a:solidFill>
              </a:rPr>
              <a:t>債券的價格、面額、票面利率、付息頻率與到期時間都已知，</a:t>
            </a:r>
            <a:r>
              <a:rPr lang="zh-TW" altLang="zh-TW" sz="2400" dirty="0" smtClean="0">
                <a:solidFill>
                  <a:srgbClr val="000000"/>
                </a:solidFill>
              </a:rPr>
              <a:t>可以</a:t>
            </a:r>
            <a:r>
              <a:rPr lang="zh-TW" altLang="en-US" sz="2400" dirty="0" smtClean="0">
                <a:solidFill>
                  <a:srgbClr val="000000"/>
                </a:solidFill>
              </a:rPr>
              <a:t>先</a:t>
            </a:r>
            <a:r>
              <a:rPr lang="zh-TW" altLang="zh-TW" sz="2400" dirty="0" smtClean="0">
                <a:solidFill>
                  <a:srgbClr val="000000"/>
                </a:solidFill>
              </a:rPr>
              <a:t>判斷</a:t>
            </a:r>
            <a:r>
              <a:rPr lang="zh-TW" altLang="zh-TW" sz="2400" dirty="0">
                <a:solidFill>
                  <a:srgbClr val="000000"/>
                </a:solidFill>
              </a:rPr>
              <a:t>殖利率的範圍，再根據</a:t>
            </a:r>
            <a:r>
              <a:rPr lang="zh-CN" altLang="en-US" sz="2400" dirty="0">
                <a:solidFill>
                  <a:srgbClr val="000000"/>
                </a:solidFill>
              </a:rPr>
              <a:t>前</a:t>
            </a:r>
            <a:r>
              <a:rPr lang="zh-TW" altLang="zh-TW" sz="2400" dirty="0">
                <a:solidFill>
                  <a:srgbClr val="000000"/>
                </a:solidFill>
              </a:rPr>
              <a:t>式以試誤法找出殖利率。</a:t>
            </a:r>
            <a:endParaRPr lang="en-US" altLang="zh-TW" sz="2400" dirty="0">
              <a:solidFill>
                <a:srgbClr val="000000"/>
              </a:solidFill>
            </a:endParaRPr>
          </a:p>
          <a:p>
            <a:pPr algn="just">
              <a:buFont typeface="Wingdings" panose="05000000000000000000" pitchFamily="2" charset="2"/>
              <a:buChar char="Ø"/>
            </a:pPr>
            <a:endParaRPr lang="en-US" altLang="zh-TW" sz="2400" dirty="0" smtClean="0"/>
          </a:p>
          <a:p>
            <a:pPr algn="just">
              <a:buFont typeface="Wingdings" panose="05000000000000000000" pitchFamily="2" charset="2"/>
              <a:buChar char="Ø"/>
            </a:pPr>
            <a:endParaRPr lang="en-US" altLang="zh-TW" sz="2400" dirty="0"/>
          </a:p>
          <a:p>
            <a:pPr algn="just">
              <a:buFont typeface="Wingdings" panose="05000000000000000000" pitchFamily="2" charset="2"/>
              <a:buChar char="Ø"/>
            </a:pPr>
            <a:endParaRPr lang="en-US" altLang="zh-TW" sz="2400" dirty="0" smtClean="0"/>
          </a:p>
          <a:p>
            <a:pPr algn="just">
              <a:buFont typeface="Wingdings" panose="05000000000000000000" pitchFamily="2" charset="2"/>
              <a:buChar char="Ø"/>
            </a:pPr>
            <a:endParaRPr lang="zh-TW" altLang="zh-TW" sz="2400" dirty="0"/>
          </a:p>
          <a:p>
            <a:endParaRPr lang="zh-TW" altLang="en-US" sz="24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31</a:t>
            </a:fld>
            <a:endParaRPr lang="en-US" altLang="zh-TW"/>
          </a:p>
        </p:txBody>
      </p:sp>
      <p:graphicFrame>
        <p:nvGraphicFramePr>
          <p:cNvPr id="6" name="Object 5"/>
          <p:cNvGraphicFramePr>
            <a:graphicFrameLocks noChangeAspect="1"/>
          </p:cNvGraphicFramePr>
          <p:nvPr>
            <p:extLst>
              <p:ext uri="{D42A27DB-BD31-4B8C-83A1-F6EECF244321}">
                <p14:modId xmlns:p14="http://schemas.microsoft.com/office/powerpoint/2010/main" val="3036282904"/>
              </p:ext>
            </p:extLst>
          </p:nvPr>
        </p:nvGraphicFramePr>
        <p:xfrm>
          <a:off x="1475656" y="892342"/>
          <a:ext cx="5903596" cy="1276573"/>
        </p:xfrm>
        <a:graphic>
          <a:graphicData uri="http://schemas.openxmlformats.org/presentationml/2006/ole">
            <mc:AlternateContent xmlns:mc="http://schemas.openxmlformats.org/markup-compatibility/2006">
              <mc:Choice xmlns:v="urn:schemas-microsoft-com:vml" Requires="v">
                <p:oleObj spid="_x0000_s27675" name="Equation" r:id="rId3" imgW="2705040" imgH="939600" progId="Equation.DSMT4">
                  <p:embed/>
                </p:oleObj>
              </mc:Choice>
              <mc:Fallback>
                <p:oleObj name="Equation" r:id="rId3" imgW="2705040" imgH="939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892342"/>
                        <a:ext cx="5903596" cy="1276573"/>
                      </a:xfrm>
                      <a:prstGeom prst="rect">
                        <a:avLst/>
                      </a:prstGeom>
                      <a:noFill/>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06253"/>
              </p:ext>
            </p:extLst>
          </p:nvPr>
        </p:nvGraphicFramePr>
        <p:xfrm>
          <a:off x="2123728" y="3973468"/>
          <a:ext cx="4079404" cy="648071"/>
        </p:xfrm>
        <a:graphic>
          <a:graphicData uri="http://schemas.openxmlformats.org/presentationml/2006/ole">
            <mc:AlternateContent xmlns:mc="http://schemas.openxmlformats.org/markup-compatibility/2006">
              <mc:Choice xmlns:v="urn:schemas-microsoft-com:vml" Requires="v">
                <p:oleObj spid="_x0000_s27676" name="Equation" r:id="rId5" imgW="2603500" imgH="444500" progId="Equation.DSMT4">
                  <p:embed/>
                </p:oleObj>
              </mc:Choice>
              <mc:Fallback>
                <p:oleObj name="Equation" r:id="rId5" imgW="2603500" imgH="444500" progId="Equation.DSMT4">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3728" y="3973468"/>
                        <a:ext cx="4079404" cy="648071"/>
                      </a:xfrm>
                      <a:prstGeom prst="rect">
                        <a:avLst/>
                      </a:prstGeom>
                      <a:noFill/>
                    </p:spPr>
                  </p:pic>
                </p:oleObj>
              </mc:Fallback>
            </mc:AlternateContent>
          </a:graphicData>
        </a:graphic>
      </p:graphicFrame>
    </p:spTree>
    <p:extLst>
      <p:ext uri="{BB962C8B-B14F-4D97-AF65-F5344CB8AC3E}">
        <p14:creationId xmlns:p14="http://schemas.microsoft.com/office/powerpoint/2010/main" val="415582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115144"/>
            <a:ext cx="7772400" cy="1143000"/>
          </a:xfrm>
        </p:spPr>
        <p:txBody>
          <a:bodyPr/>
          <a:lstStyle/>
          <a:p>
            <a:r>
              <a:rPr lang="zh-TW" altLang="zh-TW" dirty="0">
                <a:effectLst>
                  <a:outerShdw blurRad="38100" dist="38100" dir="2700000" algn="tl">
                    <a:srgbClr val="000000">
                      <a:alpha val="43137"/>
                    </a:srgbClr>
                  </a:outerShdw>
                </a:effectLst>
              </a:rPr>
              <a:t>付息日的債券</a:t>
            </a:r>
            <a:r>
              <a:rPr lang="zh-TW" altLang="zh-TW" dirty="0" smtClean="0">
                <a:effectLst>
                  <a:outerShdw blurRad="38100" dist="38100" dir="2700000" algn="tl">
                    <a:srgbClr val="000000">
                      <a:alpha val="43137"/>
                    </a:srgbClr>
                  </a:outerShdw>
                </a:effectLst>
              </a:rPr>
              <a:t>評價</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p>
        </p:txBody>
      </p:sp>
      <p:sp>
        <p:nvSpPr>
          <p:cNvPr id="3" name="Content Placeholder 2"/>
          <p:cNvSpPr>
            <a:spLocks noGrp="1"/>
          </p:cNvSpPr>
          <p:nvPr>
            <p:ph idx="1"/>
          </p:nvPr>
        </p:nvSpPr>
        <p:spPr>
          <a:xfrm>
            <a:off x="685800" y="1258144"/>
            <a:ext cx="8458200" cy="4990256"/>
          </a:xfrm>
        </p:spPr>
        <p:txBody>
          <a:bodyPr/>
          <a:lstStyle/>
          <a:p>
            <a:pPr>
              <a:spcAft>
                <a:spcPts val="600"/>
              </a:spcAft>
            </a:pPr>
            <a:r>
              <a:rPr lang="zh-TW" altLang="zh-TW" sz="2800" dirty="0" smtClean="0"/>
              <a:t>利用</a:t>
            </a:r>
            <a:r>
              <a:rPr lang="zh-CN" altLang="en-US" sz="2800" dirty="0" smtClean="0"/>
              <a:t>前兩</a:t>
            </a:r>
            <a:r>
              <a:rPr lang="zh-TW" altLang="zh-TW" sz="2800" dirty="0" smtClean="0"/>
              <a:t>式</a:t>
            </a:r>
            <a:r>
              <a:rPr lang="zh-TW" altLang="zh-TW" sz="2800" dirty="0"/>
              <a:t>求算殖利率，計算過程繁瑣，如果債券每期的票面利息固定為</a:t>
            </a:r>
            <a:r>
              <a:rPr lang="en-US" altLang="zh-TW" sz="2800" dirty="0"/>
              <a:t>C</a:t>
            </a:r>
            <a:r>
              <a:rPr lang="zh-TW" altLang="zh-TW" sz="2800" dirty="0" smtClean="0"/>
              <a:t>，可以</a:t>
            </a:r>
            <a:r>
              <a:rPr lang="zh-TW" altLang="zh-TW" sz="2800" dirty="0"/>
              <a:t>利用下列公式求算殖利率的近似值：</a:t>
            </a:r>
            <a:endParaRPr lang="en-US" altLang="zh-TW" sz="2800" dirty="0"/>
          </a:p>
          <a:p>
            <a:pPr>
              <a:spcAft>
                <a:spcPts val="600"/>
              </a:spcAft>
            </a:pPr>
            <a:endParaRPr lang="zh-TW" altLang="en-US"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32</a:t>
            </a:fld>
            <a:endParaRPr lang="en-US" altLang="zh-TW"/>
          </a:p>
        </p:txBody>
      </p:sp>
      <p:graphicFrame>
        <p:nvGraphicFramePr>
          <p:cNvPr id="6" name="Object 5"/>
          <p:cNvGraphicFramePr>
            <a:graphicFrameLocks noChangeAspect="1"/>
          </p:cNvGraphicFramePr>
          <p:nvPr>
            <p:extLst>
              <p:ext uri="{D42A27DB-BD31-4B8C-83A1-F6EECF244321}">
                <p14:modId xmlns:p14="http://schemas.microsoft.com/office/powerpoint/2010/main" val="1204601081"/>
              </p:ext>
            </p:extLst>
          </p:nvPr>
        </p:nvGraphicFramePr>
        <p:xfrm>
          <a:off x="3347864" y="3013277"/>
          <a:ext cx="2023864" cy="1416182"/>
        </p:xfrm>
        <a:graphic>
          <a:graphicData uri="http://schemas.openxmlformats.org/presentationml/2006/ole">
            <mc:AlternateContent xmlns:mc="http://schemas.openxmlformats.org/markup-compatibility/2006">
              <mc:Choice xmlns:v="urn:schemas-microsoft-com:vml" Requires="v">
                <p:oleObj spid="_x0000_s30734" name="Equation" r:id="rId3" imgW="1155600" imgH="787320" progId="Equation.DSMT4">
                  <p:embed/>
                </p:oleObj>
              </mc:Choice>
              <mc:Fallback>
                <p:oleObj name="Equation" r:id="rId3" imgW="1155600" imgH="78732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3013277"/>
                        <a:ext cx="2023864" cy="1416182"/>
                      </a:xfrm>
                      <a:prstGeom prst="rect">
                        <a:avLst/>
                      </a:prstGeom>
                      <a:noFill/>
                    </p:spPr>
                  </p:pic>
                </p:oleObj>
              </mc:Fallback>
            </mc:AlternateContent>
          </a:graphicData>
        </a:graphic>
      </p:graphicFrame>
    </p:spTree>
    <p:extLst>
      <p:ext uri="{BB962C8B-B14F-4D97-AF65-F5344CB8AC3E}">
        <p14:creationId xmlns:p14="http://schemas.microsoft.com/office/powerpoint/2010/main" val="208516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zh-TW" altLang="zh-TW" dirty="0">
                <a:effectLst>
                  <a:outerShdw blurRad="38100" dist="38100" dir="2700000" algn="tl">
                    <a:srgbClr val="000000">
                      <a:alpha val="43137"/>
                    </a:srgbClr>
                  </a:outerShdw>
                </a:effectLst>
              </a:rPr>
              <a:t>付息日的債券</a:t>
            </a:r>
            <a:r>
              <a:rPr lang="zh-TW" altLang="zh-TW" dirty="0" smtClean="0">
                <a:effectLst>
                  <a:outerShdw blurRad="38100" dist="38100" dir="2700000" algn="tl">
                    <a:srgbClr val="000000">
                      <a:alpha val="43137"/>
                    </a:srgbClr>
                  </a:outerShdw>
                </a:effectLst>
              </a:rPr>
              <a:t>評價</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p>
        </p:txBody>
      </p:sp>
      <p:sp>
        <p:nvSpPr>
          <p:cNvPr id="3" name="Content Placeholder 2"/>
          <p:cNvSpPr>
            <a:spLocks noGrp="1"/>
          </p:cNvSpPr>
          <p:nvPr>
            <p:ph idx="1"/>
          </p:nvPr>
        </p:nvSpPr>
        <p:spPr>
          <a:xfrm>
            <a:off x="395536" y="1120794"/>
            <a:ext cx="8568952" cy="5332542"/>
          </a:xfrm>
        </p:spPr>
        <p:txBody>
          <a:bodyPr/>
          <a:lstStyle/>
          <a:p>
            <a:pPr marL="0" indent="0">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範例</a:t>
            </a:r>
            <a:r>
              <a:rPr lang="en-US" altLang="zh-TW" sz="2400" dirty="0">
                <a:latin typeface="標楷體" panose="03000509000000000000" pitchFamily="65" charset="-120"/>
                <a:ea typeface="標楷體" panose="03000509000000000000" pitchFamily="65" charset="-120"/>
              </a:rPr>
              <a:t>6&gt;</a:t>
            </a:r>
            <a:endParaRPr lang="zh-TW" altLang="zh-TW" sz="2400" dirty="0">
              <a:latin typeface="標楷體" panose="03000509000000000000" pitchFamily="65" charset="-120"/>
              <a:ea typeface="標楷體" panose="03000509000000000000" pitchFamily="65" charset="-120"/>
            </a:endParaRPr>
          </a:p>
          <a:p>
            <a:pPr marL="0" indent="0">
              <a:buNone/>
            </a:pPr>
            <a:r>
              <a:rPr lang="zh-TW" altLang="en-US"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某</a:t>
            </a:r>
            <a:r>
              <a:rPr lang="zh-TW" altLang="zh-TW" sz="2400" dirty="0">
                <a:latin typeface="標楷體" panose="03000509000000000000" pitchFamily="65" charset="-120"/>
                <a:ea typeface="標楷體" panose="03000509000000000000" pitchFamily="65" charset="-120"/>
              </a:rPr>
              <a:t>債券，面額為</a:t>
            </a:r>
            <a:r>
              <a:rPr lang="en-US" altLang="zh-TW" sz="2400" dirty="0">
                <a:latin typeface="標楷體" panose="03000509000000000000" pitchFamily="65" charset="-120"/>
                <a:ea typeface="標楷體" panose="03000509000000000000" pitchFamily="65" charset="-120"/>
              </a:rPr>
              <a:t>100</a:t>
            </a:r>
            <a:r>
              <a:rPr lang="zh-TW" altLang="zh-TW" sz="2400" dirty="0">
                <a:latin typeface="標楷體" panose="03000509000000000000" pitchFamily="65" charset="-120"/>
                <a:ea typeface="標楷體" panose="03000509000000000000" pitchFamily="65" charset="-120"/>
              </a:rPr>
              <a:t>元、票面利率為</a:t>
            </a:r>
            <a:r>
              <a:rPr lang="en-US" altLang="zh-TW" sz="2400" dirty="0">
                <a:latin typeface="標楷體" panose="03000509000000000000" pitchFamily="65" charset="-120"/>
                <a:ea typeface="標楷體" panose="03000509000000000000" pitchFamily="65" charset="-120"/>
              </a:rPr>
              <a:t>10%</a:t>
            </a:r>
            <a:r>
              <a:rPr lang="zh-TW" altLang="zh-TW" sz="2400" dirty="0">
                <a:latin typeface="標楷體" panose="03000509000000000000" pitchFamily="65" charset="-120"/>
                <a:ea typeface="標楷體" panose="03000509000000000000" pitchFamily="65" charset="-120"/>
              </a:rPr>
              <a:t>、距到期日為</a:t>
            </a:r>
            <a:r>
              <a:rPr lang="en-US" altLang="zh-TW" sz="2400" dirty="0">
                <a:latin typeface="標楷體" panose="03000509000000000000" pitchFamily="65" charset="-120"/>
                <a:ea typeface="標楷體" panose="03000509000000000000" pitchFamily="65" charset="-120"/>
              </a:rPr>
              <a:t>20</a:t>
            </a:r>
            <a:r>
              <a:rPr lang="zh-TW" altLang="zh-TW" sz="2400" dirty="0">
                <a:latin typeface="標楷體" panose="03000509000000000000" pitchFamily="65" charset="-120"/>
                <a:ea typeface="標楷體" panose="03000509000000000000" pitchFamily="65" charset="-120"/>
              </a:rPr>
              <a:t>年、每半年付息一次，以半年率表示的殖利率為</a:t>
            </a:r>
            <a:r>
              <a:rPr lang="en-US" altLang="zh-TW" sz="2400" dirty="0">
                <a:latin typeface="標楷體" panose="03000509000000000000" pitchFamily="65" charset="-120"/>
                <a:ea typeface="標楷體" panose="03000509000000000000" pitchFamily="65" charset="-120"/>
              </a:rPr>
              <a:t>3%</a:t>
            </a:r>
            <a:r>
              <a:rPr lang="zh-TW" altLang="zh-TW" sz="2400" dirty="0">
                <a:latin typeface="標楷體" panose="03000509000000000000" pitchFamily="65" charset="-120"/>
                <a:ea typeface="標楷體" panose="03000509000000000000" pitchFamily="65" charset="-120"/>
              </a:rPr>
              <a:t>，則該債券的價格為多少？</a:t>
            </a:r>
            <a:r>
              <a:rPr lang="en-US" altLang="zh-TW" sz="2400" dirty="0">
                <a:latin typeface="標楷體" panose="03000509000000000000" pitchFamily="65" charset="-120"/>
                <a:ea typeface="標楷體" panose="03000509000000000000" pitchFamily="65" charset="-120"/>
              </a:rPr>
              <a:t> </a:t>
            </a:r>
            <a:endParaRPr lang="zh-TW" altLang="zh-TW" sz="2400" dirty="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說明</a:t>
            </a:r>
            <a:r>
              <a:rPr lang="en-US" altLang="zh-TW" sz="2400" dirty="0">
                <a:latin typeface="標楷體" panose="03000509000000000000" pitchFamily="65" charset="-120"/>
                <a:ea typeface="標楷體" panose="03000509000000000000" pitchFamily="65" charset="-120"/>
              </a:rPr>
              <a:t>&gt;</a:t>
            </a:r>
            <a:endParaRPr lang="zh-TW" altLang="zh-TW" sz="2400" dirty="0">
              <a:latin typeface="標楷體" panose="03000509000000000000" pitchFamily="65" charset="-120"/>
              <a:ea typeface="標楷體" panose="03000509000000000000" pitchFamily="65" charset="-120"/>
            </a:endParaRPr>
          </a:p>
          <a:p>
            <a:pPr marL="0" indent="0">
              <a:buNone/>
            </a:pPr>
            <a:r>
              <a:rPr lang="zh-TW" altLang="en-US"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每半</a:t>
            </a:r>
            <a:r>
              <a:rPr lang="zh-TW" altLang="zh-TW" sz="2400" dirty="0">
                <a:latin typeface="標楷體" panose="03000509000000000000" pitchFamily="65" charset="-120"/>
                <a:ea typeface="標楷體" panose="03000509000000000000" pitchFamily="65" charset="-120"/>
              </a:rPr>
              <a:t>年支付的利息＝</a:t>
            </a:r>
            <a:r>
              <a:rPr lang="en-US" altLang="zh-TW" sz="2400" dirty="0">
                <a:latin typeface="標楷體" panose="03000509000000000000" pitchFamily="65" charset="-120"/>
                <a:ea typeface="標楷體" panose="03000509000000000000" pitchFamily="65" charset="-120"/>
              </a:rPr>
              <a:t>100×10%/2 </a:t>
            </a:r>
            <a:r>
              <a:rPr lang="zh-TW" altLang="zh-TW" sz="2400" dirty="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5(</a:t>
            </a:r>
            <a:r>
              <a:rPr lang="zh-TW" altLang="zh-TW" sz="2400" dirty="0" smtClean="0">
                <a:latin typeface="標楷體" panose="03000509000000000000" pitchFamily="65" charset="-120"/>
                <a:ea typeface="標楷體" panose="03000509000000000000" pitchFamily="65" charset="-120"/>
              </a:rPr>
              <a:t>元</a:t>
            </a:r>
            <a:r>
              <a:rPr lang="en-US" altLang="zh-TW" sz="2400" dirty="0" smtClean="0">
                <a:latin typeface="標楷體" panose="03000509000000000000" pitchFamily="65" charset="-120"/>
                <a:ea typeface="標楷體" panose="03000509000000000000" pitchFamily="65" charset="-120"/>
              </a:rPr>
              <a:t>)</a:t>
            </a:r>
            <a:endParaRPr lang="zh-TW" altLang="zh-TW" sz="2400" dirty="0">
              <a:latin typeface="標楷體" panose="03000509000000000000" pitchFamily="65" charset="-120"/>
              <a:ea typeface="標楷體" panose="03000509000000000000" pitchFamily="65" charset="-120"/>
            </a:endParaRPr>
          </a:p>
          <a:p>
            <a:pPr marL="400050" lvl="1" indent="0">
              <a:buNone/>
            </a:pPr>
            <a:r>
              <a:rPr lang="zh-TW" altLang="zh-TW" sz="2400" dirty="0">
                <a:latin typeface="標楷體" panose="03000509000000000000" pitchFamily="65" charset="-120"/>
                <a:ea typeface="標楷體" panose="03000509000000000000" pitchFamily="65" charset="-120"/>
              </a:rPr>
              <a:t>到期支付面額＝</a:t>
            </a:r>
            <a:r>
              <a:rPr lang="en-US" altLang="zh-TW" sz="2400" dirty="0" smtClean="0">
                <a:latin typeface="標楷體" panose="03000509000000000000" pitchFamily="65" charset="-120"/>
                <a:ea typeface="標楷體" panose="03000509000000000000" pitchFamily="65" charset="-120"/>
              </a:rPr>
              <a:t>100(</a:t>
            </a:r>
            <a:r>
              <a:rPr lang="zh-TW" altLang="zh-TW" sz="2400" dirty="0" smtClean="0">
                <a:latin typeface="標楷體" panose="03000509000000000000" pitchFamily="65" charset="-120"/>
                <a:ea typeface="標楷體" panose="03000509000000000000" pitchFamily="65" charset="-120"/>
              </a:rPr>
              <a:t>元</a:t>
            </a:r>
            <a:r>
              <a:rPr lang="en-US" altLang="zh-TW" sz="2400" dirty="0" smtClean="0">
                <a:latin typeface="標楷體" panose="03000509000000000000" pitchFamily="65" charset="-120"/>
                <a:ea typeface="標楷體" panose="03000509000000000000" pitchFamily="65" charset="-120"/>
              </a:rPr>
              <a:t>)</a:t>
            </a:r>
            <a:endParaRPr lang="zh-TW" altLang="zh-TW" sz="2400" dirty="0">
              <a:latin typeface="標楷體" panose="03000509000000000000" pitchFamily="65" charset="-120"/>
              <a:ea typeface="標楷體" panose="03000509000000000000" pitchFamily="65" charset="-120"/>
            </a:endParaRPr>
          </a:p>
          <a:p>
            <a:pPr marL="400050" lvl="1" indent="0">
              <a:buNone/>
            </a:pPr>
            <a:r>
              <a:rPr lang="zh-TW" altLang="zh-TW" sz="2400" dirty="0" smtClean="0">
                <a:latin typeface="標楷體" panose="03000509000000000000" pitchFamily="65" charset="-120"/>
                <a:ea typeface="標楷體" panose="03000509000000000000" pitchFamily="65" charset="-120"/>
              </a:rPr>
              <a:t>距</a:t>
            </a:r>
            <a:r>
              <a:rPr lang="zh-TW" altLang="zh-TW" sz="2400" dirty="0">
                <a:latin typeface="標楷體" panose="03000509000000000000" pitchFamily="65" charset="-120"/>
                <a:ea typeface="標楷體" panose="03000509000000000000" pitchFamily="65" charset="-120"/>
              </a:rPr>
              <a:t>到期期數＝</a:t>
            </a:r>
            <a:r>
              <a:rPr lang="en-US" altLang="zh-TW" sz="2400" dirty="0">
                <a:latin typeface="標楷體" panose="03000509000000000000" pitchFamily="65" charset="-120"/>
                <a:ea typeface="標楷體" panose="03000509000000000000" pitchFamily="65" charset="-120"/>
              </a:rPr>
              <a:t>20×2</a:t>
            </a:r>
            <a:r>
              <a:rPr lang="zh-TW" altLang="zh-TW" sz="2400" dirty="0">
                <a:latin typeface="標楷體" panose="03000509000000000000" pitchFamily="65" charset="-120"/>
                <a:ea typeface="標楷體" panose="03000509000000000000" pitchFamily="65" charset="-120"/>
              </a:rPr>
              <a:t>＝</a:t>
            </a:r>
            <a:r>
              <a:rPr lang="en-US" altLang="zh-TW" sz="2400" dirty="0">
                <a:latin typeface="標楷體" panose="03000509000000000000" pitchFamily="65" charset="-120"/>
                <a:ea typeface="標楷體" panose="03000509000000000000" pitchFamily="65" charset="-120"/>
              </a:rPr>
              <a:t>40</a:t>
            </a:r>
            <a:endParaRPr lang="zh-TW" altLang="zh-TW" sz="2400" dirty="0">
              <a:latin typeface="標楷體" panose="03000509000000000000" pitchFamily="65" charset="-120"/>
              <a:ea typeface="標楷體" panose="03000509000000000000" pitchFamily="65" charset="-120"/>
            </a:endParaRPr>
          </a:p>
          <a:p>
            <a:pPr marL="400050" lvl="1" indent="0">
              <a:buNone/>
            </a:pPr>
            <a:r>
              <a:rPr lang="zh-TW" altLang="zh-TW" sz="2400" dirty="0">
                <a:latin typeface="標楷體" panose="03000509000000000000" pitchFamily="65" charset="-120"/>
                <a:ea typeface="標楷體" panose="03000509000000000000" pitchFamily="65" charset="-120"/>
              </a:rPr>
              <a:t>所以，債券的價格</a:t>
            </a:r>
            <a:r>
              <a:rPr lang="en-US" altLang="zh-TW" sz="2400" i="1" dirty="0">
                <a:latin typeface="標楷體" panose="03000509000000000000" pitchFamily="65" charset="-120"/>
                <a:ea typeface="標楷體" panose="03000509000000000000" pitchFamily="65" charset="-120"/>
              </a:rPr>
              <a:t>P</a:t>
            </a:r>
            <a:r>
              <a:rPr lang="zh-TW" altLang="zh-TW" sz="2400" dirty="0">
                <a:latin typeface="標楷體" panose="03000509000000000000" pitchFamily="65" charset="-120"/>
                <a:ea typeface="標楷體" panose="03000509000000000000" pitchFamily="65" charset="-120"/>
              </a:rPr>
              <a:t>為</a:t>
            </a:r>
            <a:r>
              <a:rPr lang="en-US" altLang="zh-TW" sz="2400" dirty="0" smtClean="0">
                <a:latin typeface="標楷體" panose="03000509000000000000" pitchFamily="65" charset="-120"/>
                <a:ea typeface="標楷體" panose="03000509000000000000" pitchFamily="65" charset="-120"/>
              </a:rPr>
              <a:t>:</a:t>
            </a:r>
            <a:endParaRPr lang="zh-TW" altLang="en-US" sz="20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33</a:t>
            </a:fld>
            <a:endParaRPr lang="en-US" altLang="zh-TW" dirty="0"/>
          </a:p>
        </p:txBody>
      </p:sp>
      <p:graphicFrame>
        <p:nvGraphicFramePr>
          <p:cNvPr id="7" name="Object 6"/>
          <p:cNvGraphicFramePr>
            <a:graphicFrameLocks noChangeAspect="1"/>
          </p:cNvGraphicFramePr>
          <p:nvPr>
            <p:extLst>
              <p:ext uri="{D42A27DB-BD31-4B8C-83A1-F6EECF244321}">
                <p14:modId xmlns:p14="http://schemas.microsoft.com/office/powerpoint/2010/main" val="3910663325"/>
              </p:ext>
            </p:extLst>
          </p:nvPr>
        </p:nvGraphicFramePr>
        <p:xfrm>
          <a:off x="4139952" y="4509120"/>
          <a:ext cx="3601380" cy="1883296"/>
        </p:xfrm>
        <a:graphic>
          <a:graphicData uri="http://schemas.openxmlformats.org/presentationml/2006/ole">
            <mc:AlternateContent xmlns:mc="http://schemas.openxmlformats.org/markup-compatibility/2006">
              <mc:Choice xmlns:v="urn:schemas-microsoft-com:vml" Requires="v">
                <p:oleObj spid="_x0000_s28688" name="Equation" r:id="rId3" imgW="2768600" imgH="1346200" progId="Equation.DSMT4">
                  <p:embed/>
                </p:oleObj>
              </mc:Choice>
              <mc:Fallback>
                <p:oleObj name="Equation" r:id="rId3" imgW="2768600" imgH="13462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4509120"/>
                        <a:ext cx="3601380" cy="1883296"/>
                      </a:xfrm>
                      <a:prstGeom prst="rect">
                        <a:avLst/>
                      </a:prstGeom>
                      <a:noFill/>
                    </p:spPr>
                  </p:pic>
                </p:oleObj>
              </mc:Fallback>
            </mc:AlternateContent>
          </a:graphicData>
        </a:graphic>
      </p:graphicFrame>
    </p:spTree>
    <p:extLst>
      <p:ext uri="{BB962C8B-B14F-4D97-AF65-F5344CB8AC3E}">
        <p14:creationId xmlns:p14="http://schemas.microsoft.com/office/powerpoint/2010/main" val="67942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647"/>
            <a:ext cx="7772400" cy="786887"/>
          </a:xfrm>
        </p:spPr>
        <p:txBody>
          <a:bodyPr/>
          <a:lstStyle/>
          <a:p>
            <a:r>
              <a:rPr lang="zh-TW" altLang="zh-TW" sz="4000" dirty="0">
                <a:effectLst>
                  <a:outerShdw blurRad="38100" dist="38100" dir="2700000" algn="tl">
                    <a:srgbClr val="000000">
                      <a:alpha val="43137"/>
                    </a:srgbClr>
                  </a:outerShdw>
                </a:effectLst>
              </a:rPr>
              <a:t>付息日的債券</a:t>
            </a:r>
            <a:r>
              <a:rPr lang="zh-TW" altLang="zh-TW" sz="4000" dirty="0" smtClean="0">
                <a:effectLst>
                  <a:outerShdw blurRad="38100" dist="38100" dir="2700000" algn="tl">
                    <a:srgbClr val="000000">
                      <a:alpha val="43137"/>
                    </a:srgbClr>
                  </a:outerShdw>
                </a:effectLst>
              </a:rPr>
              <a:t>評價</a:t>
            </a:r>
            <a:r>
              <a:rPr lang="en-US" altLang="zh-CN" sz="4000" dirty="0" smtClean="0">
                <a:effectLst>
                  <a:outerShdw blurRad="38100" dist="38100" dir="2700000" algn="tl">
                    <a:srgbClr val="000000">
                      <a:alpha val="43137"/>
                    </a:srgbClr>
                  </a:outerShdw>
                </a:effectLst>
              </a:rPr>
              <a:t>(</a:t>
            </a:r>
            <a:r>
              <a:rPr lang="zh-CN" altLang="en-US" sz="4000" dirty="0" smtClean="0">
                <a:effectLst>
                  <a:outerShdw blurRad="38100" dist="38100" dir="2700000" algn="tl">
                    <a:srgbClr val="000000">
                      <a:alpha val="43137"/>
                    </a:srgbClr>
                  </a:outerShdw>
                </a:effectLst>
              </a:rPr>
              <a:t>續</a:t>
            </a:r>
            <a:r>
              <a:rPr lang="en-US" altLang="zh-CN" sz="4000" dirty="0" smtClean="0">
                <a:effectLst>
                  <a:outerShdw blurRad="38100" dist="38100" dir="2700000" algn="tl">
                    <a:srgbClr val="000000">
                      <a:alpha val="43137"/>
                    </a:srgbClr>
                  </a:outerShdw>
                </a:effectLst>
              </a:rPr>
              <a:t>)</a:t>
            </a:r>
            <a:endParaRPr lang="zh-TW" altLang="en-US" sz="4000" dirty="0"/>
          </a:p>
        </p:txBody>
      </p:sp>
      <p:sp>
        <p:nvSpPr>
          <p:cNvPr id="3" name="Content Placeholder 2"/>
          <p:cNvSpPr>
            <a:spLocks noGrp="1"/>
          </p:cNvSpPr>
          <p:nvPr>
            <p:ph idx="1"/>
          </p:nvPr>
        </p:nvSpPr>
        <p:spPr>
          <a:xfrm>
            <a:off x="672358" y="1124744"/>
            <a:ext cx="8148114" cy="5090103"/>
          </a:xfrm>
        </p:spPr>
        <p:txBody>
          <a:bodyPr/>
          <a:lstStyle/>
          <a:p>
            <a:pPr marL="0" indent="0">
              <a:buNone/>
            </a:pPr>
            <a:r>
              <a:rPr lang="en-US" altLang="zh-TW" sz="2400" dirty="0" smtClean="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範例</a:t>
            </a:r>
            <a:r>
              <a:rPr lang="en-US" altLang="zh-TW" sz="2400" dirty="0">
                <a:latin typeface="標楷體" panose="03000509000000000000" pitchFamily="65" charset="-120"/>
                <a:ea typeface="標楷體" panose="03000509000000000000" pitchFamily="65" charset="-120"/>
              </a:rPr>
              <a:t>7&gt; </a:t>
            </a:r>
            <a:endParaRPr lang="zh-TW" altLang="zh-TW" sz="2400" dirty="0">
              <a:latin typeface="標楷體" panose="03000509000000000000" pitchFamily="65" charset="-120"/>
              <a:ea typeface="標楷體" panose="03000509000000000000" pitchFamily="65" charset="-120"/>
            </a:endParaRPr>
          </a:p>
          <a:p>
            <a:pPr marL="0" indent="0" algn="just">
              <a:buNone/>
            </a:pPr>
            <a:r>
              <a:rPr lang="zh-TW" altLang="zh-TW" sz="2400" dirty="0">
                <a:latin typeface="標楷體" panose="03000509000000000000" pitchFamily="65" charset="-120"/>
                <a:ea typeface="標楷體" panose="03000509000000000000" pitchFamily="65" charset="-120"/>
              </a:rPr>
              <a:t>有一張</a:t>
            </a:r>
            <a:r>
              <a:rPr lang="en-US" altLang="zh-TW" sz="2400" dirty="0">
                <a:latin typeface="標楷體" panose="03000509000000000000" pitchFamily="65" charset="-120"/>
                <a:ea typeface="標楷體" panose="03000509000000000000" pitchFamily="65" charset="-120"/>
              </a:rPr>
              <a:t>6</a:t>
            </a:r>
            <a:r>
              <a:rPr lang="zh-TW" altLang="zh-TW" sz="2400" dirty="0">
                <a:latin typeface="標楷體" panose="03000509000000000000" pitchFamily="65" charset="-120"/>
                <a:ea typeface="標楷體" panose="03000509000000000000" pitchFamily="65" charset="-120"/>
              </a:rPr>
              <a:t>年期、面額為</a:t>
            </a:r>
            <a:r>
              <a:rPr lang="en-US" altLang="zh-TW" sz="2400" dirty="0">
                <a:latin typeface="標楷體" panose="03000509000000000000" pitchFamily="65" charset="-120"/>
                <a:ea typeface="標楷體" panose="03000509000000000000" pitchFamily="65" charset="-120"/>
              </a:rPr>
              <a:t>100</a:t>
            </a:r>
            <a:r>
              <a:rPr lang="zh-TW" altLang="zh-TW" sz="2400" dirty="0">
                <a:latin typeface="標楷體" panose="03000509000000000000" pitchFamily="65" charset="-120"/>
                <a:ea typeface="標楷體" panose="03000509000000000000" pitchFamily="65" charset="-120"/>
              </a:rPr>
              <a:t>元、票面利率為</a:t>
            </a:r>
            <a:r>
              <a:rPr lang="en-US" altLang="zh-TW" sz="2400" dirty="0">
                <a:latin typeface="標楷體" panose="03000509000000000000" pitchFamily="65" charset="-120"/>
                <a:ea typeface="標楷體" panose="03000509000000000000" pitchFamily="65" charset="-120"/>
              </a:rPr>
              <a:t>8% </a:t>
            </a:r>
            <a:r>
              <a:rPr lang="zh-TW" altLang="zh-TW" sz="2400" dirty="0">
                <a:latin typeface="標楷體" panose="03000509000000000000" pitchFamily="65" charset="-120"/>
                <a:ea typeface="標楷體" panose="03000509000000000000" pitchFamily="65" charset="-120"/>
              </a:rPr>
              <a:t>、每年付息一次的債券，價格為</a:t>
            </a:r>
            <a:r>
              <a:rPr lang="en-US" altLang="zh-TW" sz="2400" dirty="0">
                <a:latin typeface="標楷體" panose="03000509000000000000" pitchFamily="65" charset="-120"/>
                <a:ea typeface="標楷體" panose="03000509000000000000" pitchFamily="65" charset="-120"/>
              </a:rPr>
              <a:t> 95.5141</a:t>
            </a:r>
            <a:r>
              <a:rPr lang="zh-TW" altLang="zh-TW" sz="2400" dirty="0">
                <a:latin typeface="標楷體" panose="03000509000000000000" pitchFamily="65" charset="-120"/>
                <a:ea typeface="標楷體" panose="03000509000000000000" pitchFamily="65" charset="-120"/>
              </a:rPr>
              <a:t>元</a:t>
            </a:r>
            <a:r>
              <a:rPr lang="zh-TW" altLang="zh-TW" sz="2400" dirty="0" smtClean="0">
                <a:latin typeface="標楷體" panose="03000509000000000000" pitchFamily="65" charset="-120"/>
                <a:ea typeface="標楷體" panose="03000509000000000000" pitchFamily="65" charset="-120"/>
              </a:rPr>
              <a:t>，這</a:t>
            </a:r>
            <a:r>
              <a:rPr lang="zh-TW" altLang="zh-TW" sz="2400" dirty="0">
                <a:latin typeface="標楷體" panose="03000509000000000000" pitchFamily="65" charset="-120"/>
                <a:ea typeface="標楷體" panose="03000509000000000000" pitchFamily="65" charset="-120"/>
              </a:rPr>
              <a:t>張債券的殖利率為多少？ </a:t>
            </a:r>
          </a:p>
          <a:p>
            <a:pPr marL="0" indent="0" algn="just">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說明</a:t>
            </a:r>
            <a:r>
              <a:rPr lang="en-US" altLang="zh-TW" sz="2400" dirty="0">
                <a:latin typeface="標楷體" panose="03000509000000000000" pitchFamily="65" charset="-120"/>
                <a:ea typeface="標楷體" panose="03000509000000000000" pitchFamily="65" charset="-120"/>
              </a:rPr>
              <a:t>&gt;</a:t>
            </a:r>
            <a:endParaRPr lang="zh-TW" altLang="zh-TW" sz="2400" dirty="0">
              <a:latin typeface="標楷體" panose="03000509000000000000" pitchFamily="65" charset="-120"/>
              <a:ea typeface="標楷體" panose="03000509000000000000" pitchFamily="65" charset="-120"/>
            </a:endParaRPr>
          </a:p>
          <a:p>
            <a:pPr marL="457200" indent="-457200" algn="just">
              <a:buFont typeface="+mj-lt"/>
              <a:buAutoNum type="arabicPeriod"/>
            </a:pPr>
            <a:r>
              <a:rPr lang="zh-TW" altLang="en-US" sz="2400" dirty="0" smtClean="0">
                <a:latin typeface="標楷體" panose="03000509000000000000" pitchFamily="65" charset="-120"/>
                <a:ea typeface="標楷體" panose="03000509000000000000" pitchFamily="65" charset="-120"/>
              </a:rPr>
              <a:t>為</a:t>
            </a:r>
            <a:r>
              <a:rPr lang="zh-TW" altLang="zh-TW" sz="2400" dirty="0" smtClean="0">
                <a:latin typeface="標楷體" panose="03000509000000000000" pitchFamily="65" charset="-120"/>
                <a:ea typeface="標楷體" panose="03000509000000000000" pitchFamily="65" charset="-120"/>
              </a:rPr>
              <a:t>折價</a:t>
            </a:r>
            <a:r>
              <a:rPr lang="zh-TW" altLang="zh-TW" sz="2400" dirty="0">
                <a:latin typeface="標楷體" panose="03000509000000000000" pitchFamily="65" charset="-120"/>
                <a:ea typeface="標楷體" panose="03000509000000000000" pitchFamily="65" charset="-120"/>
              </a:rPr>
              <a:t>債券，所以</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利率大於當期收益率，即殖利率大於</a:t>
            </a:r>
            <a:r>
              <a:rPr lang="en-US" altLang="zh-TW" sz="2400" dirty="0">
                <a:latin typeface="標楷體" panose="03000509000000000000" pitchFamily="65" charset="-120"/>
                <a:ea typeface="標楷體" panose="03000509000000000000" pitchFamily="65" charset="-120"/>
              </a:rPr>
              <a:t>8.3757</a:t>
            </a:r>
            <a:r>
              <a:rPr lang="en-US" altLang="zh-TW" sz="2400" dirty="0" smtClean="0">
                <a:latin typeface="標楷體" panose="03000509000000000000" pitchFamily="65" charset="-120"/>
                <a:ea typeface="標楷體" panose="03000509000000000000" pitchFamily="65" charset="-120"/>
              </a:rPr>
              <a:t>%(8/95.5141=8.3757%) </a:t>
            </a:r>
            <a:endParaRPr lang="zh-TW" altLang="zh-TW" sz="2400" dirty="0">
              <a:latin typeface="標楷體" panose="03000509000000000000" pitchFamily="65" charset="-120"/>
              <a:ea typeface="標楷體" panose="03000509000000000000" pitchFamily="65" charset="-120"/>
            </a:endParaRPr>
          </a:p>
          <a:p>
            <a:pPr marL="457200" indent="-457200" algn="just">
              <a:buFont typeface="+mj-lt"/>
              <a:buAutoNum type="arabicPeriod"/>
            </a:pPr>
            <a:r>
              <a:rPr lang="zh-TW" altLang="zh-TW" sz="2400" dirty="0" smtClean="0">
                <a:latin typeface="標楷體" panose="03000509000000000000" pitchFamily="65" charset="-120"/>
                <a:ea typeface="標楷體" panose="03000509000000000000" pitchFamily="65" charset="-120"/>
              </a:rPr>
              <a:t>殖利率與</a:t>
            </a:r>
            <a:r>
              <a:rPr lang="zh-TW" altLang="zh-TW" sz="2400" dirty="0">
                <a:latin typeface="標楷體" panose="03000509000000000000" pitchFamily="65" charset="-120"/>
                <a:ea typeface="標楷體" panose="03000509000000000000" pitchFamily="65" charset="-120"/>
              </a:rPr>
              <a:t>到期時間、面額及票面利率的關係如下</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457200" indent="-457200" algn="just">
              <a:buFont typeface="+mj-lt"/>
              <a:buAutoNum type="arabicPeriod"/>
            </a:pPr>
            <a:endParaRPr lang="zh-TW" altLang="zh-TW" sz="2400" dirty="0">
              <a:latin typeface="標楷體" panose="03000509000000000000" pitchFamily="65" charset="-120"/>
              <a:ea typeface="標楷體" panose="03000509000000000000" pitchFamily="65" charset="-120"/>
            </a:endParaRPr>
          </a:p>
          <a:p>
            <a:pPr marL="457200" indent="-457200" algn="just">
              <a:buFont typeface="+mj-lt"/>
              <a:buAutoNum type="arabicPeriod"/>
            </a:pPr>
            <a:endParaRPr lang="en-US" altLang="zh-TW" sz="2400" dirty="0" smtClean="0">
              <a:latin typeface="標楷體" panose="03000509000000000000" pitchFamily="65" charset="-120"/>
              <a:ea typeface="標楷體" panose="03000509000000000000" pitchFamily="65" charset="-120"/>
            </a:endParaRPr>
          </a:p>
          <a:p>
            <a:pPr marL="457200" indent="-457200" algn="just">
              <a:buFont typeface="+mj-lt"/>
              <a:buAutoNum type="arabicPeriod"/>
            </a:pPr>
            <a:r>
              <a:rPr lang="zh-TW" altLang="zh-TW" sz="2400" dirty="0" smtClean="0">
                <a:latin typeface="標楷體" panose="03000509000000000000" pitchFamily="65" charset="-120"/>
                <a:ea typeface="標楷體" panose="03000509000000000000" pitchFamily="65" charset="-120"/>
              </a:rPr>
              <a:t>使用</a:t>
            </a:r>
            <a:r>
              <a:rPr lang="zh-TW" altLang="zh-TW" sz="2400" dirty="0">
                <a:latin typeface="標楷體" panose="03000509000000000000" pitchFamily="65" charset="-120"/>
                <a:ea typeface="標楷體" panose="03000509000000000000" pitchFamily="65" charset="-120"/>
              </a:rPr>
              <a:t>試誤法並設定殖利率</a:t>
            </a:r>
            <a:r>
              <a:rPr lang="en-US" altLang="zh-TW" sz="2400" dirty="0">
                <a:latin typeface="標楷體" panose="03000509000000000000" pitchFamily="65" charset="-120"/>
                <a:ea typeface="標楷體" panose="03000509000000000000" pitchFamily="65" charset="-120"/>
              </a:rPr>
              <a:t>y</a:t>
            </a:r>
            <a:r>
              <a:rPr lang="zh-TW" altLang="zh-TW" sz="2400" dirty="0">
                <a:latin typeface="標楷體" panose="03000509000000000000" pitchFamily="65" charset="-120"/>
                <a:ea typeface="標楷體" panose="03000509000000000000" pitchFamily="65" charset="-120"/>
              </a:rPr>
              <a:t>大於</a:t>
            </a:r>
            <a:r>
              <a:rPr lang="en-US" altLang="zh-TW" sz="2400" dirty="0">
                <a:latin typeface="標楷體" panose="03000509000000000000" pitchFamily="65" charset="-120"/>
                <a:ea typeface="標楷體" panose="03000509000000000000" pitchFamily="65" charset="-120"/>
              </a:rPr>
              <a:t>8.3757%</a:t>
            </a:r>
            <a:r>
              <a:rPr lang="zh-TW" altLang="zh-TW" sz="2400" dirty="0">
                <a:latin typeface="標楷體" panose="03000509000000000000" pitchFamily="65" charset="-120"/>
                <a:ea typeface="標楷體" panose="03000509000000000000" pitchFamily="65" charset="-120"/>
              </a:rPr>
              <a:t>，經過幾次嘗試，可以找到債券的殖利率為</a:t>
            </a:r>
            <a:r>
              <a:rPr lang="en-US" altLang="zh-TW" sz="2400" dirty="0">
                <a:latin typeface="標楷體" panose="03000509000000000000" pitchFamily="65" charset="-120"/>
                <a:ea typeface="標楷體" panose="03000509000000000000" pitchFamily="65" charset="-120"/>
              </a:rPr>
              <a:t>9%</a:t>
            </a:r>
            <a:r>
              <a:rPr lang="zh-TW" altLang="zh-TW" sz="2400" dirty="0">
                <a:latin typeface="標楷體" panose="03000509000000000000" pitchFamily="65" charset="-120"/>
                <a:ea typeface="標楷體" panose="03000509000000000000" pitchFamily="65" charset="-120"/>
              </a:rPr>
              <a:t>。</a:t>
            </a:r>
          </a:p>
          <a:p>
            <a:endParaRPr lang="zh-TW" altLang="zh-TW" sz="24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34</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3197994733"/>
              </p:ext>
            </p:extLst>
          </p:nvPr>
        </p:nvGraphicFramePr>
        <p:xfrm>
          <a:off x="3124200" y="4221088"/>
          <a:ext cx="4104456" cy="648072"/>
        </p:xfrm>
        <a:graphic>
          <a:graphicData uri="http://schemas.openxmlformats.org/presentationml/2006/ole">
            <mc:AlternateContent xmlns:mc="http://schemas.openxmlformats.org/markup-compatibility/2006">
              <mc:Choice xmlns:v="urn:schemas-microsoft-com:vml" Requires="v">
                <p:oleObj spid="_x0000_s29712" name="Equation" r:id="rId3" imgW="2997200" imgH="444500" progId="Equation.DSMT4">
                  <p:embed/>
                </p:oleObj>
              </mc:Choice>
              <mc:Fallback>
                <p:oleObj name="Equation" r:id="rId3" imgW="2997200" imgH="4445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221088"/>
                        <a:ext cx="4104456" cy="648072"/>
                      </a:xfrm>
                      <a:prstGeom prst="rect">
                        <a:avLst/>
                      </a:prstGeom>
                      <a:noFill/>
                    </p:spPr>
                  </p:pic>
                </p:oleObj>
              </mc:Fallback>
            </mc:AlternateContent>
          </a:graphicData>
        </a:graphic>
      </p:graphicFrame>
    </p:spTree>
    <p:extLst>
      <p:ext uri="{BB962C8B-B14F-4D97-AF65-F5344CB8AC3E}">
        <p14:creationId xmlns:p14="http://schemas.microsoft.com/office/powerpoint/2010/main" val="242883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032"/>
            <a:ext cx="7772400" cy="947170"/>
          </a:xfrm>
        </p:spPr>
        <p:txBody>
          <a:bodyPr/>
          <a:lstStyle/>
          <a:p>
            <a:r>
              <a:rPr lang="zh-TW" altLang="zh-TW" sz="4000" dirty="0">
                <a:effectLst>
                  <a:outerShdw blurRad="38100" dist="38100" dir="2700000" algn="tl">
                    <a:srgbClr val="000000">
                      <a:alpha val="43137"/>
                    </a:srgbClr>
                  </a:outerShdw>
                </a:effectLst>
              </a:rPr>
              <a:t>付息日的債券</a:t>
            </a:r>
            <a:r>
              <a:rPr lang="zh-TW" altLang="zh-TW" sz="4000" dirty="0" smtClean="0">
                <a:effectLst>
                  <a:outerShdw blurRad="38100" dist="38100" dir="2700000" algn="tl">
                    <a:srgbClr val="000000">
                      <a:alpha val="43137"/>
                    </a:srgbClr>
                  </a:outerShdw>
                </a:effectLst>
              </a:rPr>
              <a:t>評價</a:t>
            </a:r>
            <a:r>
              <a:rPr lang="en-US" altLang="zh-CN" sz="4000" dirty="0" smtClean="0">
                <a:effectLst>
                  <a:outerShdw blurRad="38100" dist="38100" dir="2700000" algn="tl">
                    <a:srgbClr val="000000">
                      <a:alpha val="43137"/>
                    </a:srgbClr>
                  </a:outerShdw>
                </a:effectLst>
              </a:rPr>
              <a:t>(</a:t>
            </a:r>
            <a:r>
              <a:rPr lang="zh-CN" altLang="en-US" sz="4000" dirty="0" smtClean="0">
                <a:effectLst>
                  <a:outerShdw blurRad="38100" dist="38100" dir="2700000" algn="tl">
                    <a:srgbClr val="000000">
                      <a:alpha val="43137"/>
                    </a:srgbClr>
                  </a:outerShdw>
                </a:effectLst>
              </a:rPr>
              <a:t>續</a:t>
            </a:r>
            <a:r>
              <a:rPr lang="en-US" altLang="zh-CN" sz="4000" dirty="0" smtClean="0">
                <a:effectLst>
                  <a:outerShdw blurRad="38100" dist="38100" dir="2700000" algn="tl">
                    <a:srgbClr val="000000">
                      <a:alpha val="43137"/>
                    </a:srgbClr>
                  </a:outerShdw>
                </a:effectLst>
              </a:rPr>
              <a:t>)</a:t>
            </a:r>
            <a:endParaRPr lang="zh-TW" altLang="en-US" sz="4000" dirty="0"/>
          </a:p>
        </p:txBody>
      </p:sp>
      <p:sp>
        <p:nvSpPr>
          <p:cNvPr id="3" name="Content Placeholder 2"/>
          <p:cNvSpPr>
            <a:spLocks noGrp="1"/>
          </p:cNvSpPr>
          <p:nvPr>
            <p:ph idx="1"/>
          </p:nvPr>
        </p:nvSpPr>
        <p:spPr>
          <a:xfrm>
            <a:off x="568001" y="1035420"/>
            <a:ext cx="8007997" cy="5212980"/>
          </a:xfrm>
        </p:spPr>
        <p:txBody>
          <a:bodyPr/>
          <a:lstStyle/>
          <a:p>
            <a:pPr marL="0" indent="0">
              <a:buNone/>
            </a:pPr>
            <a:r>
              <a:rPr lang="en-US" altLang="zh-TW" sz="2400" dirty="0"/>
              <a:t>&lt;</a:t>
            </a:r>
            <a:r>
              <a:rPr lang="zh-TW" altLang="zh-TW" sz="2400" dirty="0"/>
              <a:t>範例</a:t>
            </a:r>
            <a:r>
              <a:rPr lang="en-US" altLang="zh-TW" sz="2400" dirty="0"/>
              <a:t>8&gt;</a:t>
            </a:r>
            <a:endParaRPr lang="zh-TW" altLang="zh-TW" sz="2400" dirty="0"/>
          </a:p>
          <a:p>
            <a:pPr marL="0" indent="0">
              <a:buNone/>
            </a:pPr>
            <a:r>
              <a:rPr lang="zh-TW" altLang="en-US" sz="2400" dirty="0" smtClean="0"/>
              <a:t>    </a:t>
            </a:r>
            <a:r>
              <a:rPr lang="zh-TW" altLang="zh-TW" sz="2400" dirty="0" smtClean="0"/>
              <a:t>有</a:t>
            </a:r>
            <a:r>
              <a:rPr lang="zh-TW" altLang="zh-TW" sz="2400" dirty="0"/>
              <a:t>一張</a:t>
            </a:r>
            <a:r>
              <a:rPr lang="en-US" altLang="zh-TW" sz="2400" dirty="0"/>
              <a:t>6</a:t>
            </a:r>
            <a:r>
              <a:rPr lang="zh-TW" altLang="zh-TW" sz="2400" dirty="0"/>
              <a:t>年期、面額為</a:t>
            </a:r>
            <a:r>
              <a:rPr lang="en-US" altLang="zh-TW" sz="2400" dirty="0"/>
              <a:t>100</a:t>
            </a:r>
            <a:r>
              <a:rPr lang="zh-TW" altLang="zh-TW" sz="2400" dirty="0"/>
              <a:t>元、票面利率為</a:t>
            </a:r>
            <a:r>
              <a:rPr lang="en-US" altLang="zh-TW" sz="2400" dirty="0"/>
              <a:t>8% </a:t>
            </a:r>
            <a:r>
              <a:rPr lang="zh-TW" altLang="zh-TW" sz="2400" dirty="0"/>
              <a:t>、每年</a:t>
            </a:r>
            <a:r>
              <a:rPr lang="zh-TW" altLang="zh-TW" sz="2400" dirty="0" smtClean="0"/>
              <a:t>付息</a:t>
            </a:r>
            <a:r>
              <a:rPr lang="zh-TW" altLang="en-US" sz="2400" dirty="0" smtClean="0"/>
              <a:t>  </a:t>
            </a:r>
            <a:r>
              <a:rPr lang="zh-TW" altLang="zh-TW" sz="2400" dirty="0" smtClean="0"/>
              <a:t>一次</a:t>
            </a:r>
            <a:r>
              <a:rPr lang="zh-TW" altLang="zh-TW" sz="2400" dirty="0"/>
              <a:t>的債券，價格為</a:t>
            </a:r>
            <a:r>
              <a:rPr lang="en-US" altLang="zh-TW" sz="2400" dirty="0"/>
              <a:t> 95.5141</a:t>
            </a:r>
            <a:r>
              <a:rPr lang="zh-TW" altLang="zh-TW" sz="2400" dirty="0"/>
              <a:t>元，則這張債券的殖利率大約為多少？ </a:t>
            </a:r>
          </a:p>
          <a:p>
            <a:pPr marL="0" indent="0">
              <a:buNone/>
            </a:pPr>
            <a:r>
              <a:rPr lang="en-US" altLang="zh-TW" sz="2400" dirty="0"/>
              <a:t>&lt;</a:t>
            </a:r>
            <a:r>
              <a:rPr lang="zh-TW" altLang="zh-TW" sz="2400" dirty="0"/>
              <a:t>說明</a:t>
            </a:r>
            <a:r>
              <a:rPr lang="en-US" altLang="zh-TW" sz="2400" dirty="0"/>
              <a:t>&gt;</a:t>
            </a:r>
            <a:endParaRPr lang="zh-TW" altLang="zh-TW" sz="2400" dirty="0"/>
          </a:p>
          <a:p>
            <a:pPr marL="0" indent="0">
              <a:buNone/>
            </a:pPr>
            <a:r>
              <a:rPr lang="en-US" altLang="zh-TW" sz="2400" dirty="0"/>
              <a:t>   1. </a:t>
            </a:r>
            <a:r>
              <a:rPr lang="zh-TW" altLang="zh-TW" sz="2400" dirty="0"/>
              <a:t>根據</a:t>
            </a:r>
            <a:r>
              <a:rPr lang="zh-TW" altLang="zh-TW" sz="2400" dirty="0" smtClean="0"/>
              <a:t>第</a:t>
            </a:r>
            <a:r>
              <a:rPr lang="en-US" altLang="zh-TW" sz="2400" dirty="0" smtClean="0"/>
              <a:t>(7)</a:t>
            </a:r>
            <a:r>
              <a:rPr lang="zh-TW" altLang="zh-TW" sz="2400" dirty="0" smtClean="0"/>
              <a:t>式</a:t>
            </a:r>
            <a:r>
              <a:rPr lang="zh-TW" altLang="zh-TW" sz="2400" dirty="0"/>
              <a:t>，殖利率大約為</a:t>
            </a:r>
            <a:r>
              <a:rPr lang="en-US" altLang="zh-TW" sz="2400" dirty="0"/>
              <a:t>:</a:t>
            </a:r>
            <a:endParaRPr lang="zh-TW" altLang="zh-TW" sz="2400" dirty="0"/>
          </a:p>
          <a:p>
            <a:pPr marL="0" indent="0">
              <a:buNone/>
            </a:pPr>
            <a:endParaRPr lang="en-US" altLang="zh-TW" sz="2400" dirty="0" smtClean="0"/>
          </a:p>
          <a:p>
            <a:pPr marL="0" indent="0">
              <a:buNone/>
            </a:pPr>
            <a:endParaRPr lang="en-US" altLang="zh-TW" sz="2400" dirty="0"/>
          </a:p>
          <a:p>
            <a:pPr marL="0" indent="0">
              <a:buNone/>
            </a:pPr>
            <a:endParaRPr lang="en-US" altLang="zh-TW" sz="2400" dirty="0" smtClean="0"/>
          </a:p>
          <a:p>
            <a:pPr marL="0" indent="0">
              <a:buNone/>
            </a:pPr>
            <a:endParaRPr lang="en-US" altLang="zh-TW" sz="2400" dirty="0"/>
          </a:p>
          <a:p>
            <a:pPr marL="360000" indent="0">
              <a:buNone/>
            </a:pPr>
            <a:r>
              <a:rPr lang="zh-TW" altLang="zh-TW" sz="2400" b="1" dirty="0"/>
              <a:t> </a:t>
            </a:r>
            <a:r>
              <a:rPr lang="en-US" altLang="zh-TW" sz="2400" dirty="0"/>
              <a:t>2.  </a:t>
            </a:r>
            <a:r>
              <a:rPr lang="zh-TW" altLang="zh-TW" sz="2400" dirty="0"/>
              <a:t>與範例</a:t>
            </a:r>
            <a:r>
              <a:rPr lang="en-US" altLang="zh-TW" sz="2400" dirty="0"/>
              <a:t>7</a:t>
            </a:r>
            <a:r>
              <a:rPr lang="zh-TW" altLang="zh-TW" sz="2400" dirty="0"/>
              <a:t>的答案對照可知</a:t>
            </a:r>
            <a:r>
              <a:rPr lang="zh-TW" altLang="zh-TW" sz="2400" dirty="0" smtClean="0"/>
              <a:t>，殖</a:t>
            </a:r>
            <a:r>
              <a:rPr lang="zh-TW" altLang="zh-TW" sz="2400" dirty="0"/>
              <a:t>利率</a:t>
            </a:r>
            <a:r>
              <a:rPr lang="zh-TW" altLang="zh-TW" sz="2400" dirty="0" smtClean="0"/>
              <a:t>近似值</a:t>
            </a:r>
            <a:r>
              <a:rPr lang="en-US" altLang="zh-TW" sz="2400" dirty="0" smtClean="0"/>
              <a:t>(9.0173%)</a:t>
            </a:r>
            <a:r>
              <a:rPr lang="zh-TW" altLang="zh-TW" sz="2400" dirty="0" smtClean="0"/>
              <a:t>，</a:t>
            </a:r>
            <a:r>
              <a:rPr lang="zh-TW" altLang="zh-TW" sz="2400" dirty="0"/>
              <a:t>與正確的殖</a:t>
            </a:r>
            <a:r>
              <a:rPr lang="zh-TW" altLang="zh-TW" sz="2400" dirty="0" smtClean="0"/>
              <a:t>利率</a:t>
            </a:r>
            <a:r>
              <a:rPr lang="en-US" altLang="zh-TW" sz="2400" dirty="0" smtClean="0"/>
              <a:t>(9%)</a:t>
            </a:r>
            <a:r>
              <a:rPr lang="zh-TW" altLang="zh-TW" sz="2400" dirty="0" smtClean="0"/>
              <a:t>有</a:t>
            </a:r>
            <a:r>
              <a:rPr lang="zh-TW" altLang="zh-TW" sz="2400" dirty="0"/>
              <a:t>些微誤差。</a:t>
            </a:r>
          </a:p>
          <a:p>
            <a:endParaRPr lang="zh-TW" altLang="en-US" sz="24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35</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3454398711"/>
              </p:ext>
            </p:extLst>
          </p:nvPr>
        </p:nvGraphicFramePr>
        <p:xfrm>
          <a:off x="3320577" y="3641910"/>
          <a:ext cx="2502844" cy="1513347"/>
        </p:xfrm>
        <a:graphic>
          <a:graphicData uri="http://schemas.openxmlformats.org/presentationml/2006/ole">
            <mc:AlternateContent xmlns:mc="http://schemas.openxmlformats.org/markup-compatibility/2006">
              <mc:Choice xmlns:v="urn:schemas-microsoft-com:vml" Requires="v">
                <p:oleObj spid="_x0000_s31758" name="Equation" r:id="rId3" imgW="1638300" imgH="990600" progId="Equation.DSMT4">
                  <p:embed/>
                </p:oleObj>
              </mc:Choice>
              <mc:Fallback>
                <p:oleObj name="Equation" r:id="rId3" imgW="1638300" imgH="9906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0577" y="3641910"/>
                        <a:ext cx="2502844" cy="1513347"/>
                      </a:xfrm>
                      <a:prstGeom prst="rect">
                        <a:avLst/>
                      </a:prstGeom>
                      <a:noFill/>
                    </p:spPr>
                  </p:pic>
                </p:oleObj>
              </mc:Fallback>
            </mc:AlternateContent>
          </a:graphicData>
        </a:graphic>
      </p:graphicFrame>
    </p:spTree>
    <p:extLst>
      <p:ext uri="{BB962C8B-B14F-4D97-AF65-F5344CB8AC3E}">
        <p14:creationId xmlns:p14="http://schemas.microsoft.com/office/powerpoint/2010/main" val="22230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ipe(down)">
                                      <p:cBhvr>
                                        <p:cTn id="32" dur="500"/>
                                        <p:tgtEl>
                                          <p:spTgt spid="3">
                                            <p:txEl>
                                              <p:pRg st="8" end="8"/>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833"/>
            <a:ext cx="7772400" cy="1143000"/>
          </a:xfrm>
        </p:spPr>
        <p:txBody>
          <a:bodyPr/>
          <a:lstStyle/>
          <a:p>
            <a:r>
              <a:rPr lang="zh-TW" altLang="zh-TW" dirty="0">
                <a:effectLst>
                  <a:outerShdw blurRad="38100" dist="38100" dir="2700000" algn="tl">
                    <a:srgbClr val="000000">
                      <a:alpha val="43137"/>
                    </a:srgbClr>
                  </a:outerShdw>
                </a:effectLst>
              </a:rPr>
              <a:t>兩付息日之間的債券評價</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9552" y="1315833"/>
            <a:ext cx="8208912" cy="4114800"/>
          </a:xfrm>
        </p:spPr>
        <p:txBody>
          <a:bodyPr/>
          <a:lstStyle/>
          <a:p>
            <a:pPr algn="just"/>
            <a:r>
              <a:rPr lang="zh-TW" altLang="zh-TW" sz="2400" dirty="0" smtClean="0"/>
              <a:t>債券</a:t>
            </a:r>
            <a:r>
              <a:rPr lang="zh-TW" altLang="zh-TW" sz="2400" dirty="0"/>
              <a:t>的評價日期與付息日並不</a:t>
            </a:r>
            <a:r>
              <a:rPr lang="zh-TW" altLang="zh-TW" sz="2400" dirty="0" smtClean="0"/>
              <a:t>相同時，</a:t>
            </a:r>
            <a:r>
              <a:rPr lang="zh-TW" altLang="zh-TW" sz="2400" dirty="0"/>
              <a:t>下一期現金流的折現期數將是從評價日到下一期付息日的天數占兩付息日之間的天數的比例</a:t>
            </a:r>
            <a:r>
              <a:rPr lang="en-US" altLang="zh-TW" sz="2400" i="1" dirty="0"/>
              <a:t>v</a:t>
            </a:r>
            <a:r>
              <a:rPr lang="zh-TW" altLang="zh-TW" sz="2400" dirty="0"/>
              <a:t>，而下二期現金流的折現期數將是</a:t>
            </a:r>
            <a:r>
              <a:rPr lang="en-US" altLang="zh-TW" sz="2400" dirty="0"/>
              <a:t>1+</a:t>
            </a:r>
            <a:r>
              <a:rPr lang="en-US" altLang="zh-TW" sz="2400" i="1" dirty="0"/>
              <a:t>v</a:t>
            </a:r>
            <a:r>
              <a:rPr lang="zh-TW" altLang="zh-TW" sz="2400" dirty="0"/>
              <a:t>，依此類推。</a:t>
            </a:r>
          </a:p>
          <a:p>
            <a:pPr algn="just"/>
            <a:r>
              <a:rPr lang="zh-CN" altLang="en-US" sz="2400" dirty="0" smtClean="0"/>
              <a:t>例如</a:t>
            </a:r>
            <a:r>
              <a:rPr lang="zh-TW" altLang="zh-TW" sz="2400" dirty="0" smtClean="0"/>
              <a:t>有</a:t>
            </a:r>
            <a:r>
              <a:rPr lang="zh-TW" altLang="zh-TW" sz="2400" dirty="0"/>
              <a:t>三年期債券，面額為</a:t>
            </a:r>
            <a:r>
              <a:rPr lang="en-US" altLang="zh-TW" sz="2400" dirty="0"/>
              <a:t>$100</a:t>
            </a:r>
            <a:r>
              <a:rPr lang="zh-TW" altLang="zh-TW" sz="2400" dirty="0"/>
              <a:t>，票面利率為</a:t>
            </a:r>
            <a:r>
              <a:rPr lang="en-US" altLang="zh-TW" sz="2400" dirty="0"/>
              <a:t>6%</a:t>
            </a:r>
            <a:r>
              <a:rPr lang="zh-TW" altLang="zh-TW" sz="2400" dirty="0"/>
              <a:t>，每年付息一次，張三在債券發行</a:t>
            </a:r>
            <a:r>
              <a:rPr lang="en-US" altLang="zh-TW" sz="2400" dirty="0"/>
              <a:t>219</a:t>
            </a:r>
            <a:r>
              <a:rPr lang="zh-TW" altLang="zh-TW" sz="2400" dirty="0"/>
              <a:t>天後，以</a:t>
            </a:r>
            <a:r>
              <a:rPr lang="en-US" altLang="zh-TW" sz="2400" dirty="0"/>
              <a:t>5%</a:t>
            </a:r>
            <a:r>
              <a:rPr lang="zh-TW" altLang="zh-TW" sz="2400" dirty="0"/>
              <a:t>殖利率買進</a:t>
            </a:r>
            <a:r>
              <a:rPr lang="zh-TW" altLang="zh-TW" sz="2400" dirty="0" smtClean="0"/>
              <a:t>。</a:t>
            </a:r>
            <a:endParaRPr lang="en-US" altLang="zh-TW" sz="2400" dirty="0" smtClean="0"/>
          </a:p>
          <a:p>
            <a:pPr lvl="1" algn="just"/>
            <a:r>
              <a:rPr lang="zh-TW" altLang="zh-TW" sz="2000" dirty="0" smtClean="0"/>
              <a:t>交易日距離</a:t>
            </a:r>
            <a:r>
              <a:rPr lang="zh-TW" altLang="zh-TW" sz="2000" dirty="0"/>
              <a:t>下一個付息日的天數為</a:t>
            </a:r>
            <a:r>
              <a:rPr lang="en-US" altLang="zh-TW" sz="2000" dirty="0"/>
              <a:t>146</a:t>
            </a:r>
            <a:r>
              <a:rPr lang="zh-TW" altLang="zh-TW" sz="2000" dirty="0" smtClean="0"/>
              <a:t>天，</a:t>
            </a:r>
            <a:r>
              <a:rPr lang="zh-TW" altLang="zh-TW" sz="2000" dirty="0"/>
              <a:t>占兩付息日之間的天數的比例為</a:t>
            </a:r>
            <a:r>
              <a:rPr lang="en-US" altLang="zh-TW" sz="2000" dirty="0" smtClean="0"/>
              <a:t>0.4(146/365=0.4)</a:t>
            </a:r>
            <a:r>
              <a:rPr lang="zh-TW" altLang="zh-TW" sz="2000" dirty="0" smtClean="0"/>
              <a:t>，可知未來</a:t>
            </a:r>
            <a:r>
              <a:rPr lang="zh-TW" altLang="zh-TW" sz="2000" dirty="0"/>
              <a:t>三期現金流的折現期數分別為</a:t>
            </a:r>
            <a:r>
              <a:rPr lang="en-US" altLang="zh-TW" sz="2000" dirty="0"/>
              <a:t>0.4 1.4</a:t>
            </a:r>
            <a:r>
              <a:rPr lang="zh-TW" altLang="zh-TW" sz="2000" dirty="0"/>
              <a:t>與</a:t>
            </a:r>
            <a:r>
              <a:rPr lang="en-US" altLang="zh-TW" sz="2000" dirty="0" smtClean="0"/>
              <a:t>2.4</a:t>
            </a:r>
            <a:r>
              <a:rPr lang="zh-CN" altLang="en-US" sz="2000" dirty="0" smtClean="0"/>
              <a:t>，利用折現原理計算</a:t>
            </a:r>
            <a:r>
              <a:rPr lang="zh-TW" altLang="zh-TW" sz="2000" dirty="0" smtClean="0"/>
              <a:t>：</a:t>
            </a:r>
            <a:endParaRPr lang="zh-TW" altLang="en-US" sz="20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36</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4014167166"/>
              </p:ext>
            </p:extLst>
          </p:nvPr>
        </p:nvGraphicFramePr>
        <p:xfrm>
          <a:off x="1907704" y="4869160"/>
          <a:ext cx="5472608" cy="1224136"/>
        </p:xfrm>
        <a:graphic>
          <a:graphicData uri="http://schemas.openxmlformats.org/presentationml/2006/ole">
            <mc:AlternateContent xmlns:mc="http://schemas.openxmlformats.org/markup-compatibility/2006">
              <mc:Choice xmlns:v="urn:schemas-microsoft-com:vml" Requires="v">
                <p:oleObj spid="_x0000_s32782" name="Equation" r:id="rId3" imgW="3797300" imgH="635000" progId="Equation.DSMT4">
                  <p:embed/>
                </p:oleObj>
              </mc:Choice>
              <mc:Fallback>
                <p:oleObj name="Equation" r:id="rId3" imgW="3797300" imgH="6350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4869160"/>
                        <a:ext cx="5472608" cy="1224136"/>
                      </a:xfrm>
                      <a:prstGeom prst="rect">
                        <a:avLst/>
                      </a:prstGeom>
                      <a:noFill/>
                    </p:spPr>
                  </p:pic>
                </p:oleObj>
              </mc:Fallback>
            </mc:AlternateContent>
          </a:graphicData>
        </a:graphic>
      </p:graphicFrame>
    </p:spTree>
    <p:extLst>
      <p:ext uri="{BB962C8B-B14F-4D97-AF65-F5344CB8AC3E}">
        <p14:creationId xmlns:p14="http://schemas.microsoft.com/office/powerpoint/2010/main" val="100243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112"/>
            <a:ext cx="7772400" cy="1143000"/>
          </a:xfrm>
        </p:spPr>
        <p:txBody>
          <a:bodyPr/>
          <a:lstStyle/>
          <a:p>
            <a:r>
              <a:rPr lang="zh-TW" altLang="zh-TW" dirty="0">
                <a:effectLst>
                  <a:outerShdw blurRad="38100" dist="38100" dir="2700000" algn="tl">
                    <a:srgbClr val="000000">
                      <a:alpha val="43137"/>
                    </a:srgbClr>
                  </a:outerShdw>
                </a:effectLst>
              </a:rPr>
              <a:t>債券的含息價格與除息價格</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5536" y="1159112"/>
            <a:ext cx="8352928" cy="5089288"/>
          </a:xfrm>
        </p:spPr>
        <p:txBody>
          <a:bodyPr/>
          <a:lstStyle/>
          <a:p>
            <a:pPr>
              <a:spcAft>
                <a:spcPts val="600"/>
              </a:spcAft>
            </a:pPr>
            <a:r>
              <a:rPr lang="zh-TW" altLang="zh-TW" sz="2800" dirty="0" smtClean="0">
                <a:latin typeface="標楷體" panose="03000509000000000000" pitchFamily="65" charset="-120"/>
                <a:ea typeface="標楷體" panose="03000509000000000000" pitchFamily="65" charset="-120"/>
              </a:rPr>
              <a:t>債券</a:t>
            </a:r>
            <a:r>
              <a:rPr lang="zh-TW" altLang="zh-TW" sz="2800" dirty="0">
                <a:latin typeface="標楷體" panose="03000509000000000000" pitchFamily="65" charset="-120"/>
                <a:ea typeface="標楷體" panose="03000509000000000000" pitchFamily="65" charset="-120"/>
              </a:rPr>
              <a:t>每天都會依照票面利率滋生利息，在付息日之前，債券所累積的利息稱為應計</a:t>
            </a:r>
            <a:r>
              <a:rPr lang="zh-TW" altLang="zh-TW" sz="2800" dirty="0" smtClean="0">
                <a:latin typeface="標楷體" panose="03000509000000000000" pitchFamily="65" charset="-120"/>
                <a:ea typeface="標楷體" panose="03000509000000000000" pitchFamily="65" charset="-120"/>
              </a:rPr>
              <a:t>利息。</a:t>
            </a:r>
            <a:endParaRPr lang="en-US" altLang="zh-TW" sz="2800" dirty="0" smtClean="0">
              <a:latin typeface="標楷體" panose="03000509000000000000" pitchFamily="65" charset="-120"/>
              <a:ea typeface="標楷體" panose="03000509000000000000" pitchFamily="65" charset="-120"/>
            </a:endParaRPr>
          </a:p>
          <a:p>
            <a:pPr>
              <a:spcAft>
                <a:spcPts val="600"/>
              </a:spcAft>
            </a:pPr>
            <a:r>
              <a:rPr lang="zh-TW" altLang="zh-TW" sz="2800" dirty="0" smtClean="0">
                <a:solidFill>
                  <a:srgbClr val="002060"/>
                </a:solidFill>
                <a:latin typeface="標楷體" panose="03000509000000000000" pitchFamily="65" charset="-120"/>
                <a:ea typeface="標楷體" panose="03000509000000000000" pitchFamily="65" charset="-120"/>
              </a:rPr>
              <a:t>含</a:t>
            </a:r>
            <a:r>
              <a:rPr lang="zh-TW" altLang="zh-TW" sz="2800" dirty="0">
                <a:solidFill>
                  <a:srgbClr val="002060"/>
                </a:solidFill>
                <a:latin typeface="標楷體" panose="03000509000000000000" pitchFamily="65" charset="-120"/>
                <a:ea typeface="標楷體" panose="03000509000000000000" pitchFamily="65" charset="-120"/>
              </a:rPr>
              <a:t>息</a:t>
            </a:r>
            <a:r>
              <a:rPr lang="zh-TW" altLang="zh-TW" sz="2800" dirty="0" smtClean="0">
                <a:solidFill>
                  <a:srgbClr val="002060"/>
                </a:solidFill>
                <a:latin typeface="標楷體" panose="03000509000000000000" pitchFamily="65" charset="-120"/>
                <a:ea typeface="標楷體" panose="03000509000000000000" pitchFamily="65" charset="-120"/>
              </a:rPr>
              <a:t>價格或全價</a:t>
            </a:r>
            <a:r>
              <a:rPr lang="en-US" altLang="zh-TW" sz="2800" dirty="0" smtClean="0">
                <a:solidFill>
                  <a:srgbClr val="002060"/>
                </a:solidFill>
                <a:latin typeface="標楷體" panose="03000509000000000000" pitchFamily="65" charset="-120"/>
                <a:ea typeface="標楷體" panose="03000509000000000000" pitchFamily="65" charset="-120"/>
              </a:rPr>
              <a:t>(dirty </a:t>
            </a:r>
            <a:r>
              <a:rPr lang="en-US" altLang="zh-TW" sz="2800" dirty="0">
                <a:solidFill>
                  <a:srgbClr val="002060"/>
                </a:solidFill>
                <a:latin typeface="標楷體" panose="03000509000000000000" pitchFamily="65" charset="-120"/>
                <a:ea typeface="標楷體" panose="03000509000000000000" pitchFamily="65" charset="-120"/>
              </a:rPr>
              <a:t>price</a:t>
            </a:r>
            <a:r>
              <a:rPr lang="zh-TW" altLang="zh-TW" sz="2800" dirty="0">
                <a:solidFill>
                  <a:srgbClr val="002060"/>
                </a:solidFill>
                <a:latin typeface="標楷體" panose="03000509000000000000" pitchFamily="65" charset="-120"/>
                <a:ea typeface="標楷體" panose="03000509000000000000" pitchFamily="65" charset="-120"/>
              </a:rPr>
              <a:t>，</a:t>
            </a:r>
            <a:r>
              <a:rPr lang="en-US" altLang="zh-TW" sz="2800" dirty="0" smtClean="0">
                <a:solidFill>
                  <a:srgbClr val="002060"/>
                </a:solidFill>
                <a:latin typeface="標楷體" panose="03000509000000000000" pitchFamily="65" charset="-120"/>
                <a:ea typeface="標楷體" panose="03000509000000000000" pitchFamily="65" charset="-120"/>
              </a:rPr>
              <a:t>P)</a:t>
            </a:r>
            <a:r>
              <a:rPr lang="zh-CN" altLang="en-US" sz="2800" dirty="0" smtClean="0">
                <a:solidFill>
                  <a:srgbClr val="002060"/>
                </a:solidFill>
                <a:latin typeface="標楷體" panose="03000509000000000000" pitchFamily="65" charset="-120"/>
                <a:ea typeface="標楷體" panose="03000509000000000000" pitchFamily="65" charset="-120"/>
              </a:rPr>
              <a:t>：</a:t>
            </a:r>
            <a:endParaRPr lang="en-US" altLang="zh-CN" sz="2800" dirty="0" smtClean="0">
              <a:solidFill>
                <a:srgbClr val="002060"/>
              </a:solidFill>
              <a:latin typeface="標楷體" panose="03000509000000000000" pitchFamily="65" charset="-120"/>
              <a:ea typeface="標楷體" panose="03000509000000000000" pitchFamily="65" charset="-120"/>
            </a:endParaRPr>
          </a:p>
          <a:p>
            <a:pPr lvl="1">
              <a:spcAft>
                <a:spcPts val="600"/>
              </a:spcAft>
            </a:pPr>
            <a:r>
              <a:rPr lang="zh-TW" altLang="zh-TW" sz="2400" dirty="0" smtClean="0">
                <a:latin typeface="標楷體" panose="03000509000000000000" pitchFamily="65" charset="-120"/>
                <a:ea typeface="標楷體" panose="03000509000000000000" pitchFamily="65" charset="-120"/>
              </a:rPr>
              <a:t>交易</a:t>
            </a:r>
            <a:r>
              <a:rPr lang="zh-TW" altLang="zh-TW" sz="2400" dirty="0">
                <a:latin typeface="標楷體" panose="03000509000000000000" pitchFamily="65" charset="-120"/>
                <a:ea typeface="標楷體" panose="03000509000000000000" pitchFamily="65" charset="-120"/>
              </a:rPr>
              <a:t>時</a:t>
            </a:r>
            <a:r>
              <a:rPr lang="zh-TW" altLang="zh-TW" sz="2400" dirty="0" smtClean="0">
                <a:latin typeface="標楷體" panose="03000509000000000000" pitchFamily="65" charset="-120"/>
                <a:ea typeface="標楷體" panose="03000509000000000000" pitchFamily="65" charset="-120"/>
              </a:rPr>
              <a:t>，實際</a:t>
            </a:r>
            <a:r>
              <a:rPr lang="zh-TW" altLang="zh-TW" sz="2400" dirty="0">
                <a:latin typeface="標楷體" panose="03000509000000000000" pitchFamily="65" charset="-120"/>
                <a:ea typeface="標楷體" panose="03000509000000000000" pitchFamily="65" charset="-120"/>
              </a:rPr>
              <a:t>結算的價格是以債券評價公式算出</a:t>
            </a:r>
            <a:r>
              <a:rPr lang="zh-TW" altLang="zh-TW" sz="2400" dirty="0" smtClean="0">
                <a:latin typeface="標楷體" panose="03000509000000000000" pitchFamily="65" charset="-120"/>
                <a:ea typeface="標楷體" panose="03000509000000000000" pitchFamily="65" charset="-120"/>
              </a:rPr>
              <a:t>，已經</a:t>
            </a:r>
            <a:r>
              <a:rPr lang="zh-TW" altLang="zh-TW" sz="2400" dirty="0">
                <a:latin typeface="標楷體" panose="03000509000000000000" pitchFamily="65" charset="-120"/>
                <a:ea typeface="標楷體" panose="03000509000000000000" pitchFamily="65" charset="-120"/>
              </a:rPr>
              <a:t>將應計利息納入</a:t>
            </a:r>
            <a:r>
              <a:rPr lang="zh-TW" altLang="zh-TW" sz="2400" dirty="0" smtClean="0">
                <a:latin typeface="標楷體" panose="03000509000000000000" pitchFamily="65" charset="-120"/>
                <a:ea typeface="標楷體" panose="03000509000000000000" pitchFamily="65" charset="-120"/>
              </a:rPr>
              <a:t>考量。</a:t>
            </a:r>
            <a:endParaRPr lang="en-US" altLang="zh-TW" sz="2400" dirty="0" smtClean="0">
              <a:latin typeface="標楷體" panose="03000509000000000000" pitchFamily="65" charset="-120"/>
              <a:ea typeface="標楷體" panose="03000509000000000000" pitchFamily="65" charset="-120"/>
            </a:endParaRPr>
          </a:p>
          <a:p>
            <a:pPr>
              <a:spcAft>
                <a:spcPts val="600"/>
              </a:spcAft>
            </a:pPr>
            <a:r>
              <a:rPr lang="zh-TW" altLang="zh-TW" sz="2800" dirty="0" smtClean="0">
                <a:solidFill>
                  <a:srgbClr val="002060"/>
                </a:solidFill>
                <a:latin typeface="標楷體" panose="03000509000000000000" pitchFamily="65" charset="-120"/>
                <a:ea typeface="標楷體" panose="03000509000000000000" pitchFamily="65" charset="-120"/>
              </a:rPr>
              <a:t>除</a:t>
            </a:r>
            <a:r>
              <a:rPr lang="zh-TW" altLang="zh-TW" sz="2800" dirty="0">
                <a:solidFill>
                  <a:srgbClr val="002060"/>
                </a:solidFill>
                <a:latin typeface="標楷體" panose="03000509000000000000" pitchFamily="65" charset="-120"/>
                <a:ea typeface="標楷體" panose="03000509000000000000" pitchFamily="65" charset="-120"/>
              </a:rPr>
              <a:t>息</a:t>
            </a:r>
            <a:r>
              <a:rPr lang="zh-TW" altLang="zh-TW" sz="2800" dirty="0" smtClean="0">
                <a:solidFill>
                  <a:srgbClr val="002060"/>
                </a:solidFill>
                <a:latin typeface="標楷體" panose="03000509000000000000" pitchFamily="65" charset="-120"/>
                <a:ea typeface="標楷體" panose="03000509000000000000" pitchFamily="65" charset="-120"/>
              </a:rPr>
              <a:t>價格或淨價</a:t>
            </a:r>
            <a:r>
              <a:rPr lang="en-US" altLang="zh-TW" sz="2800" dirty="0" smtClean="0">
                <a:solidFill>
                  <a:srgbClr val="002060"/>
                </a:solidFill>
                <a:latin typeface="標楷體" panose="03000509000000000000" pitchFamily="65" charset="-120"/>
                <a:ea typeface="標楷體" panose="03000509000000000000" pitchFamily="65" charset="-120"/>
              </a:rPr>
              <a:t>(clean price)</a:t>
            </a:r>
            <a:r>
              <a:rPr lang="zh-CN" altLang="en-US" sz="2800" dirty="0" smtClean="0">
                <a:solidFill>
                  <a:srgbClr val="002060"/>
                </a:solidFill>
                <a:latin typeface="標楷體" panose="03000509000000000000" pitchFamily="65" charset="-120"/>
                <a:ea typeface="標楷體" panose="03000509000000000000" pitchFamily="65" charset="-120"/>
              </a:rPr>
              <a:t>：</a:t>
            </a:r>
            <a:endParaRPr lang="en-US" altLang="zh-CN" sz="2800" dirty="0" smtClean="0">
              <a:solidFill>
                <a:srgbClr val="002060"/>
              </a:solidFill>
              <a:latin typeface="標楷體" panose="03000509000000000000" pitchFamily="65" charset="-120"/>
              <a:ea typeface="標楷體" panose="03000509000000000000" pitchFamily="65" charset="-120"/>
            </a:endParaRPr>
          </a:p>
          <a:p>
            <a:pPr lvl="1">
              <a:spcAft>
                <a:spcPts val="600"/>
              </a:spcAft>
            </a:pPr>
            <a:r>
              <a:rPr lang="zh-TW" altLang="zh-TW" sz="2400" dirty="0">
                <a:latin typeface="標楷體" panose="03000509000000000000" pitchFamily="65" charset="-120"/>
                <a:ea typeface="標楷體" panose="03000509000000000000" pitchFamily="65" charset="-120"/>
              </a:rPr>
              <a:t>報價時</a:t>
            </a:r>
            <a:r>
              <a:rPr lang="zh-TW" altLang="zh-TW" sz="2400" dirty="0" smtClean="0">
                <a:latin typeface="標楷體" panose="03000509000000000000" pitchFamily="65" charset="-120"/>
                <a:ea typeface="標楷體" panose="03000509000000000000" pitchFamily="65" charset="-120"/>
              </a:rPr>
              <a:t>，將</a:t>
            </a:r>
            <a:r>
              <a:rPr lang="zh-TW" altLang="zh-TW" sz="2400" dirty="0">
                <a:latin typeface="標楷體" panose="03000509000000000000" pitchFamily="65" charset="-120"/>
                <a:ea typeface="標楷體" panose="03000509000000000000" pitchFamily="65" charset="-120"/>
              </a:rPr>
              <a:t>應計利息從實際結算的價格中扣除</a:t>
            </a:r>
            <a:r>
              <a:rPr lang="zh-TW" altLang="zh-TW" sz="2400" dirty="0" smtClean="0">
                <a:latin typeface="標楷體" panose="03000509000000000000" pitchFamily="65" charset="-120"/>
                <a:ea typeface="標楷體" panose="03000509000000000000" pitchFamily="65" charset="-120"/>
              </a:rPr>
              <a:t>，這個價格</a:t>
            </a:r>
            <a:r>
              <a:rPr lang="zh-TW" altLang="zh-TW" sz="2400" dirty="0">
                <a:latin typeface="標楷體" panose="03000509000000000000" pitchFamily="65" charset="-120"/>
                <a:ea typeface="標楷體" panose="03000509000000000000" pitchFamily="65" charset="-120"/>
              </a:rPr>
              <a:t>不包括應計</a:t>
            </a:r>
            <a:r>
              <a:rPr lang="zh-TW" altLang="zh-TW" sz="2400" dirty="0" smtClean="0">
                <a:latin typeface="標楷體" panose="03000509000000000000" pitchFamily="65" charset="-120"/>
                <a:ea typeface="標楷體" panose="03000509000000000000" pitchFamily="65" charset="-120"/>
              </a:rPr>
              <a:t>利息。</a:t>
            </a:r>
            <a:endParaRPr lang="en-US" altLang="zh-TW" sz="2400" dirty="0" smtClean="0">
              <a:latin typeface="標楷體" panose="03000509000000000000" pitchFamily="65" charset="-120"/>
              <a:ea typeface="標楷體" panose="03000509000000000000" pitchFamily="65" charset="-120"/>
            </a:endParaRPr>
          </a:p>
          <a:p>
            <a:pPr marL="0" indent="0" algn="ctr">
              <a:spcAft>
                <a:spcPts val="600"/>
              </a:spcAft>
              <a:buNone/>
            </a:pPr>
            <a:r>
              <a:rPr lang="zh-TW" altLang="zh-TW" sz="2800" dirty="0">
                <a:latin typeface="標楷體" panose="03000509000000000000" pitchFamily="65" charset="-120"/>
                <a:ea typeface="標楷體" panose="03000509000000000000" pitchFamily="65" charset="-120"/>
              </a:rPr>
              <a:t>含息</a:t>
            </a:r>
            <a:r>
              <a:rPr lang="zh-TW" altLang="zh-TW" sz="2800" dirty="0" smtClean="0">
                <a:latin typeface="標楷體" panose="03000509000000000000" pitchFamily="65" charset="-120"/>
                <a:ea typeface="標楷體" panose="03000509000000000000" pitchFamily="65" charset="-120"/>
              </a:rPr>
              <a:t>價格</a:t>
            </a:r>
            <a:r>
              <a:rPr lang="en-US" altLang="zh-TW" sz="2800" dirty="0" smtClean="0">
                <a:latin typeface="標楷體" panose="03000509000000000000" pitchFamily="65" charset="-120"/>
                <a:ea typeface="標楷體" panose="03000509000000000000" pitchFamily="65" charset="-120"/>
              </a:rPr>
              <a:t>(P)</a:t>
            </a:r>
            <a:r>
              <a:rPr lang="zh-TW" altLang="zh-TW" sz="2800" dirty="0" smtClean="0">
                <a:latin typeface="標楷體" panose="03000509000000000000" pitchFamily="65" charset="-120"/>
                <a:ea typeface="標楷體" panose="03000509000000000000" pitchFamily="65" charset="-120"/>
              </a:rPr>
              <a:t>＝</a:t>
            </a:r>
            <a:r>
              <a:rPr lang="zh-TW" altLang="zh-TW" sz="2800" dirty="0">
                <a:latin typeface="標楷體" panose="03000509000000000000" pitchFamily="65" charset="-120"/>
                <a:ea typeface="標楷體" panose="03000509000000000000" pitchFamily="65" charset="-120"/>
              </a:rPr>
              <a:t>除息</a:t>
            </a:r>
            <a:r>
              <a:rPr lang="zh-TW" altLang="zh-TW" sz="2800" dirty="0" smtClean="0">
                <a:latin typeface="標楷體" panose="03000509000000000000" pitchFamily="65" charset="-120"/>
                <a:ea typeface="標楷體" panose="03000509000000000000" pitchFamily="65" charset="-120"/>
              </a:rPr>
              <a:t>價格</a:t>
            </a:r>
            <a:r>
              <a:rPr lang="en-US" altLang="zh-TW" sz="2800" dirty="0" smtClean="0">
                <a:latin typeface="標楷體" panose="03000509000000000000" pitchFamily="65" charset="-120"/>
                <a:ea typeface="標楷體" panose="03000509000000000000" pitchFamily="65" charset="-120"/>
              </a:rPr>
              <a:t>(P</a:t>
            </a:r>
            <a:r>
              <a:rPr lang="en-US" altLang="zh-TW" sz="2800" baseline="-25000" dirty="0" smtClean="0">
                <a:latin typeface="標楷體" panose="03000509000000000000" pitchFamily="65" charset="-120"/>
                <a:ea typeface="標楷體" panose="03000509000000000000" pitchFamily="65" charset="-120"/>
              </a:rPr>
              <a:t>EX</a:t>
            </a:r>
            <a:r>
              <a:rPr lang="en-US" altLang="zh-TW" sz="2800" dirty="0" smtClean="0">
                <a:latin typeface="標楷體" panose="03000509000000000000" pitchFamily="65" charset="-120"/>
                <a:ea typeface="標楷體" panose="03000509000000000000" pitchFamily="65" charset="-120"/>
              </a:rPr>
              <a:t>)+</a:t>
            </a:r>
            <a:r>
              <a:rPr lang="zh-TW" altLang="zh-TW" sz="2800" dirty="0">
                <a:latin typeface="標楷體" panose="03000509000000000000" pitchFamily="65" charset="-120"/>
                <a:ea typeface="標楷體" panose="03000509000000000000" pitchFamily="65" charset="-120"/>
              </a:rPr>
              <a:t>應計</a:t>
            </a:r>
            <a:r>
              <a:rPr lang="zh-TW" altLang="zh-TW" sz="2800" dirty="0" smtClean="0">
                <a:latin typeface="標楷體" panose="03000509000000000000" pitchFamily="65" charset="-120"/>
                <a:ea typeface="標楷體" panose="03000509000000000000" pitchFamily="65" charset="-120"/>
              </a:rPr>
              <a:t>利息</a:t>
            </a:r>
            <a:r>
              <a:rPr lang="en-US" altLang="zh-TW" sz="2800" dirty="0" smtClean="0">
                <a:latin typeface="標楷體" panose="03000509000000000000" pitchFamily="65" charset="-120"/>
                <a:ea typeface="標楷體" panose="03000509000000000000" pitchFamily="65" charset="-120"/>
              </a:rPr>
              <a:t>(AI)  </a:t>
            </a:r>
            <a:endParaRPr lang="zh-TW" altLang="zh-TW" sz="2800" dirty="0">
              <a:latin typeface="標楷體" panose="03000509000000000000" pitchFamily="65" charset="-120"/>
              <a:ea typeface="標楷體" panose="03000509000000000000" pitchFamily="65" charset="-120"/>
            </a:endParaRPr>
          </a:p>
          <a:p>
            <a:pPr>
              <a:spcAft>
                <a:spcPts val="600"/>
              </a:spcAft>
            </a:pPr>
            <a:endParaRPr lang="zh-TW" altLang="zh-TW" sz="2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37</a:t>
            </a:fld>
            <a:endParaRPr lang="en-US" altLang="zh-TW"/>
          </a:p>
        </p:txBody>
      </p:sp>
    </p:spTree>
    <p:extLst>
      <p:ext uri="{BB962C8B-B14F-4D97-AF65-F5344CB8AC3E}">
        <p14:creationId xmlns:p14="http://schemas.microsoft.com/office/powerpoint/2010/main" val="227171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412" y="130720"/>
            <a:ext cx="8568952" cy="1143000"/>
          </a:xfrm>
        </p:spPr>
        <p:txBody>
          <a:bodyPr/>
          <a:lstStyle/>
          <a:p>
            <a:r>
              <a:rPr lang="zh-TW" altLang="zh-TW" dirty="0" smtClean="0">
                <a:effectLst>
                  <a:outerShdw blurRad="38100" dist="38100" dir="2700000" algn="tl">
                    <a:srgbClr val="000000">
                      <a:alpha val="43137"/>
                    </a:srgbClr>
                  </a:outerShdw>
                </a:effectLst>
              </a:rPr>
              <a:t>含息價格與除息價格</a:t>
            </a:r>
            <a:r>
              <a:rPr lang="en-US" altLang="zh-TW" dirty="0">
                <a:effectLst>
                  <a:outerShdw blurRad="38100" dist="38100" dir="2700000" algn="tl">
                    <a:srgbClr val="000000">
                      <a:alpha val="43137"/>
                    </a:srgbClr>
                  </a:outerShdw>
                </a:effectLst>
              </a:rPr>
              <a:t>&lt;</a:t>
            </a:r>
            <a:r>
              <a:rPr lang="zh-TW" altLang="en-US" dirty="0">
                <a:effectLst>
                  <a:outerShdw blurRad="38100" dist="38100" dir="2700000" algn="tl">
                    <a:srgbClr val="000000">
                      <a:alpha val="43137"/>
                    </a:srgbClr>
                  </a:outerShdw>
                </a:effectLst>
              </a:rPr>
              <a:t>範例</a:t>
            </a:r>
            <a:r>
              <a:rPr lang="en-US" altLang="zh-TW" dirty="0">
                <a:effectLst>
                  <a:outerShdw blurRad="38100" dist="38100" dir="2700000" algn="tl">
                    <a:srgbClr val="000000">
                      <a:alpha val="43137"/>
                    </a:srgbClr>
                  </a:outerShdw>
                </a:effectLst>
              </a:rPr>
              <a:t>9&gt;</a:t>
            </a:r>
          </a:p>
        </p:txBody>
      </p:sp>
      <p:sp>
        <p:nvSpPr>
          <p:cNvPr id="3" name="Content Placeholder 2"/>
          <p:cNvSpPr>
            <a:spLocks noGrp="1"/>
          </p:cNvSpPr>
          <p:nvPr>
            <p:ph idx="1"/>
          </p:nvPr>
        </p:nvSpPr>
        <p:spPr>
          <a:xfrm>
            <a:off x="611560" y="1196752"/>
            <a:ext cx="8136904" cy="5112568"/>
          </a:xfrm>
        </p:spPr>
        <p:txBody>
          <a:bodyPr/>
          <a:lstStyle/>
          <a:p>
            <a:pPr algn="just"/>
            <a:r>
              <a:rPr lang="zh-TW" altLang="zh-TW" sz="2400" dirty="0" smtClean="0"/>
              <a:t>債券面額</a:t>
            </a:r>
            <a:r>
              <a:rPr lang="zh-TW" altLang="zh-TW" sz="2400" dirty="0"/>
              <a:t>為</a:t>
            </a:r>
            <a:r>
              <a:rPr lang="en-US" altLang="zh-TW" sz="2400" dirty="0"/>
              <a:t>$100</a:t>
            </a:r>
            <a:r>
              <a:rPr lang="zh-TW" altLang="zh-TW" sz="2400" dirty="0"/>
              <a:t>，票面利率為</a:t>
            </a:r>
            <a:r>
              <a:rPr lang="en-US" altLang="zh-TW" sz="2400" dirty="0"/>
              <a:t>5%</a:t>
            </a:r>
            <a:r>
              <a:rPr lang="zh-TW" altLang="zh-TW" sz="2400" dirty="0"/>
              <a:t>，每年付息一次，離到期日還有</a:t>
            </a:r>
            <a:r>
              <a:rPr lang="en-US" altLang="zh-TW" sz="2400" dirty="0"/>
              <a:t>73</a:t>
            </a:r>
            <a:r>
              <a:rPr lang="zh-TW" altLang="zh-TW" sz="2400" dirty="0"/>
              <a:t>天時的殖利率為</a:t>
            </a:r>
            <a:r>
              <a:rPr lang="en-US" altLang="zh-TW" sz="2400" dirty="0"/>
              <a:t>6%</a:t>
            </a:r>
            <a:r>
              <a:rPr lang="zh-TW" altLang="zh-TW" sz="2400" dirty="0"/>
              <a:t>，則這張債券在當天的含息價格與除息價格各為</a:t>
            </a:r>
            <a:r>
              <a:rPr lang="zh-TW" altLang="zh-TW" sz="2400" dirty="0" smtClean="0"/>
              <a:t>多少</a:t>
            </a:r>
            <a:r>
              <a:rPr lang="en-US" altLang="zh-TW" sz="2400" dirty="0" smtClean="0"/>
              <a:t>(</a:t>
            </a:r>
            <a:r>
              <a:rPr lang="zh-TW" altLang="zh-TW" sz="2400" dirty="0" smtClean="0"/>
              <a:t>假設</a:t>
            </a:r>
            <a:r>
              <a:rPr lang="zh-TW" altLang="zh-TW" sz="2400" dirty="0"/>
              <a:t>市場慣例以為</a:t>
            </a:r>
            <a:r>
              <a:rPr lang="en-US" altLang="zh-TW" sz="2400" dirty="0"/>
              <a:t>365</a:t>
            </a:r>
            <a:r>
              <a:rPr lang="zh-TW" altLang="zh-TW" sz="2400" dirty="0"/>
              <a:t>天為一年，按實際天數計算債券</a:t>
            </a:r>
            <a:r>
              <a:rPr lang="zh-TW" altLang="zh-TW" sz="2400" dirty="0" smtClean="0"/>
              <a:t>利息</a:t>
            </a:r>
            <a:r>
              <a:rPr lang="en-US" altLang="zh-TW" sz="2400" dirty="0" smtClean="0"/>
              <a:t>) </a:t>
            </a:r>
            <a:r>
              <a:rPr lang="zh-TW" altLang="zh-TW" sz="2400" dirty="0"/>
              <a:t>？</a:t>
            </a:r>
            <a:r>
              <a:rPr lang="en-US" altLang="zh-TW" sz="2400" dirty="0"/>
              <a:t> </a:t>
            </a:r>
            <a:endParaRPr lang="en-US" altLang="zh-TW" sz="2400" dirty="0" smtClean="0"/>
          </a:p>
          <a:p>
            <a:pPr marL="0" lvl="0" indent="0" algn="just">
              <a:spcAft>
                <a:spcPts val="600"/>
              </a:spcAft>
              <a:buClr>
                <a:srgbClr val="66CCFF"/>
              </a:buClr>
              <a:buNone/>
            </a:pPr>
            <a:r>
              <a:rPr lang="en-US" altLang="zh-TW" sz="2400" dirty="0">
                <a:solidFill>
                  <a:srgbClr val="000000"/>
                </a:solidFill>
              </a:rPr>
              <a:t>&lt;</a:t>
            </a:r>
            <a:r>
              <a:rPr lang="zh-TW" altLang="zh-TW" sz="2400" dirty="0">
                <a:solidFill>
                  <a:srgbClr val="000000"/>
                </a:solidFill>
              </a:rPr>
              <a:t>說明</a:t>
            </a:r>
            <a:r>
              <a:rPr lang="en-US" altLang="zh-TW" sz="2400" dirty="0">
                <a:solidFill>
                  <a:srgbClr val="000000"/>
                </a:solidFill>
              </a:rPr>
              <a:t>&gt;</a:t>
            </a:r>
            <a:endParaRPr lang="zh-TW" altLang="zh-TW" sz="2400" dirty="0">
              <a:solidFill>
                <a:srgbClr val="000000"/>
              </a:solidFill>
            </a:endParaRPr>
          </a:p>
          <a:p>
            <a:pPr marL="514350" lvl="0" indent="-514350" algn="just">
              <a:spcAft>
                <a:spcPts val="600"/>
              </a:spcAft>
              <a:buClr>
                <a:srgbClr val="66CCFF"/>
              </a:buClr>
              <a:buFont typeface="+mj-lt"/>
              <a:buAutoNum type="arabicPeriod"/>
            </a:pPr>
            <a:r>
              <a:rPr lang="zh-TW" altLang="zh-TW" sz="2400" dirty="0" smtClean="0">
                <a:solidFill>
                  <a:srgbClr val="000000"/>
                </a:solidFill>
              </a:rPr>
              <a:t>離</a:t>
            </a:r>
            <a:r>
              <a:rPr lang="zh-TW" altLang="zh-TW" sz="2400" dirty="0">
                <a:solidFill>
                  <a:srgbClr val="000000"/>
                </a:solidFill>
              </a:rPr>
              <a:t>到期日還有</a:t>
            </a:r>
            <a:r>
              <a:rPr lang="en-US" altLang="zh-TW" sz="2400" dirty="0">
                <a:solidFill>
                  <a:srgbClr val="000000"/>
                </a:solidFill>
              </a:rPr>
              <a:t>73</a:t>
            </a:r>
            <a:r>
              <a:rPr lang="zh-TW" altLang="zh-TW" sz="2400" dirty="0">
                <a:solidFill>
                  <a:srgbClr val="000000"/>
                </a:solidFill>
              </a:rPr>
              <a:t>天</a:t>
            </a:r>
            <a:r>
              <a:rPr lang="zh-TW" altLang="zh-TW" sz="2400" dirty="0" smtClean="0">
                <a:solidFill>
                  <a:srgbClr val="000000"/>
                </a:solidFill>
              </a:rPr>
              <a:t>，</a:t>
            </a:r>
            <a:r>
              <a:rPr lang="zh-TW" altLang="zh-TW" sz="2400" dirty="0">
                <a:solidFill>
                  <a:srgbClr val="000000"/>
                </a:solidFill>
              </a:rPr>
              <a:t>所以</a:t>
            </a:r>
            <a:r>
              <a:rPr lang="zh-TW" altLang="zh-TW" sz="2400" dirty="0" smtClean="0">
                <a:solidFill>
                  <a:srgbClr val="000000"/>
                </a:solidFill>
              </a:rPr>
              <a:t>含</a:t>
            </a:r>
            <a:r>
              <a:rPr lang="zh-TW" altLang="zh-TW" sz="2400" dirty="0">
                <a:solidFill>
                  <a:srgbClr val="000000"/>
                </a:solidFill>
              </a:rPr>
              <a:t>息</a:t>
            </a:r>
            <a:r>
              <a:rPr lang="zh-TW" altLang="zh-TW" sz="2400" dirty="0" smtClean="0">
                <a:solidFill>
                  <a:srgbClr val="000000"/>
                </a:solidFill>
              </a:rPr>
              <a:t>價格</a:t>
            </a:r>
            <a:r>
              <a:rPr lang="en-US" altLang="zh-TW" sz="2400" dirty="0" smtClean="0">
                <a:solidFill>
                  <a:srgbClr val="000000"/>
                </a:solidFill>
              </a:rPr>
              <a:t>(</a:t>
            </a:r>
            <a:r>
              <a:rPr lang="zh-TW" altLang="zh-TW" sz="2400" dirty="0" smtClean="0">
                <a:solidFill>
                  <a:srgbClr val="000000"/>
                </a:solidFill>
              </a:rPr>
              <a:t>債券未來的現金</a:t>
            </a:r>
            <a:r>
              <a:rPr lang="zh-TW" altLang="zh-TW" sz="2400" dirty="0">
                <a:solidFill>
                  <a:srgbClr val="000000"/>
                </a:solidFill>
              </a:rPr>
              <a:t>流的現</a:t>
            </a:r>
            <a:r>
              <a:rPr lang="zh-TW" altLang="zh-TW" sz="2400" dirty="0" smtClean="0">
                <a:solidFill>
                  <a:srgbClr val="000000"/>
                </a:solidFill>
              </a:rPr>
              <a:t>值</a:t>
            </a:r>
            <a:r>
              <a:rPr lang="en-US" altLang="zh-TW" sz="2400" dirty="0" smtClean="0">
                <a:solidFill>
                  <a:srgbClr val="000000"/>
                </a:solidFill>
              </a:rPr>
              <a:t>)</a:t>
            </a:r>
            <a:r>
              <a:rPr lang="zh-TW" altLang="zh-TW" sz="2400" dirty="0" smtClean="0">
                <a:solidFill>
                  <a:srgbClr val="000000"/>
                </a:solidFill>
              </a:rPr>
              <a:t>為</a:t>
            </a:r>
            <a:r>
              <a:rPr lang="en-US" altLang="zh-TW" sz="2400" dirty="0">
                <a:solidFill>
                  <a:srgbClr val="000000"/>
                </a:solidFill>
              </a:rPr>
              <a:t>:</a:t>
            </a:r>
          </a:p>
          <a:p>
            <a:pPr marL="514350" lvl="0" indent="-514350" algn="just">
              <a:spcAft>
                <a:spcPts val="600"/>
              </a:spcAft>
              <a:buClr>
                <a:srgbClr val="66CCFF"/>
              </a:buClr>
              <a:buFont typeface="+mj-lt"/>
              <a:buAutoNum type="arabicPeriod"/>
            </a:pPr>
            <a:r>
              <a:rPr lang="zh-TW" altLang="zh-TW" sz="2400" dirty="0" smtClean="0">
                <a:solidFill>
                  <a:srgbClr val="000000"/>
                </a:solidFill>
              </a:rPr>
              <a:t>離</a:t>
            </a:r>
            <a:r>
              <a:rPr lang="zh-TW" altLang="zh-TW" sz="2400" dirty="0">
                <a:solidFill>
                  <a:srgbClr val="000000"/>
                </a:solidFill>
              </a:rPr>
              <a:t>上一個付息日的天數為</a:t>
            </a:r>
            <a:r>
              <a:rPr lang="en-US" altLang="zh-TW" sz="2400" dirty="0">
                <a:solidFill>
                  <a:srgbClr val="000000"/>
                </a:solidFill>
              </a:rPr>
              <a:t>292</a:t>
            </a:r>
            <a:r>
              <a:rPr lang="zh-TW" altLang="zh-TW" sz="2400" dirty="0">
                <a:solidFill>
                  <a:srgbClr val="000000"/>
                </a:solidFill>
              </a:rPr>
              <a:t>天</a:t>
            </a:r>
            <a:r>
              <a:rPr lang="en-US" altLang="zh-TW" sz="2400" dirty="0">
                <a:solidFill>
                  <a:srgbClr val="000000"/>
                </a:solidFill>
              </a:rPr>
              <a:t>(365-73 =292</a:t>
            </a:r>
            <a:r>
              <a:rPr lang="en-US" altLang="zh-TW" sz="2400" dirty="0" smtClean="0">
                <a:solidFill>
                  <a:srgbClr val="000000"/>
                </a:solidFill>
              </a:rPr>
              <a:t>)</a:t>
            </a:r>
            <a:r>
              <a:rPr lang="zh-TW" altLang="zh-TW" sz="2400" dirty="0" smtClean="0">
                <a:solidFill>
                  <a:srgbClr val="000000"/>
                </a:solidFill>
              </a:rPr>
              <a:t>，</a:t>
            </a:r>
            <a:r>
              <a:rPr lang="zh-TW" altLang="en-US" sz="2400" dirty="0">
                <a:solidFill>
                  <a:srgbClr val="000000"/>
                </a:solidFill>
              </a:rPr>
              <a:t>所以</a:t>
            </a:r>
            <a:r>
              <a:rPr lang="zh-TW" altLang="zh-TW" sz="2400" dirty="0" smtClean="0">
                <a:solidFill>
                  <a:srgbClr val="000000"/>
                </a:solidFill>
              </a:rPr>
              <a:t>應</a:t>
            </a:r>
            <a:r>
              <a:rPr lang="zh-TW" altLang="zh-TW" sz="2400" dirty="0">
                <a:solidFill>
                  <a:srgbClr val="000000"/>
                </a:solidFill>
              </a:rPr>
              <a:t>計利息為</a:t>
            </a:r>
            <a:r>
              <a:rPr lang="en-US" altLang="zh-TW" sz="2400" dirty="0" smtClean="0">
                <a:solidFill>
                  <a:srgbClr val="000000"/>
                </a:solidFill>
              </a:rPr>
              <a:t>: </a:t>
            </a:r>
            <a:r>
              <a:rPr lang="en-US" altLang="zh-TW" sz="2400" i="1" dirty="0" smtClean="0">
                <a:solidFill>
                  <a:srgbClr val="000000"/>
                </a:solidFill>
              </a:rPr>
              <a:t>AI</a:t>
            </a:r>
            <a:r>
              <a:rPr lang="en-US" altLang="zh-TW" sz="2400" dirty="0" smtClean="0">
                <a:solidFill>
                  <a:srgbClr val="000000"/>
                </a:solidFill>
              </a:rPr>
              <a:t>=100×5%×292/365=4</a:t>
            </a:r>
            <a:endParaRPr lang="zh-TW" altLang="zh-TW" sz="2400" dirty="0">
              <a:solidFill>
                <a:srgbClr val="000000"/>
              </a:solidFill>
            </a:endParaRPr>
          </a:p>
          <a:p>
            <a:pPr marL="514350" lvl="0" indent="-514350" algn="just">
              <a:spcAft>
                <a:spcPts val="600"/>
              </a:spcAft>
              <a:buClr>
                <a:srgbClr val="66CCFF"/>
              </a:buClr>
              <a:buFont typeface="+mj-lt"/>
              <a:buAutoNum type="arabicPeriod"/>
            </a:pPr>
            <a:r>
              <a:rPr lang="zh-TW" altLang="zh-TW" sz="2400" dirty="0">
                <a:solidFill>
                  <a:srgbClr val="000000"/>
                </a:solidFill>
              </a:rPr>
              <a:t>除息價格</a:t>
            </a:r>
            <a:r>
              <a:rPr lang="en-US" altLang="zh-TW" sz="2400" dirty="0">
                <a:solidFill>
                  <a:srgbClr val="000000"/>
                </a:solidFill>
              </a:rPr>
              <a:t>(</a:t>
            </a:r>
            <a:r>
              <a:rPr lang="zh-TW" altLang="zh-TW" sz="2400" dirty="0">
                <a:solidFill>
                  <a:srgbClr val="000000"/>
                </a:solidFill>
              </a:rPr>
              <a:t>債券的報價</a:t>
            </a:r>
            <a:r>
              <a:rPr lang="en-US" altLang="zh-TW" sz="2400" dirty="0">
                <a:solidFill>
                  <a:srgbClr val="000000"/>
                </a:solidFill>
              </a:rPr>
              <a:t>)=</a:t>
            </a:r>
            <a:r>
              <a:rPr lang="zh-TW" altLang="zh-TW" sz="2400" dirty="0">
                <a:solidFill>
                  <a:srgbClr val="000000"/>
                </a:solidFill>
              </a:rPr>
              <a:t>含息價格</a:t>
            </a:r>
            <a:r>
              <a:rPr lang="en-US" altLang="zh-TW" sz="2400" dirty="0">
                <a:solidFill>
                  <a:srgbClr val="000000"/>
                </a:solidFill>
              </a:rPr>
              <a:t>-</a:t>
            </a:r>
            <a:r>
              <a:rPr lang="zh-TW" altLang="zh-TW" sz="2400" dirty="0">
                <a:solidFill>
                  <a:srgbClr val="000000"/>
                </a:solidFill>
              </a:rPr>
              <a:t>應計</a:t>
            </a:r>
            <a:r>
              <a:rPr lang="zh-TW" altLang="zh-TW" sz="2400" dirty="0" smtClean="0">
                <a:solidFill>
                  <a:srgbClr val="000000"/>
                </a:solidFill>
              </a:rPr>
              <a:t>利息</a:t>
            </a:r>
            <a:endParaRPr lang="en-US" altLang="zh-TW" sz="2400" dirty="0" smtClean="0">
              <a:solidFill>
                <a:srgbClr val="000000"/>
              </a:solidFill>
            </a:endParaRPr>
          </a:p>
          <a:p>
            <a:pPr marL="0" lvl="0" indent="0" algn="just">
              <a:spcAft>
                <a:spcPts val="600"/>
              </a:spcAft>
              <a:buClr>
                <a:srgbClr val="66CCFF"/>
              </a:buClr>
              <a:buNone/>
            </a:pPr>
            <a:r>
              <a:rPr lang="en-US" altLang="zh-TW" sz="2400" dirty="0" smtClean="0">
                <a:solidFill>
                  <a:srgbClr val="000000"/>
                </a:solidFill>
              </a:rPr>
              <a:t>                                             = 103.78-4 </a:t>
            </a:r>
            <a:r>
              <a:rPr lang="en-US" altLang="zh-TW" sz="2400" dirty="0">
                <a:solidFill>
                  <a:srgbClr val="000000"/>
                </a:solidFill>
              </a:rPr>
              <a:t>= </a:t>
            </a:r>
            <a:r>
              <a:rPr lang="en-US" altLang="zh-TW" sz="2400" dirty="0" smtClean="0">
                <a:solidFill>
                  <a:srgbClr val="000000"/>
                </a:solidFill>
              </a:rPr>
              <a:t>99.78</a:t>
            </a:r>
            <a:endParaRPr lang="zh-TW" altLang="zh-TW" sz="2400" dirty="0">
              <a:solidFill>
                <a:srgbClr val="000000"/>
              </a:solidFill>
            </a:endParaRPr>
          </a:p>
          <a:p>
            <a:endParaRPr lang="zh-TW" altLang="zh-TW" sz="2800" dirty="0"/>
          </a:p>
          <a:p>
            <a:endParaRPr lang="zh-TW" altLang="en-US"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38</a:t>
            </a:fld>
            <a:endParaRPr lang="en-US" altLang="zh-TW"/>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2188" y="3573016"/>
            <a:ext cx="2304256" cy="6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77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3795" name="投影片編號版面配置區 5"/>
          <p:cNvSpPr>
            <a:spLocks noGrp="1"/>
          </p:cNvSpPr>
          <p:nvPr>
            <p:ph type="sldNum" sz="quarter" idx="12"/>
          </p:nvPr>
        </p:nvSpPr>
        <p:spPr>
          <a:noFill/>
        </p:spPr>
        <p:txBody>
          <a:bodyPr/>
          <a:lstStyle/>
          <a:p>
            <a:fld id="{E108F516-3807-4CB3-8B50-D1A669CA301B}" type="slidenum">
              <a:rPr lang="en-US" altLang="zh-TW" smtClean="0"/>
              <a:pPr/>
              <a:t>39</a:t>
            </a:fld>
            <a:endParaRPr lang="en-US" altLang="zh-TW" smtClean="0"/>
          </a:p>
        </p:txBody>
      </p:sp>
      <p:sp>
        <p:nvSpPr>
          <p:cNvPr id="120834" name="Rectangle 2"/>
          <p:cNvSpPr>
            <a:spLocks noGrp="1" noChangeArrowheads="1"/>
          </p:cNvSpPr>
          <p:nvPr>
            <p:ph type="title"/>
          </p:nvPr>
        </p:nvSpPr>
        <p:spPr>
          <a:xfrm>
            <a:off x="685800" y="0"/>
            <a:ext cx="7772400" cy="731838"/>
          </a:xfrm>
        </p:spPr>
        <p:txBody>
          <a:bodyPr/>
          <a:lstStyle/>
          <a:p>
            <a:pPr eaLnBrk="1" hangingPunct="1">
              <a:defRPr/>
            </a:pPr>
            <a:r>
              <a:rPr lang="zh-TW" altLang="en-US" sz="4000" dirty="0" smtClean="0"/>
              <a:t>影響債券價格因素</a:t>
            </a:r>
          </a:p>
        </p:txBody>
      </p:sp>
      <p:sp>
        <p:nvSpPr>
          <p:cNvPr id="36869" name="Rectangle 3"/>
          <p:cNvSpPr>
            <a:spLocks noGrp="1" noChangeArrowheads="1"/>
          </p:cNvSpPr>
          <p:nvPr>
            <p:ph type="body" idx="1"/>
          </p:nvPr>
        </p:nvSpPr>
        <p:spPr>
          <a:xfrm>
            <a:off x="827584" y="731838"/>
            <a:ext cx="7777162" cy="5516562"/>
          </a:xfrm>
        </p:spPr>
        <p:txBody>
          <a:bodyPr/>
          <a:lstStyle/>
          <a:p>
            <a:pPr eaLnBrk="1" hangingPunct="1">
              <a:buFont typeface="Wingdings" pitchFamily="2" charset="2"/>
              <a:buNone/>
            </a:pPr>
            <a:r>
              <a:rPr lang="zh-TW" altLang="en-US" sz="2800" dirty="0" smtClean="0"/>
              <a:t>影響債券價格的主要因素有六個：利率水平、通</a:t>
            </a:r>
            <a:endParaRPr lang="en-US" altLang="zh-TW" sz="2800" dirty="0" smtClean="0"/>
          </a:p>
          <a:p>
            <a:pPr eaLnBrk="1" hangingPunct="1">
              <a:buFont typeface="Wingdings" pitchFamily="2" charset="2"/>
              <a:buNone/>
            </a:pPr>
            <a:r>
              <a:rPr lang="zh-TW" altLang="en-US" sz="2800" dirty="0" smtClean="0"/>
              <a:t>貨膨脹率、景氣狀況、貨幣政策、資金供需與信</a:t>
            </a:r>
            <a:endParaRPr lang="en-US" altLang="zh-TW" sz="2800" dirty="0" smtClean="0"/>
          </a:p>
          <a:p>
            <a:pPr eaLnBrk="1" hangingPunct="1">
              <a:buFont typeface="Wingdings" pitchFamily="2" charset="2"/>
              <a:buNone/>
            </a:pPr>
            <a:r>
              <a:rPr lang="zh-TW" altLang="en-US" sz="2800" dirty="0" smtClean="0"/>
              <a:t>用狀況。</a:t>
            </a:r>
            <a:endParaRPr lang="en-US" altLang="zh-TW" sz="2600" dirty="0" smtClean="0"/>
          </a:p>
          <a:p>
            <a:pPr eaLnBrk="1" hangingPunct="1"/>
            <a:r>
              <a:rPr lang="zh-TW" altLang="en-US" sz="2800" dirty="0" smtClean="0">
                <a:solidFill>
                  <a:srgbClr val="006600"/>
                </a:solidFill>
              </a:rPr>
              <a:t>利率水平</a:t>
            </a:r>
          </a:p>
          <a:p>
            <a:pPr lvl="1" eaLnBrk="1" hangingPunct="1"/>
            <a:r>
              <a:rPr lang="zh-TW" altLang="en-US" sz="2400" dirty="0" smtClean="0"/>
              <a:t>債券的價格與殖利率呈反向變動，而債券殖利率又受到利率水平的影響。投資人買進債券之後，如果利率水平下跌導致債券殖利率下跌，將享有資本利得，反之遭受資本損失。</a:t>
            </a:r>
            <a:endParaRPr lang="en-US" altLang="zh-TW" sz="2400" dirty="0" smtClean="0"/>
          </a:p>
          <a:p>
            <a:pPr lvl="0" eaLnBrk="1" hangingPunct="1">
              <a:buClr>
                <a:srgbClr val="66CCFF"/>
              </a:buClr>
            </a:pPr>
            <a:r>
              <a:rPr lang="zh-TW" altLang="en-US" sz="2800" dirty="0">
                <a:solidFill>
                  <a:srgbClr val="006600"/>
                </a:solidFill>
              </a:rPr>
              <a:t>通貨膨脹率 </a:t>
            </a:r>
          </a:p>
          <a:p>
            <a:pPr lvl="1" eaLnBrk="1" hangingPunct="1">
              <a:buClr>
                <a:srgbClr val="66CCFF"/>
              </a:buClr>
            </a:pPr>
            <a:r>
              <a:rPr lang="zh-TW" altLang="en-US" sz="2600" dirty="0">
                <a:solidFill>
                  <a:srgbClr val="000000"/>
                </a:solidFill>
              </a:rPr>
              <a:t>通貨膨脹率上升通常會使利率水平上升，因而使債券價格下跌；反之，通貨膨脹率下跌會使債券價格上升。</a:t>
            </a:r>
            <a:endParaRPr lang="en-US" altLang="zh-TW" sz="2400" dirty="0"/>
          </a:p>
          <a:p>
            <a:pPr lvl="1" eaLnBrk="1" hangingPunct="1"/>
            <a:endParaRPr lang="zh-TW" altLang="en-US"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fade">
                                      <p:cBhvr>
                                        <p:cTn id="7" dur="1000"/>
                                        <p:tgtEl>
                                          <p:spTgt spid="120834"/>
                                        </p:tgtEl>
                                      </p:cBhvr>
                                    </p:animEffect>
                                    <p:anim calcmode="lin" valueType="num">
                                      <p:cBhvr>
                                        <p:cTn id="8" dur="1000" fill="hold"/>
                                        <p:tgtEl>
                                          <p:spTgt spid="120834"/>
                                        </p:tgtEl>
                                        <p:attrNameLst>
                                          <p:attrName>ppt_x</p:attrName>
                                        </p:attrNameLst>
                                      </p:cBhvr>
                                      <p:tavLst>
                                        <p:tav tm="0">
                                          <p:val>
                                            <p:strVal val="#ppt_x"/>
                                          </p:val>
                                        </p:tav>
                                        <p:tav tm="100000">
                                          <p:val>
                                            <p:strVal val="#ppt_x"/>
                                          </p:val>
                                        </p:tav>
                                      </p:tavLst>
                                    </p:anim>
                                    <p:anim calcmode="lin" valueType="num">
                                      <p:cBhvr>
                                        <p:cTn id="9" dur="1000" fill="hold"/>
                                        <p:tgtEl>
                                          <p:spTgt spid="1208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6869">
                                            <p:txEl>
                                              <p:pRg st="0" end="0"/>
                                            </p:txEl>
                                          </p:spTgt>
                                        </p:tgtEl>
                                        <p:attrNameLst>
                                          <p:attrName>style.visibility</p:attrName>
                                        </p:attrNameLst>
                                      </p:cBhvr>
                                      <p:to>
                                        <p:strVal val="visible"/>
                                      </p:to>
                                    </p:set>
                                    <p:animEffect transition="in" filter="fade">
                                      <p:cBhvr>
                                        <p:cTn id="14" dur="500"/>
                                        <p:tgtEl>
                                          <p:spTgt spid="3686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869">
                                            <p:txEl>
                                              <p:pRg st="1" end="1"/>
                                            </p:txEl>
                                          </p:spTgt>
                                        </p:tgtEl>
                                        <p:attrNameLst>
                                          <p:attrName>style.visibility</p:attrName>
                                        </p:attrNameLst>
                                      </p:cBhvr>
                                      <p:to>
                                        <p:strVal val="visible"/>
                                      </p:to>
                                    </p:set>
                                    <p:animEffect transition="in" filter="fade">
                                      <p:cBhvr>
                                        <p:cTn id="19" dur="500"/>
                                        <p:tgtEl>
                                          <p:spTgt spid="3686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6869">
                                            <p:txEl>
                                              <p:pRg st="2" end="2"/>
                                            </p:txEl>
                                          </p:spTgt>
                                        </p:tgtEl>
                                        <p:attrNameLst>
                                          <p:attrName>style.visibility</p:attrName>
                                        </p:attrNameLst>
                                      </p:cBhvr>
                                      <p:to>
                                        <p:strVal val="visible"/>
                                      </p:to>
                                    </p:set>
                                    <p:animEffect transition="in" filter="fade">
                                      <p:cBhvr>
                                        <p:cTn id="24" dur="500"/>
                                        <p:tgtEl>
                                          <p:spTgt spid="3686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6869">
                                            <p:txEl>
                                              <p:pRg st="3" end="3"/>
                                            </p:txEl>
                                          </p:spTgt>
                                        </p:tgtEl>
                                        <p:attrNameLst>
                                          <p:attrName>style.visibility</p:attrName>
                                        </p:attrNameLst>
                                      </p:cBhvr>
                                      <p:to>
                                        <p:strVal val="visible"/>
                                      </p:to>
                                    </p:set>
                                    <p:animEffect transition="in" filter="fade">
                                      <p:cBhvr>
                                        <p:cTn id="29" dur="500"/>
                                        <p:tgtEl>
                                          <p:spTgt spid="36869">
                                            <p:txEl>
                                              <p:pRg st="3" end="3"/>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6869">
                                            <p:txEl>
                                              <p:pRg st="4" end="4"/>
                                            </p:txEl>
                                          </p:spTgt>
                                        </p:tgtEl>
                                        <p:attrNameLst>
                                          <p:attrName>style.visibility</p:attrName>
                                        </p:attrNameLst>
                                      </p:cBhvr>
                                      <p:to>
                                        <p:strVal val="visible"/>
                                      </p:to>
                                    </p:set>
                                    <p:animEffect transition="in" filter="fade">
                                      <p:cBhvr>
                                        <p:cTn id="32" dur="500"/>
                                        <p:tgtEl>
                                          <p:spTgt spid="3686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6869">
                                            <p:txEl>
                                              <p:pRg st="5" end="5"/>
                                            </p:txEl>
                                          </p:spTgt>
                                        </p:tgtEl>
                                        <p:attrNameLst>
                                          <p:attrName>style.visibility</p:attrName>
                                        </p:attrNameLst>
                                      </p:cBhvr>
                                      <p:to>
                                        <p:strVal val="visible"/>
                                      </p:to>
                                    </p:set>
                                    <p:animEffect transition="in" filter="fade">
                                      <p:cBhvr>
                                        <p:cTn id="37" dur="500"/>
                                        <p:tgtEl>
                                          <p:spTgt spid="3686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6869">
                                            <p:txEl>
                                              <p:pRg st="6" end="6"/>
                                            </p:txEl>
                                          </p:spTgt>
                                        </p:tgtEl>
                                        <p:attrNameLst>
                                          <p:attrName>style.visibility</p:attrName>
                                        </p:attrNameLst>
                                      </p:cBhvr>
                                      <p:to>
                                        <p:strVal val="visible"/>
                                      </p:to>
                                    </p:set>
                                    <p:animEffect transition="in" filter="fade">
                                      <p:cBhvr>
                                        <p:cTn id="42" dur="500"/>
                                        <p:tgtEl>
                                          <p:spTgt spid="3686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p:bldP spid="3686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4819" name="投影片編號版面配置區 5"/>
          <p:cNvSpPr>
            <a:spLocks noGrp="1"/>
          </p:cNvSpPr>
          <p:nvPr>
            <p:ph type="sldNum" sz="quarter" idx="12"/>
          </p:nvPr>
        </p:nvSpPr>
        <p:spPr>
          <a:noFill/>
        </p:spPr>
        <p:txBody>
          <a:bodyPr/>
          <a:lstStyle/>
          <a:p>
            <a:fld id="{4B931D68-E7AD-4A88-848D-7001E52E0C78}" type="slidenum">
              <a:rPr lang="en-US" altLang="zh-TW" smtClean="0"/>
              <a:pPr/>
              <a:t>40</a:t>
            </a:fld>
            <a:endParaRPr lang="en-US" altLang="zh-TW" smtClean="0"/>
          </a:p>
        </p:txBody>
      </p:sp>
      <p:sp>
        <p:nvSpPr>
          <p:cNvPr id="139266" name="Rectangle 2"/>
          <p:cNvSpPr>
            <a:spLocks noGrp="1" noChangeArrowheads="1"/>
          </p:cNvSpPr>
          <p:nvPr>
            <p:ph type="title"/>
          </p:nvPr>
        </p:nvSpPr>
        <p:spPr>
          <a:xfrm>
            <a:off x="827584" y="116632"/>
            <a:ext cx="7772400" cy="648072"/>
          </a:xfrm>
        </p:spPr>
        <p:txBody>
          <a:bodyPr/>
          <a:lstStyle/>
          <a:p>
            <a:pPr eaLnBrk="1" hangingPunct="1">
              <a:defRPr/>
            </a:pPr>
            <a:r>
              <a:rPr lang="zh-TW" altLang="en-US" sz="4000" dirty="0" smtClean="0"/>
              <a:t>影響債券價格因素</a:t>
            </a:r>
            <a:r>
              <a:rPr lang="en-US" altLang="zh-TW" sz="4000" dirty="0" smtClean="0"/>
              <a:t>(</a:t>
            </a:r>
            <a:r>
              <a:rPr lang="zh-TW" altLang="en-US" sz="4000" dirty="0" smtClean="0"/>
              <a:t>續</a:t>
            </a:r>
            <a:r>
              <a:rPr lang="en-US" altLang="zh-TW" sz="4000" dirty="0" smtClean="0"/>
              <a:t>)</a:t>
            </a:r>
            <a:endParaRPr lang="zh-TW" altLang="en-US" sz="4000" dirty="0" smtClean="0"/>
          </a:p>
        </p:txBody>
      </p:sp>
      <p:sp>
        <p:nvSpPr>
          <p:cNvPr id="37893" name="Rectangle 3"/>
          <p:cNvSpPr>
            <a:spLocks noGrp="1" noChangeArrowheads="1"/>
          </p:cNvSpPr>
          <p:nvPr>
            <p:ph type="body" idx="1"/>
          </p:nvPr>
        </p:nvSpPr>
        <p:spPr>
          <a:xfrm>
            <a:off x="685800" y="823314"/>
            <a:ext cx="7772400" cy="5558013"/>
          </a:xfrm>
        </p:spPr>
        <p:txBody>
          <a:bodyPr/>
          <a:lstStyle/>
          <a:p>
            <a:pPr eaLnBrk="1" hangingPunct="1"/>
            <a:r>
              <a:rPr lang="zh-TW" altLang="en-US" sz="2400" dirty="0" smtClean="0">
                <a:solidFill>
                  <a:srgbClr val="006600"/>
                </a:solidFill>
              </a:rPr>
              <a:t>景氣狀況</a:t>
            </a:r>
          </a:p>
          <a:p>
            <a:pPr lvl="1" eaLnBrk="1" hangingPunct="1"/>
            <a:r>
              <a:rPr lang="zh-TW" altLang="en-US" sz="2400" dirty="0" smtClean="0"/>
              <a:t>景氣好時，資金需求增加，債券的供給增加；但民眾的所得和財富增加，對債券的需求也增加。對債券價格的影響，視上述兩種力量大小而定。</a:t>
            </a:r>
            <a:endParaRPr lang="en-US" altLang="zh-TW" sz="2400" dirty="0" smtClean="0"/>
          </a:p>
          <a:p>
            <a:pPr lvl="0" eaLnBrk="1" hangingPunct="1">
              <a:lnSpc>
                <a:spcPct val="95000"/>
              </a:lnSpc>
              <a:spcBef>
                <a:spcPct val="15000"/>
              </a:spcBef>
              <a:buClr>
                <a:srgbClr val="66CCFF"/>
              </a:buClr>
            </a:pPr>
            <a:r>
              <a:rPr lang="zh-TW" altLang="en-US" sz="2400" dirty="0">
                <a:solidFill>
                  <a:srgbClr val="006600"/>
                </a:solidFill>
              </a:rPr>
              <a:t>貨幣政策</a:t>
            </a:r>
          </a:p>
          <a:p>
            <a:pPr lvl="1" eaLnBrk="1" hangingPunct="1">
              <a:lnSpc>
                <a:spcPct val="95000"/>
              </a:lnSpc>
              <a:spcBef>
                <a:spcPct val="15000"/>
              </a:spcBef>
              <a:buClr>
                <a:srgbClr val="66CCFF"/>
              </a:buClr>
            </a:pPr>
            <a:r>
              <a:rPr lang="zh-TW" altLang="en-US" sz="2400" dirty="0">
                <a:solidFill>
                  <a:srgbClr val="000000"/>
                </a:solidFill>
              </a:rPr>
              <a:t>採取寬鬆性貨幣政策時，利率水平</a:t>
            </a:r>
            <a:r>
              <a:rPr lang="zh-TW" altLang="en-US" sz="2400" dirty="0" smtClean="0">
                <a:solidFill>
                  <a:srgbClr val="000000"/>
                </a:solidFill>
              </a:rPr>
              <a:t>傾向</a:t>
            </a:r>
            <a:r>
              <a:rPr lang="zh-TW" altLang="en-US" sz="2400" dirty="0">
                <a:solidFill>
                  <a:srgbClr val="000000"/>
                </a:solidFill>
              </a:rPr>
              <a:t>於</a:t>
            </a:r>
            <a:r>
              <a:rPr lang="zh-TW" altLang="en-US" sz="2400" dirty="0" smtClean="0">
                <a:solidFill>
                  <a:srgbClr val="000000"/>
                </a:solidFill>
              </a:rPr>
              <a:t>下跌</a:t>
            </a:r>
            <a:r>
              <a:rPr lang="zh-TW" altLang="en-US" sz="2400" dirty="0">
                <a:solidFill>
                  <a:srgbClr val="000000"/>
                </a:solidFill>
              </a:rPr>
              <a:t>，債券價格傾向於上漲；反之</a:t>
            </a:r>
            <a:r>
              <a:rPr lang="zh-TW" altLang="en-US" sz="2400" dirty="0" smtClean="0">
                <a:solidFill>
                  <a:srgbClr val="000000"/>
                </a:solidFill>
              </a:rPr>
              <a:t>，債券</a:t>
            </a:r>
            <a:r>
              <a:rPr lang="zh-TW" altLang="en-US" sz="2400" dirty="0">
                <a:solidFill>
                  <a:srgbClr val="000000"/>
                </a:solidFill>
              </a:rPr>
              <a:t>價格傾向於下跌。</a:t>
            </a:r>
          </a:p>
          <a:p>
            <a:pPr lvl="0" eaLnBrk="1" hangingPunct="1">
              <a:lnSpc>
                <a:spcPct val="95000"/>
              </a:lnSpc>
              <a:spcBef>
                <a:spcPct val="15000"/>
              </a:spcBef>
              <a:buClr>
                <a:srgbClr val="66CCFF"/>
              </a:buClr>
            </a:pPr>
            <a:r>
              <a:rPr lang="zh-TW" altLang="en-US" sz="2400" dirty="0">
                <a:solidFill>
                  <a:srgbClr val="006600"/>
                </a:solidFill>
              </a:rPr>
              <a:t>資金供需</a:t>
            </a:r>
          </a:p>
          <a:p>
            <a:pPr lvl="1" eaLnBrk="1" hangingPunct="1">
              <a:lnSpc>
                <a:spcPct val="95000"/>
              </a:lnSpc>
              <a:spcBef>
                <a:spcPct val="15000"/>
              </a:spcBef>
              <a:buClr>
                <a:srgbClr val="66CCFF"/>
              </a:buClr>
            </a:pPr>
            <a:r>
              <a:rPr lang="zh-TW" altLang="en-US" sz="2400" dirty="0">
                <a:solidFill>
                  <a:srgbClr val="000000"/>
                </a:solidFill>
              </a:rPr>
              <a:t>當資金供給增加，利率水平傾向於下跌，債券</a:t>
            </a:r>
            <a:r>
              <a:rPr lang="zh-TW" altLang="en-US" sz="2400" dirty="0" smtClean="0">
                <a:solidFill>
                  <a:srgbClr val="000000"/>
                </a:solidFill>
              </a:rPr>
              <a:t>價格上漲</a:t>
            </a:r>
            <a:r>
              <a:rPr lang="zh-TW" altLang="en-US" sz="2400" dirty="0">
                <a:solidFill>
                  <a:srgbClr val="000000"/>
                </a:solidFill>
              </a:rPr>
              <a:t>；反之</a:t>
            </a:r>
            <a:r>
              <a:rPr lang="zh-TW" altLang="en-US" sz="2400" dirty="0" smtClean="0">
                <a:solidFill>
                  <a:srgbClr val="000000"/>
                </a:solidFill>
              </a:rPr>
              <a:t>，債券價格下跌</a:t>
            </a:r>
            <a:r>
              <a:rPr lang="zh-TW" altLang="en-US" sz="2400" dirty="0">
                <a:solidFill>
                  <a:srgbClr val="000000"/>
                </a:solidFill>
              </a:rPr>
              <a:t>。</a:t>
            </a:r>
          </a:p>
          <a:p>
            <a:pPr lvl="0" eaLnBrk="1" hangingPunct="1">
              <a:lnSpc>
                <a:spcPct val="95000"/>
              </a:lnSpc>
              <a:spcBef>
                <a:spcPct val="15000"/>
              </a:spcBef>
              <a:buClr>
                <a:srgbClr val="66CCFF"/>
              </a:buClr>
            </a:pPr>
            <a:r>
              <a:rPr lang="zh-TW" altLang="en-US" sz="2400" dirty="0">
                <a:solidFill>
                  <a:srgbClr val="006600"/>
                </a:solidFill>
              </a:rPr>
              <a:t>信用狀況</a:t>
            </a:r>
          </a:p>
          <a:p>
            <a:pPr lvl="1" eaLnBrk="1" hangingPunct="1">
              <a:lnSpc>
                <a:spcPct val="95000"/>
              </a:lnSpc>
              <a:spcBef>
                <a:spcPct val="15000"/>
              </a:spcBef>
              <a:buClr>
                <a:srgbClr val="66CCFF"/>
              </a:buClr>
            </a:pPr>
            <a:r>
              <a:rPr lang="zh-TW" altLang="en-US" sz="2400" dirty="0">
                <a:solidFill>
                  <a:srgbClr val="000000"/>
                </a:solidFill>
              </a:rPr>
              <a:t>當債券發行人的</a:t>
            </a:r>
            <a:r>
              <a:rPr lang="zh-TW" altLang="en-US" sz="2400" dirty="0" smtClean="0">
                <a:solidFill>
                  <a:srgbClr val="000000"/>
                </a:solidFill>
              </a:rPr>
              <a:t>信用改善</a:t>
            </a:r>
            <a:r>
              <a:rPr lang="zh-TW" altLang="en-US" sz="2400" dirty="0">
                <a:solidFill>
                  <a:srgbClr val="000000"/>
                </a:solidFill>
              </a:rPr>
              <a:t>，投資人對該債券的需求傾向於增加，債券價格傾向於上漲；反之，債券價格傾向於下跌。</a:t>
            </a:r>
          </a:p>
          <a:p>
            <a:pPr marL="0" lvl="1" eaLnBrk="1" hangingPunct="1"/>
            <a:endParaRPr lang="en-US" altLang="zh-TW" sz="2600" dirty="0" smtClean="0"/>
          </a:p>
          <a:p>
            <a:pPr lvl="1" eaLnBrk="1" hangingPunct="1"/>
            <a:endParaRPr lang="zh-TW" altLang="en-US"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9266"/>
                                        </p:tgtEl>
                                        <p:attrNameLst>
                                          <p:attrName>style.visibility</p:attrName>
                                        </p:attrNameLst>
                                      </p:cBhvr>
                                      <p:to>
                                        <p:strVal val="visible"/>
                                      </p:to>
                                    </p:set>
                                    <p:animEffect transition="in" filter="barn(inVertical)">
                                      <p:cBhvr>
                                        <p:cTn id="7" dur="500"/>
                                        <p:tgtEl>
                                          <p:spTgt spid="139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893">
                                            <p:txEl>
                                              <p:pRg st="0" end="0"/>
                                            </p:txEl>
                                          </p:spTgt>
                                        </p:tgtEl>
                                        <p:attrNameLst>
                                          <p:attrName>style.visibility</p:attrName>
                                        </p:attrNameLst>
                                      </p:cBhvr>
                                      <p:to>
                                        <p:strVal val="visible"/>
                                      </p:to>
                                    </p:set>
                                    <p:animEffect transition="in" filter="fade">
                                      <p:cBhvr>
                                        <p:cTn id="12" dur="500"/>
                                        <p:tgtEl>
                                          <p:spTgt spid="3789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893">
                                            <p:txEl>
                                              <p:pRg st="1" end="1"/>
                                            </p:txEl>
                                          </p:spTgt>
                                        </p:tgtEl>
                                        <p:attrNameLst>
                                          <p:attrName>style.visibility</p:attrName>
                                        </p:attrNameLst>
                                      </p:cBhvr>
                                      <p:to>
                                        <p:strVal val="visible"/>
                                      </p:to>
                                    </p:set>
                                    <p:animEffect transition="in" filter="fade">
                                      <p:cBhvr>
                                        <p:cTn id="15" dur="500"/>
                                        <p:tgtEl>
                                          <p:spTgt spid="3789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7893">
                                            <p:txEl>
                                              <p:pRg st="2" end="2"/>
                                            </p:txEl>
                                          </p:spTgt>
                                        </p:tgtEl>
                                        <p:attrNameLst>
                                          <p:attrName>style.visibility</p:attrName>
                                        </p:attrNameLst>
                                      </p:cBhvr>
                                      <p:to>
                                        <p:strVal val="visible"/>
                                      </p:to>
                                    </p:set>
                                    <p:animEffect transition="in" filter="fade">
                                      <p:cBhvr>
                                        <p:cTn id="20" dur="500"/>
                                        <p:tgtEl>
                                          <p:spTgt spid="3789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7893">
                                            <p:txEl>
                                              <p:pRg st="3" end="3"/>
                                            </p:txEl>
                                          </p:spTgt>
                                        </p:tgtEl>
                                        <p:attrNameLst>
                                          <p:attrName>style.visibility</p:attrName>
                                        </p:attrNameLst>
                                      </p:cBhvr>
                                      <p:to>
                                        <p:strVal val="visible"/>
                                      </p:to>
                                    </p:set>
                                    <p:animEffect transition="in" filter="fade">
                                      <p:cBhvr>
                                        <p:cTn id="23" dur="500"/>
                                        <p:tgtEl>
                                          <p:spTgt spid="3789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7893">
                                            <p:txEl>
                                              <p:pRg st="4" end="4"/>
                                            </p:txEl>
                                          </p:spTgt>
                                        </p:tgtEl>
                                        <p:attrNameLst>
                                          <p:attrName>style.visibility</p:attrName>
                                        </p:attrNameLst>
                                      </p:cBhvr>
                                      <p:to>
                                        <p:strVal val="visible"/>
                                      </p:to>
                                    </p:set>
                                    <p:animEffect transition="in" filter="fade">
                                      <p:cBhvr>
                                        <p:cTn id="28" dur="500"/>
                                        <p:tgtEl>
                                          <p:spTgt spid="3789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893">
                                            <p:txEl>
                                              <p:pRg st="5" end="5"/>
                                            </p:txEl>
                                          </p:spTgt>
                                        </p:tgtEl>
                                        <p:attrNameLst>
                                          <p:attrName>style.visibility</p:attrName>
                                        </p:attrNameLst>
                                      </p:cBhvr>
                                      <p:to>
                                        <p:strVal val="visible"/>
                                      </p:to>
                                    </p:set>
                                    <p:animEffect transition="in" filter="fade">
                                      <p:cBhvr>
                                        <p:cTn id="31" dur="500"/>
                                        <p:tgtEl>
                                          <p:spTgt spid="3789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7893">
                                            <p:txEl>
                                              <p:pRg st="6" end="6"/>
                                            </p:txEl>
                                          </p:spTgt>
                                        </p:tgtEl>
                                        <p:attrNameLst>
                                          <p:attrName>style.visibility</p:attrName>
                                        </p:attrNameLst>
                                      </p:cBhvr>
                                      <p:to>
                                        <p:strVal val="visible"/>
                                      </p:to>
                                    </p:set>
                                    <p:animEffect transition="in" filter="fade">
                                      <p:cBhvr>
                                        <p:cTn id="36" dur="500"/>
                                        <p:tgtEl>
                                          <p:spTgt spid="37893">
                                            <p:txEl>
                                              <p:pRg st="6" end="6"/>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7893">
                                            <p:txEl>
                                              <p:pRg st="7" end="7"/>
                                            </p:txEl>
                                          </p:spTgt>
                                        </p:tgtEl>
                                        <p:attrNameLst>
                                          <p:attrName>style.visibility</p:attrName>
                                        </p:attrNameLst>
                                      </p:cBhvr>
                                      <p:to>
                                        <p:strVal val="visible"/>
                                      </p:to>
                                    </p:set>
                                    <p:animEffect transition="in" filter="fade">
                                      <p:cBhvr>
                                        <p:cTn id="39" dur="500"/>
                                        <p:tgtEl>
                                          <p:spTgt spid="3789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p:bldP spid="3789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7772400" cy="1143000"/>
          </a:xfrm>
        </p:spPr>
        <p:txBody>
          <a:bodyPr/>
          <a:lstStyle/>
          <a:p>
            <a:r>
              <a:rPr lang="zh-TW" altLang="zh-TW" dirty="0">
                <a:effectLst>
                  <a:outerShdw blurRad="38100" dist="38100" dir="2700000" algn="tl">
                    <a:srgbClr val="000000">
                      <a:alpha val="43137"/>
                    </a:srgbClr>
                  </a:outerShdw>
                </a:effectLst>
              </a:rPr>
              <a:t>債券的利率風險</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628800"/>
            <a:ext cx="7772400" cy="4114800"/>
          </a:xfrm>
        </p:spPr>
        <p:txBody>
          <a:bodyPr/>
          <a:lstStyle/>
          <a:p>
            <a:pPr algn="just"/>
            <a:r>
              <a:rPr lang="zh-TW" altLang="zh-TW" sz="2800" dirty="0"/>
              <a:t>衡量債券利率風險的工具有「存續期間</a:t>
            </a:r>
            <a:r>
              <a:rPr lang="zh-TW" altLang="zh-TW" sz="2800" dirty="0" smtClean="0"/>
              <a:t>」</a:t>
            </a:r>
            <a:r>
              <a:rPr lang="en-US" altLang="zh-TW" sz="2800" dirty="0" smtClean="0"/>
              <a:t>(duration</a:t>
            </a:r>
            <a:r>
              <a:rPr lang="zh-TW" altLang="zh-TW" sz="2800" dirty="0"/>
              <a:t>，</a:t>
            </a:r>
            <a:r>
              <a:rPr lang="en-US" altLang="zh-TW" sz="2800" i="1" dirty="0" smtClean="0"/>
              <a:t>D</a:t>
            </a:r>
            <a:r>
              <a:rPr lang="en-US" altLang="zh-TW" sz="2800" dirty="0" smtClean="0"/>
              <a:t>)</a:t>
            </a:r>
            <a:r>
              <a:rPr lang="zh-TW" altLang="zh-TW" sz="2800" dirty="0" smtClean="0"/>
              <a:t>與</a:t>
            </a:r>
            <a:r>
              <a:rPr lang="zh-TW" altLang="zh-TW" sz="2800" dirty="0"/>
              <a:t>「凸率</a:t>
            </a:r>
            <a:r>
              <a:rPr lang="zh-TW" altLang="zh-TW" sz="2800" dirty="0" smtClean="0"/>
              <a:t>」</a:t>
            </a:r>
            <a:r>
              <a:rPr lang="en-US" altLang="zh-TW" sz="2800" dirty="0" smtClean="0"/>
              <a:t>(convexity</a:t>
            </a:r>
            <a:r>
              <a:rPr lang="zh-TW" altLang="zh-TW" sz="2800" dirty="0"/>
              <a:t>，</a:t>
            </a:r>
            <a:r>
              <a:rPr lang="en-US" altLang="zh-TW" sz="2800" i="1" dirty="0" smtClean="0"/>
              <a:t>CV</a:t>
            </a:r>
            <a:r>
              <a:rPr lang="en-US" altLang="zh-TW" sz="2800" dirty="0" smtClean="0"/>
              <a:t>)</a:t>
            </a:r>
            <a:r>
              <a:rPr lang="zh-TW" altLang="zh-TW" sz="2800" dirty="0" smtClean="0"/>
              <a:t> 。債券</a:t>
            </a:r>
            <a:r>
              <a:rPr lang="zh-TW" altLang="zh-TW" sz="2800" dirty="0"/>
              <a:t>的價格變動比例可以表示</a:t>
            </a:r>
            <a:r>
              <a:rPr lang="zh-TW" altLang="zh-TW" sz="2800" dirty="0" smtClean="0"/>
              <a:t>為：</a:t>
            </a:r>
            <a:endParaRPr lang="en-US" altLang="zh-TW" sz="2800" dirty="0"/>
          </a:p>
          <a:p>
            <a:pPr algn="just"/>
            <a:endParaRPr lang="en-US" altLang="zh-TW" dirty="0" smtClean="0"/>
          </a:p>
          <a:p>
            <a:pPr marL="0" indent="0" algn="just">
              <a:buNone/>
            </a:pPr>
            <a:r>
              <a:rPr lang="zh-TW" altLang="zh-TW" sz="2000" dirty="0"/>
              <a:t>式中，</a:t>
            </a:r>
          </a:p>
          <a:p>
            <a:pPr marL="0" indent="0">
              <a:buNone/>
            </a:pPr>
            <a:r>
              <a:rPr lang="en-US" altLang="zh-TW" sz="2000" i="1" dirty="0"/>
              <a:t>P</a:t>
            </a:r>
            <a:r>
              <a:rPr lang="zh-TW" altLang="zh-TW" sz="2000" dirty="0"/>
              <a:t>：債券價格</a:t>
            </a:r>
          </a:p>
          <a:p>
            <a:pPr marL="0" indent="0">
              <a:buNone/>
            </a:pPr>
            <a:r>
              <a:rPr lang="en-US" altLang="zh-TW" sz="2000" i="1" dirty="0"/>
              <a:t>y</a:t>
            </a:r>
            <a:r>
              <a:rPr lang="zh-TW" altLang="zh-TW" sz="2000" dirty="0"/>
              <a:t>：債券殖利率，以年率表示。</a:t>
            </a:r>
          </a:p>
          <a:p>
            <a:pPr marL="0" indent="0">
              <a:buNone/>
            </a:pPr>
            <a:r>
              <a:rPr lang="en-US" altLang="zh-TW" sz="2000" i="1" dirty="0"/>
              <a:t>D</a:t>
            </a:r>
            <a:r>
              <a:rPr lang="zh-TW" altLang="zh-TW" sz="2000" dirty="0"/>
              <a:t>： 存續期間，以年表示；</a:t>
            </a:r>
            <a:r>
              <a:rPr lang="es-ES" altLang="zh-TW" sz="2000" i="1" dirty="0"/>
              <a:t>D</a:t>
            </a:r>
            <a:r>
              <a:rPr lang="es-ES" altLang="zh-TW" sz="2000" dirty="0" smtClean="0"/>
              <a:t>/(1+y)</a:t>
            </a:r>
            <a:r>
              <a:rPr lang="zh-TW" altLang="zh-TW" sz="2000" dirty="0" smtClean="0"/>
              <a:t>又</a:t>
            </a:r>
            <a:r>
              <a:rPr lang="zh-TW" altLang="zh-TW" sz="2000" dirty="0"/>
              <a:t>稱為「修正存續期間</a:t>
            </a:r>
            <a:r>
              <a:rPr lang="zh-TW" altLang="zh-TW" sz="2000" dirty="0" smtClean="0"/>
              <a:t>」</a:t>
            </a:r>
            <a:r>
              <a:rPr lang="en-US" altLang="zh-TW" sz="2000" dirty="0" smtClean="0"/>
              <a:t>(</a:t>
            </a:r>
            <a:r>
              <a:rPr lang="es-ES" altLang="zh-TW" sz="2000" dirty="0" smtClean="0"/>
              <a:t>modified </a:t>
            </a:r>
            <a:r>
              <a:rPr lang="es-ES" altLang="zh-TW" sz="2000" dirty="0"/>
              <a:t>duration</a:t>
            </a:r>
            <a:r>
              <a:rPr lang="zh-TW" altLang="zh-TW" sz="2000" dirty="0"/>
              <a:t>，</a:t>
            </a:r>
            <a:r>
              <a:rPr lang="es-ES" altLang="zh-TW" sz="2000" i="1" dirty="0" smtClean="0"/>
              <a:t>MD</a:t>
            </a:r>
            <a:r>
              <a:rPr lang="en-US" altLang="zh-TW" sz="2000" dirty="0" smtClean="0"/>
              <a:t>)</a:t>
            </a:r>
            <a:r>
              <a:rPr lang="zh-TW" altLang="zh-TW" sz="2000" dirty="0" smtClean="0"/>
              <a:t>。</a:t>
            </a:r>
            <a:endParaRPr lang="zh-TW" altLang="zh-TW" sz="2000" dirty="0"/>
          </a:p>
          <a:p>
            <a:pPr marL="0" indent="0">
              <a:buNone/>
            </a:pPr>
            <a:r>
              <a:rPr lang="es-ES" altLang="zh-TW" sz="2000" i="1" dirty="0"/>
              <a:t>CV</a:t>
            </a:r>
            <a:r>
              <a:rPr lang="zh-TW" altLang="zh-TW" sz="2000" dirty="0"/>
              <a:t>：凸率，</a:t>
            </a:r>
            <a:r>
              <a:rPr lang="zh-TW" altLang="zh-TW" sz="2000" dirty="0" smtClean="0"/>
              <a:t>以</a:t>
            </a:r>
            <a:r>
              <a:rPr lang="es-ES" altLang="zh-TW" sz="2000" dirty="0" smtClean="0"/>
              <a:t>(</a:t>
            </a:r>
            <a:r>
              <a:rPr lang="zh-TW" altLang="zh-TW" sz="2000" dirty="0" smtClean="0"/>
              <a:t>年</a:t>
            </a:r>
            <a:r>
              <a:rPr lang="es-ES" altLang="zh-TW" sz="2000" dirty="0" smtClean="0"/>
              <a:t>)</a:t>
            </a:r>
            <a:r>
              <a:rPr lang="es-ES" altLang="zh-TW" sz="2000" baseline="30000" dirty="0" smtClean="0"/>
              <a:t>2</a:t>
            </a:r>
            <a:r>
              <a:rPr lang="zh-TW" altLang="zh-TW" sz="2000" dirty="0" smtClean="0"/>
              <a:t>表示。</a:t>
            </a:r>
            <a:endParaRPr lang="en-US" altLang="zh-TW" sz="2000" dirty="0" smtClean="0"/>
          </a:p>
          <a:p>
            <a:pPr marL="0" indent="0">
              <a:buNone/>
            </a:pPr>
            <a:endParaRPr lang="en-US" altLang="zh-TW" sz="1600" dirty="0" smtClean="0"/>
          </a:p>
          <a:p>
            <a:pPr marL="0" indent="0">
              <a:buNone/>
            </a:pPr>
            <a:endParaRPr lang="zh-TW" altLang="zh-TW" sz="1600" dirty="0"/>
          </a:p>
          <a:p>
            <a:pPr marL="0" indent="0">
              <a:buNone/>
            </a:pPr>
            <a:endParaRPr lang="zh-TW" altLang="zh-TW" sz="16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41</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3946317371"/>
              </p:ext>
            </p:extLst>
          </p:nvPr>
        </p:nvGraphicFramePr>
        <p:xfrm>
          <a:off x="2874818" y="3095625"/>
          <a:ext cx="3394364" cy="666750"/>
        </p:xfrm>
        <a:graphic>
          <a:graphicData uri="http://schemas.openxmlformats.org/presentationml/2006/ole">
            <mc:AlternateContent xmlns:mc="http://schemas.openxmlformats.org/markup-compatibility/2006">
              <mc:Choice xmlns:v="urn:schemas-microsoft-com:vml" Requires="v">
                <p:oleObj spid="_x0000_s34831" name="Equation" r:id="rId3" imgW="2133360" imgH="419040" progId="Equation.DSMT4">
                  <p:embed/>
                </p:oleObj>
              </mc:Choice>
              <mc:Fallback>
                <p:oleObj name="Equation" r:id="rId3" imgW="2133360" imgH="419040" progId="Equation.DSMT4">
                  <p:embed/>
                  <p:pic>
                    <p:nvPicPr>
                      <p:cNvPr id="0" name="Object 1"/>
                      <p:cNvPicPr>
                        <a:picLocks noChangeAspect="1" noChangeArrowheads="1"/>
                      </p:cNvPicPr>
                      <p:nvPr/>
                    </p:nvPicPr>
                    <p:blipFill>
                      <a:blip r:embed="rId4"/>
                      <a:srcRect/>
                      <a:stretch>
                        <a:fillRect/>
                      </a:stretch>
                    </p:blipFill>
                    <p:spPr bwMode="auto">
                      <a:xfrm>
                        <a:off x="2874818" y="3095625"/>
                        <a:ext cx="3394364" cy="666750"/>
                      </a:xfrm>
                      <a:prstGeom prst="rect">
                        <a:avLst/>
                      </a:prstGeom>
                      <a:noFill/>
                    </p:spPr>
                  </p:pic>
                </p:oleObj>
              </mc:Fallback>
            </mc:AlternateContent>
          </a:graphicData>
        </a:graphic>
      </p:graphicFrame>
    </p:spTree>
    <p:extLst>
      <p:ext uri="{BB962C8B-B14F-4D97-AF65-F5344CB8AC3E}">
        <p14:creationId xmlns:p14="http://schemas.microsoft.com/office/powerpoint/2010/main" val="318963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zh-TW" altLang="zh-TW" dirty="0">
                <a:effectLst>
                  <a:outerShdw blurRad="38100" dist="38100" dir="2700000" algn="tl">
                    <a:srgbClr val="000000">
                      <a:alpha val="43137"/>
                    </a:srgbClr>
                  </a:outerShdw>
                </a:effectLst>
              </a:rPr>
              <a:t>債券的利率</a:t>
            </a:r>
            <a:r>
              <a:rPr lang="zh-TW" altLang="zh-TW" dirty="0" smtClean="0">
                <a:effectLst>
                  <a:outerShdw blurRad="38100" dist="38100" dir="2700000" algn="tl">
                    <a:srgbClr val="000000">
                      <a:alpha val="43137"/>
                    </a:srgbClr>
                  </a:outerShdw>
                </a:effectLst>
              </a:rPr>
              <a:t>風險</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12676" y="1750080"/>
            <a:ext cx="7918648" cy="4114800"/>
          </a:xfrm>
        </p:spPr>
        <p:txBody>
          <a:bodyPr/>
          <a:lstStyle/>
          <a:p>
            <a:r>
              <a:rPr lang="zh-TW" altLang="zh-TW" sz="2400" dirty="0">
                <a:latin typeface="標楷體" panose="03000509000000000000" pitchFamily="65" charset="-120"/>
                <a:ea typeface="標楷體" panose="03000509000000000000" pitchFamily="65" charset="-120"/>
              </a:rPr>
              <a:t>債券價格變動比例</a:t>
            </a:r>
          </a:p>
          <a:p>
            <a:pPr marL="400050" lvl="1" indent="0">
              <a:buNone/>
            </a:pPr>
            <a:r>
              <a:rPr lang="en-US" altLang="zh-TW" sz="2400" dirty="0">
                <a:latin typeface="標楷體" panose="03000509000000000000" pitchFamily="65" charset="-120"/>
                <a:ea typeface="標楷體" panose="03000509000000000000" pitchFamily="65" charset="-120"/>
              </a:rPr>
              <a:t>= </a:t>
            </a:r>
            <a:r>
              <a:rPr lang="en-US" altLang="zh-CN"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存續期間</a:t>
            </a:r>
            <a:r>
              <a:rPr lang="en-US" altLang="zh-TW" sz="2400" dirty="0" smtClean="0">
                <a:latin typeface="標楷體" panose="03000509000000000000" pitchFamily="65" charset="-120"/>
                <a:ea typeface="標楷體" panose="03000509000000000000" pitchFamily="65" charset="-120"/>
              </a:rPr>
              <a:t>/(1+y)]</a:t>
            </a:r>
            <a:r>
              <a:rPr lang="zh-TW" altLang="zh-TW"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利率變動</a:t>
            </a:r>
            <a:r>
              <a:rPr lang="zh-TW" altLang="zh-TW" sz="2400" dirty="0" smtClean="0">
                <a:latin typeface="標楷體" panose="03000509000000000000" pitchFamily="65" charset="-120"/>
                <a:ea typeface="標楷體" panose="03000509000000000000" pitchFamily="65" charset="-120"/>
              </a:rPr>
              <a:t>量</a:t>
            </a:r>
            <a:r>
              <a:rPr lang="en-US" altLang="zh-TW"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+0.5</a:t>
            </a:r>
            <a:r>
              <a:rPr lang="zh-TW" altLang="zh-TW" sz="2400" dirty="0">
                <a:latin typeface="標楷體" panose="03000509000000000000" pitchFamily="65" charset="-120"/>
                <a:ea typeface="標楷體" panose="03000509000000000000" pitchFamily="65" charset="-120"/>
              </a:rPr>
              <a:t>×凸率</a:t>
            </a:r>
            <a:r>
              <a:rPr lang="zh-TW" altLang="zh-TW"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利率變動</a:t>
            </a:r>
            <a:r>
              <a:rPr lang="zh-TW" altLang="zh-TW" sz="2400" dirty="0" smtClean="0">
                <a:latin typeface="標楷體" panose="03000509000000000000" pitchFamily="65" charset="-120"/>
                <a:ea typeface="標楷體" panose="03000509000000000000" pitchFamily="65" charset="-120"/>
              </a:rPr>
              <a:t>量</a:t>
            </a:r>
            <a:r>
              <a:rPr lang="en-US" altLang="zh-TW" sz="2400" dirty="0" smtClean="0">
                <a:latin typeface="標楷體" panose="03000509000000000000" pitchFamily="65" charset="-120"/>
                <a:ea typeface="標楷體" panose="03000509000000000000" pitchFamily="65" charset="-120"/>
              </a:rPr>
              <a:t>)</a:t>
            </a:r>
            <a:r>
              <a:rPr lang="en-US" altLang="zh-TW" sz="2400" baseline="30000" dirty="0" smtClean="0">
                <a:latin typeface="標楷體" panose="03000509000000000000" pitchFamily="65" charset="-120"/>
                <a:ea typeface="標楷體" panose="03000509000000000000" pitchFamily="65" charset="-120"/>
              </a:rPr>
              <a:t>2</a:t>
            </a:r>
            <a:endParaRPr lang="zh-TW" altLang="zh-TW" sz="2400" dirty="0">
              <a:latin typeface="標楷體" panose="03000509000000000000" pitchFamily="65" charset="-120"/>
              <a:ea typeface="標楷體" panose="03000509000000000000" pitchFamily="65" charset="-120"/>
            </a:endParaRPr>
          </a:p>
          <a:p>
            <a:pPr marL="400050" lvl="1" indent="0">
              <a:buNone/>
            </a:pPr>
            <a:r>
              <a:rPr lang="en-US" altLang="zh-TW" sz="2400" dirty="0" smtClean="0">
                <a:latin typeface="標楷體" panose="03000509000000000000" pitchFamily="65" charset="-120"/>
                <a:ea typeface="標楷體" panose="03000509000000000000" pitchFamily="65" charset="-120"/>
              </a:rPr>
              <a:t>=</a:t>
            </a:r>
            <a:r>
              <a:rPr lang="en-US" altLang="zh-CN"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修正</a:t>
            </a:r>
            <a:r>
              <a:rPr lang="zh-TW" altLang="zh-TW" sz="2400" dirty="0">
                <a:latin typeface="標楷體" panose="03000509000000000000" pitchFamily="65" charset="-120"/>
                <a:ea typeface="標楷體" panose="03000509000000000000" pitchFamily="65" charset="-120"/>
              </a:rPr>
              <a:t>存續期間</a:t>
            </a:r>
            <a:r>
              <a:rPr lang="zh-TW" altLang="zh-TW"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利率變動</a:t>
            </a:r>
            <a:r>
              <a:rPr lang="zh-TW" altLang="zh-TW" sz="2400" dirty="0" smtClean="0">
                <a:latin typeface="標楷體" panose="03000509000000000000" pitchFamily="65" charset="-120"/>
                <a:ea typeface="標楷體" panose="03000509000000000000" pitchFamily="65" charset="-120"/>
              </a:rPr>
              <a:t>量</a:t>
            </a:r>
            <a:r>
              <a:rPr lang="en-US" altLang="zh-TW"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+0.5</a:t>
            </a:r>
            <a:r>
              <a:rPr lang="zh-TW" altLang="zh-TW" sz="2400" dirty="0">
                <a:latin typeface="標楷體" panose="03000509000000000000" pitchFamily="65" charset="-120"/>
                <a:ea typeface="標楷體" panose="03000509000000000000" pitchFamily="65" charset="-120"/>
              </a:rPr>
              <a:t>×凸率</a:t>
            </a:r>
            <a:r>
              <a:rPr lang="zh-TW" altLang="zh-TW"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利率變動</a:t>
            </a:r>
            <a:r>
              <a:rPr lang="zh-TW" altLang="zh-TW" sz="2400" dirty="0" smtClean="0">
                <a:latin typeface="標楷體" panose="03000509000000000000" pitchFamily="65" charset="-120"/>
                <a:ea typeface="標楷體" panose="03000509000000000000" pitchFamily="65" charset="-120"/>
              </a:rPr>
              <a:t>量</a:t>
            </a:r>
            <a:r>
              <a:rPr lang="en-US" altLang="zh-TW" sz="2400" dirty="0" smtClean="0">
                <a:latin typeface="標楷體" panose="03000509000000000000" pitchFamily="65" charset="-120"/>
                <a:ea typeface="標楷體" panose="03000509000000000000" pitchFamily="65" charset="-120"/>
              </a:rPr>
              <a:t>)</a:t>
            </a:r>
            <a:r>
              <a:rPr lang="en-US" altLang="zh-TW" sz="2400" baseline="30000" dirty="0" smtClean="0">
                <a:latin typeface="標楷體" panose="03000509000000000000" pitchFamily="65" charset="-120"/>
                <a:ea typeface="標楷體" panose="03000509000000000000" pitchFamily="65" charset="-120"/>
              </a:rPr>
              <a:t>2</a:t>
            </a:r>
            <a:endParaRPr lang="zh-TW" altLang="zh-TW" sz="2400" dirty="0">
              <a:latin typeface="標楷體" panose="03000509000000000000" pitchFamily="65" charset="-120"/>
              <a:ea typeface="標楷體" panose="03000509000000000000" pitchFamily="65" charset="-120"/>
            </a:endParaRPr>
          </a:p>
          <a:p>
            <a:pPr>
              <a:buFont typeface="Wingdings" panose="05000000000000000000" pitchFamily="2" charset="2"/>
              <a:buChar char="Ø"/>
            </a:pPr>
            <a:r>
              <a:rPr lang="zh-TW" altLang="zh-TW" sz="2400" dirty="0"/>
              <a:t>如果</a:t>
            </a:r>
            <a:r>
              <a:rPr lang="zh-TW" altLang="zh-TW" sz="2400" dirty="0">
                <a:solidFill>
                  <a:srgbClr val="002060"/>
                </a:solidFill>
              </a:rPr>
              <a:t>殖</a:t>
            </a:r>
            <a:r>
              <a:rPr lang="zh-TW" altLang="zh-TW" sz="2400" dirty="0" smtClean="0">
                <a:solidFill>
                  <a:srgbClr val="002060"/>
                </a:solidFill>
              </a:rPr>
              <a:t>利率小</a:t>
            </a:r>
            <a:r>
              <a:rPr lang="zh-TW" altLang="zh-TW" sz="2400" dirty="0">
                <a:solidFill>
                  <a:srgbClr val="002060"/>
                </a:solidFill>
              </a:rPr>
              <a:t>幅變動</a:t>
            </a:r>
            <a:r>
              <a:rPr lang="zh-TW" altLang="zh-TW" sz="2400" dirty="0"/>
              <a:t>，</a:t>
            </a:r>
            <a:r>
              <a:rPr lang="zh-TW" altLang="zh-TW" sz="2400" dirty="0" smtClean="0"/>
              <a:t>則</a:t>
            </a:r>
            <a:r>
              <a:rPr lang="en-US" altLang="zh-TW" sz="2400" dirty="0" smtClean="0"/>
              <a:t>(</a:t>
            </a:r>
            <a:r>
              <a:rPr lang="en-US" altLang="zh-TW" sz="2400" i="1" dirty="0" err="1" smtClean="0"/>
              <a:t>dy</a:t>
            </a:r>
            <a:r>
              <a:rPr lang="en-US" altLang="zh-TW" sz="2400" dirty="0" smtClean="0"/>
              <a:t>)</a:t>
            </a:r>
            <a:r>
              <a:rPr lang="en-US" altLang="zh-TW" sz="2400" baseline="30000" dirty="0" smtClean="0"/>
              <a:t>2</a:t>
            </a:r>
            <a:r>
              <a:rPr lang="zh-TW" altLang="zh-TW" sz="2400" dirty="0"/>
              <a:t>的值近於</a:t>
            </a:r>
            <a:r>
              <a:rPr lang="en-US" altLang="zh-TW" sz="2400" dirty="0"/>
              <a:t>0</a:t>
            </a:r>
            <a:r>
              <a:rPr lang="zh-TW" altLang="zh-TW" sz="2400" dirty="0" smtClean="0"/>
              <a:t>，存續</a:t>
            </a:r>
            <a:r>
              <a:rPr lang="zh-TW" altLang="zh-TW" sz="2400" dirty="0"/>
              <a:t>期間可以衡量債券的利率風險</a:t>
            </a:r>
            <a:r>
              <a:rPr lang="zh-TW" altLang="zh-TW" sz="2400" dirty="0" smtClean="0"/>
              <a:t>，</a:t>
            </a:r>
            <a:endParaRPr lang="en-US" altLang="zh-TW" sz="2400" dirty="0" smtClean="0"/>
          </a:p>
          <a:p>
            <a:pPr>
              <a:buFont typeface="Wingdings" panose="05000000000000000000" pitchFamily="2" charset="2"/>
              <a:buChar char="Ø"/>
            </a:pPr>
            <a:r>
              <a:rPr lang="zh-TW" altLang="zh-TW" sz="2400" dirty="0" smtClean="0"/>
              <a:t>如果</a:t>
            </a:r>
            <a:r>
              <a:rPr lang="zh-TW" altLang="zh-TW" sz="2400" dirty="0">
                <a:solidFill>
                  <a:srgbClr val="002060"/>
                </a:solidFill>
              </a:rPr>
              <a:t>殖利率大幅變動</a:t>
            </a:r>
            <a:r>
              <a:rPr lang="zh-TW" altLang="zh-TW" sz="2400" dirty="0" smtClean="0"/>
              <a:t>，必須考慮</a:t>
            </a:r>
            <a:r>
              <a:rPr lang="zh-TW" altLang="zh-TW" sz="2400" dirty="0"/>
              <a:t>凸</a:t>
            </a:r>
            <a:r>
              <a:rPr lang="zh-TW" altLang="zh-TW" sz="2400" dirty="0" smtClean="0"/>
              <a:t>率才能</a:t>
            </a:r>
            <a:r>
              <a:rPr lang="zh-TW" altLang="zh-TW" sz="2400" dirty="0"/>
              <a:t>準確衡量利率風險的大小。</a:t>
            </a:r>
          </a:p>
          <a:p>
            <a:pPr marL="0" indent="0">
              <a:buNone/>
            </a:pPr>
            <a:endParaRPr lang="zh-TW" altLang="en-US" sz="24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42</a:t>
            </a:fld>
            <a:endParaRPr lang="en-US" altLang="zh-TW"/>
          </a:p>
        </p:txBody>
      </p:sp>
    </p:spTree>
    <p:extLst>
      <p:ext uri="{BB962C8B-B14F-4D97-AF65-F5344CB8AC3E}">
        <p14:creationId xmlns:p14="http://schemas.microsoft.com/office/powerpoint/2010/main" val="356904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772400" cy="1143000"/>
          </a:xfrm>
        </p:spPr>
        <p:txBody>
          <a:bodyPr/>
          <a:lstStyle/>
          <a:p>
            <a:r>
              <a:rPr lang="zh-TW" altLang="zh-TW" dirty="0">
                <a:effectLst>
                  <a:outerShdw blurRad="38100" dist="38100" dir="2700000" algn="tl">
                    <a:srgbClr val="000000">
                      <a:alpha val="43137"/>
                    </a:srgbClr>
                  </a:outerShdw>
                </a:effectLst>
              </a:rPr>
              <a:t>債券的利率</a:t>
            </a:r>
            <a:r>
              <a:rPr lang="zh-TW" altLang="zh-TW" dirty="0" smtClean="0">
                <a:effectLst>
                  <a:outerShdw blurRad="38100" dist="38100" dir="2700000" algn="tl">
                    <a:srgbClr val="000000">
                      <a:alpha val="43137"/>
                    </a:srgbClr>
                  </a:outerShdw>
                </a:effectLst>
              </a:rPr>
              <a:t>風險</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85800" y="1371600"/>
                <a:ext cx="7772400" cy="4876800"/>
              </a:xfrm>
            </p:spPr>
            <p:txBody>
              <a:bodyPr/>
              <a:lstStyle/>
              <a:p>
                <a:pPr algn="just"/>
                <a:r>
                  <a:rPr lang="zh-TW" altLang="zh-TW" sz="2400" dirty="0" smtClean="0">
                    <a:solidFill>
                      <a:srgbClr val="002060"/>
                    </a:solidFill>
                    <a:latin typeface="標楷體" panose="03000509000000000000" pitchFamily="65" charset="-120"/>
                    <a:ea typeface="標楷體" panose="03000509000000000000" pitchFamily="65" charset="-120"/>
                  </a:rPr>
                  <a:t>存續期間的單位</a:t>
                </a:r>
                <a:r>
                  <a:rPr lang="zh-TW" altLang="zh-TW" sz="2400" dirty="0">
                    <a:latin typeface="標楷體" panose="03000509000000000000" pitchFamily="65" charset="-120"/>
                    <a:ea typeface="標楷體" panose="03000509000000000000" pitchFamily="65" charset="-120"/>
                  </a:rPr>
                  <a:t>是「時間」</a:t>
                </a:r>
                <a:r>
                  <a:rPr lang="zh-TW" altLang="zh-TW" sz="2400" dirty="0" smtClean="0">
                    <a:latin typeface="標楷體" panose="03000509000000000000" pitchFamily="65" charset="-120"/>
                    <a:ea typeface="標楷體" panose="03000509000000000000" pitchFamily="65" charset="-120"/>
                  </a:rPr>
                  <a:t>，通常以</a:t>
                </a:r>
                <a:r>
                  <a:rPr lang="zh-TW" altLang="zh-TW" sz="2400" dirty="0">
                    <a:latin typeface="標楷體" panose="03000509000000000000" pitchFamily="65" charset="-120"/>
                    <a:ea typeface="標楷體" panose="03000509000000000000" pitchFamily="65" charset="-120"/>
                  </a:rPr>
                  <a:t>「年」為單位</a:t>
                </a:r>
                <a:r>
                  <a:rPr lang="zh-TW" altLang="zh-TW" sz="2400" dirty="0" smtClean="0">
                    <a:latin typeface="標楷體" panose="03000509000000000000" pitchFamily="65" charset="-120"/>
                    <a:ea typeface="標楷體" panose="03000509000000000000" pitchFamily="65" charset="-120"/>
                  </a:rPr>
                  <a:t>，每年</a:t>
                </a:r>
                <a:r>
                  <a:rPr lang="zh-TW" altLang="zh-TW" sz="2400" dirty="0">
                    <a:latin typeface="標楷體" panose="03000509000000000000" pitchFamily="65" charset="-120"/>
                    <a:ea typeface="標楷體" panose="03000509000000000000" pitchFamily="65" charset="-120"/>
                  </a:rPr>
                  <a:t>支付</a:t>
                </a:r>
                <a:r>
                  <a:rPr lang="en-US" altLang="zh-TW" sz="2400" dirty="0">
                    <a:latin typeface="標楷體" panose="03000509000000000000" pitchFamily="65" charset="-120"/>
                    <a:ea typeface="標楷體" panose="03000509000000000000" pitchFamily="65" charset="-120"/>
                  </a:rPr>
                  <a:t>N</a:t>
                </a:r>
                <a:r>
                  <a:rPr lang="zh-TW" altLang="zh-TW" sz="2400" dirty="0">
                    <a:latin typeface="標楷體" panose="03000509000000000000" pitchFamily="65" charset="-120"/>
                    <a:ea typeface="標楷體" panose="03000509000000000000" pitchFamily="65" charset="-120"/>
                  </a:rPr>
                  <a:t>次現金流的債券，如果存續期間為</a:t>
                </a:r>
                <a:r>
                  <a:rPr lang="en-US" altLang="zh-TW" sz="2400" i="1" dirty="0">
                    <a:latin typeface="標楷體" panose="03000509000000000000" pitchFamily="65" charset="-120"/>
                    <a:ea typeface="標楷體" panose="03000509000000000000" pitchFamily="65" charset="-120"/>
                  </a:rPr>
                  <a:t>D</a:t>
                </a:r>
                <a:r>
                  <a:rPr lang="en-US" altLang="zh-TW" sz="2400" baseline="300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，則以年</a:t>
                </a:r>
                <a:r>
                  <a:rPr lang="zh-TW" altLang="zh-TW" sz="2400" dirty="0" smtClean="0">
                    <a:latin typeface="標楷體" panose="03000509000000000000" pitchFamily="65" charset="-120"/>
                    <a:ea typeface="標楷體" panose="03000509000000000000" pitchFamily="65" charset="-120"/>
                  </a:rPr>
                  <a:t>為單位</a:t>
                </a:r>
                <a:r>
                  <a:rPr lang="zh-TW" altLang="zh-TW" sz="2400" dirty="0">
                    <a:latin typeface="標楷體" panose="03000509000000000000" pitchFamily="65" charset="-120"/>
                    <a:ea typeface="標楷體" panose="03000509000000000000" pitchFamily="65" charset="-120"/>
                  </a:rPr>
                  <a:t>的存續期間</a:t>
                </a:r>
                <a:r>
                  <a:rPr lang="en-US" altLang="zh-TW" sz="2400" i="1" dirty="0">
                    <a:latin typeface="標楷體" panose="03000509000000000000" pitchFamily="65" charset="-120"/>
                    <a:ea typeface="標楷體" panose="03000509000000000000" pitchFamily="65" charset="-120"/>
                  </a:rPr>
                  <a:t>D</a:t>
                </a:r>
                <a:r>
                  <a:rPr lang="zh-TW" altLang="zh-TW" sz="2400" dirty="0">
                    <a:latin typeface="標楷體" panose="03000509000000000000" pitchFamily="65" charset="-120"/>
                    <a:ea typeface="標楷體" panose="03000509000000000000" pitchFamily="65" charset="-120"/>
                  </a:rPr>
                  <a:t>應為</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algn="just"/>
                <a:endParaRPr lang="en-US" altLang="zh-TW" sz="2400" dirty="0">
                  <a:latin typeface="標楷體" panose="03000509000000000000" pitchFamily="65" charset="-120"/>
                  <a:ea typeface="標楷體" panose="03000509000000000000" pitchFamily="65" charset="-120"/>
                </a:endParaRPr>
              </a:p>
              <a:p>
                <a:pPr algn="just"/>
                <a:endParaRPr lang="en-US" altLang="zh-TW" sz="2400" dirty="0" smtClean="0">
                  <a:solidFill>
                    <a:srgbClr val="002060"/>
                  </a:solidFill>
                  <a:latin typeface="標楷體" panose="03000509000000000000" pitchFamily="65" charset="-120"/>
                  <a:ea typeface="標楷體" panose="03000509000000000000" pitchFamily="65" charset="-120"/>
                </a:endParaRPr>
              </a:p>
              <a:p>
                <a:pPr algn="just"/>
                <a:r>
                  <a:rPr lang="zh-TW" altLang="zh-TW" sz="2400" dirty="0" smtClean="0">
                    <a:solidFill>
                      <a:srgbClr val="002060"/>
                    </a:solidFill>
                    <a:latin typeface="標楷體" panose="03000509000000000000" pitchFamily="65" charset="-120"/>
                    <a:ea typeface="標楷體" panose="03000509000000000000" pitchFamily="65" charset="-120"/>
                  </a:rPr>
                  <a:t>凸</a:t>
                </a:r>
                <a:r>
                  <a:rPr lang="zh-TW" altLang="zh-TW" sz="2400" dirty="0">
                    <a:solidFill>
                      <a:srgbClr val="002060"/>
                    </a:solidFill>
                    <a:latin typeface="標楷體" panose="03000509000000000000" pitchFamily="65" charset="-120"/>
                    <a:ea typeface="標楷體" panose="03000509000000000000" pitchFamily="65" charset="-120"/>
                  </a:rPr>
                  <a:t>率的單位</a:t>
                </a:r>
                <a:r>
                  <a:rPr lang="zh-TW" altLang="zh-TW" sz="2400" dirty="0" smtClean="0">
                    <a:latin typeface="標楷體" panose="03000509000000000000" pitchFamily="65" charset="-120"/>
                    <a:ea typeface="標楷體" panose="03000509000000000000" pitchFamily="65" charset="-120"/>
                  </a:rPr>
                  <a:t>是</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時間</a:t>
                </a:r>
                <a14:m>
                  <m:oMath xmlns:m="http://schemas.openxmlformats.org/officeDocument/2006/math">
                    <m:sSup>
                      <m:sSupPr>
                        <m:ctrlPr>
                          <a:rPr lang="en-US" altLang="zh-TW" sz="2400" i="1" smtClean="0">
                            <a:latin typeface="Cambria Math"/>
                          </a:rPr>
                        </m:ctrlPr>
                      </m:sSupPr>
                      <m:e>
                        <m:r>
                          <a:rPr lang="en-US" altLang="zh-CN" sz="2400" b="0" i="1" smtClean="0">
                            <a:latin typeface="Cambria Math" panose="02040503050406030204" pitchFamily="18" charset="0"/>
                          </a:rPr>
                          <m:t>)</m:t>
                        </m:r>
                      </m:e>
                      <m:sup>
                        <m:r>
                          <a:rPr lang="en-US" altLang="zh-TW" sz="2400" i="1" smtClean="0">
                            <a:latin typeface="Cambria Math" panose="02040503050406030204" pitchFamily="18" charset="0"/>
                          </a:rPr>
                          <m:t>2</m:t>
                        </m:r>
                      </m:sup>
                    </m:sSup>
                  </m:oMath>
                </a14:m>
                <a:r>
                  <a:rPr lang="zh-TW" altLang="zh-TW" sz="2400" dirty="0" smtClean="0">
                    <a:latin typeface="標楷體" panose="03000509000000000000" pitchFamily="65" charset="-120"/>
                    <a:ea typeface="標楷體" panose="03000509000000000000" pitchFamily="65" charset="-120"/>
                  </a:rPr>
                  <a:t>，通常以</a:t>
                </a:r>
                <a:r>
                  <a:rPr lang="en-US" altLang="zh-TW" sz="2400" dirty="0" smtClean="0">
                    <a:latin typeface="標楷體" panose="03000509000000000000" pitchFamily="65" charset="-120"/>
                    <a:ea typeface="標楷體" panose="03000509000000000000" pitchFamily="65" charset="-120"/>
                  </a:rPr>
                  <a:t>(</a:t>
                </a:r>
                <a14:m>
                  <m:oMath xmlns:m="http://schemas.openxmlformats.org/officeDocument/2006/math">
                    <m:sSup>
                      <m:sSupPr>
                        <m:ctrlPr>
                          <a:rPr lang="zh-TW" altLang="en-US" sz="2400" i="1">
                            <a:latin typeface="Cambria Math"/>
                          </a:rPr>
                        </m:ctrlPr>
                      </m:sSupPr>
                      <m:e>
                        <m:r>
                          <a:rPr lang="zh-CN" altLang="en-US" sz="2400" i="1">
                            <a:latin typeface="Cambria Math" panose="02040503050406030204" pitchFamily="18" charset="0"/>
                          </a:rPr>
                          <m:t>年</m:t>
                        </m:r>
                        <m:r>
                          <m:rPr>
                            <m:nor/>
                          </m:rPr>
                          <a:rPr lang="en-US" altLang="zh-TW" sz="2400" dirty="0" smtClean="0">
                            <a:latin typeface="標楷體" panose="03000509000000000000" pitchFamily="65" charset="-120"/>
                            <a:ea typeface="標楷體" panose="03000509000000000000" pitchFamily="65" charset="-120"/>
                          </a:rPr>
                          <m:t>)</m:t>
                        </m:r>
                      </m:e>
                      <m:sup>
                        <m:r>
                          <a:rPr lang="zh-TW" altLang="en-US" sz="2400">
                            <a:latin typeface="Cambria Math" panose="02040503050406030204" pitchFamily="18" charset="0"/>
                          </a:rPr>
                          <m:t>2</m:t>
                        </m:r>
                      </m:sup>
                    </m:sSup>
                  </m:oMath>
                </a14:m>
                <a:r>
                  <a:rPr lang="zh-TW" altLang="zh-TW" sz="2400" dirty="0" smtClean="0">
                    <a:latin typeface="標楷體" panose="03000509000000000000" pitchFamily="65" charset="-120"/>
                    <a:ea typeface="標楷體" panose="03000509000000000000" pitchFamily="65" charset="-120"/>
                  </a:rPr>
                  <a:t>為單位，每年</a:t>
                </a:r>
                <a:r>
                  <a:rPr lang="zh-TW" altLang="zh-TW" sz="2400" dirty="0">
                    <a:latin typeface="標楷體" panose="03000509000000000000" pitchFamily="65" charset="-120"/>
                    <a:ea typeface="標楷體" panose="03000509000000000000" pitchFamily="65" charset="-120"/>
                  </a:rPr>
                  <a:t>支付</a:t>
                </a:r>
                <a:r>
                  <a:rPr lang="en-US" altLang="zh-TW" sz="2400" dirty="0">
                    <a:latin typeface="標楷體" panose="03000509000000000000" pitchFamily="65" charset="-120"/>
                    <a:ea typeface="標楷體" panose="03000509000000000000" pitchFamily="65" charset="-120"/>
                  </a:rPr>
                  <a:t>N</a:t>
                </a:r>
                <a:r>
                  <a:rPr lang="zh-TW" altLang="zh-TW" sz="2400" dirty="0">
                    <a:latin typeface="標楷體" panose="03000509000000000000" pitchFamily="65" charset="-120"/>
                    <a:ea typeface="標楷體" panose="03000509000000000000" pitchFamily="65" charset="-120"/>
                  </a:rPr>
                  <a:t>次現金流的債券，如果凸率為</a:t>
                </a:r>
                <a:r>
                  <a:rPr lang="en-US" altLang="zh-TW" sz="2400" i="1" dirty="0">
                    <a:latin typeface="標楷體" panose="03000509000000000000" pitchFamily="65" charset="-120"/>
                    <a:ea typeface="標楷體" panose="03000509000000000000" pitchFamily="65" charset="-120"/>
                  </a:rPr>
                  <a:t>CV</a:t>
                </a:r>
                <a:r>
                  <a:rPr lang="en-US" altLang="zh-TW" sz="2400" baseline="300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，則以年為計算單位的凸率</a:t>
                </a:r>
                <a:r>
                  <a:rPr lang="en-US" altLang="zh-TW" sz="2400" i="1" dirty="0">
                    <a:latin typeface="標楷體" panose="03000509000000000000" pitchFamily="65" charset="-120"/>
                    <a:ea typeface="標楷體" panose="03000509000000000000" pitchFamily="65" charset="-120"/>
                  </a:rPr>
                  <a:t>CV</a:t>
                </a:r>
                <a:r>
                  <a:rPr lang="zh-TW" altLang="zh-TW" sz="2400" dirty="0">
                    <a:latin typeface="標楷體" panose="03000509000000000000" pitchFamily="65" charset="-120"/>
                    <a:ea typeface="標楷體" panose="03000509000000000000" pitchFamily="65" charset="-120"/>
                  </a:rPr>
                  <a:t>應為：</a:t>
                </a:r>
              </a:p>
              <a:p>
                <a:endParaRPr lang="zh-TW" altLang="zh-TW" sz="2400" dirty="0">
                  <a:latin typeface="標楷體" panose="03000509000000000000" pitchFamily="65" charset="-120"/>
                  <a:ea typeface="標楷體" panose="03000509000000000000" pitchFamily="65" charset="-12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85800" y="1371600"/>
                <a:ext cx="7772400" cy="4876800"/>
              </a:xfrm>
              <a:blipFill rotWithShape="0">
                <a:blip r:embed="rId3"/>
                <a:stretch>
                  <a:fillRect l="-627" t="-1000" r="-1176"/>
                </a:stretch>
              </a:blipFill>
            </p:spPr>
            <p:txBody>
              <a:bodyPr/>
              <a:lstStyle/>
              <a:p>
                <a:r>
                  <a:rPr lang="zh-TW" altLang="en-US">
                    <a:noFill/>
                  </a:rPr>
                  <a:t> </a:t>
                </a:r>
              </a:p>
            </p:txBody>
          </p:sp>
        </mc:Fallback>
      </mc:AlternateContent>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43</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2691046135"/>
              </p:ext>
            </p:extLst>
          </p:nvPr>
        </p:nvGraphicFramePr>
        <p:xfrm>
          <a:off x="3635896" y="2653690"/>
          <a:ext cx="936104" cy="762751"/>
        </p:xfrm>
        <a:graphic>
          <a:graphicData uri="http://schemas.openxmlformats.org/presentationml/2006/ole">
            <mc:AlternateContent xmlns:mc="http://schemas.openxmlformats.org/markup-compatibility/2006">
              <mc:Choice xmlns:v="urn:schemas-microsoft-com:vml" Requires="v">
                <p:oleObj spid="_x0000_s35878" name="Equation" r:id="rId4" imgW="520700" imgH="419100" progId="Equation.DSMT4">
                  <p:embed/>
                </p:oleObj>
              </mc:Choice>
              <mc:Fallback>
                <p:oleObj name="Equation" r:id="rId4" imgW="520700" imgH="4191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2653690"/>
                        <a:ext cx="936104" cy="762751"/>
                      </a:xfrm>
                      <a:prstGeom prst="rect">
                        <a:avLst/>
                      </a:prstGeom>
                      <a:noFill/>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334432022"/>
              </p:ext>
            </p:extLst>
          </p:nvPr>
        </p:nvGraphicFramePr>
        <p:xfrm>
          <a:off x="3635896" y="4869160"/>
          <a:ext cx="1147824" cy="682490"/>
        </p:xfrm>
        <a:graphic>
          <a:graphicData uri="http://schemas.openxmlformats.org/presentationml/2006/ole">
            <mc:AlternateContent xmlns:mc="http://schemas.openxmlformats.org/markup-compatibility/2006">
              <mc:Choice xmlns:v="urn:schemas-microsoft-com:vml" Requires="v">
                <p:oleObj spid="_x0000_s35879" name="Equation" r:id="rId6" imgW="710891" imgH="418918" progId="Equation.DSMT4">
                  <p:embed/>
                </p:oleObj>
              </mc:Choice>
              <mc:Fallback>
                <p:oleObj name="Equation" r:id="rId6" imgW="710891" imgH="418918" progId="Equation.DSMT4">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5896" y="4869160"/>
                        <a:ext cx="1147824" cy="682490"/>
                      </a:xfrm>
                      <a:prstGeom prst="rect">
                        <a:avLst/>
                      </a:prstGeom>
                      <a:noFill/>
                    </p:spPr>
                  </p:pic>
                </p:oleObj>
              </mc:Fallback>
            </mc:AlternateContent>
          </a:graphicData>
        </a:graphic>
      </p:graphicFrame>
    </p:spTree>
    <p:extLst>
      <p:ext uri="{BB962C8B-B14F-4D97-AF65-F5344CB8AC3E}">
        <p14:creationId xmlns:p14="http://schemas.microsoft.com/office/powerpoint/2010/main" val="29641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632"/>
            <a:ext cx="7772400" cy="648072"/>
          </a:xfrm>
        </p:spPr>
        <p:txBody>
          <a:bodyPr/>
          <a:lstStyle/>
          <a:p>
            <a:r>
              <a:rPr lang="zh-TW" altLang="en-US" dirty="0">
                <a:effectLst>
                  <a:outerShdw blurRad="38100" dist="38100" dir="2700000" algn="tl">
                    <a:srgbClr val="000000">
                      <a:alpha val="43137"/>
                    </a:srgbClr>
                  </a:outerShdw>
                </a:effectLst>
              </a:rPr>
              <a:t>債券定價的五大</a:t>
            </a:r>
            <a:r>
              <a:rPr lang="zh-TW" altLang="en-US" dirty="0" smtClean="0">
                <a:effectLst>
                  <a:outerShdw blurRad="38100" dist="38100" dir="2700000" algn="tl">
                    <a:srgbClr val="000000">
                      <a:alpha val="43137"/>
                    </a:srgbClr>
                  </a:outerShdw>
                </a:effectLst>
              </a:rPr>
              <a:t>定理</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6528" y="980728"/>
            <a:ext cx="8143944" cy="5400600"/>
          </a:xfrm>
        </p:spPr>
        <p:txBody>
          <a:bodyPr/>
          <a:lstStyle/>
          <a:p>
            <a:pPr marL="0" indent="0" algn="just">
              <a:buNone/>
            </a:pPr>
            <a:r>
              <a:rPr lang="en-US" altLang="zh-TW" sz="2800" dirty="0" smtClean="0"/>
              <a:t>1. </a:t>
            </a:r>
            <a:r>
              <a:rPr lang="zh-TW" altLang="zh-TW" sz="2800" dirty="0" smtClean="0"/>
              <a:t>債券</a:t>
            </a:r>
            <a:r>
              <a:rPr lang="zh-TW" altLang="zh-TW" sz="2800" dirty="0"/>
              <a:t>價格與殖利率呈反向關係。</a:t>
            </a:r>
          </a:p>
          <a:p>
            <a:pPr marL="0" lvl="0" indent="0" algn="just">
              <a:buClr>
                <a:srgbClr val="66CCFF"/>
              </a:buClr>
              <a:buNone/>
            </a:pPr>
            <a:r>
              <a:rPr lang="en-US" altLang="zh-TW" sz="2800" dirty="0" smtClean="0"/>
              <a:t>2. </a:t>
            </a:r>
            <a:r>
              <a:rPr lang="zh-TW" altLang="zh-TW" sz="2800" dirty="0" smtClean="0">
                <a:solidFill>
                  <a:srgbClr val="000000"/>
                </a:solidFill>
              </a:rPr>
              <a:t>債券</a:t>
            </a:r>
            <a:r>
              <a:rPr lang="zh-TW" altLang="zh-TW" sz="2800" dirty="0">
                <a:solidFill>
                  <a:srgbClr val="000000"/>
                </a:solidFill>
              </a:rPr>
              <a:t>的到期期限越長，其存續期間越長，利率風險越大。</a:t>
            </a:r>
            <a:endParaRPr lang="en-US" altLang="zh-TW" sz="2800" dirty="0">
              <a:solidFill>
                <a:srgbClr val="000000"/>
              </a:solidFill>
            </a:endParaRPr>
          </a:p>
          <a:p>
            <a:pPr marL="648000" lvl="0" algn="just">
              <a:buClr>
                <a:srgbClr val="66CCFF"/>
              </a:buClr>
              <a:buFont typeface="Wingdings" pitchFamily="2" charset="2"/>
              <a:buChar char="Ø"/>
            </a:pPr>
            <a:r>
              <a:rPr lang="zh-TW" altLang="en-US" sz="2800" dirty="0">
                <a:solidFill>
                  <a:srgbClr val="000000"/>
                </a:solidFill>
              </a:rPr>
              <a:t> 到期期限較長的債券，未來現金流的平均到期期間比較長，即存續期間比較長，當殖利率變動相同幅度，其價格變動越大。</a:t>
            </a:r>
            <a:endParaRPr lang="zh-TW" altLang="zh-TW" sz="2800" dirty="0">
              <a:solidFill>
                <a:srgbClr val="000000"/>
              </a:solidFill>
            </a:endParaRPr>
          </a:p>
          <a:p>
            <a:pPr marL="0" lvl="0" indent="0" algn="just">
              <a:buClr>
                <a:srgbClr val="66CCFF"/>
              </a:buClr>
              <a:buNone/>
            </a:pPr>
            <a:r>
              <a:rPr lang="en-US" altLang="zh-TW" sz="2800" dirty="0">
                <a:solidFill>
                  <a:srgbClr val="000000"/>
                </a:solidFill>
              </a:rPr>
              <a:t>3.  </a:t>
            </a:r>
            <a:r>
              <a:rPr lang="zh-TW" altLang="zh-TW" sz="2800" dirty="0">
                <a:solidFill>
                  <a:srgbClr val="000000"/>
                </a:solidFill>
              </a:rPr>
              <a:t>越接近到期日，債券的利率風險越小。</a:t>
            </a:r>
            <a:endParaRPr lang="en-US" altLang="zh-TW" sz="2800" dirty="0">
              <a:solidFill>
                <a:srgbClr val="000000"/>
              </a:solidFill>
            </a:endParaRPr>
          </a:p>
          <a:p>
            <a:pPr marL="648000" lvl="0" algn="just">
              <a:buClr>
                <a:srgbClr val="66CCFF"/>
              </a:buClr>
              <a:buFont typeface="Wingdings" pitchFamily="2" charset="2"/>
              <a:buChar char="Ø"/>
            </a:pPr>
            <a:r>
              <a:rPr lang="zh-TW" altLang="zh-TW" sz="28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定理二的直接延伸</a:t>
            </a:r>
            <a:endParaRPr lang="zh-TW" altLang="zh-TW" sz="2800" dirty="0">
              <a:solidFill>
                <a:srgbClr val="000000"/>
              </a:solidFill>
            </a:endParaRPr>
          </a:p>
          <a:p>
            <a:endParaRPr lang="en-US" altLang="zh-CN" sz="2800" dirty="0" smtClean="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44</a:t>
            </a:fld>
            <a:endParaRPr lang="en-US" altLang="zh-TW"/>
          </a:p>
        </p:txBody>
      </p:sp>
    </p:spTree>
    <p:extLst>
      <p:ext uri="{BB962C8B-B14F-4D97-AF65-F5344CB8AC3E}">
        <p14:creationId xmlns:p14="http://schemas.microsoft.com/office/powerpoint/2010/main" val="63980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632"/>
            <a:ext cx="7772400" cy="648072"/>
          </a:xfrm>
        </p:spPr>
        <p:txBody>
          <a:bodyPr/>
          <a:lstStyle/>
          <a:p>
            <a:r>
              <a:rPr lang="zh-TW" altLang="en-US" dirty="0">
                <a:effectLst>
                  <a:outerShdw blurRad="38100" dist="38100" dir="2700000" algn="tl">
                    <a:srgbClr val="000000">
                      <a:alpha val="43137"/>
                    </a:srgbClr>
                  </a:outerShdw>
                </a:effectLst>
              </a:rPr>
              <a:t>債券定價的五大</a:t>
            </a:r>
            <a:r>
              <a:rPr lang="zh-TW" altLang="en-US" dirty="0" smtClean="0">
                <a:effectLst>
                  <a:outerShdw blurRad="38100" dist="38100" dir="2700000" algn="tl">
                    <a:srgbClr val="000000">
                      <a:alpha val="43137"/>
                    </a:srgbClr>
                  </a:outerShdw>
                </a:effectLst>
              </a:rPr>
              <a:t>定理</a:t>
            </a: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續</a:t>
            </a:r>
            <a:r>
              <a:rPr lang="en-US" altLang="zh-TW" dirty="0">
                <a:effectLst>
                  <a:outerShdw blurRad="38100" dist="38100" dir="2700000" algn="tl">
                    <a:srgbClr val="000000">
                      <a:alpha val="43137"/>
                    </a:srgbClr>
                  </a:outerShdw>
                </a:effectLst>
              </a:rPr>
              <a:t>)</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6528" y="980728"/>
            <a:ext cx="8359968" cy="5877272"/>
          </a:xfrm>
        </p:spPr>
        <p:txBody>
          <a:bodyPr/>
          <a:lstStyle/>
          <a:p>
            <a:pPr marL="0" indent="0" algn="just">
              <a:buNone/>
            </a:pPr>
            <a:r>
              <a:rPr lang="en-US" altLang="zh-TW" sz="2400" dirty="0" smtClean="0"/>
              <a:t>4. </a:t>
            </a:r>
            <a:r>
              <a:rPr lang="zh-TW" altLang="zh-TW" sz="2400" dirty="0" smtClean="0"/>
              <a:t>殖</a:t>
            </a:r>
            <a:r>
              <a:rPr lang="zh-TW" altLang="zh-TW" sz="2400" dirty="0"/>
              <a:t>利率下跌對債券價格的影響比殖利率上升同樣幅度對</a:t>
            </a:r>
            <a:r>
              <a:rPr lang="zh-TW" altLang="zh-TW" sz="2400" dirty="0" smtClean="0"/>
              <a:t>債</a:t>
            </a:r>
            <a:r>
              <a:rPr lang="en-US" altLang="zh-TW" sz="2400" dirty="0" smtClean="0"/>
              <a:t> </a:t>
            </a:r>
            <a:r>
              <a:rPr lang="zh-TW" altLang="zh-TW" sz="2400" dirty="0" smtClean="0"/>
              <a:t>券</a:t>
            </a:r>
            <a:r>
              <a:rPr lang="zh-TW" altLang="zh-TW" sz="2400" dirty="0"/>
              <a:t>價格的影響大</a:t>
            </a:r>
            <a:r>
              <a:rPr lang="zh-TW" altLang="zh-TW" sz="2400" dirty="0" smtClean="0"/>
              <a:t>。</a:t>
            </a:r>
            <a:endParaRPr lang="en-US" altLang="zh-TW" sz="2400" dirty="0" smtClean="0"/>
          </a:p>
          <a:p>
            <a:pPr algn="just">
              <a:buFont typeface="Wingdings" panose="05000000000000000000" pitchFamily="2" charset="2"/>
              <a:buChar char="Ø"/>
            </a:pP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在以殖利率為橫軸、債券價格為縱軸的平面圖上，殖利率與債券價格的關係圖是一凸向原點的</a:t>
            </a:r>
            <a:r>
              <a:rPr lang="zh-TW" altLang="zh-TW" sz="2400" kern="1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曲線，</a:t>
            </a: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以線上任一點為基準，這點左邊的曲線</a:t>
            </a:r>
            <a:r>
              <a:rPr lang="en-US" altLang="zh-TW" sz="2400" kern="100" dirty="0">
                <a:solidFill>
                  <a:srgbClr val="FF0000"/>
                </a:solidFill>
                <a:latin typeface="Times New Roman" panose="02020603050405020304" pitchFamily="18" charset="0"/>
                <a:ea typeface="標楷體" panose="03000509000000000000" pitchFamily="65" charset="-120"/>
              </a:rPr>
              <a:t>(</a:t>
            </a: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殖利率下跌</a:t>
            </a:r>
            <a:r>
              <a:rPr lang="en-US" altLang="zh-TW" sz="2400" kern="100" dirty="0">
                <a:solidFill>
                  <a:srgbClr val="FF0000"/>
                </a:solidFill>
                <a:latin typeface="Times New Roman" panose="02020603050405020304" pitchFamily="18" charset="0"/>
                <a:ea typeface="標楷體" panose="03000509000000000000" pitchFamily="65" charset="-120"/>
              </a:rPr>
              <a:t>)</a:t>
            </a: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比這點右邊的曲線</a:t>
            </a:r>
            <a:r>
              <a:rPr lang="en-US" altLang="zh-TW" sz="2400" kern="100" dirty="0">
                <a:solidFill>
                  <a:srgbClr val="FF0000"/>
                </a:solidFill>
                <a:latin typeface="Times New Roman" panose="02020603050405020304" pitchFamily="18" charset="0"/>
                <a:ea typeface="標楷體" panose="03000509000000000000" pitchFamily="65" charset="-120"/>
              </a:rPr>
              <a:t>(</a:t>
            </a: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殖利率上升</a:t>
            </a:r>
            <a:r>
              <a:rPr lang="en-US" altLang="zh-TW" sz="2400" kern="100" dirty="0">
                <a:solidFill>
                  <a:srgbClr val="FF0000"/>
                </a:solidFill>
                <a:latin typeface="Times New Roman" panose="02020603050405020304" pitchFamily="18" charset="0"/>
                <a:ea typeface="標楷體" panose="03000509000000000000" pitchFamily="65" charset="-120"/>
              </a:rPr>
              <a:t>)</a:t>
            </a: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陡</a:t>
            </a:r>
            <a:r>
              <a:rPr lang="zh-TW" altLang="zh-TW" sz="2400" kern="1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，可知</a:t>
            </a:r>
            <a:r>
              <a:rPr lang="zh-TW" altLang="zh-TW" sz="2400" kern="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，殖利率下跌對債券價格的影響比殖利率上升同樣幅度對債券價格的影響大。</a:t>
            </a:r>
            <a:endParaRPr lang="zh-TW" altLang="zh-TW" sz="2400" dirty="0"/>
          </a:p>
          <a:p>
            <a:pPr marL="0" indent="0" algn="just">
              <a:buNone/>
            </a:pPr>
            <a:r>
              <a:rPr lang="en-US" altLang="zh-TW" sz="2400" dirty="0" smtClean="0"/>
              <a:t>5.  </a:t>
            </a:r>
            <a:r>
              <a:rPr lang="zh-TW" altLang="zh-TW" sz="2400" dirty="0" smtClean="0"/>
              <a:t>債券</a:t>
            </a:r>
            <a:r>
              <a:rPr lang="zh-TW" altLang="zh-TW" sz="2400" dirty="0"/>
              <a:t>的票面利率越小，債券利率風險越</a:t>
            </a:r>
            <a:r>
              <a:rPr lang="zh-TW" altLang="zh-TW" sz="2400" dirty="0" smtClean="0"/>
              <a:t>大</a:t>
            </a:r>
            <a:r>
              <a:rPr lang="zh-CN" altLang="en-US" sz="2400" dirty="0" smtClean="0"/>
              <a:t>。</a:t>
            </a:r>
            <a:endParaRPr lang="zh-TW" altLang="zh-TW" sz="2400" dirty="0"/>
          </a:p>
          <a:p>
            <a:pPr>
              <a:buFont typeface="Wingdings" panose="05000000000000000000" pitchFamily="2" charset="2"/>
              <a:buChar char="Ø"/>
            </a:pPr>
            <a:r>
              <a:rPr lang="zh-TW" altLang="en-US" sz="2400" dirty="0"/>
              <a:t>面利率小的債券</a:t>
            </a:r>
            <a:r>
              <a:rPr lang="zh-TW" altLang="en-US" sz="2400" dirty="0" smtClean="0"/>
              <a:t>，</a:t>
            </a:r>
            <a:r>
              <a:rPr lang="zh-TW" altLang="en-US" sz="2400" dirty="0"/>
              <a:t>相對而言，</a:t>
            </a:r>
            <a:r>
              <a:rPr lang="zh-TW" altLang="en-US" sz="2400" dirty="0" smtClean="0"/>
              <a:t>最後</a:t>
            </a:r>
            <a:r>
              <a:rPr lang="zh-TW" altLang="en-US" sz="2400" dirty="0"/>
              <a:t>一期的現金流</a:t>
            </a:r>
            <a:r>
              <a:rPr lang="en-US" altLang="zh-TW" sz="2400" dirty="0"/>
              <a:t>(</a:t>
            </a:r>
            <a:r>
              <a:rPr lang="zh-TW" altLang="en-US" sz="2400" dirty="0"/>
              <a:t>面額</a:t>
            </a:r>
            <a:r>
              <a:rPr lang="en-US" altLang="zh-TW" sz="2400" dirty="0"/>
              <a:t>)</a:t>
            </a:r>
            <a:r>
              <a:rPr lang="zh-TW" altLang="en-US" sz="2400" dirty="0"/>
              <a:t>比較大</a:t>
            </a:r>
            <a:r>
              <a:rPr lang="zh-TW" altLang="en-US" sz="2400" dirty="0" smtClean="0"/>
              <a:t>，因此</a:t>
            </a:r>
            <a:r>
              <a:rPr lang="zh-TW" altLang="en-US" sz="2400" dirty="0"/>
              <a:t>，現金流的平均到期期間比較長</a:t>
            </a:r>
            <a:r>
              <a:rPr lang="zh-TW" altLang="en-US" sz="2400" dirty="0" smtClean="0"/>
              <a:t>，如果</a:t>
            </a:r>
            <a:r>
              <a:rPr lang="zh-TW" altLang="en-US" sz="2400" dirty="0"/>
              <a:t>殖利率上升的幅度相同</a:t>
            </a:r>
            <a:r>
              <a:rPr lang="zh-TW" altLang="en-US" sz="2400" dirty="0" smtClean="0"/>
              <a:t>，價格</a:t>
            </a:r>
            <a:r>
              <a:rPr lang="zh-TW" altLang="en-US" sz="2400" dirty="0"/>
              <a:t>下跌幅度比較大大。以零息票債券為例，其票面利率最低</a:t>
            </a:r>
            <a:r>
              <a:rPr lang="en-US" altLang="zh-TW" sz="2400" dirty="0"/>
              <a:t>(</a:t>
            </a:r>
            <a:r>
              <a:rPr lang="zh-TW" altLang="en-US" sz="2400" dirty="0"/>
              <a:t>為零</a:t>
            </a:r>
            <a:r>
              <a:rPr lang="en-US" altLang="zh-TW" sz="2400" dirty="0"/>
              <a:t>)</a:t>
            </a:r>
            <a:r>
              <a:rPr lang="zh-TW" altLang="en-US" sz="2400" dirty="0"/>
              <a:t>，相對而言，其最後一期的現金流</a:t>
            </a:r>
            <a:r>
              <a:rPr lang="en-US" altLang="zh-TW" sz="2400" dirty="0"/>
              <a:t>(</a:t>
            </a:r>
            <a:r>
              <a:rPr lang="zh-TW" altLang="en-US" sz="2400" dirty="0"/>
              <a:t>面額</a:t>
            </a:r>
            <a:r>
              <a:rPr lang="en-US" altLang="zh-TW" sz="2400" dirty="0"/>
              <a:t>)</a:t>
            </a:r>
            <a:r>
              <a:rPr lang="zh-TW" altLang="en-US" sz="2400" dirty="0"/>
              <a:t>最大，所以，其現金流的平均到期期間最長。</a:t>
            </a:r>
            <a:endParaRPr lang="en-US" altLang="zh-CN" sz="2400" dirty="0" smtClean="0"/>
          </a:p>
        </p:txBody>
      </p:sp>
      <p:sp>
        <p:nvSpPr>
          <p:cNvPr id="4" name="Footer Placeholder 3"/>
          <p:cNvSpPr>
            <a:spLocks noGrp="1"/>
          </p:cNvSpPr>
          <p:nvPr>
            <p:ph type="ftr" sz="quarter" idx="11"/>
          </p:nvPr>
        </p:nvSpPr>
        <p:spPr/>
        <p:txBody>
          <a:bodyPr/>
          <a:lstStyle/>
          <a:p>
            <a:pPr>
              <a:defRPr/>
            </a:pPr>
            <a:r>
              <a:rPr lang="zh-TW" altLang="en-US" smtClean="0">
                <a:solidFill>
                  <a:srgbClr val="000000"/>
                </a:solidFill>
              </a:rPr>
              <a:t>黃志典：金融市場概論</a:t>
            </a:r>
            <a:endParaRPr lang="en-US" altLang="zh-TW">
              <a:solidFill>
                <a:srgbClr val="000000"/>
              </a:solidFill>
            </a:endParaRPr>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solidFill>
                  <a:srgbClr val="000000"/>
                </a:solidFill>
              </a:rPr>
              <a:pPr>
                <a:defRPr/>
              </a:pPr>
              <a:t>45</a:t>
            </a:fld>
            <a:endParaRPr lang="en-US" altLang="zh-TW">
              <a:solidFill>
                <a:srgbClr val="000000"/>
              </a:solidFill>
            </a:endParaRPr>
          </a:p>
        </p:txBody>
      </p:sp>
    </p:spTree>
    <p:extLst>
      <p:ext uri="{BB962C8B-B14F-4D97-AF65-F5344CB8AC3E}">
        <p14:creationId xmlns:p14="http://schemas.microsoft.com/office/powerpoint/2010/main" val="193815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3400"/>
            <a:ext cx="7772400" cy="1143000"/>
          </a:xfrm>
        </p:spPr>
        <p:txBody>
          <a:bodyPr/>
          <a:lstStyle/>
          <a:p>
            <a:r>
              <a:rPr lang="zh-TW" altLang="zh-TW" dirty="0">
                <a:effectLst>
                  <a:outerShdw blurRad="38100" dist="38100" dir="2700000" algn="tl">
                    <a:srgbClr val="000000">
                      <a:alpha val="43137"/>
                    </a:srgbClr>
                  </a:outerShdw>
                </a:effectLst>
              </a:rPr>
              <a:t>債券的利率</a:t>
            </a:r>
            <a:r>
              <a:rPr lang="zh-TW" altLang="zh-TW" dirty="0" smtClean="0">
                <a:effectLst>
                  <a:outerShdw blurRad="38100" dist="38100" dir="2700000" algn="tl">
                    <a:srgbClr val="000000">
                      <a:alpha val="43137"/>
                    </a:srgbClr>
                  </a:outerShdw>
                </a:effectLst>
              </a:rPr>
              <a:t>風險</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p>
        </p:txBody>
      </p:sp>
      <p:sp>
        <p:nvSpPr>
          <p:cNvPr id="3" name="Content Placeholder 2"/>
          <p:cNvSpPr>
            <a:spLocks noGrp="1"/>
          </p:cNvSpPr>
          <p:nvPr>
            <p:ph idx="1"/>
          </p:nvPr>
        </p:nvSpPr>
        <p:spPr>
          <a:xfrm>
            <a:off x="611560" y="1265296"/>
            <a:ext cx="8208912" cy="4827999"/>
          </a:xfrm>
        </p:spPr>
        <p:txBody>
          <a:bodyPr/>
          <a:lstStyle/>
          <a:p>
            <a:pPr marL="0" indent="0">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範例</a:t>
            </a:r>
            <a:r>
              <a:rPr lang="en-US" altLang="zh-TW" sz="2400" dirty="0">
                <a:latin typeface="標楷體" panose="03000509000000000000" pitchFamily="65" charset="-120"/>
                <a:ea typeface="標楷體" panose="03000509000000000000" pitchFamily="65" charset="-120"/>
              </a:rPr>
              <a:t>10&gt;</a:t>
            </a:r>
            <a:endParaRPr lang="zh-TW" altLang="zh-TW" sz="2400" dirty="0">
              <a:latin typeface="標楷體" panose="03000509000000000000" pitchFamily="65" charset="-120"/>
              <a:ea typeface="標楷體" panose="03000509000000000000" pitchFamily="65" charset="-120"/>
            </a:endParaRPr>
          </a:p>
          <a:p>
            <a:pPr marL="0" indent="0">
              <a:buNone/>
            </a:pPr>
            <a:r>
              <a:rPr lang="zh-TW" altLang="zh-TW" sz="2400" dirty="0">
                <a:latin typeface="標楷體" panose="03000509000000000000" pitchFamily="65" charset="-120"/>
                <a:ea typeface="標楷體" panose="03000509000000000000" pitchFamily="65" charset="-120"/>
              </a:rPr>
              <a:t>投資人</a:t>
            </a:r>
            <a:r>
              <a:rPr lang="zh-TW" altLang="zh-TW" sz="2400" dirty="0" smtClean="0">
                <a:latin typeface="標楷體" panose="03000509000000000000" pitchFamily="65" charset="-120"/>
                <a:ea typeface="標楷體" panose="03000509000000000000" pitchFamily="65" charset="-120"/>
              </a:rPr>
              <a:t>買進存續</a:t>
            </a:r>
            <a:r>
              <a:rPr lang="zh-TW" altLang="zh-TW" sz="2400" dirty="0">
                <a:latin typeface="標楷體" panose="03000509000000000000" pitchFamily="65" charset="-120"/>
                <a:ea typeface="標楷體" panose="03000509000000000000" pitchFamily="65" charset="-120"/>
              </a:rPr>
              <a:t>期限為</a:t>
            </a:r>
            <a:r>
              <a:rPr lang="en-US" altLang="zh-TW" sz="2400" dirty="0">
                <a:latin typeface="標楷體" panose="03000509000000000000" pitchFamily="65" charset="-120"/>
                <a:ea typeface="標楷體" panose="03000509000000000000" pitchFamily="65" charset="-120"/>
              </a:rPr>
              <a:t>10</a:t>
            </a:r>
            <a:r>
              <a:rPr lang="zh-TW" altLang="zh-TW" sz="2400" dirty="0">
                <a:latin typeface="標楷體" panose="03000509000000000000" pitchFamily="65" charset="-120"/>
                <a:ea typeface="標楷體" panose="03000509000000000000" pitchFamily="65" charset="-120"/>
              </a:rPr>
              <a:t>年的公債，買進時的殖利率為</a:t>
            </a:r>
            <a:r>
              <a:rPr lang="en-US" altLang="zh-TW" sz="2400" dirty="0">
                <a:latin typeface="標楷體" panose="03000509000000000000" pitchFamily="65" charset="-120"/>
                <a:ea typeface="標楷體" panose="03000509000000000000" pitchFamily="65" charset="-120"/>
              </a:rPr>
              <a:t>6%</a:t>
            </a:r>
            <a:r>
              <a:rPr lang="zh-TW" altLang="zh-TW" sz="2400" dirty="0">
                <a:latin typeface="標楷體" panose="03000509000000000000" pitchFamily="65" charset="-120"/>
                <a:ea typeface="標楷體" panose="03000509000000000000" pitchFamily="65" charset="-120"/>
              </a:rPr>
              <a:t>，如果殖利率上升為</a:t>
            </a:r>
            <a:r>
              <a:rPr lang="en-US" altLang="zh-TW" sz="2400" dirty="0">
                <a:latin typeface="標楷體" panose="03000509000000000000" pitchFamily="65" charset="-120"/>
                <a:ea typeface="標楷體" panose="03000509000000000000" pitchFamily="65" charset="-120"/>
              </a:rPr>
              <a:t>6.1%</a:t>
            </a:r>
            <a:r>
              <a:rPr lang="zh-TW" altLang="zh-TW" sz="2400" dirty="0">
                <a:latin typeface="標楷體" panose="03000509000000000000" pitchFamily="65" charset="-120"/>
                <a:ea typeface="標楷體" panose="03000509000000000000" pitchFamily="65" charset="-120"/>
              </a:rPr>
              <a:t>，該公債的價格變動百分比為多少</a:t>
            </a:r>
            <a:r>
              <a:rPr lang="en-US" altLang="zh-TW" sz="2400" dirty="0">
                <a:latin typeface="標楷體" panose="03000509000000000000" pitchFamily="65" charset="-120"/>
                <a:ea typeface="標楷體" panose="03000509000000000000" pitchFamily="65" charset="-120"/>
              </a:rPr>
              <a:t>?</a:t>
            </a:r>
            <a:endParaRPr lang="zh-TW" altLang="zh-TW" sz="2400" dirty="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說明</a:t>
            </a:r>
            <a:r>
              <a:rPr lang="en-US" altLang="zh-TW" sz="2400" dirty="0" smtClean="0">
                <a:latin typeface="標楷體" panose="03000509000000000000" pitchFamily="65" charset="-120"/>
                <a:ea typeface="標楷體" panose="03000509000000000000" pitchFamily="65" charset="-120"/>
              </a:rPr>
              <a:t>&gt;</a:t>
            </a:r>
            <a:endParaRPr lang="zh-TW" altLang="zh-TW" sz="2400" dirty="0">
              <a:latin typeface="標楷體" panose="03000509000000000000" pitchFamily="65" charset="-120"/>
              <a:ea typeface="標楷體" panose="03000509000000000000" pitchFamily="65" charset="-120"/>
            </a:endParaRPr>
          </a:p>
          <a:p>
            <a:pPr marL="0" indent="0">
              <a:buNone/>
            </a:pPr>
            <a:r>
              <a:rPr lang="zh-TW" altLang="zh-TW" sz="2400" dirty="0">
                <a:latin typeface="標楷體" panose="03000509000000000000" pitchFamily="65" charset="-120"/>
                <a:ea typeface="標楷體" panose="03000509000000000000" pitchFamily="65" charset="-120"/>
              </a:rPr>
              <a:t>殖利率變動幅度小時，債券的價格變動比例大約等於：</a:t>
            </a:r>
          </a:p>
          <a:p>
            <a:pPr marL="400050" lvl="1" indent="0">
              <a:buNone/>
            </a:pPr>
            <a:r>
              <a:rPr lang="zh-TW" altLang="zh-TW" sz="2400" dirty="0">
                <a:latin typeface="標楷體" panose="03000509000000000000" pitchFamily="65" charset="-120"/>
                <a:ea typeface="標楷體" panose="03000509000000000000" pitchFamily="65" charset="-120"/>
              </a:rPr>
              <a:t>－</a:t>
            </a:r>
            <a:r>
              <a:rPr lang="en-US" altLang="zh-TW" sz="24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存續期間</a:t>
            </a:r>
            <a:r>
              <a:rPr lang="en-US" altLang="zh-TW" sz="2400" dirty="0" smtClean="0">
                <a:latin typeface="標楷體" panose="03000509000000000000" pitchFamily="65" charset="-120"/>
                <a:ea typeface="標楷體" panose="03000509000000000000" pitchFamily="65" charset="-120"/>
              </a:rPr>
              <a:t>/(1</a:t>
            </a:r>
            <a:r>
              <a:rPr lang="en-US" altLang="zh-TW" sz="2400" dirty="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殖</a:t>
            </a:r>
            <a:r>
              <a:rPr lang="zh-TW" altLang="zh-TW" sz="2400" dirty="0" smtClean="0">
                <a:latin typeface="標楷體" panose="03000509000000000000" pitchFamily="65" charset="-120"/>
                <a:ea typeface="標楷體" panose="03000509000000000000" pitchFamily="65" charset="-120"/>
              </a:rPr>
              <a:t>利率</a:t>
            </a:r>
            <a:r>
              <a:rPr lang="en-US" altLang="zh-TW" sz="2400" dirty="0" smtClean="0">
                <a:latin typeface="標楷體" panose="03000509000000000000" pitchFamily="65" charset="-120"/>
                <a:ea typeface="標楷體" panose="03000509000000000000" pitchFamily="65" charset="-120"/>
              </a:rPr>
              <a:t>)]</a:t>
            </a:r>
            <a:r>
              <a:rPr lang="zh-TW" altLang="zh-TW" sz="2400" dirty="0">
                <a:latin typeface="標楷體" panose="03000509000000000000" pitchFamily="65" charset="-120"/>
                <a:ea typeface="標楷體" panose="03000509000000000000" pitchFamily="65" charset="-120"/>
              </a:rPr>
              <a:t>×殖利率變動量</a:t>
            </a:r>
          </a:p>
          <a:p>
            <a:pPr marL="0" indent="0">
              <a:buNone/>
            </a:pPr>
            <a:endParaRPr lang="en-US" altLang="zh-TW" sz="2400" dirty="0" smtClean="0">
              <a:latin typeface="標楷體" panose="03000509000000000000" pitchFamily="65" charset="-120"/>
              <a:ea typeface="標楷體" panose="03000509000000000000" pitchFamily="65" charset="-120"/>
            </a:endParaRPr>
          </a:p>
          <a:p>
            <a:pPr marL="0" indent="0">
              <a:buNone/>
            </a:pPr>
            <a:r>
              <a:rPr lang="zh-TW" altLang="zh-TW" sz="2400" dirty="0" smtClean="0">
                <a:latin typeface="標楷體" panose="03000509000000000000" pitchFamily="65" charset="-120"/>
                <a:ea typeface="標楷體" panose="03000509000000000000" pitchFamily="65" charset="-120"/>
              </a:rPr>
              <a:t>所以</a:t>
            </a:r>
            <a:r>
              <a:rPr lang="zh-TW" altLang="zh-TW" sz="2400" dirty="0">
                <a:latin typeface="標楷體" panose="03000509000000000000" pitchFamily="65" charset="-120"/>
                <a:ea typeface="標楷體" panose="03000509000000000000" pitchFamily="65" charset="-120"/>
              </a:rPr>
              <a:t>，如果殖利率上升為</a:t>
            </a:r>
            <a:r>
              <a:rPr lang="en-US" altLang="zh-TW" sz="2400" dirty="0">
                <a:latin typeface="標楷體" panose="03000509000000000000" pitchFamily="65" charset="-120"/>
                <a:ea typeface="標楷體" panose="03000509000000000000" pitchFamily="65" charset="-120"/>
              </a:rPr>
              <a:t>6.1%</a:t>
            </a:r>
            <a:r>
              <a:rPr lang="zh-TW" altLang="zh-TW" sz="2400" dirty="0">
                <a:latin typeface="標楷體" panose="03000509000000000000" pitchFamily="65" charset="-120"/>
                <a:ea typeface="標楷體" panose="03000509000000000000" pitchFamily="65" charset="-120"/>
              </a:rPr>
              <a:t>，公債的價格變動率為：</a:t>
            </a:r>
            <a:endParaRPr lang="zh-TW" altLang="en-US" sz="24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46</a:t>
            </a:fld>
            <a:endParaRPr lang="en-US" altLang="zh-TW"/>
          </a:p>
        </p:txBody>
      </p:sp>
      <p:graphicFrame>
        <p:nvGraphicFramePr>
          <p:cNvPr id="7" name="Object 6"/>
          <p:cNvGraphicFramePr>
            <a:graphicFrameLocks noChangeAspect="1"/>
          </p:cNvGraphicFramePr>
          <p:nvPr>
            <p:extLst>
              <p:ext uri="{D42A27DB-BD31-4B8C-83A1-F6EECF244321}">
                <p14:modId xmlns:p14="http://schemas.microsoft.com/office/powerpoint/2010/main" val="1357070384"/>
              </p:ext>
            </p:extLst>
          </p:nvPr>
        </p:nvGraphicFramePr>
        <p:xfrm>
          <a:off x="2051720" y="4869160"/>
          <a:ext cx="4392489" cy="652938"/>
        </p:xfrm>
        <a:graphic>
          <a:graphicData uri="http://schemas.openxmlformats.org/presentationml/2006/ole">
            <mc:AlternateContent xmlns:mc="http://schemas.openxmlformats.org/markup-compatibility/2006">
              <mc:Choice xmlns:v="urn:schemas-microsoft-com:vml" Requires="v">
                <p:oleObj spid="_x0000_s36879" name="Equation" r:id="rId3" imgW="2819400" imgH="419100" progId="Equation.DSMT4">
                  <p:embed/>
                </p:oleObj>
              </mc:Choice>
              <mc:Fallback>
                <p:oleObj name="Equation" r:id="rId3" imgW="2819400" imgH="4191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869160"/>
                        <a:ext cx="4392489" cy="652938"/>
                      </a:xfrm>
                      <a:prstGeom prst="rect">
                        <a:avLst/>
                      </a:prstGeom>
                      <a:noFill/>
                    </p:spPr>
                  </p:pic>
                </p:oleObj>
              </mc:Fallback>
            </mc:AlternateContent>
          </a:graphicData>
        </a:graphic>
      </p:graphicFrame>
    </p:spTree>
    <p:extLst>
      <p:ext uri="{BB962C8B-B14F-4D97-AF65-F5344CB8AC3E}">
        <p14:creationId xmlns:p14="http://schemas.microsoft.com/office/powerpoint/2010/main" val="42159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500"/>
                                        <p:tgtEl>
                                          <p:spTgt spid="3">
                                            <p:txEl>
                                              <p:pRg st="6" end="6"/>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772400" cy="1143000"/>
          </a:xfrm>
        </p:spPr>
        <p:txBody>
          <a:bodyPr/>
          <a:lstStyle/>
          <a:p>
            <a:r>
              <a:rPr lang="zh-TW" altLang="zh-TW" dirty="0">
                <a:effectLst>
                  <a:outerShdw blurRad="38100" dist="38100" dir="2700000" algn="tl">
                    <a:srgbClr val="000000">
                      <a:alpha val="43137"/>
                    </a:srgbClr>
                  </a:outerShdw>
                </a:effectLst>
              </a:rPr>
              <a:t>債券的利率</a:t>
            </a:r>
            <a:r>
              <a:rPr lang="zh-TW" altLang="zh-TW" dirty="0" smtClean="0">
                <a:effectLst>
                  <a:outerShdw blurRad="38100" dist="38100" dir="2700000" algn="tl">
                    <a:srgbClr val="000000">
                      <a:alpha val="43137"/>
                    </a:srgbClr>
                  </a:outerShdw>
                </a:effectLst>
              </a:rPr>
              <a:t>風險</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p>
        </p:txBody>
      </p:sp>
      <p:sp>
        <p:nvSpPr>
          <p:cNvPr id="3" name="Content Placeholder 2"/>
          <p:cNvSpPr>
            <a:spLocks noGrp="1"/>
          </p:cNvSpPr>
          <p:nvPr>
            <p:ph idx="1"/>
          </p:nvPr>
        </p:nvSpPr>
        <p:spPr>
          <a:xfrm>
            <a:off x="685800" y="1318015"/>
            <a:ext cx="8062664" cy="4114800"/>
          </a:xfrm>
        </p:spPr>
        <p:txBody>
          <a:bodyPr/>
          <a:lstStyle/>
          <a:p>
            <a:pPr marL="0" indent="0">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範例</a:t>
            </a:r>
            <a:r>
              <a:rPr lang="en-US" altLang="zh-TW" sz="2400" dirty="0">
                <a:latin typeface="標楷體" panose="03000509000000000000" pitchFamily="65" charset="-120"/>
                <a:ea typeface="標楷體" panose="03000509000000000000" pitchFamily="65" charset="-120"/>
              </a:rPr>
              <a:t>11&gt;</a:t>
            </a:r>
            <a:endParaRPr lang="zh-TW" altLang="zh-TW" sz="2400" dirty="0">
              <a:latin typeface="標楷體" panose="03000509000000000000" pitchFamily="65" charset="-120"/>
              <a:ea typeface="標楷體" panose="03000509000000000000" pitchFamily="65" charset="-120"/>
            </a:endParaRPr>
          </a:p>
          <a:p>
            <a:pPr marL="0" indent="0">
              <a:buNone/>
            </a:pP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投資人買進期限</a:t>
            </a:r>
            <a:r>
              <a:rPr lang="zh-TW" altLang="zh-TW" sz="2400" dirty="0">
                <a:latin typeface="標楷體" panose="03000509000000000000" pitchFamily="65" charset="-120"/>
                <a:ea typeface="標楷體" panose="03000509000000000000" pitchFamily="65" charset="-120"/>
              </a:rPr>
              <a:t>為</a:t>
            </a:r>
            <a:r>
              <a:rPr lang="en-US" altLang="zh-TW" sz="2400" dirty="0">
                <a:latin typeface="標楷體" panose="03000509000000000000" pitchFamily="65" charset="-120"/>
                <a:ea typeface="標楷體" panose="03000509000000000000" pitchFamily="65" charset="-120"/>
              </a:rPr>
              <a:t>10</a:t>
            </a:r>
            <a:r>
              <a:rPr lang="zh-TW" altLang="zh-TW" sz="2400" dirty="0">
                <a:latin typeface="標楷體" panose="03000509000000000000" pitchFamily="65" charset="-120"/>
                <a:ea typeface="標楷體" panose="03000509000000000000" pitchFamily="65" charset="-120"/>
              </a:rPr>
              <a:t>年、凸率為</a:t>
            </a:r>
            <a:r>
              <a:rPr lang="en-US" altLang="zh-TW" sz="2400" dirty="0">
                <a:latin typeface="標楷體" panose="03000509000000000000" pitchFamily="65" charset="-120"/>
                <a:ea typeface="標楷體" panose="03000509000000000000" pitchFamily="65" charset="-120"/>
              </a:rPr>
              <a:t>66.88</a:t>
            </a:r>
            <a:r>
              <a:rPr lang="zh-TW" altLang="zh-TW" sz="2400" dirty="0">
                <a:latin typeface="標楷體" panose="03000509000000000000" pitchFamily="65" charset="-120"/>
                <a:ea typeface="標楷體" panose="03000509000000000000" pitchFamily="65" charset="-120"/>
              </a:rPr>
              <a:t>年</a:t>
            </a:r>
            <a:r>
              <a:rPr lang="en-US" altLang="zh-TW" sz="2400" baseline="30000" dirty="0">
                <a:latin typeface="標楷體" panose="03000509000000000000" pitchFamily="65" charset="-120"/>
                <a:ea typeface="標楷體" panose="03000509000000000000" pitchFamily="65" charset="-120"/>
              </a:rPr>
              <a:t>2</a:t>
            </a:r>
            <a:r>
              <a:rPr lang="zh-TW" altLang="zh-TW" sz="2400" dirty="0">
                <a:latin typeface="標楷體" panose="03000509000000000000" pitchFamily="65" charset="-120"/>
                <a:ea typeface="標楷體" panose="03000509000000000000" pitchFamily="65" charset="-120"/>
              </a:rPr>
              <a:t>的美國公債，買進時的殖利率為</a:t>
            </a:r>
            <a:r>
              <a:rPr lang="en-US" altLang="zh-TW" sz="2400" dirty="0">
                <a:latin typeface="標楷體" panose="03000509000000000000" pitchFamily="65" charset="-120"/>
                <a:ea typeface="標楷體" panose="03000509000000000000" pitchFamily="65" charset="-120"/>
              </a:rPr>
              <a:t>6%</a:t>
            </a:r>
            <a:r>
              <a:rPr lang="zh-TW" altLang="zh-TW" sz="2400" dirty="0">
                <a:latin typeface="標楷體" panose="03000509000000000000" pitchFamily="65" charset="-120"/>
                <a:ea typeface="標楷體" panose="03000509000000000000" pitchFamily="65" charset="-120"/>
              </a:rPr>
              <a:t>，如果殖利率上升為</a:t>
            </a:r>
            <a:r>
              <a:rPr lang="en-US" altLang="zh-TW" sz="2400" dirty="0">
                <a:latin typeface="標楷體" panose="03000509000000000000" pitchFamily="65" charset="-120"/>
                <a:ea typeface="標楷體" panose="03000509000000000000" pitchFamily="65" charset="-120"/>
              </a:rPr>
              <a:t>7.5%</a:t>
            </a:r>
            <a:r>
              <a:rPr lang="zh-TW" altLang="zh-TW" sz="2400" dirty="0">
                <a:latin typeface="標楷體" panose="03000509000000000000" pitchFamily="65" charset="-120"/>
                <a:ea typeface="標楷體" panose="03000509000000000000" pitchFamily="65" charset="-120"/>
              </a:rPr>
              <a:t>，該公債的價格變動百分比為多少</a:t>
            </a:r>
            <a:r>
              <a:rPr lang="en-US" altLang="zh-TW" sz="2400" dirty="0">
                <a:latin typeface="標楷體" panose="03000509000000000000" pitchFamily="65" charset="-120"/>
                <a:ea typeface="標楷體" panose="03000509000000000000" pitchFamily="65" charset="-120"/>
              </a:rPr>
              <a:t>?</a:t>
            </a:r>
            <a:endParaRPr lang="zh-TW" altLang="zh-TW" sz="2400" dirty="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&lt;</a:t>
            </a:r>
            <a:r>
              <a:rPr lang="zh-TW" altLang="zh-TW" sz="2400" dirty="0">
                <a:latin typeface="標楷體" panose="03000509000000000000" pitchFamily="65" charset="-120"/>
                <a:ea typeface="標楷體" panose="03000509000000000000" pitchFamily="65" charset="-120"/>
              </a:rPr>
              <a:t>說明</a:t>
            </a:r>
            <a:r>
              <a:rPr lang="en-US" altLang="zh-TW" sz="2400" dirty="0">
                <a:latin typeface="標楷體" panose="03000509000000000000" pitchFamily="65" charset="-120"/>
                <a:ea typeface="標楷體" panose="03000509000000000000" pitchFamily="65" charset="-120"/>
              </a:rPr>
              <a:t>&gt;</a:t>
            </a:r>
            <a:endParaRPr lang="zh-TW" altLang="zh-TW" sz="2400" dirty="0">
              <a:latin typeface="標楷體" panose="03000509000000000000" pitchFamily="65" charset="-120"/>
              <a:ea typeface="標楷體" panose="03000509000000000000" pitchFamily="65" charset="-120"/>
            </a:endParaRPr>
          </a:p>
          <a:p>
            <a:pPr marL="0" indent="0">
              <a:buNone/>
            </a:pP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殖利率變動幅度比較大時，債券的價格變動比例等於：</a:t>
            </a:r>
          </a:p>
          <a:p>
            <a:pPr marL="457200" lvl="1" indent="0">
              <a:buNone/>
            </a:pPr>
            <a:r>
              <a:rPr lang="en-US" altLang="zh-CN"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修正存續期間×</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殖利率變動量</a:t>
            </a:r>
            <a:r>
              <a:rPr lang="en-US" altLang="zh-TW" sz="2400" dirty="0" smtClean="0">
                <a:latin typeface="標楷體" panose="03000509000000000000" pitchFamily="65" charset="-120"/>
                <a:ea typeface="標楷體" panose="03000509000000000000" pitchFamily="65" charset="-120"/>
              </a:rPr>
              <a:t>) +0.5</a:t>
            </a:r>
            <a:r>
              <a:rPr lang="zh-TW" altLang="zh-TW" sz="2400" dirty="0" smtClean="0">
                <a:latin typeface="標楷體" panose="03000509000000000000" pitchFamily="65" charset="-120"/>
                <a:ea typeface="標楷體" panose="03000509000000000000" pitchFamily="65" charset="-120"/>
              </a:rPr>
              <a:t>×凸率×</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殖利率變動量</a:t>
            </a:r>
            <a:r>
              <a:rPr lang="en-US" altLang="zh-TW" sz="2400" dirty="0" smtClean="0">
                <a:latin typeface="標楷體" panose="03000509000000000000" pitchFamily="65" charset="-120"/>
                <a:ea typeface="標楷體" panose="03000509000000000000" pitchFamily="65" charset="-120"/>
              </a:rPr>
              <a:t>)</a:t>
            </a:r>
            <a:r>
              <a:rPr lang="en-US" altLang="zh-TW" sz="2400" baseline="30000" dirty="0" smtClean="0">
                <a:latin typeface="標楷體" panose="03000509000000000000" pitchFamily="65" charset="-120"/>
                <a:ea typeface="標楷體" panose="03000509000000000000" pitchFamily="65" charset="-120"/>
              </a:rPr>
              <a:t>2</a:t>
            </a:r>
            <a:endParaRPr lang="zh-TW" altLang="zh-TW" sz="2400" dirty="0" smtClean="0">
              <a:latin typeface="標楷體" panose="03000509000000000000" pitchFamily="65" charset="-120"/>
              <a:ea typeface="標楷體" panose="03000509000000000000" pitchFamily="65" charset="-120"/>
            </a:endParaRPr>
          </a:p>
          <a:p>
            <a:pPr marL="0" indent="0">
              <a:buNone/>
            </a:pP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所以</a:t>
            </a:r>
            <a:r>
              <a:rPr lang="zh-TW" altLang="zh-TW" sz="2400" dirty="0">
                <a:latin typeface="標楷體" panose="03000509000000000000" pitchFamily="65" charset="-120"/>
                <a:ea typeface="標楷體" panose="03000509000000000000" pitchFamily="65" charset="-120"/>
              </a:rPr>
              <a:t>，如果殖利率上升為</a:t>
            </a:r>
            <a:r>
              <a:rPr lang="en-US" altLang="zh-TW" sz="2400" dirty="0">
                <a:latin typeface="標楷體" panose="03000509000000000000" pitchFamily="65" charset="-120"/>
                <a:ea typeface="標楷體" panose="03000509000000000000" pitchFamily="65" charset="-120"/>
              </a:rPr>
              <a:t>7.5%</a:t>
            </a:r>
            <a:r>
              <a:rPr lang="zh-TW" altLang="zh-TW" sz="2400" dirty="0">
                <a:latin typeface="標楷體" panose="03000509000000000000" pitchFamily="65" charset="-120"/>
                <a:ea typeface="標楷體" panose="03000509000000000000" pitchFamily="65" charset="-120"/>
              </a:rPr>
              <a:t>，公債的價格變動率為：</a:t>
            </a:r>
          </a:p>
          <a:p>
            <a:pPr marL="0" indent="0">
              <a:buNone/>
            </a:pPr>
            <a:r>
              <a:rPr lang="en-US" altLang="zh-TW" sz="2400" dirty="0" smtClean="0">
                <a:latin typeface="標楷體" panose="03000509000000000000" pitchFamily="65" charset="-120"/>
                <a:ea typeface="標楷體" panose="03000509000000000000" pitchFamily="65" charset="-120"/>
              </a:rPr>
              <a:t> </a:t>
            </a:r>
            <a:endParaRPr lang="zh-TW" altLang="en-US" sz="24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a:xfrm>
            <a:off x="3122060" y="6248400"/>
            <a:ext cx="2895600" cy="457200"/>
          </a:xfrm>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47</a:t>
            </a:fld>
            <a:endParaRPr lang="en-US" altLang="zh-TW"/>
          </a:p>
        </p:txBody>
      </p:sp>
      <p:graphicFrame>
        <p:nvGraphicFramePr>
          <p:cNvPr id="9" name="Object 8"/>
          <p:cNvGraphicFramePr>
            <a:graphicFrameLocks noChangeAspect="1"/>
          </p:cNvGraphicFramePr>
          <p:nvPr>
            <p:extLst>
              <p:ext uri="{D42A27DB-BD31-4B8C-83A1-F6EECF244321}">
                <p14:modId xmlns:p14="http://schemas.microsoft.com/office/powerpoint/2010/main" val="12445891"/>
              </p:ext>
            </p:extLst>
          </p:nvPr>
        </p:nvGraphicFramePr>
        <p:xfrm>
          <a:off x="2076082" y="5085184"/>
          <a:ext cx="4872182" cy="1163216"/>
        </p:xfrm>
        <a:graphic>
          <a:graphicData uri="http://schemas.openxmlformats.org/presentationml/2006/ole">
            <mc:AlternateContent xmlns:mc="http://schemas.openxmlformats.org/markup-compatibility/2006">
              <mc:Choice xmlns:v="urn:schemas-microsoft-com:vml" Requires="v">
                <p:oleObj spid="_x0000_s37904" name="Equation" r:id="rId3" imgW="3466800" imgH="838080" progId="Equation.DSMT4">
                  <p:embed/>
                </p:oleObj>
              </mc:Choice>
              <mc:Fallback>
                <p:oleObj name="Equation" r:id="rId3" imgW="3466800" imgH="83808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082" y="5085184"/>
                        <a:ext cx="4872182" cy="1163216"/>
                      </a:xfrm>
                      <a:prstGeom prst="rect">
                        <a:avLst/>
                      </a:prstGeom>
                      <a:noFill/>
                    </p:spPr>
                  </p:pic>
                </p:oleObj>
              </mc:Fallback>
            </mc:AlternateContent>
          </a:graphicData>
        </a:graphic>
      </p:graphicFrame>
    </p:spTree>
    <p:extLst>
      <p:ext uri="{BB962C8B-B14F-4D97-AF65-F5344CB8AC3E}">
        <p14:creationId xmlns:p14="http://schemas.microsoft.com/office/powerpoint/2010/main" val="142093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1000"/>
                                        <p:tgtEl>
                                          <p:spTgt spid="3">
                                            <p:txEl>
                                              <p:pRg st="5" end="5"/>
                                            </p:txEl>
                                          </p:spTgt>
                                        </p:tgtEl>
                                      </p:cBhvr>
                                    </p:animEffect>
                                    <p:anim calcmode="lin" valueType="num">
                                      <p:cBhvr>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1000"/>
                                        <p:tgtEl>
                                          <p:spTgt spid="3">
                                            <p:txEl>
                                              <p:pRg st="6" end="6"/>
                                            </p:txEl>
                                          </p:spTgt>
                                        </p:tgtEl>
                                      </p:cBhvr>
                                    </p:animEffect>
                                    <p:anim calcmode="lin" valueType="num">
                                      <p:cBhvr>
                                        <p:cTn id="5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債劵發行實務</a:t>
            </a:r>
          </a:p>
        </p:txBody>
      </p:sp>
      <p:sp>
        <p:nvSpPr>
          <p:cNvPr id="39940" name="內容版面配置區 2"/>
          <p:cNvSpPr>
            <a:spLocks noGrp="1"/>
          </p:cNvSpPr>
          <p:nvPr>
            <p:ph idx="1"/>
          </p:nvPr>
        </p:nvSpPr>
        <p:spPr>
          <a:xfrm>
            <a:off x="1785938" y="1785938"/>
            <a:ext cx="6000750" cy="4310062"/>
          </a:xfrm>
        </p:spPr>
        <p:txBody>
          <a:bodyPr/>
          <a:lstStyle/>
          <a:p>
            <a:pPr eaLnBrk="1" hangingPunct="1">
              <a:buFont typeface="Wingdings" pitchFamily="2" charset="2"/>
              <a:buNone/>
            </a:pPr>
            <a:endParaRPr lang="en-US" altLang="zh-TW" dirty="0" smtClean="0"/>
          </a:p>
          <a:p>
            <a:pPr eaLnBrk="1" hangingPunct="1">
              <a:lnSpc>
                <a:spcPct val="125000"/>
              </a:lnSpc>
            </a:pPr>
            <a:r>
              <a:rPr lang="zh-TW" altLang="en-US" dirty="0" smtClean="0"/>
              <a:t>公債發行</a:t>
            </a:r>
            <a:endParaRPr lang="en-US" altLang="zh-TW" dirty="0" smtClean="0"/>
          </a:p>
          <a:p>
            <a:pPr eaLnBrk="1" hangingPunct="1">
              <a:lnSpc>
                <a:spcPct val="125000"/>
              </a:lnSpc>
            </a:pPr>
            <a:r>
              <a:rPr lang="zh-TW" altLang="en-US" dirty="0" smtClean="0"/>
              <a:t>公司債發行</a:t>
            </a:r>
          </a:p>
          <a:p>
            <a:pPr eaLnBrk="1" hangingPunct="1">
              <a:lnSpc>
                <a:spcPct val="125000"/>
              </a:lnSpc>
            </a:pPr>
            <a:r>
              <a:rPr lang="zh-TW" altLang="en-US" dirty="0" smtClean="0"/>
              <a:t>金融債劵發行</a:t>
            </a:r>
          </a:p>
          <a:p>
            <a:pPr eaLnBrk="1" hangingPunct="1"/>
            <a:endParaRPr lang="zh-TW" altLang="en-US" dirty="0" smtClean="0"/>
          </a:p>
        </p:txBody>
      </p:sp>
      <p:sp>
        <p:nvSpPr>
          <p:cNvPr id="36869" name="投影片編號版面配置區 3"/>
          <p:cNvSpPr>
            <a:spLocks noGrp="1"/>
          </p:cNvSpPr>
          <p:nvPr>
            <p:ph type="sldNum" sz="quarter" idx="12"/>
          </p:nvPr>
        </p:nvSpPr>
        <p:spPr>
          <a:noFill/>
        </p:spPr>
        <p:txBody>
          <a:bodyPr/>
          <a:lstStyle/>
          <a:p>
            <a:fld id="{1E97C150-0809-452C-AC72-69689F4F3C9A}" type="slidenum">
              <a:rPr lang="en-US" altLang="zh-TW" smtClean="0"/>
              <a:pPr/>
              <a:t>48</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9940">
                                            <p:txEl>
                                              <p:pRg st="1" end="1"/>
                                            </p:txEl>
                                          </p:spTgt>
                                        </p:tgtEl>
                                        <p:attrNameLst>
                                          <p:attrName>style.visibility</p:attrName>
                                        </p:attrNameLst>
                                      </p:cBhvr>
                                      <p:to>
                                        <p:strVal val="visible"/>
                                      </p:to>
                                    </p:set>
                                    <p:animEffect transition="in" filter="randombar(horizontal)">
                                      <p:cBhvr>
                                        <p:cTn id="12" dur="500"/>
                                        <p:tgtEl>
                                          <p:spTgt spid="399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9940">
                                            <p:txEl>
                                              <p:pRg st="2" end="2"/>
                                            </p:txEl>
                                          </p:spTgt>
                                        </p:tgtEl>
                                        <p:attrNameLst>
                                          <p:attrName>style.visibility</p:attrName>
                                        </p:attrNameLst>
                                      </p:cBhvr>
                                      <p:to>
                                        <p:strVal val="visible"/>
                                      </p:to>
                                    </p:set>
                                    <p:animEffect transition="in" filter="randombar(horizontal)">
                                      <p:cBhvr>
                                        <p:cTn id="17" dur="500"/>
                                        <p:tgtEl>
                                          <p:spTgt spid="399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9940">
                                            <p:txEl>
                                              <p:pRg st="3" end="3"/>
                                            </p:txEl>
                                          </p:spTgt>
                                        </p:tgtEl>
                                        <p:attrNameLst>
                                          <p:attrName>style.visibility</p:attrName>
                                        </p:attrNameLst>
                                      </p:cBhvr>
                                      <p:to>
                                        <p:strVal val="visible"/>
                                      </p:to>
                                    </p:set>
                                    <p:animEffect transition="in" filter="randombar(horizontal)">
                                      <p:cBhvr>
                                        <p:cTn id="22" dur="500"/>
                                        <p:tgtEl>
                                          <p:spTgt spid="399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940"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7893" name="投影片編號版面配置區 6"/>
          <p:cNvSpPr>
            <a:spLocks noGrp="1"/>
          </p:cNvSpPr>
          <p:nvPr>
            <p:ph type="sldNum" sz="quarter" idx="12"/>
          </p:nvPr>
        </p:nvSpPr>
        <p:spPr>
          <a:noFill/>
        </p:spPr>
        <p:txBody>
          <a:bodyPr/>
          <a:lstStyle/>
          <a:p>
            <a:fld id="{8F3D2D92-1E01-4EEC-BA92-7C7C3D4C5D99}" type="slidenum">
              <a:rPr lang="en-US" altLang="zh-TW" smtClean="0"/>
              <a:pPr/>
              <a:t>49</a:t>
            </a:fld>
            <a:endParaRPr lang="en-US" altLang="zh-TW" dirty="0" smtClean="0"/>
          </a:p>
        </p:txBody>
      </p:sp>
      <p:sp>
        <p:nvSpPr>
          <p:cNvPr id="155650" name="Rectangle 2"/>
          <p:cNvSpPr>
            <a:spLocks noGrp="1" noChangeArrowheads="1"/>
          </p:cNvSpPr>
          <p:nvPr>
            <p:ph type="title"/>
          </p:nvPr>
        </p:nvSpPr>
        <p:spPr>
          <a:xfrm>
            <a:off x="685800" y="609600"/>
            <a:ext cx="7772400" cy="803275"/>
          </a:xfrm>
        </p:spPr>
        <p:txBody>
          <a:bodyPr/>
          <a:lstStyle/>
          <a:p>
            <a:pPr algn="l" eaLnBrk="1" hangingPunct="1">
              <a:defRPr/>
            </a:pPr>
            <a:r>
              <a:rPr lang="zh-TW" altLang="en-US" sz="3600" dirty="0" smtClean="0"/>
              <a:t>臺灣各類債劵發行金額比重 </a:t>
            </a:r>
            <a:r>
              <a:rPr lang="en-US" altLang="zh-TW" sz="3600" dirty="0" smtClean="0"/>
              <a:t>(201</a:t>
            </a:r>
            <a:r>
              <a:rPr lang="en-US" altLang="zh-CN" sz="3600" dirty="0" smtClean="0"/>
              <a:t>5</a:t>
            </a:r>
            <a:r>
              <a:rPr lang="zh-TW" altLang="en-US" sz="3600" dirty="0" smtClean="0"/>
              <a:t>年</a:t>
            </a:r>
            <a:r>
              <a:rPr lang="en-US" altLang="zh-TW" sz="3600" dirty="0" smtClean="0"/>
              <a:t>)</a:t>
            </a:r>
          </a:p>
        </p:txBody>
      </p:sp>
      <p:sp>
        <p:nvSpPr>
          <p:cNvPr id="37896" name="Rectangle 7"/>
          <p:cNvSpPr>
            <a:spLocks noChangeArrowheads="1"/>
          </p:cNvSpPr>
          <p:nvPr/>
        </p:nvSpPr>
        <p:spPr bwMode="auto">
          <a:xfrm>
            <a:off x="0" y="1624013"/>
            <a:ext cx="9144000" cy="0"/>
          </a:xfrm>
          <a:prstGeom prst="rect">
            <a:avLst/>
          </a:prstGeom>
          <a:noFill/>
          <a:ln w="9525">
            <a:noFill/>
            <a:miter lim="800000"/>
            <a:headEnd/>
            <a:tailEnd/>
          </a:ln>
        </p:spPr>
        <p:txBody>
          <a:bodyPr wrap="none" anchor="ctr">
            <a:spAutoFit/>
          </a:bodyPr>
          <a:lstStyle/>
          <a:p>
            <a:endParaRPr lang="zh-TW" altLang="en-US"/>
          </a:p>
        </p:txBody>
      </p:sp>
      <p:sp>
        <p:nvSpPr>
          <p:cNvPr id="37898" name="Rectangle 11"/>
          <p:cNvSpPr>
            <a:spLocks noChangeArrowheads="1"/>
          </p:cNvSpPr>
          <p:nvPr/>
        </p:nvSpPr>
        <p:spPr bwMode="auto">
          <a:xfrm>
            <a:off x="0" y="3552825"/>
            <a:ext cx="9144000" cy="0"/>
          </a:xfrm>
          <a:prstGeom prst="rect">
            <a:avLst/>
          </a:prstGeom>
          <a:noFill/>
          <a:ln w="9525">
            <a:noFill/>
            <a:miter lim="800000"/>
            <a:headEnd/>
            <a:tailEnd/>
          </a:ln>
        </p:spPr>
        <p:txBody>
          <a:bodyPr wrap="none" anchor="ctr">
            <a:spAutoFit/>
          </a:bodyPr>
          <a:lstStyle/>
          <a:p>
            <a:endParaRPr lang="zh-TW" altLang="en-US"/>
          </a:p>
        </p:txBody>
      </p:sp>
      <p:sp>
        <p:nvSpPr>
          <p:cNvPr id="12" name="文字方塊 11"/>
          <p:cNvSpPr txBox="1"/>
          <p:nvPr/>
        </p:nvSpPr>
        <p:spPr>
          <a:xfrm>
            <a:off x="1125624" y="5141056"/>
            <a:ext cx="6924251" cy="707886"/>
          </a:xfrm>
          <a:prstGeom prst="rect">
            <a:avLst/>
          </a:prstGeom>
          <a:noFill/>
        </p:spPr>
        <p:txBody>
          <a:bodyPr wrap="square">
            <a:spAutoFit/>
          </a:bodyPr>
          <a:lstStyle/>
          <a:p>
            <a:pPr>
              <a:defRPr/>
            </a:pPr>
            <a:r>
              <a:rPr lang="en-US" altLang="zh-TW" sz="2000" dirty="0" smtClean="0">
                <a:latin typeface="標楷體" panose="03000509000000000000" pitchFamily="65" charset="-120"/>
                <a:ea typeface="標楷體" panose="03000509000000000000" pitchFamily="65" charset="-120"/>
              </a:rPr>
              <a:t>201</a:t>
            </a:r>
            <a:r>
              <a:rPr lang="en-US" altLang="zh-CN" sz="2000" dirty="0" smtClean="0">
                <a:latin typeface="標楷體" panose="03000509000000000000" pitchFamily="65" charset="-120"/>
                <a:ea typeface="標楷體" panose="03000509000000000000" pitchFamily="65" charset="-120"/>
              </a:rPr>
              <a:t>5</a:t>
            </a:r>
            <a:r>
              <a:rPr lang="zh-TW" altLang="zh-TW" sz="2000" dirty="0" smtClean="0">
                <a:latin typeface="標楷體" panose="03000509000000000000" pitchFamily="65" charset="-120"/>
                <a:ea typeface="標楷體" panose="03000509000000000000" pitchFamily="65" charset="-120"/>
              </a:rPr>
              <a:t>年</a:t>
            </a:r>
            <a:r>
              <a:rPr lang="zh-TW" altLang="zh-TW" sz="2000" dirty="0">
                <a:latin typeface="標楷體" panose="03000509000000000000" pitchFamily="65" charset="-120"/>
                <a:ea typeface="標楷體" panose="03000509000000000000" pitchFamily="65" charset="-120"/>
              </a:rPr>
              <a:t>各類債券發行金額為</a:t>
            </a:r>
            <a:r>
              <a:rPr lang="en-US" altLang="zh-TW" sz="2000" dirty="0">
                <a:latin typeface="標楷體" panose="03000509000000000000" pitchFamily="65" charset="-120"/>
                <a:ea typeface="標楷體" panose="03000509000000000000" pitchFamily="65" charset="-120"/>
              </a:rPr>
              <a:t>1</a:t>
            </a:r>
            <a:r>
              <a:rPr lang="zh-TW" altLang="zh-TW" sz="2000" dirty="0">
                <a:latin typeface="標楷體" panose="03000509000000000000" pitchFamily="65" charset="-120"/>
                <a:ea typeface="標楷體" panose="03000509000000000000" pitchFamily="65" charset="-120"/>
              </a:rPr>
              <a:t>兆</a:t>
            </a:r>
            <a:r>
              <a:rPr lang="en-US" altLang="zh-TW" sz="2000" dirty="0">
                <a:latin typeface="標楷體" panose="03000509000000000000" pitchFamily="65" charset="-120"/>
                <a:ea typeface="標楷體" panose="03000509000000000000" pitchFamily="65" charset="-120"/>
              </a:rPr>
              <a:t> </a:t>
            </a:r>
            <a:r>
              <a:rPr lang="en-US" altLang="zh-CN" sz="2000" dirty="0">
                <a:latin typeface="標楷體" panose="03000509000000000000" pitchFamily="65" charset="-120"/>
                <a:ea typeface="標楷體" panose="03000509000000000000" pitchFamily="65" charset="-120"/>
              </a:rPr>
              <a:t>7</a:t>
            </a:r>
            <a:r>
              <a:rPr lang="en-US" altLang="zh-TW" sz="2000" dirty="0" smtClean="0">
                <a:latin typeface="標楷體" panose="03000509000000000000" pitchFamily="65" charset="-120"/>
                <a:ea typeface="標楷體" panose="03000509000000000000" pitchFamily="65" charset="-120"/>
              </a:rPr>
              <a:t>82</a:t>
            </a:r>
            <a:r>
              <a:rPr lang="zh-TW" altLang="zh-TW" sz="2000" dirty="0">
                <a:latin typeface="標楷體" panose="03000509000000000000" pitchFamily="65" charset="-120"/>
                <a:ea typeface="標楷體" panose="03000509000000000000" pitchFamily="65" charset="-120"/>
              </a:rPr>
              <a:t>億</a:t>
            </a:r>
            <a:r>
              <a:rPr lang="en-US" altLang="zh-TW" sz="2000" dirty="0">
                <a:latin typeface="標楷體" panose="03000509000000000000" pitchFamily="65" charset="-120"/>
                <a:ea typeface="標楷體" panose="03000509000000000000" pitchFamily="65" charset="-120"/>
              </a:rPr>
              <a:t>NT</a:t>
            </a:r>
            <a:r>
              <a:rPr lang="zh-TW" altLang="zh-TW" sz="2000" dirty="0" smtClean="0">
                <a:latin typeface="標楷體" panose="03000509000000000000" pitchFamily="65" charset="-120"/>
                <a:ea typeface="標楷體" panose="03000509000000000000" pitchFamily="65" charset="-120"/>
              </a:rPr>
              <a:t>。</a:t>
            </a:r>
            <a:endParaRPr lang="en-US" altLang="zh-TW" sz="2000" dirty="0" smtClean="0">
              <a:latin typeface="標楷體" panose="03000509000000000000" pitchFamily="65" charset="-120"/>
              <a:ea typeface="標楷體" panose="03000509000000000000" pitchFamily="65" charset="-120"/>
            </a:endParaRPr>
          </a:p>
          <a:p>
            <a:pPr>
              <a:defRPr/>
            </a:pPr>
            <a:r>
              <a:rPr lang="zh-TW" altLang="zh-TW" sz="2000" dirty="0" smtClean="0">
                <a:latin typeface="標楷體" panose="03000509000000000000" pitchFamily="65" charset="-120"/>
                <a:ea typeface="標楷體" panose="03000509000000000000" pitchFamily="65" charset="-120"/>
              </a:rPr>
              <a:t>資料</a:t>
            </a:r>
            <a:r>
              <a:rPr lang="zh-TW" altLang="zh-TW" sz="2000" dirty="0">
                <a:latin typeface="標楷體" panose="03000509000000000000" pitchFamily="65" charset="-120"/>
                <a:ea typeface="標楷體" panose="03000509000000000000" pitchFamily="65" charset="-120"/>
              </a:rPr>
              <a:t>來源</a:t>
            </a:r>
            <a:r>
              <a:rPr lang="zh-TW" altLang="zh-TW" sz="2000" dirty="0" smtClean="0">
                <a:latin typeface="標楷體" panose="03000509000000000000" pitchFamily="65" charset="-120"/>
                <a:ea typeface="標楷體" panose="03000509000000000000" pitchFamily="65" charset="-120"/>
              </a:rPr>
              <a:t>：</a:t>
            </a:r>
            <a:r>
              <a:rPr lang="zh-TW" altLang="zh-TW" sz="2000" dirty="0">
                <a:latin typeface="標楷體" panose="03000509000000000000" pitchFamily="65" charset="-120"/>
                <a:ea typeface="標楷體" panose="03000509000000000000" pitchFamily="65" charset="-120"/>
              </a:rPr>
              <a:t>臺灣證券交易所；中華民國櫃檯買賣中心。</a:t>
            </a:r>
            <a:endParaRPr lang="zh-TW" altLang="en-US" sz="2000" dirty="0">
              <a:latin typeface="標楷體" panose="03000509000000000000" pitchFamily="65" charset="-120"/>
              <a:ea typeface="標楷體" panose="03000509000000000000" pitchFamily="65" charset="-120"/>
            </a:endParaRPr>
          </a:p>
        </p:txBody>
      </p:sp>
      <p:graphicFrame>
        <p:nvGraphicFramePr>
          <p:cNvPr id="3" name="Object 2"/>
          <p:cNvGraphicFramePr>
            <a:graphicFrameLocks/>
          </p:cNvGraphicFramePr>
          <p:nvPr>
            <p:extLst>
              <p:ext uri="{D42A27DB-BD31-4B8C-83A1-F6EECF244321}">
                <p14:modId xmlns:p14="http://schemas.microsoft.com/office/powerpoint/2010/main" val="1045852369"/>
              </p:ext>
            </p:extLst>
          </p:nvPr>
        </p:nvGraphicFramePr>
        <p:xfrm>
          <a:off x="1125624" y="1589006"/>
          <a:ext cx="6892752" cy="3422780"/>
        </p:xfrm>
        <a:graphic>
          <a:graphicData uri="http://schemas.openxmlformats.org/presentationml/2006/ole">
            <mc:AlternateContent xmlns:mc="http://schemas.openxmlformats.org/markup-compatibility/2006">
              <mc:Choice xmlns:v="urn:schemas-microsoft-com:vml" Requires="v">
                <p:oleObj spid="_x0000_s38927" name="Chart" r:id="rId4" imgW="3511600" imgH="2078916" progId="Excel.Chart.8">
                  <p:embed/>
                </p:oleObj>
              </mc:Choice>
              <mc:Fallback>
                <p:oleObj name="Chart" r:id="rId4" imgW="3511600" imgH="2078916" progId="Excel.Chart.8">
                  <p:embed/>
                  <p:pic>
                    <p:nvPicPr>
                      <p:cNvPr id="0" name="圖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624" y="1589006"/>
                        <a:ext cx="6892752" cy="3422780"/>
                      </a:xfrm>
                      <a:prstGeom prst="rect">
                        <a:avLst/>
                      </a:prstGeom>
                      <a:noFill/>
                    </p:spPr>
                  </p:pic>
                </p:oleObj>
              </mc:Fallback>
            </mc:AlternateContent>
          </a:graphicData>
        </a:graphic>
      </p:graphicFrame>
      <p:sp>
        <p:nvSpPr>
          <p:cNvPr id="4" name="Rectangle 3"/>
          <p:cNvSpPr>
            <a:spLocks noChangeArrowheads="1"/>
          </p:cNvSpPr>
          <p:nvPr/>
        </p:nvSpPr>
        <p:spPr bwMode="auto">
          <a:xfrm>
            <a:off x="0" y="2076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5650"/>
                                        </p:tgtEl>
                                        <p:attrNameLst>
                                          <p:attrName>style.visibility</p:attrName>
                                        </p:attrNameLst>
                                      </p:cBhvr>
                                      <p:to>
                                        <p:strVal val="visible"/>
                                      </p:to>
                                    </p:set>
                                    <p:animEffect transition="in" filter="barn(inVertical)">
                                      <p:cBhvr>
                                        <p:cTn id="7" dur="500"/>
                                        <p:tgtEl>
                                          <p:spTgt spid="15565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p:bldP spid="12" grpId="0"/>
      <p:bldOleChart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8915" name="投影片編號版面配置區 5"/>
          <p:cNvSpPr>
            <a:spLocks noGrp="1"/>
          </p:cNvSpPr>
          <p:nvPr>
            <p:ph type="sldNum" sz="quarter" idx="12"/>
          </p:nvPr>
        </p:nvSpPr>
        <p:spPr>
          <a:noFill/>
        </p:spPr>
        <p:txBody>
          <a:bodyPr/>
          <a:lstStyle/>
          <a:p>
            <a:fld id="{3D2C439C-05F0-436C-98BC-A49DDFF1A0A6}" type="slidenum">
              <a:rPr lang="en-US" altLang="zh-TW" smtClean="0"/>
              <a:pPr/>
              <a:t>50</a:t>
            </a:fld>
            <a:endParaRPr lang="en-US" altLang="zh-TW" smtClean="0"/>
          </a:p>
        </p:txBody>
      </p:sp>
      <p:sp>
        <p:nvSpPr>
          <p:cNvPr id="126978" name="Rectangle 2"/>
          <p:cNvSpPr>
            <a:spLocks noGrp="1" noChangeArrowheads="1"/>
          </p:cNvSpPr>
          <p:nvPr>
            <p:ph type="title"/>
          </p:nvPr>
        </p:nvSpPr>
        <p:spPr>
          <a:xfrm>
            <a:off x="684213" y="260350"/>
            <a:ext cx="7772400" cy="731838"/>
          </a:xfrm>
        </p:spPr>
        <p:txBody>
          <a:bodyPr/>
          <a:lstStyle/>
          <a:p>
            <a:pPr marL="838200" indent="-838200" eaLnBrk="1" hangingPunct="1">
              <a:defRPr/>
            </a:pPr>
            <a:r>
              <a:rPr lang="zh-TW" altLang="en-US" sz="4000" dirty="0" smtClean="0"/>
              <a:t>公債發行</a:t>
            </a:r>
            <a:r>
              <a:rPr lang="zh-TW" altLang="en-US" dirty="0" smtClean="0"/>
              <a:t> </a:t>
            </a:r>
          </a:p>
        </p:txBody>
      </p:sp>
      <p:sp>
        <p:nvSpPr>
          <p:cNvPr id="41989" name="Rectangle 3"/>
          <p:cNvSpPr>
            <a:spLocks noGrp="1" noChangeArrowheads="1"/>
          </p:cNvSpPr>
          <p:nvPr>
            <p:ph type="body" idx="1"/>
          </p:nvPr>
        </p:nvSpPr>
        <p:spPr>
          <a:xfrm>
            <a:off x="682625" y="1270000"/>
            <a:ext cx="7921625" cy="5327650"/>
          </a:xfrm>
        </p:spPr>
        <p:txBody>
          <a:bodyPr/>
          <a:lstStyle/>
          <a:p>
            <a:pPr algn="just" eaLnBrk="1" hangingPunct="1">
              <a:lnSpc>
                <a:spcPts val="3500"/>
              </a:lnSpc>
              <a:spcBef>
                <a:spcPts val="0"/>
              </a:spcBef>
              <a:buFont typeface="Wingdings" pitchFamily="2" charset="2"/>
              <a:buNone/>
              <a:defRPr/>
            </a:pPr>
            <a:r>
              <a:rPr lang="zh-TW" altLang="en-US" sz="2800" dirty="0" smtClean="0"/>
              <a:t>    中央政府公債發行要點如下：</a:t>
            </a:r>
            <a:endParaRPr lang="en-US" altLang="zh-TW" sz="2800" dirty="0" smtClean="0"/>
          </a:p>
          <a:p>
            <a:pPr algn="just" eaLnBrk="1" hangingPunct="1">
              <a:lnSpc>
                <a:spcPts val="3500"/>
              </a:lnSpc>
              <a:spcBef>
                <a:spcPts val="0"/>
              </a:spcBef>
              <a:buFont typeface="Wingdings" pitchFamily="2" charset="2"/>
              <a:buNone/>
              <a:defRPr/>
            </a:pPr>
            <a:endParaRPr lang="en-US" altLang="zh-TW" sz="1600" dirty="0" smtClean="0"/>
          </a:p>
          <a:p>
            <a:pPr algn="just" eaLnBrk="1" hangingPunct="1">
              <a:lnSpc>
                <a:spcPts val="3500"/>
              </a:lnSpc>
              <a:spcBef>
                <a:spcPts val="0"/>
              </a:spcBef>
              <a:defRPr/>
            </a:pPr>
            <a:r>
              <a:rPr lang="zh-TW" altLang="en-US" sz="2800" dirty="0" smtClean="0">
                <a:solidFill>
                  <a:srgbClr val="003399"/>
                </a:solidFill>
                <a:effectLst>
                  <a:outerShdw blurRad="38100" dist="38100" dir="2700000" algn="tl">
                    <a:srgbClr val="000000">
                      <a:alpha val="43137"/>
                    </a:srgbClr>
                  </a:outerShdw>
                </a:effectLst>
              </a:rPr>
              <a:t>發行年限</a:t>
            </a:r>
          </a:p>
          <a:p>
            <a:pPr lvl="1" algn="just" eaLnBrk="1" hangingPunct="1">
              <a:lnSpc>
                <a:spcPts val="3500"/>
              </a:lnSpc>
              <a:spcBef>
                <a:spcPts val="0"/>
              </a:spcBef>
              <a:defRPr/>
            </a:pPr>
            <a:r>
              <a:rPr lang="zh-TW" altLang="en-US" sz="2400" dirty="0" smtClean="0"/>
              <a:t>多為</a:t>
            </a:r>
            <a:r>
              <a:rPr lang="en-US" altLang="zh-TW" sz="2400" dirty="0" smtClean="0"/>
              <a:t>2</a:t>
            </a:r>
            <a:r>
              <a:rPr lang="zh-TW" altLang="en-US" sz="2400" dirty="0" smtClean="0"/>
              <a:t>年、</a:t>
            </a:r>
            <a:r>
              <a:rPr lang="en-US" altLang="zh-TW" sz="2400" dirty="0" smtClean="0"/>
              <a:t>5</a:t>
            </a:r>
            <a:r>
              <a:rPr lang="zh-TW" altLang="en-US" sz="2400" dirty="0" smtClean="0"/>
              <a:t>年、</a:t>
            </a:r>
            <a:r>
              <a:rPr lang="en-US" altLang="zh-TW" sz="2400" dirty="0" smtClean="0"/>
              <a:t>10</a:t>
            </a:r>
            <a:r>
              <a:rPr lang="zh-TW" altLang="en-US" sz="2400" dirty="0" smtClean="0"/>
              <a:t>年及</a:t>
            </a:r>
            <a:r>
              <a:rPr lang="en-US" altLang="zh-TW" sz="2400" dirty="0" smtClean="0"/>
              <a:t>20</a:t>
            </a:r>
            <a:r>
              <a:rPr lang="zh-TW" altLang="en-US" sz="2400" dirty="0" smtClean="0"/>
              <a:t>年，採附息方式發行。</a:t>
            </a:r>
          </a:p>
          <a:p>
            <a:pPr algn="just" eaLnBrk="1" hangingPunct="1">
              <a:lnSpc>
                <a:spcPts val="3500"/>
              </a:lnSpc>
              <a:spcBef>
                <a:spcPts val="0"/>
              </a:spcBef>
              <a:defRPr/>
            </a:pPr>
            <a:r>
              <a:rPr lang="zh-TW" altLang="en-US" sz="2800" dirty="0" smtClean="0">
                <a:solidFill>
                  <a:srgbClr val="003399"/>
                </a:solidFill>
                <a:effectLst>
                  <a:outerShdw blurRad="38100" dist="38100" dir="2700000" algn="tl">
                    <a:srgbClr val="000000">
                      <a:alpha val="43137"/>
                    </a:srgbClr>
                  </a:outerShdw>
                </a:effectLst>
              </a:rPr>
              <a:t>債券形式</a:t>
            </a:r>
          </a:p>
          <a:p>
            <a:pPr lvl="1" algn="just" eaLnBrk="1" hangingPunct="1">
              <a:lnSpc>
                <a:spcPts val="3500"/>
              </a:lnSpc>
              <a:spcBef>
                <a:spcPts val="0"/>
              </a:spcBef>
              <a:defRPr/>
            </a:pPr>
            <a:r>
              <a:rPr lang="zh-TW" altLang="en-US" sz="2400" dirty="0" smtClean="0"/>
              <a:t>自民國</a:t>
            </a:r>
            <a:r>
              <a:rPr lang="en-US" altLang="zh-TW" sz="2400" dirty="0" smtClean="0"/>
              <a:t>86</a:t>
            </a:r>
            <a:r>
              <a:rPr lang="zh-TW" altLang="en-US" sz="2400" dirty="0" smtClean="0"/>
              <a:t>年</a:t>
            </a:r>
            <a:r>
              <a:rPr lang="en-US" altLang="zh-TW" sz="2400" dirty="0" smtClean="0"/>
              <a:t>9</a:t>
            </a:r>
            <a:r>
              <a:rPr lang="zh-TW" altLang="en-US" sz="2400" dirty="0" smtClean="0"/>
              <a:t>月起，均以登記形式發行稱為中央登錄公債或無實體公債</a:t>
            </a:r>
            <a:r>
              <a:rPr lang="en-US" altLang="zh-TW" sz="2400" dirty="0" smtClean="0"/>
              <a:t>(Book-entry bonds)</a:t>
            </a:r>
            <a:r>
              <a:rPr lang="zh-TW" altLang="en-US" sz="2400" dirty="0" smtClean="0"/>
              <a:t>。</a:t>
            </a:r>
          </a:p>
          <a:p>
            <a:pPr algn="just" eaLnBrk="1" hangingPunct="1">
              <a:lnSpc>
                <a:spcPts val="3500"/>
              </a:lnSpc>
              <a:spcBef>
                <a:spcPts val="0"/>
              </a:spcBef>
              <a:defRPr/>
            </a:pPr>
            <a:r>
              <a:rPr lang="zh-TW" altLang="en-US" sz="2800" dirty="0" smtClean="0">
                <a:solidFill>
                  <a:srgbClr val="003399"/>
                </a:solidFill>
                <a:effectLst>
                  <a:outerShdw blurRad="38100" dist="38100" dir="2700000" algn="tl">
                    <a:srgbClr val="000000">
                      <a:alpha val="43137"/>
                    </a:srgbClr>
                  </a:outerShdw>
                </a:effectLst>
              </a:rPr>
              <a:t>發行方式</a:t>
            </a:r>
          </a:p>
          <a:p>
            <a:pPr lvl="1" algn="just" eaLnBrk="1" hangingPunct="1">
              <a:lnSpc>
                <a:spcPts val="3500"/>
              </a:lnSpc>
              <a:spcBef>
                <a:spcPts val="0"/>
              </a:spcBef>
              <a:defRPr/>
            </a:pPr>
            <a:r>
              <a:rPr lang="zh-TW" altLang="en-US" sz="2400" dirty="0" smtClean="0"/>
              <a:t>採標售方式時，由投標人出價競標；照面額十足發行時，依票面金額發售。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6978"/>
                                        </p:tgtEl>
                                        <p:attrNameLst>
                                          <p:attrName>style.visibility</p:attrName>
                                        </p:attrNameLst>
                                      </p:cBhvr>
                                      <p:to>
                                        <p:strVal val="visible"/>
                                      </p:to>
                                    </p:set>
                                    <p:animEffect transition="in" filter="wipe(down)">
                                      <p:cBhvr>
                                        <p:cTn id="7" dur="500"/>
                                        <p:tgtEl>
                                          <p:spTgt spid="12697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1989">
                                            <p:txEl>
                                              <p:pRg st="0" end="0"/>
                                            </p:txEl>
                                          </p:spTgt>
                                        </p:tgtEl>
                                        <p:attrNameLst>
                                          <p:attrName>style.visibility</p:attrName>
                                        </p:attrNameLst>
                                      </p:cBhvr>
                                      <p:to>
                                        <p:strVal val="visible"/>
                                      </p:to>
                                    </p:set>
                                    <p:animEffect transition="in" filter="randombar(horizontal)">
                                      <p:cBhvr>
                                        <p:cTn id="12" dur="500"/>
                                        <p:tgtEl>
                                          <p:spTgt spid="4198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1989">
                                            <p:txEl>
                                              <p:pRg st="2" end="2"/>
                                            </p:txEl>
                                          </p:spTgt>
                                        </p:tgtEl>
                                        <p:attrNameLst>
                                          <p:attrName>style.visibility</p:attrName>
                                        </p:attrNameLst>
                                      </p:cBhvr>
                                      <p:to>
                                        <p:strVal val="visible"/>
                                      </p:to>
                                    </p:set>
                                    <p:animEffect transition="in" filter="randombar(horizontal)">
                                      <p:cBhvr>
                                        <p:cTn id="17" dur="500"/>
                                        <p:tgtEl>
                                          <p:spTgt spid="41989">
                                            <p:txEl>
                                              <p:pRg st="2" end="2"/>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41989">
                                            <p:txEl>
                                              <p:pRg st="3" end="3"/>
                                            </p:txEl>
                                          </p:spTgt>
                                        </p:tgtEl>
                                        <p:attrNameLst>
                                          <p:attrName>style.visibility</p:attrName>
                                        </p:attrNameLst>
                                      </p:cBhvr>
                                      <p:to>
                                        <p:strVal val="visible"/>
                                      </p:to>
                                    </p:set>
                                    <p:animEffect transition="in" filter="randombar(horizontal)">
                                      <p:cBhvr>
                                        <p:cTn id="20" dur="500"/>
                                        <p:tgtEl>
                                          <p:spTgt spid="4198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1989">
                                            <p:txEl>
                                              <p:pRg st="4" end="4"/>
                                            </p:txEl>
                                          </p:spTgt>
                                        </p:tgtEl>
                                        <p:attrNameLst>
                                          <p:attrName>style.visibility</p:attrName>
                                        </p:attrNameLst>
                                      </p:cBhvr>
                                      <p:to>
                                        <p:strVal val="visible"/>
                                      </p:to>
                                    </p:set>
                                    <p:animEffect transition="in" filter="randombar(horizontal)">
                                      <p:cBhvr>
                                        <p:cTn id="25" dur="500"/>
                                        <p:tgtEl>
                                          <p:spTgt spid="41989">
                                            <p:txEl>
                                              <p:pRg st="4" end="4"/>
                                            </p:txEl>
                                          </p:spTgt>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41989">
                                            <p:txEl>
                                              <p:pRg st="5" end="5"/>
                                            </p:txEl>
                                          </p:spTgt>
                                        </p:tgtEl>
                                        <p:attrNameLst>
                                          <p:attrName>style.visibility</p:attrName>
                                        </p:attrNameLst>
                                      </p:cBhvr>
                                      <p:to>
                                        <p:strVal val="visible"/>
                                      </p:to>
                                    </p:set>
                                    <p:animEffect transition="in" filter="randombar(horizontal)">
                                      <p:cBhvr>
                                        <p:cTn id="28" dur="500"/>
                                        <p:tgtEl>
                                          <p:spTgt spid="41989">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41989">
                                            <p:txEl>
                                              <p:pRg st="6" end="6"/>
                                            </p:txEl>
                                          </p:spTgt>
                                        </p:tgtEl>
                                        <p:attrNameLst>
                                          <p:attrName>style.visibility</p:attrName>
                                        </p:attrNameLst>
                                      </p:cBhvr>
                                      <p:to>
                                        <p:strVal val="visible"/>
                                      </p:to>
                                    </p:set>
                                    <p:animEffect transition="in" filter="randombar(horizontal)">
                                      <p:cBhvr>
                                        <p:cTn id="33" dur="500"/>
                                        <p:tgtEl>
                                          <p:spTgt spid="41989">
                                            <p:txEl>
                                              <p:pRg st="6" end="6"/>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41989">
                                            <p:txEl>
                                              <p:pRg st="7" end="7"/>
                                            </p:txEl>
                                          </p:spTgt>
                                        </p:tgtEl>
                                        <p:attrNameLst>
                                          <p:attrName>style.visibility</p:attrName>
                                        </p:attrNameLst>
                                      </p:cBhvr>
                                      <p:to>
                                        <p:strVal val="visible"/>
                                      </p:to>
                                    </p:set>
                                    <p:animEffect transition="in" filter="randombar(horizontal)">
                                      <p:cBhvr>
                                        <p:cTn id="36" dur="500"/>
                                        <p:tgtEl>
                                          <p:spTgt spid="4198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P spid="4198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39939" name="投影片編號版面配置區 5"/>
          <p:cNvSpPr>
            <a:spLocks noGrp="1"/>
          </p:cNvSpPr>
          <p:nvPr>
            <p:ph type="sldNum" sz="quarter" idx="12"/>
          </p:nvPr>
        </p:nvSpPr>
        <p:spPr>
          <a:noFill/>
        </p:spPr>
        <p:txBody>
          <a:bodyPr/>
          <a:lstStyle/>
          <a:p>
            <a:fld id="{C0D47922-AF3A-441D-A8B4-AAC36028DB06}" type="slidenum">
              <a:rPr lang="en-US" altLang="zh-TW" smtClean="0"/>
              <a:pPr/>
              <a:t>51</a:t>
            </a:fld>
            <a:endParaRPr lang="en-US" altLang="zh-TW" smtClean="0"/>
          </a:p>
        </p:txBody>
      </p:sp>
      <p:sp>
        <p:nvSpPr>
          <p:cNvPr id="129026" name="Rectangle 2"/>
          <p:cNvSpPr>
            <a:spLocks noGrp="1" noChangeArrowheads="1"/>
          </p:cNvSpPr>
          <p:nvPr>
            <p:ph type="title"/>
          </p:nvPr>
        </p:nvSpPr>
        <p:spPr>
          <a:xfrm>
            <a:off x="684213" y="333375"/>
            <a:ext cx="7772400" cy="658813"/>
          </a:xfrm>
        </p:spPr>
        <p:txBody>
          <a:bodyPr/>
          <a:lstStyle/>
          <a:p>
            <a:pPr marL="838200" indent="-838200" eaLnBrk="1" hangingPunct="1">
              <a:defRPr/>
            </a:pPr>
            <a:r>
              <a:rPr lang="zh-TW" altLang="en-US" sz="4000" dirty="0" smtClean="0"/>
              <a:t>公司債發行</a:t>
            </a:r>
            <a:endParaRPr lang="zh-TW" altLang="en-US" dirty="0" smtClean="0"/>
          </a:p>
        </p:txBody>
      </p:sp>
      <p:sp>
        <p:nvSpPr>
          <p:cNvPr id="43013" name="Rectangle 3"/>
          <p:cNvSpPr>
            <a:spLocks noGrp="1" noChangeArrowheads="1"/>
          </p:cNvSpPr>
          <p:nvPr>
            <p:ph type="body" idx="1"/>
          </p:nvPr>
        </p:nvSpPr>
        <p:spPr>
          <a:xfrm>
            <a:off x="468313" y="1341438"/>
            <a:ext cx="8459787" cy="5302250"/>
          </a:xfrm>
        </p:spPr>
        <p:txBody>
          <a:bodyPr/>
          <a:lstStyle/>
          <a:p>
            <a:pPr algn="just" eaLnBrk="1" hangingPunct="1">
              <a:lnSpc>
                <a:spcPct val="85000"/>
              </a:lnSpc>
              <a:spcBef>
                <a:spcPct val="5000"/>
              </a:spcBef>
              <a:defRPr/>
            </a:pPr>
            <a:r>
              <a:rPr lang="zh-TW" altLang="en-US" sz="2800" dirty="0" smtClean="0"/>
              <a:t>公司債發行人必須具有「股份有限公司」資格，可轉換公司債與附認股權公司債發行人必須是股票上市或上櫃公司。公司債發行要點如下：</a:t>
            </a:r>
            <a:endParaRPr lang="en-US" altLang="zh-TW" sz="1200" dirty="0" smtClean="0"/>
          </a:p>
          <a:p>
            <a:pPr lvl="1" algn="just" eaLnBrk="1" hangingPunct="1">
              <a:lnSpc>
                <a:spcPts val="3500"/>
              </a:lnSpc>
              <a:spcBef>
                <a:spcPts val="0"/>
              </a:spcBef>
              <a:defRPr/>
            </a:pPr>
            <a:r>
              <a:rPr lang="zh-TW" altLang="en-US" dirty="0" smtClean="0">
                <a:solidFill>
                  <a:srgbClr val="006600"/>
                </a:solidFill>
                <a:effectLst>
                  <a:outerShdw blurRad="38100" dist="38100" dir="2700000" algn="tl">
                    <a:srgbClr val="000000">
                      <a:alpha val="43137"/>
                    </a:srgbClr>
                  </a:outerShdw>
                </a:effectLst>
              </a:rPr>
              <a:t>發行程序</a:t>
            </a:r>
          </a:p>
          <a:p>
            <a:pPr lvl="2" algn="just" eaLnBrk="1" hangingPunct="1">
              <a:lnSpc>
                <a:spcPts val="3500"/>
              </a:lnSpc>
              <a:spcBef>
                <a:spcPts val="0"/>
              </a:spcBef>
              <a:defRPr/>
            </a:pPr>
            <a:r>
              <a:rPr lang="zh-TW" altLang="en-US" dirty="0" smtClean="0"/>
              <a:t>須經董事會</a:t>
            </a:r>
            <a:r>
              <a:rPr lang="en-US" altLang="zh-TW" dirty="0" smtClean="0"/>
              <a:t>2/3</a:t>
            </a:r>
            <a:r>
              <a:rPr lang="zh-TW" altLang="en-US" dirty="0" smtClean="0"/>
              <a:t>以上董事出席，及出席董事過半數同意。</a:t>
            </a:r>
          </a:p>
          <a:p>
            <a:pPr lvl="1" algn="just" eaLnBrk="1" hangingPunct="1">
              <a:lnSpc>
                <a:spcPts val="3500"/>
              </a:lnSpc>
              <a:spcBef>
                <a:spcPts val="0"/>
              </a:spcBef>
              <a:defRPr/>
            </a:pPr>
            <a:r>
              <a:rPr lang="zh-TW" altLang="en-US" dirty="0" smtClean="0">
                <a:solidFill>
                  <a:srgbClr val="006600"/>
                </a:solidFill>
                <a:effectLst>
                  <a:outerShdw blurRad="38100" dist="38100" dir="2700000" algn="tl">
                    <a:srgbClr val="000000">
                      <a:alpha val="43137"/>
                    </a:srgbClr>
                  </a:outerShdw>
                </a:effectLst>
              </a:rPr>
              <a:t>發行限額</a:t>
            </a:r>
          </a:p>
          <a:p>
            <a:pPr lvl="2" algn="just" eaLnBrk="1" hangingPunct="1">
              <a:lnSpc>
                <a:spcPts val="3500"/>
              </a:lnSpc>
              <a:spcBef>
                <a:spcPts val="0"/>
              </a:spcBef>
              <a:defRPr/>
            </a:pPr>
            <a:r>
              <a:rPr lang="zh-TW" altLang="en-US" dirty="0" smtClean="0"/>
              <a:t>不得超過現有資產減去全部負債及無形資產後的餘額，無擔保公司債總額，不得超過前項餘額的</a:t>
            </a:r>
            <a:r>
              <a:rPr lang="en-US" altLang="zh-TW" dirty="0" smtClean="0"/>
              <a:t>50%</a:t>
            </a:r>
            <a:r>
              <a:rPr lang="zh-TW" altLang="en-US" dirty="0" smtClean="0"/>
              <a:t>。</a:t>
            </a:r>
            <a:endParaRPr lang="en-US" altLang="zh-TW" dirty="0" smtClean="0"/>
          </a:p>
          <a:p>
            <a:pPr lvl="1" algn="just" eaLnBrk="1" hangingPunct="1">
              <a:lnSpc>
                <a:spcPts val="3500"/>
              </a:lnSpc>
              <a:spcBef>
                <a:spcPts val="0"/>
              </a:spcBef>
              <a:defRPr/>
            </a:pPr>
            <a:r>
              <a:rPr lang="zh-TW" altLang="en-US" dirty="0" smtClean="0">
                <a:solidFill>
                  <a:srgbClr val="006600"/>
                </a:solidFill>
                <a:effectLst>
                  <a:outerShdw blurRad="38100" dist="38100" dir="2700000" algn="tl">
                    <a:srgbClr val="000000">
                      <a:alpha val="43137"/>
                    </a:srgbClr>
                  </a:outerShdw>
                </a:effectLst>
              </a:rPr>
              <a:t>信用評等</a:t>
            </a:r>
          </a:p>
          <a:p>
            <a:pPr lvl="2" algn="just" eaLnBrk="1" hangingPunct="1">
              <a:lnSpc>
                <a:spcPts val="3500"/>
              </a:lnSpc>
              <a:spcBef>
                <a:spcPts val="0"/>
              </a:spcBef>
              <a:defRPr/>
            </a:pPr>
            <a:r>
              <a:rPr lang="zh-TW" altLang="en-US" dirty="0" smtClean="0"/>
              <a:t>發行無擔保公司債或以資產為擔保品的有擔保公司債時，必須檢附信用評等機構的信用評等報告。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9026"/>
                                        </p:tgtEl>
                                        <p:attrNameLst>
                                          <p:attrName>style.visibility</p:attrName>
                                        </p:attrNameLst>
                                      </p:cBhvr>
                                      <p:to>
                                        <p:strVal val="visible"/>
                                      </p:to>
                                    </p:set>
                                    <p:animEffect transition="in" filter="fade">
                                      <p:cBhvr>
                                        <p:cTn id="7" dur="1000"/>
                                        <p:tgtEl>
                                          <p:spTgt spid="129026"/>
                                        </p:tgtEl>
                                      </p:cBhvr>
                                    </p:animEffect>
                                    <p:anim calcmode="lin" valueType="num">
                                      <p:cBhvr>
                                        <p:cTn id="8" dur="1000" fill="hold"/>
                                        <p:tgtEl>
                                          <p:spTgt spid="129026"/>
                                        </p:tgtEl>
                                        <p:attrNameLst>
                                          <p:attrName>ppt_x</p:attrName>
                                        </p:attrNameLst>
                                      </p:cBhvr>
                                      <p:tavLst>
                                        <p:tav tm="0">
                                          <p:val>
                                            <p:strVal val="#ppt_x"/>
                                          </p:val>
                                        </p:tav>
                                        <p:tav tm="100000">
                                          <p:val>
                                            <p:strVal val="#ppt_x"/>
                                          </p:val>
                                        </p:tav>
                                      </p:tavLst>
                                    </p:anim>
                                    <p:anim calcmode="lin" valueType="num">
                                      <p:cBhvr>
                                        <p:cTn id="9" dur="1000" fill="hold"/>
                                        <p:tgtEl>
                                          <p:spTgt spid="129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3013">
                                            <p:txEl>
                                              <p:pRg st="0" end="0"/>
                                            </p:txEl>
                                          </p:spTgt>
                                        </p:tgtEl>
                                        <p:attrNameLst>
                                          <p:attrName>style.visibility</p:attrName>
                                        </p:attrNameLst>
                                      </p:cBhvr>
                                      <p:to>
                                        <p:strVal val="visible"/>
                                      </p:to>
                                    </p:set>
                                    <p:animEffect transition="in" filter="randombar(horizontal)">
                                      <p:cBhvr>
                                        <p:cTn id="14" dur="500"/>
                                        <p:tgtEl>
                                          <p:spTgt spid="43013">
                                            <p:txEl>
                                              <p:pRg st="0" end="0"/>
                                            </p:txEl>
                                          </p:spTgt>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43013">
                                            <p:txEl>
                                              <p:pRg st="1" end="1"/>
                                            </p:txEl>
                                          </p:spTgt>
                                        </p:tgtEl>
                                        <p:attrNameLst>
                                          <p:attrName>style.visibility</p:attrName>
                                        </p:attrNameLst>
                                      </p:cBhvr>
                                      <p:to>
                                        <p:strVal val="visible"/>
                                      </p:to>
                                    </p:set>
                                    <p:animEffect transition="in" filter="randombar(horizontal)">
                                      <p:cBhvr>
                                        <p:cTn id="17" dur="500"/>
                                        <p:tgtEl>
                                          <p:spTgt spid="43013">
                                            <p:txEl>
                                              <p:pRg st="1" end="1"/>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43013">
                                            <p:txEl>
                                              <p:pRg st="2" end="2"/>
                                            </p:txEl>
                                          </p:spTgt>
                                        </p:tgtEl>
                                        <p:attrNameLst>
                                          <p:attrName>style.visibility</p:attrName>
                                        </p:attrNameLst>
                                      </p:cBhvr>
                                      <p:to>
                                        <p:strVal val="visible"/>
                                      </p:to>
                                    </p:set>
                                    <p:animEffect transition="in" filter="randombar(horizontal)">
                                      <p:cBhvr>
                                        <p:cTn id="20" dur="500"/>
                                        <p:tgtEl>
                                          <p:spTgt spid="43013">
                                            <p:txEl>
                                              <p:pRg st="2" end="2"/>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3013">
                                            <p:txEl>
                                              <p:pRg st="3" end="3"/>
                                            </p:txEl>
                                          </p:spTgt>
                                        </p:tgtEl>
                                        <p:attrNameLst>
                                          <p:attrName>style.visibility</p:attrName>
                                        </p:attrNameLst>
                                      </p:cBhvr>
                                      <p:to>
                                        <p:strVal val="visible"/>
                                      </p:to>
                                    </p:set>
                                    <p:animEffect transition="in" filter="randombar(horizontal)">
                                      <p:cBhvr>
                                        <p:cTn id="23" dur="500"/>
                                        <p:tgtEl>
                                          <p:spTgt spid="43013">
                                            <p:txEl>
                                              <p:pRg st="3" end="3"/>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3013">
                                            <p:txEl>
                                              <p:pRg st="4" end="4"/>
                                            </p:txEl>
                                          </p:spTgt>
                                        </p:tgtEl>
                                        <p:attrNameLst>
                                          <p:attrName>style.visibility</p:attrName>
                                        </p:attrNameLst>
                                      </p:cBhvr>
                                      <p:to>
                                        <p:strVal val="visible"/>
                                      </p:to>
                                    </p:set>
                                    <p:animEffect transition="in" filter="randombar(horizontal)">
                                      <p:cBhvr>
                                        <p:cTn id="26" dur="500"/>
                                        <p:tgtEl>
                                          <p:spTgt spid="43013">
                                            <p:txEl>
                                              <p:pRg st="4" end="4"/>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3013">
                                            <p:txEl>
                                              <p:pRg st="5" end="5"/>
                                            </p:txEl>
                                          </p:spTgt>
                                        </p:tgtEl>
                                        <p:attrNameLst>
                                          <p:attrName>style.visibility</p:attrName>
                                        </p:attrNameLst>
                                      </p:cBhvr>
                                      <p:to>
                                        <p:strVal val="visible"/>
                                      </p:to>
                                    </p:set>
                                    <p:animEffect transition="in" filter="randombar(horizontal)">
                                      <p:cBhvr>
                                        <p:cTn id="29" dur="500"/>
                                        <p:tgtEl>
                                          <p:spTgt spid="43013">
                                            <p:txEl>
                                              <p:pRg st="5" end="5"/>
                                            </p:txEl>
                                          </p:spTgt>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43013">
                                            <p:txEl>
                                              <p:pRg st="6" end="6"/>
                                            </p:txEl>
                                          </p:spTgt>
                                        </p:tgtEl>
                                        <p:attrNameLst>
                                          <p:attrName>style.visibility</p:attrName>
                                        </p:attrNameLst>
                                      </p:cBhvr>
                                      <p:to>
                                        <p:strVal val="visible"/>
                                      </p:to>
                                    </p:set>
                                    <p:animEffect transition="in" filter="randombar(horizontal)">
                                      <p:cBhvr>
                                        <p:cTn id="32" dur="500"/>
                                        <p:tgtEl>
                                          <p:spTgt spid="430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p:bldP spid="4301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40963" name="投影片編號版面配置區 5"/>
          <p:cNvSpPr>
            <a:spLocks noGrp="1"/>
          </p:cNvSpPr>
          <p:nvPr>
            <p:ph type="sldNum" sz="quarter" idx="12"/>
          </p:nvPr>
        </p:nvSpPr>
        <p:spPr>
          <a:noFill/>
        </p:spPr>
        <p:txBody>
          <a:bodyPr/>
          <a:lstStyle/>
          <a:p>
            <a:fld id="{546EFD2C-899E-4791-BE98-7B17A792A468}" type="slidenum">
              <a:rPr lang="en-US" altLang="zh-TW" smtClean="0"/>
              <a:pPr/>
              <a:t>52</a:t>
            </a:fld>
            <a:endParaRPr lang="en-US" altLang="zh-TW" smtClean="0"/>
          </a:p>
        </p:txBody>
      </p:sp>
      <p:sp>
        <p:nvSpPr>
          <p:cNvPr id="130050" name="Rectangle 2"/>
          <p:cNvSpPr>
            <a:spLocks noGrp="1" noChangeArrowheads="1"/>
          </p:cNvSpPr>
          <p:nvPr>
            <p:ph type="title"/>
          </p:nvPr>
        </p:nvSpPr>
        <p:spPr>
          <a:xfrm>
            <a:off x="685800" y="609600"/>
            <a:ext cx="7772400" cy="658813"/>
          </a:xfrm>
        </p:spPr>
        <p:txBody>
          <a:bodyPr/>
          <a:lstStyle/>
          <a:p>
            <a:pPr marL="838200" indent="-838200" eaLnBrk="1" hangingPunct="1">
              <a:defRPr/>
            </a:pPr>
            <a:r>
              <a:rPr lang="zh-TW" altLang="en-US" sz="4000" dirty="0" smtClean="0"/>
              <a:t>金融債券發行</a:t>
            </a:r>
          </a:p>
        </p:txBody>
      </p:sp>
      <p:sp>
        <p:nvSpPr>
          <p:cNvPr id="44037" name="Rectangle 3"/>
          <p:cNvSpPr>
            <a:spLocks noGrp="1" noChangeArrowheads="1"/>
          </p:cNvSpPr>
          <p:nvPr>
            <p:ph type="body" idx="1"/>
          </p:nvPr>
        </p:nvSpPr>
        <p:spPr>
          <a:xfrm>
            <a:off x="685800" y="1484313"/>
            <a:ext cx="8207375" cy="4897437"/>
          </a:xfrm>
        </p:spPr>
        <p:txBody>
          <a:bodyPr/>
          <a:lstStyle/>
          <a:p>
            <a:pPr eaLnBrk="1" hangingPunct="1">
              <a:lnSpc>
                <a:spcPts val="3500"/>
              </a:lnSpc>
              <a:spcBef>
                <a:spcPct val="0"/>
              </a:spcBef>
            </a:pPr>
            <a:r>
              <a:rPr lang="zh-TW" altLang="en-US" sz="3000" dirty="0" smtClean="0"/>
              <a:t>發行金融債券的銀行應符合下列條件：</a:t>
            </a:r>
          </a:p>
          <a:p>
            <a:pPr lvl="1" eaLnBrk="1" hangingPunct="1">
              <a:lnSpc>
                <a:spcPts val="3500"/>
              </a:lnSpc>
              <a:spcBef>
                <a:spcPct val="0"/>
              </a:spcBef>
            </a:pPr>
            <a:r>
              <a:rPr lang="zh-TW" altLang="en-US" sz="2400" dirty="0" smtClean="0"/>
              <a:t>前一年年終決算之主要負債與淨值比率，小於</a:t>
            </a:r>
            <a:r>
              <a:rPr lang="en-US" altLang="zh-TW" sz="2400" dirty="0" smtClean="0"/>
              <a:t>20</a:t>
            </a:r>
            <a:r>
              <a:rPr lang="zh-TW" altLang="en-US" sz="2400" dirty="0" smtClean="0"/>
              <a:t>倍。</a:t>
            </a:r>
          </a:p>
          <a:p>
            <a:pPr lvl="1" eaLnBrk="1" hangingPunct="1">
              <a:lnSpc>
                <a:spcPts val="3500"/>
              </a:lnSpc>
              <a:spcBef>
                <a:spcPct val="0"/>
              </a:spcBef>
            </a:pPr>
            <a:r>
              <a:rPr lang="zh-TW" altLang="en-US" sz="2400" dirty="0" smtClean="0"/>
              <a:t>前一年年終決算稅後盈餘占淨值之比率，大於</a:t>
            </a:r>
            <a:r>
              <a:rPr lang="en-US" altLang="zh-TW" sz="2400" dirty="0" smtClean="0"/>
              <a:t>8%</a:t>
            </a:r>
            <a:r>
              <a:rPr lang="zh-TW" altLang="en-US" sz="2400" dirty="0" smtClean="0"/>
              <a:t>。</a:t>
            </a:r>
            <a:endParaRPr lang="en-US" altLang="zh-TW" sz="2400" dirty="0" smtClean="0"/>
          </a:p>
          <a:p>
            <a:pPr lvl="1" eaLnBrk="1" hangingPunct="1">
              <a:lnSpc>
                <a:spcPts val="3500"/>
              </a:lnSpc>
              <a:spcBef>
                <a:spcPct val="0"/>
              </a:spcBef>
            </a:pPr>
            <a:r>
              <a:rPr lang="zh-TW" altLang="en-US" sz="2400" dirty="0" smtClean="0"/>
              <a:t>前一年年終決算逾期放款及催收款之總額占授信總額之比率，小於</a:t>
            </a:r>
            <a:r>
              <a:rPr lang="en-US" altLang="zh-TW" sz="2400" dirty="0" smtClean="0"/>
              <a:t>2.5%</a:t>
            </a:r>
            <a:r>
              <a:rPr lang="zh-TW" altLang="en-US" sz="2400" dirty="0" smtClean="0"/>
              <a:t>。</a:t>
            </a:r>
            <a:endParaRPr lang="en-US" altLang="zh-TW" sz="2400" dirty="0" smtClean="0"/>
          </a:p>
          <a:p>
            <a:pPr lvl="1" eaLnBrk="1" hangingPunct="1">
              <a:lnSpc>
                <a:spcPts val="3500"/>
              </a:lnSpc>
              <a:spcBef>
                <a:spcPct val="0"/>
              </a:spcBef>
            </a:pPr>
            <a:r>
              <a:rPr lang="zh-TW" altLang="en-US" sz="2400" dirty="0" smtClean="0"/>
              <a:t>最近一年內業務經營無重大違規。</a:t>
            </a:r>
          </a:p>
          <a:p>
            <a:pPr eaLnBrk="1" hangingPunct="1">
              <a:lnSpc>
                <a:spcPts val="3500"/>
              </a:lnSpc>
              <a:spcBef>
                <a:spcPct val="0"/>
              </a:spcBef>
            </a:pPr>
            <a:r>
              <a:rPr lang="zh-TW" altLang="en-US" sz="2800" dirty="0" smtClean="0"/>
              <a:t>金融債券償還期限 </a:t>
            </a:r>
          </a:p>
          <a:p>
            <a:pPr lvl="1" eaLnBrk="1" hangingPunct="1">
              <a:lnSpc>
                <a:spcPts val="3500"/>
              </a:lnSpc>
              <a:spcBef>
                <a:spcPct val="0"/>
              </a:spcBef>
            </a:pPr>
            <a:r>
              <a:rPr lang="zh-TW" altLang="en-US" sz="2400" dirty="0" smtClean="0"/>
              <a:t>最長</a:t>
            </a:r>
            <a:r>
              <a:rPr lang="en-US" altLang="zh-TW" sz="2400" dirty="0" smtClean="0"/>
              <a:t>20</a:t>
            </a:r>
            <a:r>
              <a:rPr lang="zh-TW" altLang="en-US" sz="2400" dirty="0" smtClean="0"/>
              <a:t>年，最短</a:t>
            </a:r>
            <a:r>
              <a:rPr lang="en-US" altLang="zh-TW" sz="2400" dirty="0" smtClean="0"/>
              <a:t>2</a:t>
            </a:r>
            <a:r>
              <a:rPr lang="zh-TW" altLang="en-US" sz="2400" dirty="0" smtClean="0"/>
              <a:t>年，開始還本期限不得低於</a:t>
            </a:r>
            <a:r>
              <a:rPr lang="en-US" altLang="zh-TW" sz="2400" dirty="0" smtClean="0"/>
              <a:t>2</a:t>
            </a:r>
            <a:r>
              <a:rPr lang="zh-TW" altLang="en-US" sz="2400" dirty="0" smtClean="0"/>
              <a:t>年。</a:t>
            </a:r>
            <a:r>
              <a:rPr lang="zh-TW" altLang="en-US" sz="2600" dirty="0" smtClean="0"/>
              <a:t> </a:t>
            </a:r>
          </a:p>
          <a:p>
            <a:pPr eaLnBrk="1" hangingPunct="1">
              <a:lnSpc>
                <a:spcPts val="3500"/>
              </a:lnSpc>
              <a:spcBef>
                <a:spcPct val="0"/>
              </a:spcBef>
            </a:pPr>
            <a:r>
              <a:rPr lang="zh-TW" altLang="en-US" sz="2800" dirty="0" smtClean="0"/>
              <a:t>發行限額 </a:t>
            </a:r>
            <a:endParaRPr lang="zh-TW" altLang="en-US" sz="2400" dirty="0" smtClean="0"/>
          </a:p>
          <a:p>
            <a:pPr lvl="1" eaLnBrk="1" hangingPunct="1">
              <a:lnSpc>
                <a:spcPts val="3500"/>
              </a:lnSpc>
              <a:spcBef>
                <a:spcPct val="0"/>
              </a:spcBef>
            </a:pPr>
            <a:r>
              <a:rPr lang="zh-TW" altLang="en-US" sz="2400" dirty="0" smtClean="0"/>
              <a:t>不得超過發行前一年度決算淨值的</a:t>
            </a:r>
            <a:r>
              <a:rPr lang="en-US" altLang="zh-TW" sz="2400" dirty="0" smtClean="0"/>
              <a:t>2</a:t>
            </a:r>
            <a:r>
              <a:rPr lang="zh-TW" altLang="en-US" sz="2400" dirty="0" smtClean="0"/>
              <a:t>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0050"/>
                                        </p:tgtEl>
                                        <p:attrNameLst>
                                          <p:attrName>style.visibility</p:attrName>
                                        </p:attrNameLst>
                                      </p:cBhvr>
                                      <p:to>
                                        <p:strVal val="visible"/>
                                      </p:to>
                                    </p:set>
                                    <p:animEffect transition="in" filter="barn(inVertical)">
                                      <p:cBhvr>
                                        <p:cTn id="7" dur="500"/>
                                        <p:tgtEl>
                                          <p:spTgt spid="13005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4037">
                                            <p:txEl>
                                              <p:pRg st="0" end="0"/>
                                            </p:txEl>
                                          </p:spTgt>
                                        </p:tgtEl>
                                        <p:attrNameLst>
                                          <p:attrName>style.visibility</p:attrName>
                                        </p:attrNameLst>
                                      </p:cBhvr>
                                      <p:to>
                                        <p:strVal val="visible"/>
                                      </p:to>
                                    </p:set>
                                    <p:animEffect transition="in" filter="randombar(horizontal)">
                                      <p:cBhvr>
                                        <p:cTn id="12" dur="500"/>
                                        <p:tgtEl>
                                          <p:spTgt spid="44037">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4037">
                                            <p:txEl>
                                              <p:pRg st="1" end="1"/>
                                            </p:txEl>
                                          </p:spTgt>
                                        </p:tgtEl>
                                        <p:attrNameLst>
                                          <p:attrName>style.visibility</p:attrName>
                                        </p:attrNameLst>
                                      </p:cBhvr>
                                      <p:to>
                                        <p:strVal val="visible"/>
                                      </p:to>
                                    </p:set>
                                    <p:animEffect transition="in" filter="randombar(horizontal)">
                                      <p:cBhvr>
                                        <p:cTn id="15" dur="500"/>
                                        <p:tgtEl>
                                          <p:spTgt spid="44037">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4037">
                                            <p:txEl>
                                              <p:pRg st="2" end="2"/>
                                            </p:txEl>
                                          </p:spTgt>
                                        </p:tgtEl>
                                        <p:attrNameLst>
                                          <p:attrName>style.visibility</p:attrName>
                                        </p:attrNameLst>
                                      </p:cBhvr>
                                      <p:to>
                                        <p:strVal val="visible"/>
                                      </p:to>
                                    </p:set>
                                    <p:animEffect transition="in" filter="randombar(horizontal)">
                                      <p:cBhvr>
                                        <p:cTn id="18" dur="500"/>
                                        <p:tgtEl>
                                          <p:spTgt spid="44037">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44037">
                                            <p:txEl>
                                              <p:pRg st="3" end="3"/>
                                            </p:txEl>
                                          </p:spTgt>
                                        </p:tgtEl>
                                        <p:attrNameLst>
                                          <p:attrName>style.visibility</p:attrName>
                                        </p:attrNameLst>
                                      </p:cBhvr>
                                      <p:to>
                                        <p:strVal val="visible"/>
                                      </p:to>
                                    </p:set>
                                    <p:animEffect transition="in" filter="randombar(horizontal)">
                                      <p:cBhvr>
                                        <p:cTn id="21" dur="500"/>
                                        <p:tgtEl>
                                          <p:spTgt spid="44037">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44037">
                                            <p:txEl>
                                              <p:pRg st="4" end="4"/>
                                            </p:txEl>
                                          </p:spTgt>
                                        </p:tgtEl>
                                        <p:attrNameLst>
                                          <p:attrName>style.visibility</p:attrName>
                                        </p:attrNameLst>
                                      </p:cBhvr>
                                      <p:to>
                                        <p:strVal val="visible"/>
                                      </p:to>
                                    </p:set>
                                    <p:animEffect transition="in" filter="randombar(horizontal)">
                                      <p:cBhvr>
                                        <p:cTn id="24" dur="500"/>
                                        <p:tgtEl>
                                          <p:spTgt spid="44037">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4037">
                                            <p:txEl>
                                              <p:pRg st="5" end="5"/>
                                            </p:txEl>
                                          </p:spTgt>
                                        </p:tgtEl>
                                        <p:attrNameLst>
                                          <p:attrName>style.visibility</p:attrName>
                                        </p:attrNameLst>
                                      </p:cBhvr>
                                      <p:to>
                                        <p:strVal val="visible"/>
                                      </p:to>
                                    </p:set>
                                    <p:animEffect transition="in" filter="randombar(horizontal)">
                                      <p:cBhvr>
                                        <p:cTn id="29" dur="500"/>
                                        <p:tgtEl>
                                          <p:spTgt spid="44037">
                                            <p:txEl>
                                              <p:pRg st="5" end="5"/>
                                            </p:txEl>
                                          </p:spTgt>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44037">
                                            <p:txEl>
                                              <p:pRg st="6" end="6"/>
                                            </p:txEl>
                                          </p:spTgt>
                                        </p:tgtEl>
                                        <p:attrNameLst>
                                          <p:attrName>style.visibility</p:attrName>
                                        </p:attrNameLst>
                                      </p:cBhvr>
                                      <p:to>
                                        <p:strVal val="visible"/>
                                      </p:to>
                                    </p:set>
                                    <p:animEffect transition="in" filter="randombar(horizontal)">
                                      <p:cBhvr>
                                        <p:cTn id="32" dur="500"/>
                                        <p:tgtEl>
                                          <p:spTgt spid="4403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44037">
                                            <p:txEl>
                                              <p:pRg st="7" end="7"/>
                                            </p:txEl>
                                          </p:spTgt>
                                        </p:tgtEl>
                                        <p:attrNameLst>
                                          <p:attrName>style.visibility</p:attrName>
                                        </p:attrNameLst>
                                      </p:cBhvr>
                                      <p:to>
                                        <p:strVal val="visible"/>
                                      </p:to>
                                    </p:set>
                                    <p:animEffect transition="in" filter="randombar(horizontal)">
                                      <p:cBhvr>
                                        <p:cTn id="37" dur="500"/>
                                        <p:tgtEl>
                                          <p:spTgt spid="44037">
                                            <p:txEl>
                                              <p:pRg st="7" end="7"/>
                                            </p:txEl>
                                          </p:spTgt>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44037">
                                            <p:txEl>
                                              <p:pRg st="8" end="8"/>
                                            </p:txEl>
                                          </p:spTgt>
                                        </p:tgtEl>
                                        <p:attrNameLst>
                                          <p:attrName>style.visibility</p:attrName>
                                        </p:attrNameLst>
                                      </p:cBhvr>
                                      <p:to>
                                        <p:strVal val="visible"/>
                                      </p:to>
                                    </p:set>
                                    <p:animEffect transition="in" filter="randombar(horizontal)">
                                      <p:cBhvr>
                                        <p:cTn id="40" dur="500"/>
                                        <p:tgtEl>
                                          <p:spTgt spid="4403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p:bldP spid="44037"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41987" name="投影片編號版面配置區 5"/>
          <p:cNvSpPr>
            <a:spLocks noGrp="1"/>
          </p:cNvSpPr>
          <p:nvPr>
            <p:ph type="sldNum" sz="quarter" idx="12"/>
          </p:nvPr>
        </p:nvSpPr>
        <p:spPr>
          <a:noFill/>
        </p:spPr>
        <p:txBody>
          <a:bodyPr/>
          <a:lstStyle/>
          <a:p>
            <a:fld id="{DA4C4329-279E-41A6-AAE7-2667A52E6CF4}" type="slidenum">
              <a:rPr lang="en-US" altLang="zh-TW" smtClean="0"/>
              <a:pPr/>
              <a:t>53</a:t>
            </a:fld>
            <a:endParaRPr lang="en-US" altLang="zh-TW" smtClean="0"/>
          </a:p>
        </p:txBody>
      </p:sp>
      <p:sp>
        <p:nvSpPr>
          <p:cNvPr id="143362" name="Rectangle 2"/>
          <p:cNvSpPr>
            <a:spLocks noGrp="1" noChangeArrowheads="1"/>
          </p:cNvSpPr>
          <p:nvPr>
            <p:ph type="title"/>
          </p:nvPr>
        </p:nvSpPr>
        <p:spPr>
          <a:xfrm>
            <a:off x="685800" y="609600"/>
            <a:ext cx="7772400" cy="658813"/>
          </a:xfrm>
        </p:spPr>
        <p:txBody>
          <a:bodyPr/>
          <a:lstStyle/>
          <a:p>
            <a:pPr marL="838200" indent="-838200" eaLnBrk="1" hangingPunct="1">
              <a:defRPr/>
            </a:pPr>
            <a:r>
              <a:rPr lang="zh-TW" altLang="en-US" sz="4000" dirty="0" smtClean="0"/>
              <a:t>發行金融債券的好處 </a:t>
            </a:r>
          </a:p>
        </p:txBody>
      </p:sp>
      <p:sp>
        <p:nvSpPr>
          <p:cNvPr id="45061" name="Rectangle 3"/>
          <p:cNvSpPr>
            <a:spLocks noGrp="1" noChangeArrowheads="1"/>
          </p:cNvSpPr>
          <p:nvPr>
            <p:ph type="body" idx="1"/>
          </p:nvPr>
        </p:nvSpPr>
        <p:spPr>
          <a:xfrm>
            <a:off x="976313" y="1916113"/>
            <a:ext cx="7556500" cy="4156075"/>
          </a:xfrm>
        </p:spPr>
        <p:txBody>
          <a:bodyPr/>
          <a:lstStyle/>
          <a:p>
            <a:pPr algn="just" eaLnBrk="1" hangingPunct="1">
              <a:lnSpc>
                <a:spcPct val="110000"/>
              </a:lnSpc>
              <a:spcBef>
                <a:spcPct val="30000"/>
              </a:spcBef>
            </a:pPr>
            <a:r>
              <a:rPr lang="zh-TW" altLang="en-US" sz="2800" dirty="0" smtClean="0"/>
              <a:t>不需提存款準備金，可降低資金成本。</a:t>
            </a:r>
          </a:p>
          <a:p>
            <a:pPr algn="just" eaLnBrk="1" hangingPunct="1">
              <a:lnSpc>
                <a:spcPct val="110000"/>
              </a:lnSpc>
              <a:spcBef>
                <a:spcPct val="30000"/>
              </a:spcBef>
            </a:pPr>
            <a:r>
              <a:rPr lang="zh-TW" altLang="en-US" sz="2800" dirty="0" smtClean="0"/>
              <a:t>償還期間固定而較長，可獲得較穩定的資金。</a:t>
            </a:r>
          </a:p>
          <a:p>
            <a:pPr algn="just" eaLnBrk="1" hangingPunct="1">
              <a:lnSpc>
                <a:spcPct val="110000"/>
              </a:lnSpc>
              <a:spcBef>
                <a:spcPct val="30000"/>
              </a:spcBef>
            </a:pPr>
            <a:r>
              <a:rPr lang="zh-TW" altLang="en-US" sz="2800" dirty="0" smtClean="0"/>
              <a:t>次順位的金融債券可歸類為自有資本，可以提高銀行的「資本適足率」</a:t>
            </a:r>
            <a:r>
              <a:rPr lang="en-US" altLang="zh-TW" sz="2800" dirty="0" smtClean="0"/>
              <a:t>(</a:t>
            </a:r>
            <a:r>
              <a:rPr lang="zh-TW" altLang="en-US" sz="2800" dirty="0" smtClean="0"/>
              <a:t>定義為自有資本占風險性資產的比例</a:t>
            </a:r>
            <a:r>
              <a:rPr lang="en-US" altLang="zh-TW" sz="2800" dirty="0" smtClean="0"/>
              <a:t>)</a:t>
            </a:r>
            <a:r>
              <a:rPr lang="zh-TW" altLang="en-US" sz="2800" dirty="0" smtClean="0"/>
              <a:t>。</a:t>
            </a:r>
            <a:endParaRPr lang="en-US" altLang="zh-TW"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3362"/>
                                        </p:tgtEl>
                                        <p:attrNameLst>
                                          <p:attrName>style.visibility</p:attrName>
                                        </p:attrNameLst>
                                      </p:cBhvr>
                                      <p:to>
                                        <p:strVal val="visible"/>
                                      </p:to>
                                    </p:set>
                                    <p:animEffect transition="in" filter="wipe(down)">
                                      <p:cBhvr>
                                        <p:cTn id="7" dur="500"/>
                                        <p:tgtEl>
                                          <p:spTgt spid="14336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5061">
                                            <p:txEl>
                                              <p:pRg st="0" end="0"/>
                                            </p:txEl>
                                          </p:spTgt>
                                        </p:tgtEl>
                                        <p:attrNameLst>
                                          <p:attrName>style.visibility</p:attrName>
                                        </p:attrNameLst>
                                      </p:cBhvr>
                                      <p:to>
                                        <p:strVal val="visible"/>
                                      </p:to>
                                    </p:set>
                                    <p:animEffect transition="in" filter="barn(inVertical)">
                                      <p:cBhvr>
                                        <p:cTn id="12" dur="500"/>
                                        <p:tgtEl>
                                          <p:spTgt spid="4506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5061">
                                            <p:txEl>
                                              <p:pRg st="1" end="1"/>
                                            </p:txEl>
                                          </p:spTgt>
                                        </p:tgtEl>
                                        <p:attrNameLst>
                                          <p:attrName>style.visibility</p:attrName>
                                        </p:attrNameLst>
                                      </p:cBhvr>
                                      <p:to>
                                        <p:strVal val="visible"/>
                                      </p:to>
                                    </p:set>
                                    <p:animEffect transition="in" filter="barn(inVertical)">
                                      <p:cBhvr>
                                        <p:cTn id="17" dur="500"/>
                                        <p:tgtEl>
                                          <p:spTgt spid="4506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5061">
                                            <p:txEl>
                                              <p:pRg st="2" end="2"/>
                                            </p:txEl>
                                          </p:spTgt>
                                        </p:tgtEl>
                                        <p:attrNameLst>
                                          <p:attrName>style.visibility</p:attrName>
                                        </p:attrNameLst>
                                      </p:cBhvr>
                                      <p:to>
                                        <p:strVal val="visible"/>
                                      </p:to>
                                    </p:set>
                                    <p:animEffect transition="in" filter="barn(inVertical)">
                                      <p:cBhvr>
                                        <p:cTn id="22" dur="500"/>
                                        <p:tgtEl>
                                          <p:spTgt spid="450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p:bldP spid="45061"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43011" name="投影片編號版面配置區 5"/>
          <p:cNvSpPr>
            <a:spLocks noGrp="1"/>
          </p:cNvSpPr>
          <p:nvPr>
            <p:ph type="sldNum" sz="quarter" idx="12"/>
          </p:nvPr>
        </p:nvSpPr>
        <p:spPr>
          <a:noFill/>
        </p:spPr>
        <p:txBody>
          <a:bodyPr/>
          <a:lstStyle/>
          <a:p>
            <a:fld id="{A83EC7C8-2E74-419B-A73A-E4623257330C}" type="slidenum">
              <a:rPr lang="en-US" altLang="zh-TW" smtClean="0"/>
              <a:pPr/>
              <a:t>54</a:t>
            </a:fld>
            <a:endParaRPr lang="en-US" altLang="zh-TW" smtClean="0"/>
          </a:p>
        </p:txBody>
      </p:sp>
      <p:sp>
        <p:nvSpPr>
          <p:cNvPr id="131074" name="Rectangle 2"/>
          <p:cNvSpPr>
            <a:spLocks noGrp="1" noChangeArrowheads="1"/>
          </p:cNvSpPr>
          <p:nvPr>
            <p:ph type="title"/>
          </p:nvPr>
        </p:nvSpPr>
        <p:spPr>
          <a:xfrm>
            <a:off x="685800" y="609600"/>
            <a:ext cx="7772400" cy="658813"/>
          </a:xfrm>
        </p:spPr>
        <p:txBody>
          <a:bodyPr/>
          <a:lstStyle/>
          <a:p>
            <a:pPr eaLnBrk="1" hangingPunct="1">
              <a:defRPr/>
            </a:pPr>
            <a:r>
              <a:rPr lang="zh-TW" altLang="en-US" sz="4000" dirty="0" smtClean="0"/>
              <a:t>債券交易實務</a:t>
            </a:r>
          </a:p>
        </p:txBody>
      </p:sp>
      <p:sp>
        <p:nvSpPr>
          <p:cNvPr id="46085" name="Rectangle 3"/>
          <p:cNvSpPr>
            <a:spLocks noGrp="1" noChangeArrowheads="1"/>
          </p:cNvSpPr>
          <p:nvPr>
            <p:ph type="body" idx="1"/>
          </p:nvPr>
        </p:nvSpPr>
        <p:spPr>
          <a:xfrm>
            <a:off x="611188" y="1643063"/>
            <a:ext cx="8064500" cy="3643312"/>
          </a:xfrm>
        </p:spPr>
        <p:txBody>
          <a:bodyPr/>
          <a:lstStyle/>
          <a:p>
            <a:pPr eaLnBrk="1" hangingPunct="1">
              <a:lnSpc>
                <a:spcPct val="95000"/>
              </a:lnSpc>
            </a:pPr>
            <a:r>
              <a:rPr lang="zh-TW" altLang="en-US" sz="2600" dirty="0" smtClean="0"/>
              <a:t> </a:t>
            </a:r>
            <a:r>
              <a:rPr lang="zh-TW" altLang="en-US" sz="2800" dirty="0" smtClean="0"/>
              <a:t>債券發行後可申請在臺灣證券交易所掛牌上市或在證券櫃檯買賣中心掛牌上櫃，分別稱為</a:t>
            </a:r>
            <a:r>
              <a:rPr lang="zh-TW" altLang="en-US" sz="2800" dirty="0" smtClean="0">
                <a:solidFill>
                  <a:srgbClr val="006600"/>
                </a:solidFill>
              </a:rPr>
              <a:t>上市</a:t>
            </a:r>
            <a:r>
              <a:rPr lang="zh-TW" altLang="en-US" sz="2800" dirty="0" smtClean="0"/>
              <a:t>或</a:t>
            </a:r>
            <a:r>
              <a:rPr lang="zh-TW" altLang="en-US" sz="2800" dirty="0" smtClean="0">
                <a:solidFill>
                  <a:srgbClr val="003399"/>
                </a:solidFill>
              </a:rPr>
              <a:t>上櫃</a:t>
            </a:r>
            <a:r>
              <a:rPr lang="zh-TW" altLang="en-US" sz="2800" dirty="0" smtClean="0"/>
              <a:t>債券：</a:t>
            </a:r>
            <a:endParaRPr lang="en-US" altLang="zh-TW" sz="2800" dirty="0" smtClean="0"/>
          </a:p>
          <a:p>
            <a:pPr eaLnBrk="1" hangingPunct="1">
              <a:lnSpc>
                <a:spcPct val="95000"/>
              </a:lnSpc>
              <a:buFont typeface="Wingdings" pitchFamily="2" charset="2"/>
              <a:buNone/>
            </a:pPr>
            <a:endParaRPr lang="zh-TW" altLang="en-US" sz="2000" dirty="0" smtClean="0"/>
          </a:p>
          <a:p>
            <a:pPr lvl="1" eaLnBrk="1" hangingPunct="1">
              <a:lnSpc>
                <a:spcPct val="95000"/>
              </a:lnSpc>
            </a:pPr>
            <a:r>
              <a:rPr lang="zh-TW" altLang="en-US" dirty="0" smtClean="0">
                <a:solidFill>
                  <a:srgbClr val="006600"/>
                </a:solidFill>
              </a:rPr>
              <a:t>債券集中市場</a:t>
            </a:r>
            <a:r>
              <a:rPr lang="zh-TW" altLang="en-US" dirty="0" smtClean="0"/>
              <a:t>只能從事買賣斷交易。</a:t>
            </a:r>
          </a:p>
          <a:p>
            <a:pPr lvl="1" eaLnBrk="1" hangingPunct="1">
              <a:lnSpc>
                <a:spcPct val="95000"/>
              </a:lnSpc>
            </a:pPr>
            <a:r>
              <a:rPr lang="zh-TW" altLang="en-US" dirty="0" smtClean="0">
                <a:solidFill>
                  <a:srgbClr val="003399"/>
                </a:solidFill>
              </a:rPr>
              <a:t>債券上櫃市場</a:t>
            </a:r>
            <a:r>
              <a:rPr lang="zh-TW" altLang="en-US" dirty="0" smtClean="0"/>
              <a:t>可以從事買賣斷與附條件交易。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1074"/>
                                        </p:tgtEl>
                                        <p:attrNameLst>
                                          <p:attrName>style.visibility</p:attrName>
                                        </p:attrNameLst>
                                      </p:cBhvr>
                                      <p:to>
                                        <p:strVal val="visible"/>
                                      </p:to>
                                    </p:set>
                                    <p:animEffect transition="in" filter="wipe(down)">
                                      <p:cBhvr>
                                        <p:cTn id="7" dur="500"/>
                                        <p:tgtEl>
                                          <p:spTgt spid="131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6085">
                                            <p:txEl>
                                              <p:pRg st="0" end="0"/>
                                            </p:txEl>
                                          </p:spTgt>
                                        </p:tgtEl>
                                        <p:attrNameLst>
                                          <p:attrName>style.visibility</p:attrName>
                                        </p:attrNameLst>
                                      </p:cBhvr>
                                      <p:to>
                                        <p:strVal val="visible"/>
                                      </p:to>
                                    </p:set>
                                    <p:animEffect transition="in" filter="barn(inVertical)">
                                      <p:cBhvr>
                                        <p:cTn id="12" dur="500"/>
                                        <p:tgtEl>
                                          <p:spTgt spid="46085">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6085">
                                            <p:txEl>
                                              <p:pRg st="2" end="2"/>
                                            </p:txEl>
                                          </p:spTgt>
                                        </p:tgtEl>
                                        <p:attrNameLst>
                                          <p:attrName>style.visibility</p:attrName>
                                        </p:attrNameLst>
                                      </p:cBhvr>
                                      <p:to>
                                        <p:strVal val="visible"/>
                                      </p:to>
                                    </p:set>
                                    <p:animEffect transition="in" filter="barn(inVertical)">
                                      <p:cBhvr>
                                        <p:cTn id="15" dur="500"/>
                                        <p:tgtEl>
                                          <p:spTgt spid="46085">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6085">
                                            <p:txEl>
                                              <p:pRg st="3" end="3"/>
                                            </p:txEl>
                                          </p:spTgt>
                                        </p:tgtEl>
                                        <p:attrNameLst>
                                          <p:attrName>style.visibility</p:attrName>
                                        </p:attrNameLst>
                                      </p:cBhvr>
                                      <p:to>
                                        <p:strVal val="visible"/>
                                      </p:to>
                                    </p:set>
                                    <p:animEffect transition="in" filter="barn(inVertical)">
                                      <p:cBhvr>
                                        <p:cTn id="18" dur="500"/>
                                        <p:tgtEl>
                                          <p:spTgt spid="460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P spid="4608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44035" name="投影片編號版面配置區 5"/>
          <p:cNvSpPr>
            <a:spLocks noGrp="1"/>
          </p:cNvSpPr>
          <p:nvPr>
            <p:ph type="sldNum" sz="quarter" idx="12"/>
          </p:nvPr>
        </p:nvSpPr>
        <p:spPr>
          <a:noFill/>
        </p:spPr>
        <p:txBody>
          <a:bodyPr/>
          <a:lstStyle/>
          <a:p>
            <a:fld id="{C0B3BB5E-EC25-4394-B054-4260DE021CAF}" type="slidenum">
              <a:rPr lang="en-US" altLang="zh-TW" smtClean="0"/>
              <a:pPr/>
              <a:t>55</a:t>
            </a:fld>
            <a:endParaRPr lang="en-US" altLang="zh-TW" smtClean="0"/>
          </a:p>
        </p:txBody>
      </p:sp>
      <p:sp>
        <p:nvSpPr>
          <p:cNvPr id="135170" name="Rectangle 2"/>
          <p:cNvSpPr>
            <a:spLocks noGrp="1" noChangeArrowheads="1"/>
          </p:cNvSpPr>
          <p:nvPr>
            <p:ph type="title"/>
          </p:nvPr>
        </p:nvSpPr>
        <p:spPr>
          <a:xfrm>
            <a:off x="684213" y="549275"/>
            <a:ext cx="7772400" cy="950913"/>
          </a:xfrm>
        </p:spPr>
        <p:txBody>
          <a:bodyPr/>
          <a:lstStyle/>
          <a:p>
            <a:pPr eaLnBrk="1" hangingPunct="1">
              <a:defRPr/>
            </a:pPr>
            <a:r>
              <a:rPr lang="zh-TW" altLang="en-US" dirty="0" smtClean="0"/>
              <a:t>債券交易方式 </a:t>
            </a:r>
          </a:p>
        </p:txBody>
      </p:sp>
      <p:sp>
        <p:nvSpPr>
          <p:cNvPr id="47109" name="Rectangle 3"/>
          <p:cNvSpPr>
            <a:spLocks noGrp="1" noChangeArrowheads="1"/>
          </p:cNvSpPr>
          <p:nvPr>
            <p:ph type="body" idx="1"/>
          </p:nvPr>
        </p:nvSpPr>
        <p:spPr>
          <a:xfrm>
            <a:off x="1643063" y="1643063"/>
            <a:ext cx="6956425" cy="4665662"/>
          </a:xfrm>
        </p:spPr>
        <p:txBody>
          <a:bodyPr/>
          <a:lstStyle/>
          <a:p>
            <a:pPr eaLnBrk="1" hangingPunct="1">
              <a:lnSpc>
                <a:spcPct val="80000"/>
              </a:lnSpc>
              <a:spcBef>
                <a:spcPct val="25000"/>
              </a:spcBef>
              <a:buFont typeface="Wingdings" pitchFamily="2" charset="2"/>
              <a:buNone/>
            </a:pPr>
            <a:r>
              <a:rPr lang="zh-TW" altLang="en-US" sz="2400" dirty="0" smtClean="0"/>
              <a:t>    </a:t>
            </a:r>
            <a:r>
              <a:rPr lang="en-US" altLang="zh-TW" sz="2400" dirty="0" smtClean="0"/>
              <a:t/>
            </a:r>
            <a:br>
              <a:rPr lang="en-US" altLang="zh-TW" sz="2400" dirty="0" smtClean="0"/>
            </a:br>
            <a:endParaRPr lang="en-US" altLang="zh-TW" sz="2400" dirty="0" smtClean="0"/>
          </a:p>
          <a:p>
            <a:pPr eaLnBrk="1" hangingPunct="1">
              <a:lnSpc>
                <a:spcPct val="80000"/>
              </a:lnSpc>
              <a:spcBef>
                <a:spcPct val="25000"/>
              </a:spcBef>
            </a:pPr>
            <a:r>
              <a:rPr lang="zh-TW" altLang="en-US" sz="3600" dirty="0" smtClean="0"/>
              <a:t>買賣斷交易</a:t>
            </a:r>
            <a:r>
              <a:rPr lang="en-US" altLang="zh-TW" sz="3600" dirty="0" smtClean="0"/>
              <a:t/>
            </a:r>
            <a:br>
              <a:rPr lang="en-US" altLang="zh-TW" sz="3600" dirty="0" smtClean="0"/>
            </a:br>
            <a:endParaRPr lang="en-US" altLang="zh-TW" sz="3600" dirty="0" smtClean="0"/>
          </a:p>
          <a:p>
            <a:pPr eaLnBrk="1" hangingPunct="1">
              <a:lnSpc>
                <a:spcPct val="80000"/>
              </a:lnSpc>
              <a:spcBef>
                <a:spcPct val="25000"/>
              </a:spcBef>
            </a:pPr>
            <a:r>
              <a:rPr lang="zh-TW" altLang="en-US" sz="3600" dirty="0" smtClean="0"/>
              <a:t>債券附條件交易</a:t>
            </a:r>
            <a:r>
              <a:rPr lang="en-US" altLang="zh-TW" sz="2600" dirty="0" smtClean="0"/>
              <a:t/>
            </a:r>
            <a:br>
              <a:rPr lang="en-US" altLang="zh-TW" sz="2600" dirty="0" smtClean="0"/>
            </a:br>
            <a:endParaRPr lang="zh-TW" altLang="en-US"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5170"/>
                                        </p:tgtEl>
                                        <p:attrNameLst>
                                          <p:attrName>style.visibility</p:attrName>
                                        </p:attrNameLst>
                                      </p:cBhvr>
                                      <p:to>
                                        <p:strVal val="visible"/>
                                      </p:to>
                                    </p:set>
                                    <p:animEffect transition="in" filter="wipe(down)">
                                      <p:cBhvr>
                                        <p:cTn id="7" dur="500"/>
                                        <p:tgtEl>
                                          <p:spTgt spid="13517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7109">
                                            <p:txEl>
                                              <p:pRg st="0" end="0"/>
                                            </p:txEl>
                                          </p:spTgt>
                                        </p:tgtEl>
                                        <p:attrNameLst>
                                          <p:attrName>style.visibility</p:attrName>
                                        </p:attrNameLst>
                                      </p:cBhvr>
                                      <p:to>
                                        <p:strVal val="visible"/>
                                      </p:to>
                                    </p:set>
                                    <p:animEffect transition="in" filter="randombar(horizontal)">
                                      <p:cBhvr>
                                        <p:cTn id="12" dur="500"/>
                                        <p:tgtEl>
                                          <p:spTgt spid="4710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7109">
                                            <p:txEl>
                                              <p:pRg st="1" end="1"/>
                                            </p:txEl>
                                          </p:spTgt>
                                        </p:tgtEl>
                                        <p:attrNameLst>
                                          <p:attrName>style.visibility</p:attrName>
                                        </p:attrNameLst>
                                      </p:cBhvr>
                                      <p:to>
                                        <p:strVal val="visible"/>
                                      </p:to>
                                    </p:set>
                                    <p:animEffect transition="in" filter="randombar(horizontal)">
                                      <p:cBhvr>
                                        <p:cTn id="17" dur="500"/>
                                        <p:tgtEl>
                                          <p:spTgt spid="4710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7109">
                                            <p:txEl>
                                              <p:pRg st="2" end="2"/>
                                            </p:txEl>
                                          </p:spTgt>
                                        </p:tgtEl>
                                        <p:attrNameLst>
                                          <p:attrName>style.visibility</p:attrName>
                                        </p:attrNameLst>
                                      </p:cBhvr>
                                      <p:to>
                                        <p:strVal val="visible"/>
                                      </p:to>
                                    </p:set>
                                    <p:animEffect transition="in" filter="randombar(horizontal)">
                                      <p:cBhvr>
                                        <p:cTn id="22" dur="500"/>
                                        <p:tgtEl>
                                          <p:spTgt spid="471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p:bldP spid="47109"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買賣斷交易</a:t>
            </a:r>
            <a:br>
              <a:rPr lang="zh-TW" altLang="en-US" dirty="0" smtClean="0"/>
            </a:br>
            <a:endParaRPr lang="zh-TW" altLang="en-US" dirty="0" smtClean="0"/>
          </a:p>
        </p:txBody>
      </p:sp>
      <p:sp>
        <p:nvSpPr>
          <p:cNvPr id="48132" name="內容版面配置區 2"/>
          <p:cNvSpPr>
            <a:spLocks noGrp="1"/>
          </p:cNvSpPr>
          <p:nvPr>
            <p:ph idx="1"/>
          </p:nvPr>
        </p:nvSpPr>
        <p:spPr>
          <a:xfrm>
            <a:off x="685800" y="1981200"/>
            <a:ext cx="8278813" cy="4114800"/>
          </a:xfrm>
        </p:spPr>
        <p:txBody>
          <a:bodyPr/>
          <a:lstStyle/>
          <a:p>
            <a:pPr eaLnBrk="1" hangingPunct="1">
              <a:lnSpc>
                <a:spcPct val="80000"/>
              </a:lnSpc>
              <a:spcBef>
                <a:spcPct val="25000"/>
              </a:spcBef>
            </a:pPr>
            <a:r>
              <a:rPr lang="zh-TW" altLang="en-US" dirty="0" smtClean="0"/>
              <a:t>意義：</a:t>
            </a:r>
            <a:endParaRPr lang="en-US" altLang="zh-TW" dirty="0" smtClean="0"/>
          </a:p>
          <a:p>
            <a:pPr eaLnBrk="1" hangingPunct="1">
              <a:lnSpc>
                <a:spcPct val="80000"/>
              </a:lnSpc>
              <a:spcBef>
                <a:spcPct val="25000"/>
              </a:spcBef>
              <a:buFont typeface="Wingdings" pitchFamily="2" charset="2"/>
              <a:buNone/>
            </a:pPr>
            <a:r>
              <a:rPr lang="zh-TW" altLang="en-US" dirty="0" smtClean="0"/>
              <a:t>   交易的完成後，債券所有權由賣方移轉給買方的交易。</a:t>
            </a:r>
            <a:r>
              <a:rPr lang="en-US" altLang="zh-TW" dirty="0" smtClean="0"/>
              <a:t/>
            </a:r>
            <a:br>
              <a:rPr lang="en-US" altLang="zh-TW" dirty="0" smtClean="0"/>
            </a:br>
            <a:endParaRPr lang="zh-TW" altLang="en-US" dirty="0" smtClean="0"/>
          </a:p>
          <a:p>
            <a:pPr lvl="1" eaLnBrk="1" hangingPunct="1">
              <a:lnSpc>
                <a:spcPct val="80000"/>
              </a:lnSpc>
              <a:spcBef>
                <a:spcPct val="25000"/>
              </a:spcBef>
            </a:pPr>
            <a:r>
              <a:rPr lang="zh-TW" altLang="en-US" sz="2400" dirty="0" smtClean="0"/>
              <a:t>對賣方而言，稱為</a:t>
            </a:r>
            <a:r>
              <a:rPr lang="zh-TW" altLang="en-US" sz="2400" dirty="0" smtClean="0">
                <a:solidFill>
                  <a:srgbClr val="006600"/>
                </a:solidFill>
              </a:rPr>
              <a:t>賣斷交易</a:t>
            </a:r>
            <a:r>
              <a:rPr lang="en-US" altLang="zh-TW" sz="2400" dirty="0" smtClean="0"/>
              <a:t>(Outright sale</a:t>
            </a:r>
            <a:r>
              <a:rPr lang="zh-TW" altLang="en-US" sz="2400" dirty="0" smtClean="0"/>
              <a:t>，</a:t>
            </a:r>
            <a:r>
              <a:rPr lang="en-US" altLang="zh-TW" sz="2400" dirty="0" smtClean="0"/>
              <a:t>OS)</a:t>
            </a:r>
            <a:r>
              <a:rPr lang="zh-TW" altLang="en-US" sz="2400" dirty="0" smtClean="0"/>
              <a:t>。</a:t>
            </a:r>
            <a:r>
              <a:rPr lang="en-US" altLang="zh-TW" sz="2400" dirty="0" smtClean="0"/>
              <a:t/>
            </a:r>
            <a:br>
              <a:rPr lang="en-US" altLang="zh-TW" sz="2400" dirty="0" smtClean="0"/>
            </a:br>
            <a:endParaRPr lang="en-US" altLang="zh-TW" sz="2400" dirty="0" smtClean="0"/>
          </a:p>
          <a:p>
            <a:pPr lvl="1" eaLnBrk="1" hangingPunct="1">
              <a:lnSpc>
                <a:spcPct val="80000"/>
              </a:lnSpc>
              <a:spcBef>
                <a:spcPct val="25000"/>
              </a:spcBef>
            </a:pPr>
            <a:r>
              <a:rPr lang="zh-TW" altLang="en-US" sz="2400" dirty="0" smtClean="0"/>
              <a:t>對買方而言，稱為</a:t>
            </a:r>
            <a:r>
              <a:rPr lang="zh-TW" altLang="en-US" sz="2400" dirty="0" smtClean="0">
                <a:solidFill>
                  <a:srgbClr val="003399"/>
                </a:solidFill>
              </a:rPr>
              <a:t>買斷交易</a:t>
            </a:r>
            <a:r>
              <a:rPr lang="en-US" altLang="zh-TW" sz="2400" dirty="0" smtClean="0"/>
              <a:t>(Outright purchase</a:t>
            </a:r>
            <a:r>
              <a:rPr lang="zh-TW" altLang="en-US" sz="2400" dirty="0" smtClean="0"/>
              <a:t>，</a:t>
            </a:r>
            <a:r>
              <a:rPr lang="en-US" altLang="zh-TW" sz="2400" dirty="0" smtClean="0"/>
              <a:t>OP)</a:t>
            </a:r>
            <a:r>
              <a:rPr lang="zh-TW" altLang="en-US" sz="2400" dirty="0" smtClean="0"/>
              <a:t>。</a:t>
            </a:r>
            <a:endParaRPr lang="en-US" altLang="zh-TW" sz="2400" dirty="0" smtClean="0"/>
          </a:p>
        </p:txBody>
      </p:sp>
      <p:sp>
        <p:nvSpPr>
          <p:cNvPr id="45061" name="投影片編號版面配置區 3"/>
          <p:cNvSpPr>
            <a:spLocks noGrp="1"/>
          </p:cNvSpPr>
          <p:nvPr>
            <p:ph type="sldNum" sz="quarter" idx="12"/>
          </p:nvPr>
        </p:nvSpPr>
        <p:spPr>
          <a:noFill/>
        </p:spPr>
        <p:txBody>
          <a:bodyPr/>
          <a:lstStyle/>
          <a:p>
            <a:fld id="{6B7AC16D-D3F3-43A8-B792-658D34792FC3}" type="slidenum">
              <a:rPr lang="en-US" altLang="zh-TW" smtClean="0"/>
              <a:pPr/>
              <a:t>56</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8132">
                                            <p:txEl>
                                              <p:pRg st="0" end="0"/>
                                            </p:txEl>
                                          </p:spTgt>
                                        </p:tgtEl>
                                        <p:attrNameLst>
                                          <p:attrName>style.visibility</p:attrName>
                                        </p:attrNameLst>
                                      </p:cBhvr>
                                      <p:to>
                                        <p:strVal val="visible"/>
                                      </p:to>
                                    </p:set>
                                    <p:animEffect transition="in" filter="barn(inVertical)">
                                      <p:cBhvr>
                                        <p:cTn id="12" dur="500"/>
                                        <p:tgtEl>
                                          <p:spTgt spid="4813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8132">
                                            <p:txEl>
                                              <p:pRg st="1" end="1"/>
                                            </p:txEl>
                                          </p:spTgt>
                                        </p:tgtEl>
                                        <p:attrNameLst>
                                          <p:attrName>style.visibility</p:attrName>
                                        </p:attrNameLst>
                                      </p:cBhvr>
                                      <p:to>
                                        <p:strVal val="visible"/>
                                      </p:to>
                                    </p:set>
                                    <p:animEffect transition="in" filter="barn(inVertical)">
                                      <p:cBhvr>
                                        <p:cTn id="17" dur="500"/>
                                        <p:tgtEl>
                                          <p:spTgt spid="48132">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8132">
                                            <p:txEl>
                                              <p:pRg st="2" end="2"/>
                                            </p:txEl>
                                          </p:spTgt>
                                        </p:tgtEl>
                                        <p:attrNameLst>
                                          <p:attrName>style.visibility</p:attrName>
                                        </p:attrNameLst>
                                      </p:cBhvr>
                                      <p:to>
                                        <p:strVal val="visible"/>
                                      </p:to>
                                    </p:set>
                                    <p:animEffect transition="in" filter="barn(inVertical)">
                                      <p:cBhvr>
                                        <p:cTn id="20" dur="500"/>
                                        <p:tgtEl>
                                          <p:spTgt spid="48132">
                                            <p:txEl>
                                              <p:pRg st="2" end="2"/>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8132">
                                            <p:txEl>
                                              <p:pRg st="3" end="3"/>
                                            </p:txEl>
                                          </p:spTgt>
                                        </p:tgtEl>
                                        <p:attrNameLst>
                                          <p:attrName>style.visibility</p:attrName>
                                        </p:attrNameLst>
                                      </p:cBhvr>
                                      <p:to>
                                        <p:strVal val="visible"/>
                                      </p:to>
                                    </p:set>
                                    <p:animEffect transition="in" filter="barn(inVertical)">
                                      <p:cBhvr>
                                        <p:cTn id="23" dur="500"/>
                                        <p:tgtEl>
                                          <p:spTgt spid="481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8132"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債券附條件交易</a:t>
            </a:r>
            <a:br>
              <a:rPr lang="zh-TW" altLang="en-US" dirty="0" smtClean="0"/>
            </a:br>
            <a:endParaRPr lang="zh-TW" altLang="en-US" dirty="0" smtClean="0"/>
          </a:p>
        </p:txBody>
      </p:sp>
      <p:sp>
        <p:nvSpPr>
          <p:cNvPr id="49156" name="內容版面配置區 2"/>
          <p:cNvSpPr>
            <a:spLocks noGrp="1"/>
          </p:cNvSpPr>
          <p:nvPr>
            <p:ph idx="1"/>
          </p:nvPr>
        </p:nvSpPr>
        <p:spPr>
          <a:xfrm>
            <a:off x="539750" y="1981200"/>
            <a:ext cx="8135938" cy="4114800"/>
          </a:xfrm>
        </p:spPr>
        <p:txBody>
          <a:bodyPr/>
          <a:lstStyle/>
          <a:p>
            <a:pPr eaLnBrk="1" hangingPunct="1">
              <a:lnSpc>
                <a:spcPct val="80000"/>
              </a:lnSpc>
              <a:spcBef>
                <a:spcPct val="25000"/>
              </a:spcBef>
            </a:pPr>
            <a:r>
              <a:rPr lang="zh-TW" altLang="en-US" dirty="0" smtClean="0"/>
              <a:t>意義：</a:t>
            </a:r>
            <a:endParaRPr lang="en-US" altLang="zh-TW" dirty="0" smtClean="0"/>
          </a:p>
          <a:p>
            <a:pPr eaLnBrk="1" hangingPunct="1">
              <a:lnSpc>
                <a:spcPct val="80000"/>
              </a:lnSpc>
              <a:spcBef>
                <a:spcPct val="25000"/>
              </a:spcBef>
              <a:buFont typeface="Wingdings" pitchFamily="2" charset="2"/>
              <a:buNone/>
            </a:pPr>
            <a:r>
              <a:rPr lang="en-US" altLang="zh-TW" dirty="0" smtClean="0"/>
              <a:t>   </a:t>
            </a:r>
            <a:r>
              <a:rPr lang="zh-TW" altLang="en-US" dirty="0" smtClean="0"/>
              <a:t>買賣雙方成交時，約定一段時間後由買方以約定價格再將債券賣回給賣方的交易。</a:t>
            </a:r>
            <a:r>
              <a:rPr lang="en-US" altLang="zh-TW" dirty="0" smtClean="0"/>
              <a:t/>
            </a:r>
            <a:br>
              <a:rPr lang="en-US" altLang="zh-TW" dirty="0" smtClean="0"/>
            </a:br>
            <a:endParaRPr lang="en-US" altLang="zh-TW" sz="1800" dirty="0" smtClean="0"/>
          </a:p>
          <a:p>
            <a:pPr eaLnBrk="1" hangingPunct="1">
              <a:lnSpc>
                <a:spcPct val="80000"/>
              </a:lnSpc>
              <a:spcBef>
                <a:spcPct val="25000"/>
              </a:spcBef>
              <a:buFont typeface="Wingdings" pitchFamily="2" charset="2"/>
              <a:buNone/>
            </a:pPr>
            <a:endParaRPr lang="zh-TW" altLang="en-US" sz="1800" dirty="0" smtClean="0"/>
          </a:p>
          <a:p>
            <a:pPr lvl="1" eaLnBrk="1" hangingPunct="1">
              <a:lnSpc>
                <a:spcPct val="80000"/>
              </a:lnSpc>
              <a:spcBef>
                <a:spcPct val="25000"/>
              </a:spcBef>
            </a:pPr>
            <a:r>
              <a:rPr lang="zh-TW" altLang="en-US" sz="2400" dirty="0" smtClean="0"/>
              <a:t>對賣方而言，稱為</a:t>
            </a:r>
            <a:r>
              <a:rPr lang="zh-TW" altLang="en-US" sz="2400" dirty="0" smtClean="0">
                <a:solidFill>
                  <a:srgbClr val="006600"/>
                </a:solidFill>
              </a:rPr>
              <a:t>附買回協定</a:t>
            </a:r>
            <a:r>
              <a:rPr lang="en-US" altLang="zh-TW" sz="2400" dirty="0" smtClean="0"/>
              <a:t>(Repurchase agreement</a:t>
            </a:r>
            <a:r>
              <a:rPr lang="zh-TW" altLang="en-US" sz="2400" dirty="0" smtClean="0"/>
              <a:t>，</a:t>
            </a:r>
            <a:endParaRPr lang="en-US" altLang="zh-TW" sz="2400" dirty="0" smtClean="0"/>
          </a:p>
          <a:p>
            <a:pPr lvl="1" eaLnBrk="1" hangingPunct="1">
              <a:lnSpc>
                <a:spcPct val="80000"/>
              </a:lnSpc>
              <a:spcBef>
                <a:spcPct val="25000"/>
              </a:spcBef>
              <a:buFont typeface="Wingdings" pitchFamily="2" charset="2"/>
              <a:buNone/>
            </a:pPr>
            <a:r>
              <a:rPr lang="en-US" altLang="zh-TW" sz="2400" dirty="0" smtClean="0"/>
              <a:t>    RP)</a:t>
            </a:r>
            <a:r>
              <a:rPr lang="zh-TW" altLang="en-US" sz="2400" dirty="0" smtClean="0"/>
              <a:t>。</a:t>
            </a:r>
            <a:r>
              <a:rPr lang="en-US" altLang="zh-TW" sz="2400" dirty="0" smtClean="0"/>
              <a:t/>
            </a:r>
            <a:br>
              <a:rPr lang="en-US" altLang="zh-TW" sz="2400" dirty="0" smtClean="0"/>
            </a:br>
            <a:endParaRPr lang="en-US" altLang="zh-TW" sz="1200" dirty="0" smtClean="0"/>
          </a:p>
          <a:p>
            <a:pPr lvl="1" eaLnBrk="1" hangingPunct="1">
              <a:lnSpc>
                <a:spcPct val="80000"/>
              </a:lnSpc>
              <a:spcBef>
                <a:spcPct val="25000"/>
              </a:spcBef>
            </a:pPr>
            <a:r>
              <a:rPr lang="zh-TW" altLang="en-US" sz="2400" dirty="0" smtClean="0"/>
              <a:t>對買方而言，稱為</a:t>
            </a:r>
            <a:r>
              <a:rPr lang="zh-TW" altLang="en-US" sz="2400" dirty="0" smtClean="0">
                <a:solidFill>
                  <a:srgbClr val="003399"/>
                </a:solidFill>
              </a:rPr>
              <a:t>附賣回協定</a:t>
            </a:r>
            <a:r>
              <a:rPr lang="en-US" altLang="zh-TW" sz="2400" dirty="0" smtClean="0"/>
              <a:t>(Resale agreement</a:t>
            </a:r>
            <a:r>
              <a:rPr lang="zh-TW" altLang="en-US" sz="2400" dirty="0" smtClean="0"/>
              <a:t>，</a:t>
            </a:r>
            <a:r>
              <a:rPr lang="en-US" altLang="zh-TW" sz="2400" dirty="0" smtClean="0"/>
              <a:t>RS </a:t>
            </a:r>
          </a:p>
          <a:p>
            <a:pPr lvl="1" eaLnBrk="1" hangingPunct="1">
              <a:lnSpc>
                <a:spcPct val="80000"/>
              </a:lnSpc>
              <a:spcBef>
                <a:spcPct val="25000"/>
              </a:spcBef>
              <a:buFont typeface="Wingdings" pitchFamily="2" charset="2"/>
              <a:buNone/>
            </a:pPr>
            <a:r>
              <a:rPr lang="en-US" altLang="zh-TW" sz="2400" dirty="0" smtClean="0"/>
              <a:t>   </a:t>
            </a:r>
            <a:r>
              <a:rPr lang="zh-TW" altLang="en-US" sz="2400" dirty="0" smtClean="0"/>
              <a:t>或 </a:t>
            </a:r>
            <a:r>
              <a:rPr lang="en-US" altLang="zh-TW" sz="2400" dirty="0" smtClean="0"/>
              <a:t>Reverse RP</a:t>
            </a:r>
            <a:r>
              <a:rPr lang="zh-TW" altLang="en-US" sz="2400" dirty="0" smtClean="0"/>
              <a:t>，</a:t>
            </a:r>
            <a:r>
              <a:rPr lang="en-US" altLang="zh-TW" sz="2400" dirty="0" smtClean="0"/>
              <a:t>RRP)</a:t>
            </a:r>
            <a:r>
              <a:rPr lang="zh-TW" altLang="en-US" sz="2400" dirty="0" smtClean="0"/>
              <a:t>。 </a:t>
            </a:r>
          </a:p>
          <a:p>
            <a:pPr eaLnBrk="1" hangingPunct="1"/>
            <a:endParaRPr lang="zh-TW" altLang="en-US" dirty="0" smtClean="0"/>
          </a:p>
        </p:txBody>
      </p:sp>
      <p:sp>
        <p:nvSpPr>
          <p:cNvPr id="46085" name="投影片編號版面配置區 3"/>
          <p:cNvSpPr>
            <a:spLocks noGrp="1"/>
          </p:cNvSpPr>
          <p:nvPr>
            <p:ph type="sldNum" sz="quarter" idx="12"/>
          </p:nvPr>
        </p:nvSpPr>
        <p:spPr>
          <a:noFill/>
        </p:spPr>
        <p:txBody>
          <a:bodyPr/>
          <a:lstStyle/>
          <a:p>
            <a:fld id="{35383A35-3EE8-4ED6-9FBA-DA9355315271}" type="slidenum">
              <a:rPr lang="en-US" altLang="zh-TW" smtClean="0"/>
              <a:pPr/>
              <a:t>57</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9156">
                                            <p:txEl>
                                              <p:pRg st="0" end="0"/>
                                            </p:txEl>
                                          </p:spTgt>
                                        </p:tgtEl>
                                        <p:attrNameLst>
                                          <p:attrName>style.visibility</p:attrName>
                                        </p:attrNameLst>
                                      </p:cBhvr>
                                      <p:to>
                                        <p:strVal val="visible"/>
                                      </p:to>
                                    </p:set>
                                    <p:animEffect transition="in" filter="barn(inVertical)">
                                      <p:cBhvr>
                                        <p:cTn id="12" dur="500"/>
                                        <p:tgtEl>
                                          <p:spTgt spid="4915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9156">
                                            <p:txEl>
                                              <p:pRg st="1" end="1"/>
                                            </p:txEl>
                                          </p:spTgt>
                                        </p:tgtEl>
                                        <p:attrNameLst>
                                          <p:attrName>style.visibility</p:attrName>
                                        </p:attrNameLst>
                                      </p:cBhvr>
                                      <p:to>
                                        <p:strVal val="visible"/>
                                      </p:to>
                                    </p:set>
                                    <p:animEffect transition="in" filter="barn(inVertical)">
                                      <p:cBhvr>
                                        <p:cTn id="17" dur="500"/>
                                        <p:tgtEl>
                                          <p:spTgt spid="49156">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9156">
                                            <p:txEl>
                                              <p:pRg st="3" end="3"/>
                                            </p:txEl>
                                          </p:spTgt>
                                        </p:tgtEl>
                                        <p:attrNameLst>
                                          <p:attrName>style.visibility</p:attrName>
                                        </p:attrNameLst>
                                      </p:cBhvr>
                                      <p:to>
                                        <p:strVal val="visible"/>
                                      </p:to>
                                    </p:set>
                                    <p:animEffect transition="in" filter="barn(inVertical)">
                                      <p:cBhvr>
                                        <p:cTn id="20" dur="500"/>
                                        <p:tgtEl>
                                          <p:spTgt spid="49156">
                                            <p:txEl>
                                              <p:pRg st="3" end="3"/>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9156">
                                            <p:txEl>
                                              <p:pRg st="4" end="4"/>
                                            </p:txEl>
                                          </p:spTgt>
                                        </p:tgtEl>
                                        <p:attrNameLst>
                                          <p:attrName>style.visibility</p:attrName>
                                        </p:attrNameLst>
                                      </p:cBhvr>
                                      <p:to>
                                        <p:strVal val="visible"/>
                                      </p:to>
                                    </p:set>
                                    <p:animEffect transition="in" filter="barn(inVertical)">
                                      <p:cBhvr>
                                        <p:cTn id="23" dur="500"/>
                                        <p:tgtEl>
                                          <p:spTgt spid="49156">
                                            <p:txEl>
                                              <p:pRg st="4" end="4"/>
                                            </p:tx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9156">
                                            <p:txEl>
                                              <p:pRg st="5" end="5"/>
                                            </p:txEl>
                                          </p:spTgt>
                                        </p:tgtEl>
                                        <p:attrNameLst>
                                          <p:attrName>style.visibility</p:attrName>
                                        </p:attrNameLst>
                                      </p:cBhvr>
                                      <p:to>
                                        <p:strVal val="visible"/>
                                      </p:to>
                                    </p:set>
                                    <p:animEffect transition="in" filter="barn(inVertical)">
                                      <p:cBhvr>
                                        <p:cTn id="26" dur="500"/>
                                        <p:tgtEl>
                                          <p:spTgt spid="49156">
                                            <p:txEl>
                                              <p:pRg st="5" end="5"/>
                                            </p:txEl>
                                          </p:spTgt>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49156">
                                            <p:txEl>
                                              <p:pRg st="6" end="6"/>
                                            </p:txEl>
                                          </p:spTgt>
                                        </p:tgtEl>
                                        <p:attrNameLst>
                                          <p:attrName>style.visibility</p:attrName>
                                        </p:attrNameLst>
                                      </p:cBhvr>
                                      <p:to>
                                        <p:strVal val="visible"/>
                                      </p:to>
                                    </p:set>
                                    <p:animEffect transition="in" filter="barn(inVertical)">
                                      <p:cBhvr>
                                        <p:cTn id="29" dur="500"/>
                                        <p:tgtEl>
                                          <p:spTgt spid="4915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156"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附買回交易</a:t>
            </a:r>
            <a:r>
              <a:rPr lang="en-US" altLang="zh-TW" dirty="0" smtClean="0"/>
              <a:t>(RP)</a:t>
            </a:r>
            <a:endParaRPr lang="zh-TW" altLang="en-US" dirty="0" smtClean="0"/>
          </a:p>
        </p:txBody>
      </p:sp>
      <p:sp>
        <p:nvSpPr>
          <p:cNvPr id="47108" name="內容版面配置區 2"/>
          <p:cNvSpPr>
            <a:spLocks noGrp="1"/>
          </p:cNvSpPr>
          <p:nvPr>
            <p:ph idx="1"/>
          </p:nvPr>
        </p:nvSpPr>
        <p:spPr>
          <a:xfrm>
            <a:off x="1071563" y="2214563"/>
            <a:ext cx="7386637" cy="3881437"/>
          </a:xfrm>
        </p:spPr>
        <p:txBody>
          <a:bodyPr/>
          <a:lstStyle/>
          <a:p>
            <a:pPr eaLnBrk="1" hangingPunct="1"/>
            <a:r>
              <a:rPr lang="zh-TW" altLang="en-US" dirty="0" smtClean="0"/>
              <a:t>「附買回交易」是指債券商向客戶賣出債券，並約定在一定時間後將原債券買回，相當於債券商以債券為抵押品向客戶融資。</a:t>
            </a:r>
            <a:endParaRPr lang="en-US" altLang="zh-TW" dirty="0" smtClean="0"/>
          </a:p>
          <a:p>
            <a:pPr eaLnBrk="1" hangingPunct="1"/>
            <a:endParaRPr lang="en-US" altLang="zh-TW" dirty="0" smtClean="0"/>
          </a:p>
          <a:p>
            <a:pPr eaLnBrk="1" hangingPunct="1"/>
            <a:endParaRPr lang="zh-TW" altLang="en-US" dirty="0" smtClean="0"/>
          </a:p>
        </p:txBody>
      </p:sp>
      <p:sp>
        <p:nvSpPr>
          <p:cNvPr id="47109" name="投影片編號版面配置區 3"/>
          <p:cNvSpPr>
            <a:spLocks noGrp="1"/>
          </p:cNvSpPr>
          <p:nvPr>
            <p:ph type="sldNum" sz="quarter" idx="12"/>
          </p:nvPr>
        </p:nvSpPr>
        <p:spPr>
          <a:noFill/>
        </p:spPr>
        <p:txBody>
          <a:bodyPr/>
          <a:lstStyle/>
          <a:p>
            <a:fld id="{3A29B0CB-1B43-401B-BADA-38A45799EA92}" type="slidenum">
              <a:rPr lang="en-US" altLang="zh-TW" smtClean="0"/>
              <a:pPr/>
              <a:t>58</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108">
                                            <p:txEl>
                                              <p:pRg st="0" end="0"/>
                                            </p:txEl>
                                          </p:spTgt>
                                        </p:tgtEl>
                                        <p:attrNameLst>
                                          <p:attrName>style.visibility</p:attrName>
                                        </p:attrNameLst>
                                      </p:cBhvr>
                                      <p:to>
                                        <p:strVal val="visible"/>
                                      </p:to>
                                    </p:set>
                                    <p:animEffect transition="in" filter="fade">
                                      <p:cBhvr>
                                        <p:cTn id="12" dur="1000"/>
                                        <p:tgtEl>
                                          <p:spTgt spid="47108">
                                            <p:txEl>
                                              <p:pRg st="0" end="0"/>
                                            </p:txEl>
                                          </p:spTgt>
                                        </p:tgtEl>
                                      </p:cBhvr>
                                    </p:animEffect>
                                    <p:anim calcmode="lin" valueType="num">
                                      <p:cBhvr>
                                        <p:cTn id="13" dur="1000" fill="hold"/>
                                        <p:tgtEl>
                                          <p:spTgt spid="4710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710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108"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附買回交易</a:t>
            </a:r>
            <a:r>
              <a:rPr lang="en-US" altLang="zh-TW" dirty="0" smtClean="0"/>
              <a:t>(</a:t>
            </a:r>
            <a:r>
              <a:rPr lang="zh-TW" altLang="en-US" dirty="0" smtClean="0"/>
              <a:t>續</a:t>
            </a:r>
            <a:r>
              <a:rPr lang="en-US" altLang="zh-TW" dirty="0" smtClean="0"/>
              <a:t>)</a:t>
            </a:r>
            <a:endParaRPr lang="zh-TW" altLang="en-US" dirty="0" smtClean="0"/>
          </a:p>
        </p:txBody>
      </p:sp>
      <p:sp>
        <p:nvSpPr>
          <p:cNvPr id="48132" name="內容版面配置區 2"/>
          <p:cNvSpPr>
            <a:spLocks noGrp="1"/>
          </p:cNvSpPr>
          <p:nvPr>
            <p:ph idx="1"/>
          </p:nvPr>
        </p:nvSpPr>
        <p:spPr/>
        <p:txBody>
          <a:bodyPr/>
          <a:lstStyle/>
          <a:p>
            <a:pPr eaLnBrk="1" hangingPunct="1">
              <a:buFont typeface="Wingdings" pitchFamily="2" charset="2"/>
              <a:buNone/>
            </a:pPr>
            <a:endParaRPr lang="zh-TW" altLang="en-US" smtClean="0"/>
          </a:p>
          <a:p>
            <a:pPr eaLnBrk="1" hangingPunct="1"/>
            <a:endParaRPr lang="zh-TW" altLang="en-US" smtClean="0"/>
          </a:p>
        </p:txBody>
      </p:sp>
      <p:sp>
        <p:nvSpPr>
          <p:cNvPr id="48133" name="投影片編號版面配置區 3"/>
          <p:cNvSpPr>
            <a:spLocks noGrp="1"/>
          </p:cNvSpPr>
          <p:nvPr>
            <p:ph type="sldNum" sz="quarter" idx="12"/>
          </p:nvPr>
        </p:nvSpPr>
        <p:spPr>
          <a:noFill/>
        </p:spPr>
        <p:txBody>
          <a:bodyPr/>
          <a:lstStyle/>
          <a:p>
            <a:fld id="{AFA60400-D742-4412-A058-3C0F4123ACAE}" type="slidenum">
              <a:rPr lang="en-US" altLang="zh-TW" smtClean="0"/>
              <a:pPr/>
              <a:t>59</a:t>
            </a:fld>
            <a:endParaRPr lang="en-US" altLang="zh-TW" smtClean="0"/>
          </a:p>
        </p:txBody>
      </p:sp>
      <p:sp>
        <p:nvSpPr>
          <p:cNvPr id="48134" name="矩形 4"/>
          <p:cNvSpPr>
            <a:spLocks noChangeArrowheads="1"/>
          </p:cNvSpPr>
          <p:nvPr/>
        </p:nvSpPr>
        <p:spPr bwMode="auto">
          <a:xfrm>
            <a:off x="785813" y="1643063"/>
            <a:ext cx="7643812" cy="450056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lgn="ctr">
            <a:solidFill>
              <a:schemeClr val="tx1"/>
            </a:solidFill>
            <a:round/>
            <a:headEnd/>
            <a:tailEnd/>
          </a:ln>
        </p:spPr>
        <p:txBody>
          <a:bodyPr wrap="none"/>
          <a:lstStyle/>
          <a:p>
            <a:pPr>
              <a:defRPr/>
            </a:pPr>
            <a:endParaRPr lang="zh-TW" altLang="en-US"/>
          </a:p>
        </p:txBody>
      </p:sp>
      <p:sp>
        <p:nvSpPr>
          <p:cNvPr id="48137" name="Rectangle 1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grpSp>
        <p:nvGrpSpPr>
          <p:cNvPr id="3" name="Group 1"/>
          <p:cNvGrpSpPr>
            <a:grpSpLocks noChangeAspect="1"/>
          </p:cNvGrpSpPr>
          <p:nvPr/>
        </p:nvGrpSpPr>
        <p:grpSpPr bwMode="auto">
          <a:xfrm>
            <a:off x="1000125" y="1714500"/>
            <a:ext cx="7273925" cy="4286250"/>
            <a:chOff x="1584" y="8084"/>
            <a:chExt cx="8460" cy="3411"/>
          </a:xfrm>
        </p:grpSpPr>
        <p:sp>
          <p:nvSpPr>
            <p:cNvPr id="48139" name="AutoShape 16"/>
            <p:cNvSpPr>
              <a:spLocks noChangeAspect="1" noChangeArrowheads="1" noTextEdit="1"/>
            </p:cNvSpPr>
            <p:nvPr/>
          </p:nvSpPr>
          <p:spPr bwMode="auto">
            <a:xfrm>
              <a:off x="1584" y="8084"/>
              <a:ext cx="8460" cy="3411"/>
            </a:xfrm>
            <a:prstGeom prst="rect">
              <a:avLst/>
            </a:prstGeom>
            <a:noFill/>
            <a:ln w="9525">
              <a:noFill/>
              <a:miter lim="800000"/>
              <a:headEnd/>
              <a:tailEnd/>
            </a:ln>
          </p:spPr>
          <p:txBody>
            <a:bodyPr/>
            <a:lstStyle/>
            <a:p>
              <a:endParaRPr lang="zh-TW" altLang="en-US"/>
            </a:p>
          </p:txBody>
        </p:sp>
        <p:sp>
          <p:nvSpPr>
            <p:cNvPr id="51210" name="Rectangle 15"/>
            <p:cNvSpPr>
              <a:spLocks noChangeArrowheads="1"/>
            </p:cNvSpPr>
            <p:nvPr/>
          </p:nvSpPr>
          <p:spPr bwMode="auto">
            <a:xfrm>
              <a:off x="2873" y="10251"/>
              <a:ext cx="1621" cy="959"/>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a:lnSpc>
                  <a:spcPct val="150000"/>
                </a:lnSpc>
                <a:defRPr/>
              </a:pPr>
              <a:r>
                <a:rPr lang="zh-TW" altLang="en-US" sz="4000" dirty="0">
                  <a:latin typeface="+mn-ea"/>
                </a:rPr>
                <a:t>客戶</a:t>
              </a:r>
            </a:p>
            <a:p>
              <a:pPr eaLnBrk="0" hangingPunct="0">
                <a:defRPr/>
              </a:pPr>
              <a:endParaRPr lang="zh-TW" altLang="en-US" dirty="0"/>
            </a:p>
          </p:txBody>
        </p:sp>
        <p:sp>
          <p:nvSpPr>
            <p:cNvPr id="48141" name="Line 14"/>
            <p:cNvSpPr>
              <a:spLocks noChangeShapeType="1"/>
            </p:cNvSpPr>
            <p:nvPr/>
          </p:nvSpPr>
          <p:spPr bwMode="auto">
            <a:xfrm flipV="1">
              <a:off x="4491" y="10565"/>
              <a:ext cx="3283" cy="1"/>
            </a:xfrm>
            <a:prstGeom prst="line">
              <a:avLst/>
            </a:prstGeom>
            <a:noFill/>
            <a:ln w="9525">
              <a:solidFill>
                <a:srgbClr val="000000"/>
              </a:solidFill>
              <a:round/>
              <a:headEnd/>
              <a:tailEnd type="triangle" w="med" len="med"/>
            </a:ln>
          </p:spPr>
          <p:txBody>
            <a:bodyPr/>
            <a:lstStyle/>
            <a:p>
              <a:endParaRPr lang="zh-TW" altLang="en-US"/>
            </a:p>
          </p:txBody>
        </p:sp>
        <p:sp>
          <p:nvSpPr>
            <p:cNvPr id="48142" name="Rectangle 13"/>
            <p:cNvSpPr>
              <a:spLocks noChangeArrowheads="1"/>
            </p:cNvSpPr>
            <p:nvPr/>
          </p:nvSpPr>
          <p:spPr bwMode="auto">
            <a:xfrm>
              <a:off x="5468" y="10055"/>
              <a:ext cx="1065" cy="600"/>
            </a:xfrm>
            <a:prstGeom prst="rect">
              <a:avLst/>
            </a:prstGeom>
            <a:noFill/>
            <a:ln w="9525">
              <a:noFill/>
              <a:miter lim="800000"/>
              <a:headEnd/>
              <a:tailEnd/>
            </a:ln>
          </p:spPr>
          <p:txBody>
            <a:bodyPr/>
            <a:lstStyle/>
            <a:p>
              <a:pPr algn="ctr"/>
              <a:r>
                <a:rPr lang="zh-TW" altLang="en-US">
                  <a:latin typeface="標楷體" pitchFamily="65" charset="-120"/>
                </a:rPr>
                <a:t>債券</a:t>
              </a:r>
              <a:endParaRPr lang="zh-TW" altLang="en-US"/>
            </a:p>
          </p:txBody>
        </p:sp>
        <p:sp>
          <p:nvSpPr>
            <p:cNvPr id="48143" name="Line 12"/>
            <p:cNvSpPr>
              <a:spLocks noChangeShapeType="1"/>
            </p:cNvSpPr>
            <p:nvPr/>
          </p:nvSpPr>
          <p:spPr bwMode="auto">
            <a:xfrm flipH="1" flipV="1">
              <a:off x="4478" y="10835"/>
              <a:ext cx="3300" cy="1"/>
            </a:xfrm>
            <a:prstGeom prst="line">
              <a:avLst/>
            </a:prstGeom>
            <a:noFill/>
            <a:ln w="9525">
              <a:solidFill>
                <a:srgbClr val="000000"/>
              </a:solidFill>
              <a:round/>
              <a:headEnd/>
              <a:tailEnd type="triangle" w="med" len="med"/>
            </a:ln>
          </p:spPr>
          <p:txBody>
            <a:bodyPr/>
            <a:lstStyle/>
            <a:p>
              <a:endParaRPr lang="zh-TW" altLang="en-US"/>
            </a:p>
          </p:txBody>
        </p:sp>
        <p:sp>
          <p:nvSpPr>
            <p:cNvPr id="48144" name="Rectangle 11"/>
            <p:cNvSpPr>
              <a:spLocks noChangeArrowheads="1"/>
            </p:cNvSpPr>
            <p:nvPr/>
          </p:nvSpPr>
          <p:spPr bwMode="auto">
            <a:xfrm>
              <a:off x="1613" y="8562"/>
              <a:ext cx="1245" cy="593"/>
            </a:xfrm>
            <a:prstGeom prst="rect">
              <a:avLst/>
            </a:prstGeom>
            <a:noFill/>
            <a:ln w="9525">
              <a:noFill/>
              <a:miter lim="800000"/>
              <a:headEnd/>
              <a:tailEnd/>
            </a:ln>
          </p:spPr>
          <p:txBody>
            <a:bodyPr/>
            <a:lstStyle/>
            <a:p>
              <a:pPr algn="ctr"/>
              <a:r>
                <a:rPr lang="zh-TW" altLang="en-US" sz="2800">
                  <a:latin typeface="標楷體" pitchFamily="65" charset="-120"/>
                </a:rPr>
                <a:t>交易日</a:t>
              </a:r>
              <a:endParaRPr lang="zh-TW" altLang="en-US" sz="2800"/>
            </a:p>
          </p:txBody>
        </p:sp>
        <p:sp>
          <p:nvSpPr>
            <p:cNvPr id="48145" name="Rectangle 10"/>
            <p:cNvSpPr>
              <a:spLocks noChangeArrowheads="1"/>
            </p:cNvSpPr>
            <p:nvPr/>
          </p:nvSpPr>
          <p:spPr bwMode="auto">
            <a:xfrm>
              <a:off x="1613" y="10407"/>
              <a:ext cx="1245" cy="593"/>
            </a:xfrm>
            <a:prstGeom prst="rect">
              <a:avLst/>
            </a:prstGeom>
            <a:noFill/>
            <a:ln w="9525">
              <a:noFill/>
              <a:miter lim="800000"/>
              <a:headEnd/>
              <a:tailEnd/>
            </a:ln>
          </p:spPr>
          <p:txBody>
            <a:bodyPr/>
            <a:lstStyle/>
            <a:p>
              <a:pPr algn="ctr"/>
              <a:r>
                <a:rPr lang="zh-TW" altLang="en-US" sz="2800">
                  <a:latin typeface="標楷體" pitchFamily="65" charset="-120"/>
                </a:rPr>
                <a:t>到期日</a:t>
              </a:r>
              <a:endParaRPr lang="zh-TW" altLang="en-US" sz="2800"/>
            </a:p>
          </p:txBody>
        </p:sp>
        <p:sp>
          <p:nvSpPr>
            <p:cNvPr id="51216" name="Rectangle 9"/>
            <p:cNvSpPr>
              <a:spLocks noChangeArrowheads="1"/>
            </p:cNvSpPr>
            <p:nvPr/>
          </p:nvSpPr>
          <p:spPr bwMode="auto">
            <a:xfrm>
              <a:off x="7779" y="10235"/>
              <a:ext cx="1619"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a:lnSpc>
                  <a:spcPct val="150000"/>
                </a:lnSpc>
                <a:defRPr/>
              </a:pPr>
              <a:r>
                <a:rPr lang="zh-TW" altLang="en-US" sz="4000" dirty="0">
                  <a:latin typeface="+mn-ea"/>
                </a:rPr>
                <a:t>券商</a:t>
              </a:r>
            </a:p>
          </p:txBody>
        </p:sp>
        <p:sp>
          <p:nvSpPr>
            <p:cNvPr id="48147" name="Rectangle 8"/>
            <p:cNvSpPr>
              <a:spLocks noChangeArrowheads="1"/>
            </p:cNvSpPr>
            <p:nvPr/>
          </p:nvSpPr>
          <p:spPr bwMode="auto">
            <a:xfrm>
              <a:off x="4990" y="10870"/>
              <a:ext cx="2215" cy="540"/>
            </a:xfrm>
            <a:prstGeom prst="rect">
              <a:avLst/>
            </a:prstGeom>
            <a:noFill/>
            <a:ln w="9525">
              <a:noFill/>
              <a:miter lim="800000"/>
              <a:headEnd/>
              <a:tailEnd/>
            </a:ln>
          </p:spPr>
          <p:txBody>
            <a:bodyPr/>
            <a:lstStyle/>
            <a:p>
              <a:pPr algn="ctr"/>
              <a:r>
                <a:rPr lang="zh-TW" altLang="en-US">
                  <a:latin typeface="標楷體" pitchFamily="65" charset="-120"/>
                </a:rPr>
                <a:t>價金</a:t>
              </a:r>
              <a:r>
                <a:rPr lang="en-US" altLang="zh-TW"/>
                <a:t>+</a:t>
              </a:r>
              <a:r>
                <a:rPr lang="zh-TW" altLang="en-US">
                  <a:latin typeface="標楷體" pitchFamily="65" charset="-120"/>
                </a:rPr>
                <a:t>利息</a:t>
              </a:r>
              <a:endParaRPr lang="zh-TW" altLang="en-US"/>
            </a:p>
          </p:txBody>
        </p:sp>
        <p:sp>
          <p:nvSpPr>
            <p:cNvPr id="51218" name="Rectangle 7"/>
            <p:cNvSpPr>
              <a:spLocks noChangeArrowheads="1"/>
            </p:cNvSpPr>
            <p:nvPr/>
          </p:nvSpPr>
          <p:spPr bwMode="auto">
            <a:xfrm>
              <a:off x="2828" y="8420"/>
              <a:ext cx="1619"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a:lnSpc>
                  <a:spcPct val="150000"/>
                </a:lnSpc>
                <a:defRPr/>
              </a:pPr>
              <a:r>
                <a:rPr lang="zh-TW" altLang="en-US" sz="4000" dirty="0">
                  <a:latin typeface="+mn-ea"/>
                </a:rPr>
                <a:t>客戶</a:t>
              </a:r>
            </a:p>
          </p:txBody>
        </p:sp>
        <p:sp>
          <p:nvSpPr>
            <p:cNvPr id="48149" name="Line 6"/>
            <p:cNvSpPr>
              <a:spLocks noChangeShapeType="1"/>
            </p:cNvSpPr>
            <p:nvPr/>
          </p:nvSpPr>
          <p:spPr bwMode="auto">
            <a:xfrm flipV="1">
              <a:off x="4446" y="9065"/>
              <a:ext cx="3283" cy="1"/>
            </a:xfrm>
            <a:prstGeom prst="line">
              <a:avLst/>
            </a:prstGeom>
            <a:noFill/>
            <a:ln w="9525">
              <a:solidFill>
                <a:srgbClr val="000000"/>
              </a:solidFill>
              <a:round/>
              <a:headEnd/>
              <a:tailEnd type="triangle" w="med" len="med"/>
            </a:ln>
          </p:spPr>
          <p:txBody>
            <a:bodyPr/>
            <a:lstStyle/>
            <a:p>
              <a:endParaRPr lang="zh-TW" altLang="en-US"/>
            </a:p>
          </p:txBody>
        </p:sp>
        <p:sp>
          <p:nvSpPr>
            <p:cNvPr id="48150" name="Rectangle 5"/>
            <p:cNvSpPr>
              <a:spLocks noChangeArrowheads="1"/>
            </p:cNvSpPr>
            <p:nvPr/>
          </p:nvSpPr>
          <p:spPr bwMode="auto">
            <a:xfrm>
              <a:off x="5108" y="8255"/>
              <a:ext cx="1845" cy="600"/>
            </a:xfrm>
            <a:prstGeom prst="rect">
              <a:avLst/>
            </a:prstGeom>
            <a:noFill/>
            <a:ln w="9525">
              <a:noFill/>
              <a:miter lim="800000"/>
              <a:headEnd/>
              <a:tailEnd/>
            </a:ln>
          </p:spPr>
          <p:txBody>
            <a:bodyPr/>
            <a:lstStyle/>
            <a:p>
              <a:pPr algn="ctr"/>
              <a:r>
                <a:rPr lang="zh-TW" altLang="en-US">
                  <a:latin typeface="標楷體" pitchFamily="65" charset="-120"/>
                </a:rPr>
                <a:t>債券</a:t>
              </a:r>
              <a:endParaRPr lang="zh-TW" altLang="en-US"/>
            </a:p>
          </p:txBody>
        </p:sp>
        <p:sp>
          <p:nvSpPr>
            <p:cNvPr id="48151" name="Line 4"/>
            <p:cNvSpPr>
              <a:spLocks noChangeShapeType="1"/>
            </p:cNvSpPr>
            <p:nvPr/>
          </p:nvSpPr>
          <p:spPr bwMode="auto">
            <a:xfrm flipH="1" flipV="1">
              <a:off x="4418" y="8764"/>
              <a:ext cx="3300" cy="1"/>
            </a:xfrm>
            <a:prstGeom prst="line">
              <a:avLst/>
            </a:prstGeom>
            <a:noFill/>
            <a:ln w="9525">
              <a:solidFill>
                <a:srgbClr val="000000"/>
              </a:solidFill>
              <a:round/>
              <a:headEnd/>
              <a:tailEnd type="triangle" w="med" len="med"/>
            </a:ln>
          </p:spPr>
          <p:txBody>
            <a:bodyPr/>
            <a:lstStyle/>
            <a:p>
              <a:endParaRPr lang="zh-TW" altLang="en-US"/>
            </a:p>
          </p:txBody>
        </p:sp>
        <p:sp>
          <p:nvSpPr>
            <p:cNvPr id="51222" name="Rectangle 3"/>
            <p:cNvSpPr>
              <a:spLocks noChangeArrowheads="1"/>
            </p:cNvSpPr>
            <p:nvPr/>
          </p:nvSpPr>
          <p:spPr bwMode="auto">
            <a:xfrm>
              <a:off x="7732" y="8405"/>
              <a:ext cx="1621"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a:lnSpc>
                  <a:spcPct val="150000"/>
                </a:lnSpc>
                <a:defRPr/>
              </a:pPr>
              <a:r>
                <a:rPr lang="zh-TW" altLang="en-US" sz="4000" dirty="0">
                  <a:latin typeface="+mn-ea"/>
                </a:rPr>
                <a:t>券商</a:t>
              </a:r>
            </a:p>
          </p:txBody>
        </p:sp>
        <p:sp>
          <p:nvSpPr>
            <p:cNvPr id="48153" name="Rectangle 2"/>
            <p:cNvSpPr>
              <a:spLocks noChangeArrowheads="1"/>
            </p:cNvSpPr>
            <p:nvPr/>
          </p:nvSpPr>
          <p:spPr bwMode="auto">
            <a:xfrm>
              <a:off x="5406" y="9164"/>
              <a:ext cx="1275" cy="525"/>
            </a:xfrm>
            <a:prstGeom prst="rect">
              <a:avLst/>
            </a:prstGeom>
            <a:noFill/>
            <a:ln w="9525">
              <a:noFill/>
              <a:miter lim="800000"/>
              <a:headEnd/>
              <a:tailEnd/>
            </a:ln>
          </p:spPr>
          <p:txBody>
            <a:bodyPr/>
            <a:lstStyle/>
            <a:p>
              <a:pPr algn="ctr"/>
              <a:r>
                <a:rPr lang="zh-TW" altLang="en-US">
                  <a:latin typeface="標楷體" pitchFamily="65" charset="-120"/>
                </a:rPr>
                <a:t>價金</a:t>
              </a:r>
              <a:endParaRPr lang="zh-TW"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附買回交易：例子</a:t>
            </a:r>
          </a:p>
        </p:txBody>
      </p:sp>
      <p:sp>
        <p:nvSpPr>
          <p:cNvPr id="49156" name="內容版面配置區 2"/>
          <p:cNvSpPr>
            <a:spLocks noGrp="1"/>
          </p:cNvSpPr>
          <p:nvPr>
            <p:ph idx="1"/>
          </p:nvPr>
        </p:nvSpPr>
        <p:spPr>
          <a:xfrm>
            <a:off x="357188" y="1981200"/>
            <a:ext cx="8429625" cy="4114800"/>
          </a:xfrm>
        </p:spPr>
        <p:txBody>
          <a:bodyPr/>
          <a:lstStyle/>
          <a:p>
            <a:pPr eaLnBrk="1" hangingPunct="1"/>
            <a:r>
              <a:rPr lang="zh-TW" altLang="en-US" sz="2800" dirty="0" smtClean="0"/>
              <a:t>某投資人與債券商承作</a:t>
            </a:r>
            <a:r>
              <a:rPr lang="en-US" altLang="zh-TW" sz="2800" dirty="0" smtClean="0"/>
              <a:t>1,000,000</a:t>
            </a:r>
            <a:r>
              <a:rPr lang="zh-TW" altLang="en-US" sz="2800" dirty="0" smtClean="0"/>
              <a:t>元的公債附買回交易</a:t>
            </a:r>
            <a:r>
              <a:rPr lang="en-US" altLang="zh-TW" sz="2800" dirty="0" smtClean="0"/>
              <a:t>(RP)</a:t>
            </a:r>
            <a:r>
              <a:rPr lang="zh-TW" altLang="en-US" sz="2800" dirty="0" smtClean="0"/>
              <a:t>，約定期間為</a:t>
            </a:r>
            <a:r>
              <a:rPr lang="en-US" altLang="zh-TW" sz="2800" dirty="0" smtClean="0"/>
              <a:t>30</a:t>
            </a:r>
            <a:r>
              <a:rPr lang="zh-TW" altLang="en-US" sz="2800" dirty="0" smtClean="0"/>
              <a:t>天，約定利率為</a:t>
            </a:r>
            <a:r>
              <a:rPr lang="en-US" altLang="zh-TW" sz="2800" dirty="0" smtClean="0"/>
              <a:t>5%</a:t>
            </a:r>
            <a:r>
              <a:rPr lang="zh-TW" altLang="en-US" sz="2800" dirty="0" smtClean="0"/>
              <a:t>，則附買回交易到期時，債券商須支付給投資人的本金與利息共為</a:t>
            </a:r>
            <a:endParaRPr lang="en-US" altLang="zh-TW" sz="2800" dirty="0" smtClean="0"/>
          </a:p>
          <a:p>
            <a:pPr eaLnBrk="1" hangingPunct="1">
              <a:buFont typeface="Wingdings" pitchFamily="2" charset="2"/>
              <a:buNone/>
            </a:pPr>
            <a:r>
              <a:rPr lang="en-US" altLang="zh-TW" sz="2800" dirty="0" smtClean="0"/>
              <a:t>    1,000,000 ×(1+5% × 30/365) =1,004,109.6</a:t>
            </a:r>
            <a:r>
              <a:rPr lang="zh-TW" altLang="en-US" sz="2800" dirty="0" smtClean="0"/>
              <a:t>元 </a:t>
            </a:r>
          </a:p>
        </p:txBody>
      </p:sp>
      <p:sp>
        <p:nvSpPr>
          <p:cNvPr id="49157" name="投影片編號版面配置區 3"/>
          <p:cNvSpPr>
            <a:spLocks noGrp="1"/>
          </p:cNvSpPr>
          <p:nvPr>
            <p:ph type="sldNum" sz="quarter" idx="12"/>
          </p:nvPr>
        </p:nvSpPr>
        <p:spPr>
          <a:noFill/>
        </p:spPr>
        <p:txBody>
          <a:bodyPr/>
          <a:lstStyle/>
          <a:p>
            <a:fld id="{50C4B1DA-F3D2-4D0A-8919-507E89DAE981}" type="slidenum">
              <a:rPr lang="en-US" altLang="zh-TW" smtClean="0"/>
              <a:pPr/>
              <a:t>60</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9156">
                                            <p:txEl>
                                              <p:pRg st="0" end="0"/>
                                            </p:txEl>
                                          </p:spTgt>
                                        </p:tgtEl>
                                        <p:attrNameLst>
                                          <p:attrName>style.visibility</p:attrName>
                                        </p:attrNameLst>
                                      </p:cBhvr>
                                      <p:to>
                                        <p:strVal val="visible"/>
                                      </p:to>
                                    </p:set>
                                    <p:animEffect transition="in" filter="barn(inVertical)">
                                      <p:cBhvr>
                                        <p:cTn id="12" dur="500"/>
                                        <p:tgtEl>
                                          <p:spTgt spid="4915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9156">
                                            <p:txEl>
                                              <p:pRg st="1" end="1"/>
                                            </p:txEl>
                                          </p:spTgt>
                                        </p:tgtEl>
                                        <p:attrNameLst>
                                          <p:attrName>style.visibility</p:attrName>
                                        </p:attrNameLst>
                                      </p:cBhvr>
                                      <p:to>
                                        <p:strVal val="visible"/>
                                      </p:to>
                                    </p:set>
                                    <p:animEffect transition="in" filter="barn(inVertical)">
                                      <p:cBhvr>
                                        <p:cTn id="17" dur="500"/>
                                        <p:tgtEl>
                                          <p:spTgt spid="491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156"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附賣回交易</a:t>
            </a:r>
            <a:r>
              <a:rPr lang="en-US" altLang="zh-TW" dirty="0" smtClean="0"/>
              <a:t>(RS)</a:t>
            </a:r>
            <a:endParaRPr lang="zh-TW" altLang="en-US" dirty="0" smtClean="0"/>
          </a:p>
        </p:txBody>
      </p:sp>
      <p:sp>
        <p:nvSpPr>
          <p:cNvPr id="50180" name="內容版面配置區 2"/>
          <p:cNvSpPr>
            <a:spLocks noGrp="1"/>
          </p:cNvSpPr>
          <p:nvPr>
            <p:ph idx="1"/>
          </p:nvPr>
        </p:nvSpPr>
        <p:spPr/>
        <p:txBody>
          <a:bodyPr/>
          <a:lstStyle/>
          <a:p>
            <a:pPr eaLnBrk="1" hangingPunct="1"/>
            <a:r>
              <a:rPr lang="zh-TW" altLang="en-US" dirty="0" smtClean="0"/>
              <a:t>「附賣回交易」是指債券商向客戶買進債券，並約定在一定時間後將原債券賣回給客戶，相當於客戶以債券為抵押品向債券商融資。</a:t>
            </a:r>
          </a:p>
          <a:p>
            <a:pPr eaLnBrk="1" hangingPunct="1"/>
            <a:endParaRPr lang="zh-TW" altLang="en-US" dirty="0" smtClean="0"/>
          </a:p>
        </p:txBody>
      </p:sp>
      <p:sp>
        <p:nvSpPr>
          <p:cNvPr id="50181" name="投影片編號版面配置區 3"/>
          <p:cNvSpPr>
            <a:spLocks noGrp="1"/>
          </p:cNvSpPr>
          <p:nvPr>
            <p:ph type="sldNum" sz="quarter" idx="12"/>
          </p:nvPr>
        </p:nvSpPr>
        <p:spPr>
          <a:noFill/>
        </p:spPr>
        <p:txBody>
          <a:bodyPr/>
          <a:lstStyle/>
          <a:p>
            <a:fld id="{0D337B98-A62D-4089-9E3A-70D2C9BCA118}" type="slidenum">
              <a:rPr lang="en-US" altLang="zh-TW" smtClean="0"/>
              <a:pPr/>
              <a:t>61</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0180">
                                            <p:txEl>
                                              <p:pRg st="0" end="0"/>
                                            </p:txEl>
                                          </p:spTgt>
                                        </p:tgtEl>
                                        <p:attrNameLst>
                                          <p:attrName>style.visibility</p:attrName>
                                        </p:attrNameLst>
                                      </p:cBhvr>
                                      <p:to>
                                        <p:strVal val="visible"/>
                                      </p:to>
                                    </p:set>
                                    <p:animEffect transition="in" filter="barn(inVertical)">
                                      <p:cBhvr>
                                        <p:cTn id="12" dur="500"/>
                                        <p:tgtEl>
                                          <p:spTgt spid="501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0180"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a:xfrm>
            <a:off x="785813" y="642938"/>
            <a:ext cx="7772400" cy="1143000"/>
          </a:xfrm>
        </p:spPr>
        <p:txBody>
          <a:bodyPr/>
          <a:lstStyle/>
          <a:p>
            <a:pPr eaLnBrk="1" hangingPunct="1">
              <a:defRPr/>
            </a:pPr>
            <a:r>
              <a:rPr lang="zh-TW" altLang="en-US" dirty="0" smtClean="0"/>
              <a:t>附賣回交易</a:t>
            </a:r>
            <a:r>
              <a:rPr lang="en-US" altLang="zh-TW" dirty="0" smtClean="0"/>
              <a:t>(</a:t>
            </a:r>
            <a:r>
              <a:rPr lang="zh-TW" altLang="en-US" dirty="0" smtClean="0"/>
              <a:t>續</a:t>
            </a:r>
            <a:r>
              <a:rPr lang="en-US" altLang="zh-TW" dirty="0" smtClean="0"/>
              <a:t>)</a:t>
            </a:r>
            <a:endParaRPr lang="zh-TW" altLang="en-US" dirty="0" smtClean="0"/>
          </a:p>
        </p:txBody>
      </p:sp>
      <p:sp>
        <p:nvSpPr>
          <p:cNvPr id="51204" name="內容版面配置區 2"/>
          <p:cNvSpPr>
            <a:spLocks noGrp="1"/>
          </p:cNvSpPr>
          <p:nvPr>
            <p:ph idx="1"/>
          </p:nvPr>
        </p:nvSpPr>
        <p:spPr/>
        <p:txBody>
          <a:bodyPr/>
          <a:lstStyle/>
          <a:p>
            <a:pPr eaLnBrk="1" hangingPunct="1"/>
            <a:endParaRPr lang="zh-TW" altLang="en-US" smtClean="0"/>
          </a:p>
        </p:txBody>
      </p:sp>
      <p:sp>
        <p:nvSpPr>
          <p:cNvPr id="51205" name="投影片編號版面配置區 3"/>
          <p:cNvSpPr>
            <a:spLocks noGrp="1"/>
          </p:cNvSpPr>
          <p:nvPr>
            <p:ph type="sldNum" sz="quarter" idx="12"/>
          </p:nvPr>
        </p:nvSpPr>
        <p:spPr>
          <a:noFill/>
        </p:spPr>
        <p:txBody>
          <a:bodyPr/>
          <a:lstStyle/>
          <a:p>
            <a:fld id="{8CAFCE6D-FA74-46B4-AB32-F3F99DC9AC92}" type="slidenum">
              <a:rPr lang="en-US" altLang="zh-TW" smtClean="0"/>
              <a:pPr/>
              <a:t>62</a:t>
            </a:fld>
            <a:endParaRPr lang="en-US" altLang="zh-TW" smtClean="0"/>
          </a:p>
        </p:txBody>
      </p:sp>
      <p:sp>
        <p:nvSpPr>
          <p:cNvPr id="51206" name="矩形 4"/>
          <p:cNvSpPr>
            <a:spLocks noChangeArrowheads="1"/>
          </p:cNvSpPr>
          <p:nvPr/>
        </p:nvSpPr>
        <p:spPr bwMode="auto">
          <a:xfrm>
            <a:off x="817190" y="1735609"/>
            <a:ext cx="7715250" cy="435768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lgn="ctr">
            <a:solidFill>
              <a:schemeClr val="tx1"/>
            </a:solidFill>
            <a:round/>
            <a:headEnd/>
            <a:tailEnd/>
          </a:ln>
        </p:spPr>
        <p:txBody>
          <a:bodyPr wrap="none"/>
          <a:lstStyle/>
          <a:p>
            <a:pPr>
              <a:defRPr/>
            </a:pPr>
            <a:endParaRPr lang="zh-TW" altLang="en-US"/>
          </a:p>
        </p:txBody>
      </p:sp>
      <p:sp>
        <p:nvSpPr>
          <p:cNvPr id="51209" name="Rectangle 1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grpSp>
        <p:nvGrpSpPr>
          <p:cNvPr id="3" name="Group 2"/>
          <p:cNvGrpSpPr>
            <a:grpSpLocks noChangeAspect="1"/>
          </p:cNvGrpSpPr>
          <p:nvPr/>
        </p:nvGrpSpPr>
        <p:grpSpPr bwMode="auto">
          <a:xfrm>
            <a:off x="998538" y="1878013"/>
            <a:ext cx="7461250" cy="4143375"/>
            <a:chOff x="1499" y="8255"/>
            <a:chExt cx="8460" cy="3240"/>
          </a:xfrm>
        </p:grpSpPr>
        <p:sp>
          <p:nvSpPr>
            <p:cNvPr id="51211" name="AutoShape 18"/>
            <p:cNvSpPr>
              <a:spLocks noChangeAspect="1" noChangeArrowheads="1" noTextEdit="1"/>
            </p:cNvSpPr>
            <p:nvPr/>
          </p:nvSpPr>
          <p:spPr bwMode="auto">
            <a:xfrm>
              <a:off x="1499" y="8255"/>
              <a:ext cx="8460" cy="3240"/>
            </a:xfrm>
            <a:prstGeom prst="rect">
              <a:avLst/>
            </a:prstGeom>
            <a:noFill/>
            <a:ln w="9525">
              <a:noFill/>
              <a:miter lim="800000"/>
              <a:headEnd/>
              <a:tailEnd/>
            </a:ln>
          </p:spPr>
          <p:txBody>
            <a:bodyPr/>
            <a:lstStyle/>
            <a:p>
              <a:endParaRPr lang="zh-TW" altLang="en-US"/>
            </a:p>
          </p:txBody>
        </p:sp>
        <p:sp>
          <p:nvSpPr>
            <p:cNvPr id="51210" name="Rectangle 17"/>
            <p:cNvSpPr>
              <a:spLocks noChangeArrowheads="1"/>
            </p:cNvSpPr>
            <p:nvPr/>
          </p:nvSpPr>
          <p:spPr bwMode="auto">
            <a:xfrm>
              <a:off x="2872" y="10250"/>
              <a:ext cx="1620"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nSpc>
                  <a:spcPct val="150000"/>
                </a:lnSpc>
                <a:defRPr/>
              </a:pPr>
              <a:r>
                <a:rPr lang="zh-TW" altLang="en-US" sz="4000" dirty="0">
                  <a:latin typeface="標楷體" pitchFamily="65" charset="-120"/>
                </a:rPr>
                <a:t>客戶</a:t>
              </a:r>
            </a:p>
            <a:p>
              <a:pPr eaLnBrk="0" hangingPunct="0">
                <a:defRPr/>
              </a:pPr>
              <a:endParaRPr lang="zh-TW" altLang="en-US" dirty="0"/>
            </a:p>
          </p:txBody>
        </p:sp>
        <p:sp>
          <p:nvSpPr>
            <p:cNvPr id="51213" name="Rectangle 16"/>
            <p:cNvSpPr>
              <a:spLocks noChangeArrowheads="1"/>
            </p:cNvSpPr>
            <p:nvPr/>
          </p:nvSpPr>
          <p:spPr bwMode="auto">
            <a:xfrm>
              <a:off x="1613" y="8562"/>
              <a:ext cx="1245" cy="593"/>
            </a:xfrm>
            <a:prstGeom prst="rect">
              <a:avLst/>
            </a:prstGeom>
            <a:noFill/>
            <a:ln w="9525">
              <a:noFill/>
              <a:miter lim="800000"/>
              <a:headEnd/>
              <a:tailEnd/>
            </a:ln>
          </p:spPr>
          <p:txBody>
            <a:bodyPr/>
            <a:lstStyle/>
            <a:p>
              <a:pPr algn="ctr"/>
              <a:r>
                <a:rPr lang="zh-TW" altLang="en-US" sz="2800">
                  <a:latin typeface="標楷體" pitchFamily="65" charset="-120"/>
                </a:rPr>
                <a:t>交易日</a:t>
              </a:r>
              <a:endParaRPr lang="zh-TW" altLang="en-US" sz="2800"/>
            </a:p>
          </p:txBody>
        </p:sp>
        <p:sp>
          <p:nvSpPr>
            <p:cNvPr id="51214" name="Rectangle 15"/>
            <p:cNvSpPr>
              <a:spLocks noChangeArrowheads="1"/>
            </p:cNvSpPr>
            <p:nvPr/>
          </p:nvSpPr>
          <p:spPr bwMode="auto">
            <a:xfrm>
              <a:off x="1613" y="10407"/>
              <a:ext cx="1245" cy="593"/>
            </a:xfrm>
            <a:prstGeom prst="rect">
              <a:avLst/>
            </a:prstGeom>
            <a:noFill/>
            <a:ln w="9525">
              <a:noFill/>
              <a:miter lim="800000"/>
              <a:headEnd/>
              <a:tailEnd/>
            </a:ln>
          </p:spPr>
          <p:txBody>
            <a:bodyPr/>
            <a:lstStyle/>
            <a:p>
              <a:pPr algn="ctr"/>
              <a:r>
                <a:rPr lang="zh-TW" altLang="en-US" sz="2800">
                  <a:latin typeface="標楷體" pitchFamily="65" charset="-120"/>
                </a:rPr>
                <a:t>到期日</a:t>
              </a:r>
              <a:endParaRPr lang="zh-TW" altLang="en-US" sz="2800"/>
            </a:p>
          </p:txBody>
        </p:sp>
        <p:sp>
          <p:nvSpPr>
            <p:cNvPr id="4" name="Rectangle 14"/>
            <p:cNvSpPr>
              <a:spLocks noChangeArrowheads="1"/>
            </p:cNvSpPr>
            <p:nvPr/>
          </p:nvSpPr>
          <p:spPr bwMode="auto">
            <a:xfrm>
              <a:off x="7777" y="10235"/>
              <a:ext cx="1620"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nSpc>
                  <a:spcPct val="150000"/>
                </a:lnSpc>
                <a:defRPr/>
              </a:pPr>
              <a:r>
                <a:rPr lang="zh-TW" altLang="en-US" sz="4000" dirty="0">
                  <a:latin typeface="標楷體" pitchFamily="65" charset="-120"/>
                </a:rPr>
                <a:t>券商</a:t>
              </a:r>
            </a:p>
          </p:txBody>
        </p:sp>
        <p:grpSp>
          <p:nvGrpSpPr>
            <p:cNvPr id="51216" name="Group 9"/>
            <p:cNvGrpSpPr>
              <a:grpSpLocks/>
            </p:cNvGrpSpPr>
            <p:nvPr/>
          </p:nvGrpSpPr>
          <p:grpSpPr bwMode="auto">
            <a:xfrm>
              <a:off x="4448" y="8270"/>
              <a:ext cx="3300" cy="1475"/>
              <a:chOff x="6218" y="9335"/>
              <a:chExt cx="3300" cy="1475"/>
            </a:xfrm>
          </p:grpSpPr>
          <p:sp>
            <p:nvSpPr>
              <p:cNvPr id="51223" name="Line 13"/>
              <p:cNvSpPr>
                <a:spLocks noChangeShapeType="1"/>
              </p:cNvSpPr>
              <p:nvPr/>
            </p:nvSpPr>
            <p:spPr bwMode="auto">
              <a:xfrm flipV="1">
                <a:off x="6231" y="9845"/>
                <a:ext cx="3283" cy="1"/>
              </a:xfrm>
              <a:prstGeom prst="line">
                <a:avLst/>
              </a:prstGeom>
              <a:noFill/>
              <a:ln w="9525">
                <a:solidFill>
                  <a:srgbClr val="000000"/>
                </a:solidFill>
                <a:round/>
                <a:headEnd/>
                <a:tailEnd type="triangle" w="med" len="med"/>
              </a:ln>
            </p:spPr>
            <p:txBody>
              <a:bodyPr/>
              <a:lstStyle/>
              <a:p>
                <a:endParaRPr lang="zh-TW" altLang="en-US"/>
              </a:p>
            </p:txBody>
          </p:sp>
          <p:sp>
            <p:nvSpPr>
              <p:cNvPr id="51224" name="Rectangle 12"/>
              <p:cNvSpPr>
                <a:spLocks noChangeArrowheads="1"/>
              </p:cNvSpPr>
              <p:nvPr/>
            </p:nvSpPr>
            <p:spPr bwMode="auto">
              <a:xfrm>
                <a:off x="7208" y="9335"/>
                <a:ext cx="1065" cy="600"/>
              </a:xfrm>
              <a:prstGeom prst="rect">
                <a:avLst/>
              </a:prstGeom>
              <a:noFill/>
              <a:ln w="9525">
                <a:noFill/>
                <a:miter lim="800000"/>
                <a:headEnd/>
                <a:tailEnd/>
              </a:ln>
            </p:spPr>
            <p:txBody>
              <a:bodyPr/>
              <a:lstStyle/>
              <a:p>
                <a:pPr algn="ctr"/>
                <a:r>
                  <a:rPr lang="zh-TW" altLang="en-US">
                    <a:latin typeface="標楷體" pitchFamily="65" charset="-120"/>
                  </a:rPr>
                  <a:t>債券</a:t>
                </a:r>
                <a:endParaRPr lang="zh-TW" altLang="en-US"/>
              </a:p>
            </p:txBody>
          </p:sp>
          <p:sp>
            <p:nvSpPr>
              <p:cNvPr id="51225" name="Line 11"/>
              <p:cNvSpPr>
                <a:spLocks noChangeShapeType="1"/>
              </p:cNvSpPr>
              <p:nvPr/>
            </p:nvSpPr>
            <p:spPr bwMode="auto">
              <a:xfrm flipH="1" flipV="1">
                <a:off x="6218" y="10115"/>
                <a:ext cx="3300" cy="1"/>
              </a:xfrm>
              <a:prstGeom prst="line">
                <a:avLst/>
              </a:prstGeom>
              <a:noFill/>
              <a:ln w="9525">
                <a:solidFill>
                  <a:srgbClr val="000000"/>
                </a:solidFill>
                <a:round/>
                <a:headEnd/>
                <a:tailEnd type="triangle" w="med" len="med"/>
              </a:ln>
            </p:spPr>
            <p:txBody>
              <a:bodyPr/>
              <a:lstStyle/>
              <a:p>
                <a:endParaRPr lang="zh-TW" altLang="en-US"/>
              </a:p>
            </p:txBody>
          </p:sp>
          <p:sp>
            <p:nvSpPr>
              <p:cNvPr id="51226" name="Rectangle 10"/>
              <p:cNvSpPr>
                <a:spLocks noChangeArrowheads="1"/>
              </p:cNvSpPr>
              <p:nvPr/>
            </p:nvSpPr>
            <p:spPr bwMode="auto">
              <a:xfrm>
                <a:off x="7319" y="10270"/>
                <a:ext cx="990" cy="540"/>
              </a:xfrm>
              <a:prstGeom prst="rect">
                <a:avLst/>
              </a:prstGeom>
              <a:noFill/>
              <a:ln w="9525">
                <a:noFill/>
                <a:miter lim="800000"/>
                <a:headEnd/>
                <a:tailEnd/>
              </a:ln>
            </p:spPr>
            <p:txBody>
              <a:bodyPr/>
              <a:lstStyle/>
              <a:p>
                <a:pPr algn="ctr"/>
                <a:r>
                  <a:rPr lang="zh-TW" altLang="en-US">
                    <a:latin typeface="標楷體" pitchFamily="65" charset="-120"/>
                  </a:rPr>
                  <a:t>價金</a:t>
                </a:r>
                <a:endParaRPr lang="zh-TW" altLang="en-US"/>
              </a:p>
            </p:txBody>
          </p:sp>
        </p:grpSp>
        <p:sp>
          <p:nvSpPr>
            <p:cNvPr id="51215" name="Rectangle 8"/>
            <p:cNvSpPr>
              <a:spLocks noChangeArrowheads="1"/>
            </p:cNvSpPr>
            <p:nvPr/>
          </p:nvSpPr>
          <p:spPr bwMode="auto">
            <a:xfrm>
              <a:off x="2795" y="8423"/>
              <a:ext cx="1620"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nSpc>
                  <a:spcPct val="150000"/>
                </a:lnSpc>
                <a:defRPr/>
              </a:pPr>
              <a:r>
                <a:rPr lang="zh-TW" altLang="en-US" sz="4000" dirty="0">
                  <a:latin typeface="標楷體" pitchFamily="65" charset="-120"/>
                </a:rPr>
                <a:t>客戶</a:t>
              </a:r>
              <a:endParaRPr lang="zh-TW" altLang="en-US" dirty="0">
                <a:latin typeface="標楷體" pitchFamily="65" charset="-120"/>
              </a:endParaRPr>
            </a:p>
          </p:txBody>
        </p:sp>
        <p:sp>
          <p:nvSpPr>
            <p:cNvPr id="5" name="Rectangle 7"/>
            <p:cNvSpPr>
              <a:spLocks noChangeArrowheads="1"/>
            </p:cNvSpPr>
            <p:nvPr/>
          </p:nvSpPr>
          <p:spPr bwMode="auto">
            <a:xfrm>
              <a:off x="7732" y="8405"/>
              <a:ext cx="1620" cy="95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nSpc>
                  <a:spcPct val="150000"/>
                </a:lnSpc>
                <a:defRPr/>
              </a:pPr>
              <a:r>
                <a:rPr lang="zh-TW" altLang="en-US" sz="4000" dirty="0">
                  <a:latin typeface="標楷體" pitchFamily="65" charset="-120"/>
                </a:rPr>
                <a:t>券商</a:t>
              </a:r>
            </a:p>
          </p:txBody>
        </p:sp>
        <p:sp>
          <p:nvSpPr>
            <p:cNvPr id="51219" name="Rectangle 6"/>
            <p:cNvSpPr>
              <a:spLocks noChangeArrowheads="1"/>
            </p:cNvSpPr>
            <p:nvPr/>
          </p:nvSpPr>
          <p:spPr bwMode="auto">
            <a:xfrm>
              <a:off x="5168" y="10055"/>
              <a:ext cx="2540" cy="600"/>
            </a:xfrm>
            <a:prstGeom prst="rect">
              <a:avLst/>
            </a:prstGeom>
            <a:noFill/>
            <a:ln w="9525">
              <a:noFill/>
              <a:miter lim="800000"/>
              <a:headEnd/>
              <a:tailEnd/>
            </a:ln>
          </p:spPr>
          <p:txBody>
            <a:bodyPr/>
            <a:lstStyle/>
            <a:p>
              <a:pPr algn="ctr"/>
              <a:r>
                <a:rPr lang="zh-TW" altLang="en-US">
                  <a:latin typeface="標楷體" pitchFamily="65" charset="-120"/>
                </a:rPr>
                <a:t>債券</a:t>
              </a:r>
              <a:endParaRPr lang="zh-TW" altLang="en-US"/>
            </a:p>
          </p:txBody>
        </p:sp>
        <p:sp>
          <p:nvSpPr>
            <p:cNvPr id="51220" name="Rectangle 5"/>
            <p:cNvSpPr>
              <a:spLocks noChangeArrowheads="1"/>
            </p:cNvSpPr>
            <p:nvPr/>
          </p:nvSpPr>
          <p:spPr bwMode="auto">
            <a:xfrm>
              <a:off x="5063" y="10820"/>
              <a:ext cx="2115" cy="525"/>
            </a:xfrm>
            <a:prstGeom prst="rect">
              <a:avLst/>
            </a:prstGeom>
            <a:noFill/>
            <a:ln w="9525">
              <a:noFill/>
              <a:miter lim="800000"/>
              <a:headEnd/>
              <a:tailEnd/>
            </a:ln>
          </p:spPr>
          <p:txBody>
            <a:bodyPr/>
            <a:lstStyle/>
            <a:p>
              <a:pPr algn="ctr"/>
              <a:r>
                <a:rPr lang="zh-TW" altLang="en-US">
                  <a:latin typeface="標楷體" pitchFamily="65" charset="-120"/>
                </a:rPr>
                <a:t>價金</a:t>
              </a:r>
              <a:r>
                <a:rPr lang="en-US" altLang="zh-TW"/>
                <a:t>+</a:t>
              </a:r>
              <a:r>
                <a:rPr lang="zh-TW" altLang="en-US">
                  <a:latin typeface="標楷體" pitchFamily="65" charset="-120"/>
                </a:rPr>
                <a:t>利息</a:t>
              </a:r>
              <a:endParaRPr lang="zh-TW" altLang="en-US"/>
            </a:p>
          </p:txBody>
        </p:sp>
        <p:sp>
          <p:nvSpPr>
            <p:cNvPr id="51221" name="Line 4"/>
            <p:cNvSpPr>
              <a:spLocks noChangeShapeType="1"/>
            </p:cNvSpPr>
            <p:nvPr/>
          </p:nvSpPr>
          <p:spPr bwMode="auto">
            <a:xfrm flipV="1">
              <a:off x="4478" y="10775"/>
              <a:ext cx="3240" cy="1"/>
            </a:xfrm>
            <a:prstGeom prst="line">
              <a:avLst/>
            </a:prstGeom>
            <a:noFill/>
            <a:ln w="9525">
              <a:solidFill>
                <a:srgbClr val="000000"/>
              </a:solidFill>
              <a:round/>
              <a:headEnd/>
              <a:tailEnd type="triangle" w="med" len="med"/>
            </a:ln>
          </p:spPr>
          <p:txBody>
            <a:bodyPr/>
            <a:lstStyle/>
            <a:p>
              <a:endParaRPr lang="zh-TW" altLang="en-US"/>
            </a:p>
          </p:txBody>
        </p:sp>
        <p:sp>
          <p:nvSpPr>
            <p:cNvPr id="51222" name="Line 3"/>
            <p:cNvSpPr>
              <a:spLocks noChangeShapeType="1"/>
            </p:cNvSpPr>
            <p:nvPr/>
          </p:nvSpPr>
          <p:spPr bwMode="auto">
            <a:xfrm flipH="1" flipV="1">
              <a:off x="4478" y="10595"/>
              <a:ext cx="3240" cy="1"/>
            </a:xfrm>
            <a:prstGeom prst="line">
              <a:avLst/>
            </a:prstGeom>
            <a:noFill/>
            <a:ln w="9525">
              <a:solidFill>
                <a:srgbClr val="000000"/>
              </a:solidFill>
              <a:round/>
              <a:headEnd/>
              <a:tailEnd type="triangle" w="med" len="med"/>
            </a:ln>
          </p:spPr>
          <p:txBody>
            <a:bodyPr/>
            <a:lstStyle/>
            <a:p>
              <a:endParaRPr lang="zh-TW"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1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120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附賣回交易：例子</a:t>
            </a:r>
          </a:p>
        </p:txBody>
      </p:sp>
      <p:sp>
        <p:nvSpPr>
          <p:cNvPr id="52228" name="內容版面配置區 2"/>
          <p:cNvSpPr>
            <a:spLocks noGrp="1"/>
          </p:cNvSpPr>
          <p:nvPr>
            <p:ph idx="1"/>
          </p:nvPr>
        </p:nvSpPr>
        <p:spPr/>
        <p:txBody>
          <a:bodyPr/>
          <a:lstStyle/>
          <a:p>
            <a:pPr marL="342900" lvl="1" indent="-342900" algn="just" eaLnBrk="1" hangingPunct="1">
              <a:buSzPct val="80000"/>
              <a:buFont typeface="Wingdings" pitchFamily="2" charset="2"/>
              <a:buChar char="l"/>
            </a:pPr>
            <a:r>
              <a:rPr lang="zh-TW" altLang="en-US" dirty="0" smtClean="0"/>
              <a:t>某投資人與債券商承作</a:t>
            </a:r>
            <a:r>
              <a:rPr lang="en-US" altLang="zh-TW" dirty="0" smtClean="0"/>
              <a:t>1,000,000</a:t>
            </a:r>
            <a:r>
              <a:rPr lang="zh-TW" altLang="en-US" dirty="0" smtClean="0"/>
              <a:t>元的公債附賣回交易</a:t>
            </a:r>
            <a:r>
              <a:rPr lang="en-US" altLang="zh-TW" dirty="0" smtClean="0"/>
              <a:t>(RS)</a:t>
            </a:r>
            <a:r>
              <a:rPr lang="zh-TW" altLang="en-US" dirty="0" smtClean="0"/>
              <a:t>，約定期間為</a:t>
            </a:r>
            <a:r>
              <a:rPr lang="en-US" altLang="zh-TW" dirty="0" smtClean="0"/>
              <a:t>30</a:t>
            </a:r>
            <a:r>
              <a:rPr lang="zh-TW" altLang="en-US" dirty="0" smtClean="0"/>
              <a:t>天，約定利率為</a:t>
            </a:r>
            <a:r>
              <a:rPr lang="en-US" altLang="zh-TW" dirty="0" smtClean="0"/>
              <a:t>6%</a:t>
            </a:r>
            <a:r>
              <a:rPr lang="zh-TW" altLang="en-US" dirty="0" smtClean="0"/>
              <a:t>，則附賣回交易到期時，投資人須支付給債券商的本金與利息共為</a:t>
            </a:r>
            <a:r>
              <a:rPr lang="en-US" altLang="zh-TW" dirty="0" smtClean="0"/>
              <a:t>1,000,000 ×(1+6% × 30/365) =1,004,931.5</a:t>
            </a:r>
            <a:r>
              <a:rPr lang="zh-TW" altLang="en-US" dirty="0" smtClean="0"/>
              <a:t>元 </a:t>
            </a:r>
            <a:endParaRPr lang="zh-TW" altLang="en-US" sz="2400" dirty="0" smtClean="0"/>
          </a:p>
        </p:txBody>
      </p:sp>
      <p:sp>
        <p:nvSpPr>
          <p:cNvPr id="52229" name="投影片編號版面配置區 3"/>
          <p:cNvSpPr>
            <a:spLocks noGrp="1"/>
          </p:cNvSpPr>
          <p:nvPr>
            <p:ph type="sldNum" sz="quarter" idx="12"/>
          </p:nvPr>
        </p:nvSpPr>
        <p:spPr>
          <a:noFill/>
        </p:spPr>
        <p:txBody>
          <a:bodyPr/>
          <a:lstStyle/>
          <a:p>
            <a:fld id="{B81590BE-4CA7-4381-BF3C-92CD52309E87}" type="slidenum">
              <a:rPr lang="en-US" altLang="zh-TW" smtClean="0"/>
              <a:pPr/>
              <a:t>63</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2228">
                                            <p:txEl>
                                              <p:pRg st="0" end="0"/>
                                            </p:txEl>
                                          </p:spTgt>
                                        </p:tgtEl>
                                        <p:attrNameLst>
                                          <p:attrName>style.visibility</p:attrName>
                                        </p:attrNameLst>
                                      </p:cBhvr>
                                      <p:to>
                                        <p:strVal val="visible"/>
                                      </p:to>
                                    </p:set>
                                    <p:animEffect transition="in" filter="fade">
                                      <p:cBhvr>
                                        <p:cTn id="12" dur="1000"/>
                                        <p:tgtEl>
                                          <p:spTgt spid="52228">
                                            <p:txEl>
                                              <p:pRg st="0" end="0"/>
                                            </p:txEl>
                                          </p:spTgt>
                                        </p:tgtEl>
                                      </p:cBhvr>
                                    </p:animEffect>
                                    <p:anim calcmode="lin" valueType="num">
                                      <p:cBhvr>
                                        <p:cTn id="13" dur="1000" fill="hold"/>
                                        <p:tgtEl>
                                          <p:spTgt spid="5222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22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2228"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53251" name="投影片編號版面配置區 5"/>
          <p:cNvSpPr>
            <a:spLocks noGrp="1"/>
          </p:cNvSpPr>
          <p:nvPr>
            <p:ph type="sldNum" sz="quarter" idx="12"/>
          </p:nvPr>
        </p:nvSpPr>
        <p:spPr>
          <a:noFill/>
        </p:spPr>
        <p:txBody>
          <a:bodyPr/>
          <a:lstStyle/>
          <a:p>
            <a:fld id="{9DB7CF66-1CF5-459C-ABE2-DA469E8E18B3}" type="slidenum">
              <a:rPr lang="en-US" altLang="zh-TW" smtClean="0"/>
              <a:pPr/>
              <a:t>64</a:t>
            </a:fld>
            <a:endParaRPr lang="en-US" altLang="zh-TW" smtClean="0"/>
          </a:p>
        </p:txBody>
      </p:sp>
      <p:sp>
        <p:nvSpPr>
          <p:cNvPr id="146434" name="Rectangle 2"/>
          <p:cNvSpPr>
            <a:spLocks noGrp="1" noChangeArrowheads="1"/>
          </p:cNvSpPr>
          <p:nvPr>
            <p:ph type="title"/>
          </p:nvPr>
        </p:nvSpPr>
        <p:spPr>
          <a:xfrm>
            <a:off x="685800" y="609600"/>
            <a:ext cx="7772400" cy="731838"/>
          </a:xfrm>
        </p:spPr>
        <p:txBody>
          <a:bodyPr/>
          <a:lstStyle/>
          <a:p>
            <a:pPr eaLnBrk="1" hangingPunct="1">
              <a:defRPr/>
            </a:pPr>
            <a:r>
              <a:rPr lang="zh-TW" altLang="en-US" sz="4000" dirty="0" smtClean="0"/>
              <a:t>保證金交易</a:t>
            </a:r>
          </a:p>
        </p:txBody>
      </p:sp>
      <p:sp>
        <p:nvSpPr>
          <p:cNvPr id="56325" name="Rectangle 3"/>
          <p:cNvSpPr>
            <a:spLocks noGrp="1" noChangeArrowheads="1"/>
          </p:cNvSpPr>
          <p:nvPr>
            <p:ph type="body" idx="1"/>
          </p:nvPr>
        </p:nvSpPr>
        <p:spPr>
          <a:xfrm>
            <a:off x="611188" y="1341438"/>
            <a:ext cx="7993062" cy="4945062"/>
          </a:xfrm>
        </p:spPr>
        <p:txBody>
          <a:bodyPr/>
          <a:lstStyle/>
          <a:p>
            <a:pPr eaLnBrk="1" hangingPunct="1">
              <a:lnSpc>
                <a:spcPct val="110000"/>
              </a:lnSpc>
              <a:spcBef>
                <a:spcPct val="25000"/>
              </a:spcBef>
            </a:pPr>
            <a:r>
              <a:rPr lang="zh-TW" altLang="en-US" sz="2800" dirty="0" smtClean="0"/>
              <a:t>意義：</a:t>
            </a:r>
            <a:r>
              <a:rPr lang="en-US" altLang="zh-TW" sz="2800" dirty="0" smtClean="0"/>
              <a:t/>
            </a:r>
            <a:br>
              <a:rPr lang="en-US" altLang="zh-TW" sz="2800" dirty="0" smtClean="0"/>
            </a:br>
            <a:r>
              <a:rPr lang="zh-TW" altLang="en-US" sz="2800" dirty="0" smtClean="0"/>
              <a:t>投資人只交付債券買進價金的一定成數做為保證金，而以債券充當抵押品向券商融資的交易。</a:t>
            </a:r>
          </a:p>
          <a:p>
            <a:pPr eaLnBrk="1" hangingPunct="1">
              <a:lnSpc>
                <a:spcPct val="110000"/>
              </a:lnSpc>
              <a:spcBef>
                <a:spcPct val="25000"/>
              </a:spcBef>
            </a:pPr>
            <a:r>
              <a:rPr lang="zh-TW" altLang="en-US" sz="2800" dirty="0" smtClean="0"/>
              <a:t>保證金交易是由賣斷交易</a:t>
            </a:r>
            <a:r>
              <a:rPr lang="en-US" altLang="zh-TW" sz="2800" dirty="0" smtClean="0"/>
              <a:t>(OS)</a:t>
            </a:r>
            <a:r>
              <a:rPr lang="zh-TW" altLang="en-US" sz="2800" dirty="0" smtClean="0"/>
              <a:t>與附賣回交易</a:t>
            </a:r>
            <a:r>
              <a:rPr lang="en-US" altLang="zh-TW" sz="2800" dirty="0" smtClean="0"/>
              <a:t>(RS)</a:t>
            </a:r>
            <a:r>
              <a:rPr lang="zh-TW" altLang="en-US" sz="2800" dirty="0" smtClean="0"/>
              <a:t>組合而成，所以又稱</a:t>
            </a:r>
            <a:r>
              <a:rPr lang="en-US" altLang="zh-TW" sz="2800" dirty="0" smtClean="0"/>
              <a:t>OSRS</a:t>
            </a:r>
            <a:r>
              <a:rPr lang="zh-TW" altLang="en-US" sz="2800" dirty="0" smtClean="0"/>
              <a:t>。交易流程如下：</a:t>
            </a:r>
          </a:p>
          <a:p>
            <a:pPr lvl="1" eaLnBrk="1" hangingPunct="1">
              <a:lnSpc>
                <a:spcPct val="110000"/>
              </a:lnSpc>
              <a:spcBef>
                <a:spcPct val="25000"/>
              </a:spcBef>
            </a:pPr>
            <a:r>
              <a:rPr lang="en-US" altLang="zh-TW" sz="2600" dirty="0" smtClean="0"/>
              <a:t>OS</a:t>
            </a:r>
            <a:r>
              <a:rPr lang="zh-TW" altLang="en-US" sz="2600" dirty="0" smtClean="0"/>
              <a:t>：券商將債券賣斷給投資人。</a:t>
            </a:r>
          </a:p>
          <a:p>
            <a:pPr lvl="1" eaLnBrk="1" hangingPunct="1">
              <a:lnSpc>
                <a:spcPct val="110000"/>
              </a:lnSpc>
              <a:spcBef>
                <a:spcPct val="25000"/>
              </a:spcBef>
            </a:pPr>
            <a:r>
              <a:rPr lang="en-US" altLang="zh-TW" sz="2600" dirty="0" smtClean="0"/>
              <a:t>RS</a:t>
            </a:r>
            <a:r>
              <a:rPr lang="zh-TW" altLang="en-US" sz="2600" dirty="0" smtClean="0"/>
              <a:t>：券商與投資人進行附賣回交易，券商買進債券，並約定一段期間後將債券賣回給投資人，附賣回交易的承作金額為賣斷的價格減掉投資人所繳的保證金。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6434"/>
                                        </p:tgtEl>
                                        <p:attrNameLst>
                                          <p:attrName>style.visibility</p:attrName>
                                        </p:attrNameLst>
                                      </p:cBhvr>
                                      <p:to>
                                        <p:strVal val="visible"/>
                                      </p:to>
                                    </p:set>
                                    <p:animEffect transition="in" filter="wipe(down)">
                                      <p:cBhvr>
                                        <p:cTn id="7" dur="500"/>
                                        <p:tgtEl>
                                          <p:spTgt spid="1464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6325">
                                            <p:txEl>
                                              <p:pRg st="0" end="0"/>
                                            </p:txEl>
                                          </p:spTgt>
                                        </p:tgtEl>
                                        <p:attrNameLst>
                                          <p:attrName>style.visibility</p:attrName>
                                        </p:attrNameLst>
                                      </p:cBhvr>
                                      <p:to>
                                        <p:strVal val="visible"/>
                                      </p:to>
                                    </p:set>
                                    <p:animEffect transition="in" filter="fade">
                                      <p:cBhvr>
                                        <p:cTn id="12" dur="1000"/>
                                        <p:tgtEl>
                                          <p:spTgt spid="56325">
                                            <p:txEl>
                                              <p:pRg st="0" end="0"/>
                                            </p:txEl>
                                          </p:spTgt>
                                        </p:tgtEl>
                                      </p:cBhvr>
                                    </p:animEffect>
                                    <p:anim calcmode="lin" valueType="num">
                                      <p:cBhvr>
                                        <p:cTn id="13" dur="1000" fill="hold"/>
                                        <p:tgtEl>
                                          <p:spTgt spid="5632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63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6325">
                                            <p:txEl>
                                              <p:pRg st="1" end="1"/>
                                            </p:txEl>
                                          </p:spTgt>
                                        </p:tgtEl>
                                        <p:attrNameLst>
                                          <p:attrName>style.visibility</p:attrName>
                                        </p:attrNameLst>
                                      </p:cBhvr>
                                      <p:to>
                                        <p:strVal val="visible"/>
                                      </p:to>
                                    </p:set>
                                    <p:animEffect transition="in" filter="fade">
                                      <p:cBhvr>
                                        <p:cTn id="19" dur="1000"/>
                                        <p:tgtEl>
                                          <p:spTgt spid="56325">
                                            <p:txEl>
                                              <p:pRg st="1" end="1"/>
                                            </p:txEl>
                                          </p:spTgt>
                                        </p:tgtEl>
                                      </p:cBhvr>
                                    </p:animEffect>
                                    <p:anim calcmode="lin" valueType="num">
                                      <p:cBhvr>
                                        <p:cTn id="20" dur="1000" fill="hold"/>
                                        <p:tgtEl>
                                          <p:spTgt spid="5632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6325">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6325">
                                            <p:txEl>
                                              <p:pRg st="2" end="2"/>
                                            </p:txEl>
                                          </p:spTgt>
                                        </p:tgtEl>
                                        <p:attrNameLst>
                                          <p:attrName>style.visibility</p:attrName>
                                        </p:attrNameLst>
                                      </p:cBhvr>
                                      <p:to>
                                        <p:strVal val="visible"/>
                                      </p:to>
                                    </p:set>
                                    <p:animEffect transition="in" filter="fade">
                                      <p:cBhvr>
                                        <p:cTn id="24" dur="1000"/>
                                        <p:tgtEl>
                                          <p:spTgt spid="56325">
                                            <p:txEl>
                                              <p:pRg st="2" end="2"/>
                                            </p:txEl>
                                          </p:spTgt>
                                        </p:tgtEl>
                                      </p:cBhvr>
                                    </p:animEffect>
                                    <p:anim calcmode="lin" valueType="num">
                                      <p:cBhvr>
                                        <p:cTn id="25" dur="1000" fill="hold"/>
                                        <p:tgtEl>
                                          <p:spTgt spid="5632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56325">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6325">
                                            <p:txEl>
                                              <p:pRg st="3" end="3"/>
                                            </p:txEl>
                                          </p:spTgt>
                                        </p:tgtEl>
                                        <p:attrNameLst>
                                          <p:attrName>style.visibility</p:attrName>
                                        </p:attrNameLst>
                                      </p:cBhvr>
                                      <p:to>
                                        <p:strVal val="visible"/>
                                      </p:to>
                                    </p:set>
                                    <p:animEffect transition="in" filter="fade">
                                      <p:cBhvr>
                                        <p:cTn id="29" dur="1000"/>
                                        <p:tgtEl>
                                          <p:spTgt spid="56325">
                                            <p:txEl>
                                              <p:pRg st="3" end="3"/>
                                            </p:txEl>
                                          </p:spTgt>
                                        </p:tgtEl>
                                      </p:cBhvr>
                                    </p:animEffect>
                                    <p:anim calcmode="lin" valueType="num">
                                      <p:cBhvr>
                                        <p:cTn id="30" dur="1000" fill="hold"/>
                                        <p:tgtEl>
                                          <p:spTgt spid="56325">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5632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p:bldP spid="5632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70"/>
          <p:cNvSpPr>
            <a:spLocks noChangeArrowheads="1"/>
          </p:cNvSpPr>
          <p:nvPr/>
        </p:nvSpPr>
        <p:spPr bwMode="auto">
          <a:xfrm>
            <a:off x="971550" y="1628775"/>
            <a:ext cx="7272338" cy="4464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lgn="ctr">
            <a:solidFill>
              <a:srgbClr val="003399"/>
            </a:solidFill>
            <a:round/>
            <a:headEnd/>
            <a:tailEnd/>
          </a:ln>
        </p:spPr>
        <p:txBody>
          <a:bodyPr wrap="none"/>
          <a:lstStyle/>
          <a:p>
            <a:pPr>
              <a:defRPr/>
            </a:pPr>
            <a:endParaRPr lang="zh-TW" altLang="en-US"/>
          </a:p>
        </p:txBody>
      </p:sp>
      <p:sp>
        <p:nvSpPr>
          <p:cNvPr id="54277"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保證金交易</a:t>
            </a:r>
            <a:r>
              <a:rPr lang="en-US" altLang="zh-TW" dirty="0" smtClean="0"/>
              <a:t>(</a:t>
            </a:r>
            <a:r>
              <a:rPr lang="zh-TW" altLang="en-US" dirty="0" smtClean="0"/>
              <a:t>續</a:t>
            </a:r>
            <a:r>
              <a:rPr lang="en-US" altLang="zh-TW" dirty="0" smtClean="0"/>
              <a:t>)</a:t>
            </a:r>
            <a:endParaRPr lang="zh-TW" altLang="en-US" dirty="0" smtClean="0"/>
          </a:p>
        </p:txBody>
      </p:sp>
      <p:sp>
        <p:nvSpPr>
          <p:cNvPr id="54279" name="投影片編號版面配置區 3"/>
          <p:cNvSpPr>
            <a:spLocks noGrp="1"/>
          </p:cNvSpPr>
          <p:nvPr>
            <p:ph type="sldNum" sz="quarter" idx="12"/>
          </p:nvPr>
        </p:nvSpPr>
        <p:spPr>
          <a:noFill/>
        </p:spPr>
        <p:txBody>
          <a:bodyPr/>
          <a:lstStyle/>
          <a:p>
            <a:fld id="{2369B2E9-DB5B-4793-A20A-846D97AFD883}" type="slidenum">
              <a:rPr lang="en-US" altLang="zh-TW" smtClean="0"/>
              <a:pPr/>
              <a:t>65</a:t>
            </a:fld>
            <a:endParaRPr lang="en-US" altLang="zh-TW" smtClean="0"/>
          </a:p>
        </p:txBody>
      </p:sp>
      <p:sp>
        <p:nvSpPr>
          <p:cNvPr id="54280" name="Rectangle 7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grpSp>
        <p:nvGrpSpPr>
          <p:cNvPr id="54281" name="Group 35"/>
          <p:cNvGrpSpPr>
            <a:grpSpLocks noChangeAspect="1"/>
          </p:cNvGrpSpPr>
          <p:nvPr/>
        </p:nvGrpSpPr>
        <p:grpSpPr bwMode="auto">
          <a:xfrm>
            <a:off x="827088" y="1557338"/>
            <a:ext cx="7115175" cy="4962525"/>
            <a:chOff x="83" y="8375"/>
            <a:chExt cx="10744" cy="8460"/>
          </a:xfrm>
        </p:grpSpPr>
        <p:sp>
          <p:nvSpPr>
            <p:cNvPr id="54341" name="AutoShape 69"/>
            <p:cNvSpPr>
              <a:spLocks noChangeAspect="1" noChangeArrowheads="1" noTextEdit="1"/>
            </p:cNvSpPr>
            <p:nvPr/>
          </p:nvSpPr>
          <p:spPr bwMode="auto">
            <a:xfrm>
              <a:off x="83" y="8375"/>
              <a:ext cx="10440" cy="8460"/>
            </a:xfrm>
            <a:prstGeom prst="rect">
              <a:avLst/>
            </a:prstGeom>
            <a:noFill/>
          </p:spPr>
          <p:txBody>
            <a:bodyPr/>
            <a:lstStyle/>
            <a:p>
              <a:pPr>
                <a:defRPr/>
              </a:pPr>
              <a:endParaRPr lang="zh-TW" altLang="en-US" sz="1600">
                <a:latin typeface="+mn-ea"/>
                <a:ea typeface="+mn-ea"/>
              </a:endParaRPr>
            </a:p>
          </p:txBody>
        </p:sp>
        <p:sp>
          <p:nvSpPr>
            <p:cNvPr id="54340" name="Rectangle 68"/>
            <p:cNvSpPr>
              <a:spLocks noChangeArrowheads="1"/>
            </p:cNvSpPr>
            <p:nvPr/>
          </p:nvSpPr>
          <p:spPr bwMode="auto">
            <a:xfrm>
              <a:off x="1433" y="9536"/>
              <a:ext cx="1261" cy="134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dirty="0">
                  <a:latin typeface="+mn-ea"/>
                </a:rPr>
                <a:t>券商</a:t>
              </a:r>
            </a:p>
          </p:txBody>
        </p:sp>
        <p:sp>
          <p:nvSpPr>
            <p:cNvPr id="54339" name="Text Box 67"/>
            <p:cNvSpPr txBox="1">
              <a:spLocks noChangeArrowheads="1"/>
            </p:cNvSpPr>
            <p:nvPr/>
          </p:nvSpPr>
          <p:spPr bwMode="auto">
            <a:xfrm>
              <a:off x="4956" y="8556"/>
              <a:ext cx="1870" cy="677"/>
            </a:xfrm>
            <a:prstGeom prst="rect">
              <a:avLst/>
            </a:prstGeom>
            <a:noFill/>
            <a:ln w="9525">
              <a:noFill/>
              <a:miter lim="800000"/>
              <a:headEnd/>
              <a:tailEnd/>
            </a:ln>
          </p:spPr>
          <p:txBody>
            <a:bodyPr/>
            <a:lstStyle/>
            <a:p>
              <a:pPr algn="ctr" eaLnBrk="0" hangingPunct="0">
                <a:defRPr/>
              </a:pPr>
              <a:r>
                <a:rPr lang="zh-TW" b="1" dirty="0">
                  <a:latin typeface="+mn-ea"/>
                  <a:ea typeface="+mn-ea"/>
                </a:rPr>
                <a:t>成交日</a:t>
              </a:r>
              <a:endParaRPr lang="zh-TW" dirty="0">
                <a:latin typeface="+mn-ea"/>
                <a:ea typeface="+mn-ea"/>
              </a:endParaRPr>
            </a:p>
          </p:txBody>
        </p:sp>
        <p:sp>
          <p:nvSpPr>
            <p:cNvPr id="54338" name="Text Box 66"/>
            <p:cNvSpPr txBox="1">
              <a:spLocks noChangeArrowheads="1"/>
            </p:cNvSpPr>
            <p:nvPr/>
          </p:nvSpPr>
          <p:spPr bwMode="auto">
            <a:xfrm>
              <a:off x="845" y="8816"/>
              <a:ext cx="899" cy="539"/>
            </a:xfrm>
            <a:prstGeom prst="rect">
              <a:avLst/>
            </a:prstGeom>
            <a:noFill/>
            <a:ln w="9525">
              <a:noFill/>
              <a:miter lim="800000"/>
              <a:headEnd/>
              <a:tailEnd/>
            </a:ln>
          </p:spPr>
          <p:txBody>
            <a:bodyPr/>
            <a:lstStyle/>
            <a:p>
              <a:pPr algn="ctr" eaLnBrk="0" hangingPunct="0">
                <a:defRPr/>
              </a:pPr>
              <a:r>
                <a:rPr lang="en-US" altLang="zh-TW" b="1" dirty="0">
                  <a:latin typeface="+mn-ea"/>
                  <a:ea typeface="+mn-ea"/>
                </a:rPr>
                <a:t>OS</a:t>
              </a:r>
            </a:p>
          </p:txBody>
        </p:sp>
        <p:grpSp>
          <p:nvGrpSpPr>
            <p:cNvPr id="54286" name="Group 61"/>
            <p:cNvGrpSpPr>
              <a:grpSpLocks/>
            </p:cNvGrpSpPr>
            <p:nvPr/>
          </p:nvGrpSpPr>
          <p:grpSpPr bwMode="auto">
            <a:xfrm>
              <a:off x="2693" y="9470"/>
              <a:ext cx="1429" cy="1065"/>
              <a:chOff x="3218" y="9200"/>
              <a:chExt cx="1429" cy="1065"/>
            </a:xfrm>
          </p:grpSpPr>
          <p:sp>
            <p:nvSpPr>
              <p:cNvPr id="54337" name="Line 65"/>
              <p:cNvSpPr>
                <a:spLocks noChangeShapeType="1"/>
              </p:cNvSpPr>
              <p:nvPr/>
            </p:nvSpPr>
            <p:spPr bwMode="auto">
              <a:xfrm>
                <a:off x="3218" y="9702"/>
                <a:ext cx="1412"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36" name="Line 64"/>
              <p:cNvSpPr>
                <a:spLocks noChangeShapeType="1"/>
              </p:cNvSpPr>
              <p:nvPr/>
            </p:nvSpPr>
            <p:spPr bwMode="auto">
              <a:xfrm flipH="1" flipV="1">
                <a:off x="3218" y="10205"/>
                <a:ext cx="1429"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35" name="Text Box 63"/>
              <p:cNvSpPr txBox="1">
                <a:spLocks noChangeArrowheads="1"/>
              </p:cNvSpPr>
              <p:nvPr/>
            </p:nvSpPr>
            <p:spPr bwMode="auto">
              <a:xfrm>
                <a:off x="3353" y="9201"/>
                <a:ext cx="1127" cy="539"/>
              </a:xfrm>
              <a:prstGeom prst="rect">
                <a:avLst/>
              </a:prstGeom>
              <a:noFill/>
              <a:ln w="9525">
                <a:noFill/>
                <a:miter lim="800000"/>
                <a:headEnd/>
                <a:tailEnd/>
              </a:ln>
            </p:spPr>
            <p:txBody>
              <a:bodyPr/>
              <a:lstStyle/>
              <a:p>
                <a:pPr algn="ctr" eaLnBrk="0" hangingPunct="0">
                  <a:defRPr/>
                </a:pPr>
                <a:r>
                  <a:rPr lang="zh-TW" sz="1600" dirty="0">
                    <a:latin typeface="+mn-ea"/>
                    <a:ea typeface="+mn-ea"/>
                  </a:rPr>
                  <a:t>債券</a:t>
                </a:r>
              </a:p>
            </p:txBody>
          </p:sp>
          <p:sp>
            <p:nvSpPr>
              <p:cNvPr id="54334" name="Text Box 62"/>
              <p:cNvSpPr txBox="1">
                <a:spLocks noChangeArrowheads="1"/>
              </p:cNvSpPr>
              <p:nvPr/>
            </p:nvSpPr>
            <p:spPr bwMode="auto">
              <a:xfrm>
                <a:off x="3353" y="9726"/>
                <a:ext cx="1127" cy="539"/>
              </a:xfrm>
              <a:prstGeom prst="rect">
                <a:avLst/>
              </a:prstGeom>
              <a:noFill/>
              <a:ln w="9525">
                <a:noFill/>
                <a:miter lim="800000"/>
                <a:headEnd/>
                <a:tailEnd/>
              </a:ln>
            </p:spPr>
            <p:txBody>
              <a:bodyPr/>
              <a:lstStyle/>
              <a:p>
                <a:pPr algn="ctr" eaLnBrk="0" hangingPunct="0">
                  <a:defRPr/>
                </a:pPr>
                <a:r>
                  <a:rPr lang="en-US" altLang="zh-TW" sz="1600">
                    <a:latin typeface="+mn-ea"/>
                    <a:ea typeface="+mn-ea"/>
                  </a:rPr>
                  <a:t>$100</a:t>
                </a:r>
              </a:p>
            </p:txBody>
          </p:sp>
        </p:grpSp>
        <p:sp>
          <p:nvSpPr>
            <p:cNvPr id="54332" name="Rectangle 60"/>
            <p:cNvSpPr>
              <a:spLocks noChangeArrowheads="1"/>
            </p:cNvSpPr>
            <p:nvPr/>
          </p:nvSpPr>
          <p:spPr bwMode="auto">
            <a:xfrm>
              <a:off x="4134" y="9544"/>
              <a:ext cx="1258" cy="134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dirty="0">
                  <a:latin typeface="+mn-ea"/>
                </a:rPr>
                <a:t>投資人</a:t>
              </a:r>
            </a:p>
          </p:txBody>
        </p:sp>
        <p:sp>
          <p:nvSpPr>
            <p:cNvPr id="54331" name="Rectangle 59"/>
            <p:cNvSpPr>
              <a:spLocks noChangeArrowheads="1"/>
            </p:cNvSpPr>
            <p:nvPr/>
          </p:nvSpPr>
          <p:spPr bwMode="auto">
            <a:xfrm>
              <a:off x="1433" y="12056"/>
              <a:ext cx="1261" cy="134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dirty="0">
                  <a:latin typeface="+mn-ea"/>
                </a:rPr>
                <a:t>券商</a:t>
              </a:r>
            </a:p>
          </p:txBody>
        </p:sp>
        <p:sp>
          <p:nvSpPr>
            <p:cNvPr id="54330" name="Line 58"/>
            <p:cNvSpPr>
              <a:spLocks noChangeShapeType="1"/>
            </p:cNvSpPr>
            <p:nvPr/>
          </p:nvSpPr>
          <p:spPr bwMode="auto">
            <a:xfrm>
              <a:off x="2693" y="12491"/>
              <a:ext cx="1412"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29" name="Line 57"/>
            <p:cNvSpPr>
              <a:spLocks noChangeShapeType="1"/>
            </p:cNvSpPr>
            <p:nvPr/>
          </p:nvSpPr>
          <p:spPr bwMode="auto">
            <a:xfrm flipH="1" flipV="1">
              <a:off x="2693" y="12995"/>
              <a:ext cx="1429"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28" name="Text Box 56"/>
            <p:cNvSpPr txBox="1">
              <a:spLocks noChangeArrowheads="1"/>
            </p:cNvSpPr>
            <p:nvPr/>
          </p:nvSpPr>
          <p:spPr bwMode="auto">
            <a:xfrm>
              <a:off x="2828" y="12499"/>
              <a:ext cx="1124" cy="541"/>
            </a:xfrm>
            <a:prstGeom prst="rect">
              <a:avLst/>
            </a:prstGeom>
            <a:noFill/>
            <a:ln w="9525">
              <a:noFill/>
              <a:miter lim="800000"/>
              <a:headEnd/>
              <a:tailEnd/>
            </a:ln>
          </p:spPr>
          <p:txBody>
            <a:bodyPr/>
            <a:lstStyle/>
            <a:p>
              <a:pPr algn="ctr" eaLnBrk="0" hangingPunct="0">
                <a:defRPr/>
              </a:pPr>
              <a:r>
                <a:rPr lang="zh-TW" sz="1600">
                  <a:latin typeface="+mn-ea"/>
                  <a:ea typeface="+mn-ea"/>
                </a:rPr>
                <a:t>債券</a:t>
              </a:r>
            </a:p>
          </p:txBody>
        </p:sp>
        <p:sp>
          <p:nvSpPr>
            <p:cNvPr id="54327" name="Text Box 55"/>
            <p:cNvSpPr txBox="1">
              <a:spLocks noChangeArrowheads="1"/>
            </p:cNvSpPr>
            <p:nvPr/>
          </p:nvSpPr>
          <p:spPr bwMode="auto">
            <a:xfrm>
              <a:off x="2828" y="12020"/>
              <a:ext cx="1124" cy="539"/>
            </a:xfrm>
            <a:prstGeom prst="rect">
              <a:avLst/>
            </a:prstGeom>
            <a:noFill/>
            <a:ln w="9525">
              <a:noFill/>
              <a:miter lim="800000"/>
              <a:headEnd/>
              <a:tailEnd/>
            </a:ln>
          </p:spPr>
          <p:txBody>
            <a:bodyPr/>
            <a:lstStyle/>
            <a:p>
              <a:pPr algn="ctr" eaLnBrk="0" hangingPunct="0">
                <a:defRPr/>
              </a:pPr>
              <a:r>
                <a:rPr lang="en-US" altLang="zh-TW" sz="1600">
                  <a:latin typeface="+mn-ea"/>
                  <a:ea typeface="+mn-ea"/>
                </a:rPr>
                <a:t>$90</a:t>
              </a:r>
            </a:p>
          </p:txBody>
        </p:sp>
        <p:sp>
          <p:nvSpPr>
            <p:cNvPr id="54326" name="Rectangle 54"/>
            <p:cNvSpPr>
              <a:spLocks noChangeArrowheads="1"/>
            </p:cNvSpPr>
            <p:nvPr/>
          </p:nvSpPr>
          <p:spPr bwMode="auto">
            <a:xfrm>
              <a:off x="4134" y="12064"/>
              <a:ext cx="1258" cy="134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a:latin typeface="+mn-ea"/>
                </a:rPr>
                <a:t>投資人</a:t>
              </a:r>
            </a:p>
          </p:txBody>
        </p:sp>
        <p:sp>
          <p:nvSpPr>
            <p:cNvPr id="54325" name="Line 53"/>
            <p:cNvSpPr>
              <a:spLocks noChangeShapeType="1"/>
            </p:cNvSpPr>
            <p:nvPr/>
          </p:nvSpPr>
          <p:spPr bwMode="auto">
            <a:xfrm>
              <a:off x="5393" y="10221"/>
              <a:ext cx="360" cy="0"/>
            </a:xfrm>
            <a:prstGeom prst="line">
              <a:avLst/>
            </a:prstGeom>
            <a:noFill/>
            <a:ln w="15875">
              <a:solidFill>
                <a:srgbClr val="000000"/>
              </a:solidFill>
              <a:round/>
              <a:headEnd/>
              <a:tailEnd/>
            </a:ln>
          </p:spPr>
          <p:txBody>
            <a:bodyPr/>
            <a:lstStyle/>
            <a:p>
              <a:pPr>
                <a:defRPr/>
              </a:pPr>
              <a:endParaRPr lang="zh-TW" altLang="en-US" sz="1600">
                <a:latin typeface="+mn-ea"/>
                <a:ea typeface="+mn-ea"/>
              </a:endParaRPr>
            </a:p>
          </p:txBody>
        </p:sp>
        <p:sp>
          <p:nvSpPr>
            <p:cNvPr id="54324" name="Line 52"/>
            <p:cNvSpPr>
              <a:spLocks noChangeShapeType="1"/>
            </p:cNvSpPr>
            <p:nvPr/>
          </p:nvSpPr>
          <p:spPr bwMode="auto">
            <a:xfrm>
              <a:off x="5752" y="10221"/>
              <a:ext cx="2" cy="2585"/>
            </a:xfrm>
            <a:prstGeom prst="line">
              <a:avLst/>
            </a:prstGeom>
            <a:noFill/>
            <a:ln w="15875">
              <a:solidFill>
                <a:srgbClr val="000000"/>
              </a:solidFill>
              <a:round/>
              <a:headEnd/>
              <a:tailEnd/>
            </a:ln>
          </p:spPr>
          <p:txBody>
            <a:bodyPr/>
            <a:lstStyle/>
            <a:p>
              <a:pPr>
                <a:defRPr/>
              </a:pPr>
              <a:endParaRPr lang="zh-TW" altLang="en-US" sz="1600">
                <a:latin typeface="+mn-ea"/>
                <a:ea typeface="+mn-ea"/>
              </a:endParaRPr>
            </a:p>
          </p:txBody>
        </p:sp>
        <p:sp>
          <p:nvSpPr>
            <p:cNvPr id="54323" name="Line 51"/>
            <p:cNvSpPr>
              <a:spLocks noChangeShapeType="1"/>
            </p:cNvSpPr>
            <p:nvPr/>
          </p:nvSpPr>
          <p:spPr bwMode="auto">
            <a:xfrm>
              <a:off x="5393" y="12800"/>
              <a:ext cx="360" cy="0"/>
            </a:xfrm>
            <a:prstGeom prst="line">
              <a:avLst/>
            </a:prstGeom>
            <a:noFill/>
            <a:ln w="15875">
              <a:solidFill>
                <a:srgbClr val="000000"/>
              </a:solidFill>
              <a:round/>
              <a:headEnd/>
              <a:tailEnd/>
            </a:ln>
          </p:spPr>
          <p:txBody>
            <a:bodyPr/>
            <a:lstStyle/>
            <a:p>
              <a:pPr>
                <a:defRPr/>
              </a:pPr>
              <a:endParaRPr lang="zh-TW" altLang="en-US" sz="1600">
                <a:latin typeface="+mn-ea"/>
                <a:ea typeface="+mn-ea"/>
              </a:endParaRPr>
            </a:p>
          </p:txBody>
        </p:sp>
        <p:sp>
          <p:nvSpPr>
            <p:cNvPr id="54322" name="Line 50"/>
            <p:cNvSpPr>
              <a:spLocks noChangeShapeType="1"/>
            </p:cNvSpPr>
            <p:nvPr/>
          </p:nvSpPr>
          <p:spPr bwMode="auto">
            <a:xfrm>
              <a:off x="5752" y="11479"/>
              <a:ext cx="360" cy="3"/>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21" name="Rectangle 49"/>
            <p:cNvSpPr>
              <a:spLocks noChangeArrowheads="1"/>
            </p:cNvSpPr>
            <p:nvPr/>
          </p:nvSpPr>
          <p:spPr bwMode="auto">
            <a:xfrm>
              <a:off x="6129" y="10816"/>
              <a:ext cx="1258" cy="134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dirty="0">
                  <a:latin typeface="+mn-ea"/>
                </a:rPr>
                <a:t>券商</a:t>
              </a:r>
            </a:p>
          </p:txBody>
        </p:sp>
        <p:sp>
          <p:nvSpPr>
            <p:cNvPr id="54320" name="Line 48"/>
            <p:cNvSpPr>
              <a:spLocks noChangeShapeType="1"/>
            </p:cNvSpPr>
            <p:nvPr/>
          </p:nvSpPr>
          <p:spPr bwMode="auto">
            <a:xfrm flipH="1" flipV="1">
              <a:off x="7387" y="11225"/>
              <a:ext cx="1939"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19" name="Text Box 47"/>
            <p:cNvSpPr txBox="1">
              <a:spLocks noChangeArrowheads="1"/>
            </p:cNvSpPr>
            <p:nvPr/>
          </p:nvSpPr>
          <p:spPr bwMode="auto">
            <a:xfrm>
              <a:off x="7478" y="10730"/>
              <a:ext cx="1726" cy="541"/>
            </a:xfrm>
            <a:prstGeom prst="rect">
              <a:avLst/>
            </a:prstGeom>
            <a:noFill/>
            <a:ln w="9525">
              <a:noFill/>
              <a:miter lim="800000"/>
              <a:headEnd/>
              <a:tailEnd/>
            </a:ln>
          </p:spPr>
          <p:txBody>
            <a:bodyPr/>
            <a:lstStyle/>
            <a:p>
              <a:pPr algn="ctr" eaLnBrk="0" hangingPunct="0">
                <a:defRPr/>
              </a:pPr>
              <a:r>
                <a:rPr lang="zh-TW" sz="1600">
                  <a:latin typeface="+mn-ea"/>
                  <a:ea typeface="+mn-ea"/>
                </a:rPr>
                <a:t>保證金：</a:t>
              </a:r>
              <a:r>
                <a:rPr lang="en-US" altLang="zh-TW" sz="1600">
                  <a:latin typeface="+mn-ea"/>
                  <a:ea typeface="+mn-ea"/>
                </a:rPr>
                <a:t>$10</a:t>
              </a:r>
            </a:p>
          </p:txBody>
        </p:sp>
        <p:sp>
          <p:nvSpPr>
            <p:cNvPr id="54318" name="Text Box 46"/>
            <p:cNvSpPr txBox="1">
              <a:spLocks noChangeArrowheads="1"/>
            </p:cNvSpPr>
            <p:nvPr/>
          </p:nvSpPr>
          <p:spPr bwMode="auto">
            <a:xfrm>
              <a:off x="7298" y="11660"/>
              <a:ext cx="2354" cy="1334"/>
            </a:xfrm>
            <a:prstGeom prst="rect">
              <a:avLst/>
            </a:prstGeom>
            <a:noFill/>
            <a:ln w="9525">
              <a:noFill/>
              <a:miter lim="800000"/>
              <a:headEnd/>
              <a:tailEnd/>
            </a:ln>
          </p:spPr>
          <p:txBody>
            <a:bodyPr/>
            <a:lstStyle/>
            <a:p>
              <a:pPr algn="ctr" eaLnBrk="0" hangingPunct="0">
                <a:defRPr/>
              </a:pPr>
              <a:r>
                <a:rPr lang="zh-TW" sz="1600" dirty="0">
                  <a:latin typeface="+mn-ea"/>
                  <a:ea typeface="+mn-ea"/>
                </a:rPr>
                <a:t>債券</a:t>
              </a:r>
            </a:p>
            <a:p>
              <a:pPr algn="ctr" eaLnBrk="0" hangingPunct="0">
                <a:defRPr/>
              </a:pPr>
              <a:r>
                <a:rPr lang="en-US" altLang="zh-TW" sz="1600" dirty="0" smtClean="0">
                  <a:latin typeface="+mn-ea"/>
                  <a:ea typeface="+mn-ea"/>
                </a:rPr>
                <a:t>(</a:t>
              </a:r>
              <a:r>
                <a:rPr lang="zh-TW" altLang="en-US" sz="1600" dirty="0" smtClean="0">
                  <a:latin typeface="+mn-ea"/>
                  <a:ea typeface="+mn-ea"/>
                </a:rPr>
                <a:t>券商</a:t>
              </a:r>
              <a:r>
                <a:rPr lang="zh-TW" altLang="en-US" sz="1600" dirty="0">
                  <a:latin typeface="+mn-ea"/>
                  <a:ea typeface="+mn-ea"/>
                </a:rPr>
                <a:t>留置債券充當</a:t>
              </a:r>
              <a:r>
                <a:rPr lang="zh-TW" altLang="en-US" sz="1600" dirty="0" smtClean="0">
                  <a:latin typeface="+mn-ea"/>
                  <a:ea typeface="+mn-ea"/>
                </a:rPr>
                <a:t>抵押品</a:t>
              </a:r>
              <a:r>
                <a:rPr lang="en-US" altLang="zh-TW" sz="1600" dirty="0" smtClean="0">
                  <a:latin typeface="+mn-ea"/>
                  <a:ea typeface="+mn-ea"/>
                </a:rPr>
                <a:t>)</a:t>
              </a:r>
              <a:endParaRPr lang="en-US" altLang="zh-TW" sz="1600" dirty="0">
                <a:latin typeface="+mn-ea"/>
                <a:ea typeface="+mn-ea"/>
              </a:endParaRPr>
            </a:p>
          </p:txBody>
        </p:sp>
        <p:sp>
          <p:nvSpPr>
            <p:cNvPr id="54317" name="Line 45"/>
            <p:cNvSpPr>
              <a:spLocks noChangeShapeType="1"/>
            </p:cNvSpPr>
            <p:nvPr/>
          </p:nvSpPr>
          <p:spPr bwMode="auto">
            <a:xfrm>
              <a:off x="7387" y="11750"/>
              <a:ext cx="1923"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16" name="Rectangle 44"/>
            <p:cNvSpPr>
              <a:spLocks noChangeArrowheads="1"/>
            </p:cNvSpPr>
            <p:nvPr/>
          </p:nvSpPr>
          <p:spPr bwMode="auto">
            <a:xfrm>
              <a:off x="9324" y="10827"/>
              <a:ext cx="1503" cy="1342"/>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a:latin typeface="+mn-ea"/>
                </a:rPr>
                <a:t>投資人</a:t>
              </a:r>
            </a:p>
          </p:txBody>
        </p:sp>
        <p:sp>
          <p:nvSpPr>
            <p:cNvPr id="54315" name="Text Box 43"/>
            <p:cNvSpPr txBox="1">
              <a:spLocks noChangeArrowheads="1"/>
            </p:cNvSpPr>
            <p:nvPr/>
          </p:nvSpPr>
          <p:spPr bwMode="auto">
            <a:xfrm>
              <a:off x="4839" y="13639"/>
              <a:ext cx="1618" cy="541"/>
            </a:xfrm>
            <a:prstGeom prst="rect">
              <a:avLst/>
            </a:prstGeom>
            <a:noFill/>
            <a:ln w="9525">
              <a:noFill/>
              <a:miter lim="800000"/>
              <a:headEnd/>
              <a:tailEnd/>
            </a:ln>
          </p:spPr>
          <p:txBody>
            <a:bodyPr/>
            <a:lstStyle/>
            <a:p>
              <a:pPr algn="ctr" eaLnBrk="0" hangingPunct="0">
                <a:defRPr/>
              </a:pPr>
              <a:r>
                <a:rPr lang="en-US" altLang="zh-TW" sz="1600" b="1" u="sng">
                  <a:latin typeface="+mn-ea"/>
                  <a:ea typeface="+mn-ea"/>
                </a:rPr>
                <a:t>RS</a:t>
              </a:r>
              <a:r>
                <a:rPr lang="zh-TW" altLang="en-US" sz="1600" b="1" u="sng">
                  <a:latin typeface="+mn-ea"/>
                  <a:ea typeface="+mn-ea"/>
                </a:rPr>
                <a:t>到期日</a:t>
              </a:r>
              <a:endParaRPr lang="zh-TW" altLang="en-US" sz="1600">
                <a:latin typeface="+mn-ea"/>
                <a:ea typeface="+mn-ea"/>
              </a:endParaRPr>
            </a:p>
          </p:txBody>
        </p:sp>
        <p:sp>
          <p:nvSpPr>
            <p:cNvPr id="54314" name="Rectangle 42"/>
            <p:cNvSpPr>
              <a:spLocks noChangeArrowheads="1"/>
            </p:cNvSpPr>
            <p:nvPr/>
          </p:nvSpPr>
          <p:spPr bwMode="auto">
            <a:xfrm>
              <a:off x="1433" y="14372"/>
              <a:ext cx="1261" cy="134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a:latin typeface="+mn-ea"/>
                </a:rPr>
                <a:t>券商</a:t>
              </a:r>
            </a:p>
          </p:txBody>
        </p:sp>
        <p:sp>
          <p:nvSpPr>
            <p:cNvPr id="54313" name="Line 41"/>
            <p:cNvSpPr>
              <a:spLocks noChangeShapeType="1"/>
            </p:cNvSpPr>
            <p:nvPr/>
          </p:nvSpPr>
          <p:spPr bwMode="auto">
            <a:xfrm flipH="1" flipV="1">
              <a:off x="2693" y="14781"/>
              <a:ext cx="1429" cy="0"/>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12" name="Text Box 40"/>
            <p:cNvSpPr txBox="1">
              <a:spLocks noChangeArrowheads="1"/>
            </p:cNvSpPr>
            <p:nvPr/>
          </p:nvSpPr>
          <p:spPr bwMode="auto">
            <a:xfrm>
              <a:off x="2672" y="14315"/>
              <a:ext cx="1980" cy="539"/>
            </a:xfrm>
            <a:prstGeom prst="rect">
              <a:avLst/>
            </a:prstGeom>
            <a:noFill/>
            <a:ln w="9525">
              <a:noFill/>
              <a:miter lim="800000"/>
              <a:headEnd/>
              <a:tailEnd/>
            </a:ln>
          </p:spPr>
          <p:txBody>
            <a:bodyPr/>
            <a:lstStyle/>
            <a:p>
              <a:pPr algn="ctr" eaLnBrk="0" hangingPunct="0">
                <a:defRPr/>
              </a:pPr>
              <a:r>
                <a:rPr lang="en-US" altLang="zh-TW" sz="1600" dirty="0">
                  <a:latin typeface="+mn-ea"/>
                  <a:ea typeface="+mn-ea"/>
                </a:rPr>
                <a:t>$</a:t>
              </a:r>
              <a:r>
                <a:rPr lang="en-US" altLang="zh-TW" sz="1600" dirty="0" smtClean="0">
                  <a:latin typeface="+mn-ea"/>
                  <a:ea typeface="+mn-ea"/>
                </a:rPr>
                <a:t>90+2(</a:t>
              </a:r>
              <a:r>
                <a:rPr lang="zh-TW" altLang="en-US" sz="1600" dirty="0" smtClean="0">
                  <a:latin typeface="+mn-ea"/>
                  <a:ea typeface="+mn-ea"/>
                </a:rPr>
                <a:t>利息</a:t>
              </a:r>
              <a:r>
                <a:rPr lang="en-US" altLang="zh-TW" sz="1600" dirty="0" smtClean="0">
                  <a:latin typeface="+mn-ea"/>
                  <a:ea typeface="+mn-ea"/>
                </a:rPr>
                <a:t>)</a:t>
              </a:r>
              <a:endParaRPr lang="en-US" altLang="zh-TW" sz="1600" dirty="0">
                <a:latin typeface="+mn-ea"/>
                <a:ea typeface="+mn-ea"/>
              </a:endParaRPr>
            </a:p>
          </p:txBody>
        </p:sp>
        <p:sp>
          <p:nvSpPr>
            <p:cNvPr id="54311" name="Text Box 39"/>
            <p:cNvSpPr txBox="1">
              <a:spLocks noChangeArrowheads="1"/>
            </p:cNvSpPr>
            <p:nvPr/>
          </p:nvSpPr>
          <p:spPr bwMode="auto">
            <a:xfrm>
              <a:off x="2856" y="14854"/>
              <a:ext cx="1127" cy="541"/>
            </a:xfrm>
            <a:prstGeom prst="rect">
              <a:avLst/>
            </a:prstGeom>
            <a:noFill/>
            <a:ln w="9525">
              <a:noFill/>
              <a:miter lim="800000"/>
              <a:headEnd/>
              <a:tailEnd/>
            </a:ln>
          </p:spPr>
          <p:txBody>
            <a:bodyPr/>
            <a:lstStyle/>
            <a:p>
              <a:pPr algn="ctr" eaLnBrk="0" hangingPunct="0">
                <a:defRPr/>
              </a:pPr>
              <a:r>
                <a:rPr lang="zh-TW" sz="1600">
                  <a:latin typeface="+mn-ea"/>
                  <a:ea typeface="+mn-ea"/>
                </a:rPr>
                <a:t>債券</a:t>
              </a:r>
            </a:p>
          </p:txBody>
        </p:sp>
        <p:sp>
          <p:nvSpPr>
            <p:cNvPr id="54310" name="Line 38"/>
            <p:cNvSpPr>
              <a:spLocks noChangeShapeType="1"/>
            </p:cNvSpPr>
            <p:nvPr/>
          </p:nvSpPr>
          <p:spPr bwMode="auto">
            <a:xfrm>
              <a:off x="2693" y="15303"/>
              <a:ext cx="1412" cy="3"/>
            </a:xfrm>
            <a:prstGeom prst="line">
              <a:avLst/>
            </a:prstGeom>
            <a:noFill/>
            <a:ln w="9525">
              <a:solidFill>
                <a:srgbClr val="000000"/>
              </a:solidFill>
              <a:round/>
              <a:headEnd/>
              <a:tailEnd type="triangle" w="med" len="med"/>
            </a:ln>
          </p:spPr>
          <p:txBody>
            <a:bodyPr/>
            <a:lstStyle/>
            <a:p>
              <a:pPr>
                <a:defRPr/>
              </a:pPr>
              <a:endParaRPr lang="zh-TW" altLang="en-US" sz="1600">
                <a:latin typeface="+mn-ea"/>
                <a:ea typeface="+mn-ea"/>
              </a:endParaRPr>
            </a:p>
          </p:txBody>
        </p:sp>
        <p:sp>
          <p:nvSpPr>
            <p:cNvPr id="54309" name="Rectangle 37"/>
            <p:cNvSpPr>
              <a:spLocks noChangeArrowheads="1"/>
            </p:cNvSpPr>
            <p:nvPr/>
          </p:nvSpPr>
          <p:spPr bwMode="auto">
            <a:xfrm>
              <a:off x="4695" y="14494"/>
              <a:ext cx="1261" cy="1196"/>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ctr" eaLnBrk="0" hangingPunct="0">
                <a:defRPr/>
              </a:pPr>
              <a:r>
                <a:rPr lang="zh-TW" sz="1600">
                  <a:latin typeface="+mn-ea"/>
                </a:rPr>
                <a:t>投資人</a:t>
              </a:r>
            </a:p>
            <a:p>
              <a:pPr eaLnBrk="0" hangingPunct="0">
                <a:defRPr/>
              </a:pPr>
              <a:endParaRPr lang="zh-TW" sz="1600">
                <a:latin typeface="+mn-ea"/>
              </a:endParaRPr>
            </a:p>
          </p:txBody>
        </p:sp>
        <p:sp>
          <p:nvSpPr>
            <p:cNvPr id="54308" name="AutoShape 36"/>
            <p:cNvSpPr>
              <a:spLocks/>
            </p:cNvSpPr>
            <p:nvPr/>
          </p:nvSpPr>
          <p:spPr bwMode="auto">
            <a:xfrm>
              <a:off x="893" y="12516"/>
              <a:ext cx="539" cy="2820"/>
            </a:xfrm>
            <a:prstGeom prst="leftBracket">
              <a:avLst>
                <a:gd name="adj" fmla="val 43549"/>
              </a:avLst>
            </a:prstGeom>
            <a:noFill/>
            <a:ln w="9525">
              <a:solidFill>
                <a:srgbClr val="000000"/>
              </a:solidFill>
              <a:round/>
              <a:headEnd/>
              <a:tailEnd/>
            </a:ln>
          </p:spPr>
          <p:txBody>
            <a:bodyPr/>
            <a:lstStyle/>
            <a:p>
              <a:pPr>
                <a:defRPr/>
              </a:pPr>
              <a:endParaRPr lang="zh-TW" altLang="en-US" sz="1600">
                <a:latin typeface="+mn-ea"/>
                <a:ea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4274"/>
                                        </p:tgtEl>
                                        <p:attrNameLst>
                                          <p:attrName>style.visibility</p:attrName>
                                        </p:attrNameLst>
                                      </p:cBhvr>
                                      <p:to>
                                        <p:strVal val="visible"/>
                                      </p:to>
                                    </p:set>
                                    <p:animEffect transition="in" filter="barn(inVertical)">
                                      <p:cBhvr>
                                        <p:cTn id="12" dur="5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animBg="1"/>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2" name="標題 1"/>
          <p:cNvSpPr>
            <a:spLocks noGrp="1"/>
          </p:cNvSpPr>
          <p:nvPr>
            <p:ph type="title"/>
          </p:nvPr>
        </p:nvSpPr>
        <p:spPr/>
        <p:txBody>
          <a:bodyPr/>
          <a:lstStyle/>
          <a:p>
            <a:pPr eaLnBrk="1" hangingPunct="1">
              <a:defRPr/>
            </a:pPr>
            <a:r>
              <a:rPr lang="zh-TW" altLang="en-US" dirty="0" smtClean="0"/>
              <a:t>保證金交易：範例</a:t>
            </a:r>
          </a:p>
        </p:txBody>
      </p:sp>
      <p:sp>
        <p:nvSpPr>
          <p:cNvPr id="58372" name="內容版面配置區 2"/>
          <p:cNvSpPr>
            <a:spLocks noGrp="1"/>
          </p:cNvSpPr>
          <p:nvPr>
            <p:ph idx="1"/>
          </p:nvPr>
        </p:nvSpPr>
        <p:spPr>
          <a:xfrm>
            <a:off x="685800" y="1981200"/>
            <a:ext cx="7772400" cy="4519613"/>
          </a:xfrm>
        </p:spPr>
        <p:txBody>
          <a:bodyPr/>
          <a:lstStyle/>
          <a:p>
            <a:pPr algn="just" eaLnBrk="1" hangingPunct="1"/>
            <a:r>
              <a:rPr lang="zh-TW" altLang="en-US" sz="2800" dirty="0" smtClean="0"/>
              <a:t>假設券商將債券賣斷給投資人，價格為</a:t>
            </a:r>
            <a:r>
              <a:rPr lang="en-US" altLang="zh-TW" sz="2800" dirty="0" smtClean="0"/>
              <a:t>100</a:t>
            </a:r>
            <a:r>
              <a:rPr lang="zh-TW" altLang="en-US" sz="2800" dirty="0" smtClean="0"/>
              <a:t>元，券商與投資人承作</a:t>
            </a:r>
            <a:r>
              <a:rPr lang="en-US" altLang="zh-TW" sz="2800" dirty="0" smtClean="0"/>
              <a:t>180</a:t>
            </a:r>
            <a:r>
              <a:rPr lang="zh-TW" altLang="en-US" sz="2800" dirty="0" smtClean="0"/>
              <a:t>天期附賣回交易，買進價格為</a:t>
            </a:r>
            <a:r>
              <a:rPr lang="en-US" altLang="zh-TW" sz="2800" dirty="0" smtClean="0"/>
              <a:t>90</a:t>
            </a:r>
            <a:r>
              <a:rPr lang="zh-TW" altLang="en-US" sz="2800" dirty="0" smtClean="0"/>
              <a:t>元，賣回價格為</a:t>
            </a:r>
            <a:r>
              <a:rPr lang="en-US" altLang="zh-TW" sz="2800" dirty="0" smtClean="0"/>
              <a:t>92</a:t>
            </a:r>
            <a:r>
              <a:rPr lang="zh-TW" altLang="en-US" sz="2800" dirty="0" smtClean="0"/>
              <a:t>元</a:t>
            </a:r>
            <a:endParaRPr lang="en-US" altLang="zh-TW" sz="2800" dirty="0" smtClean="0"/>
          </a:p>
          <a:p>
            <a:pPr lvl="1" algn="just" eaLnBrk="1" hangingPunct="1"/>
            <a:r>
              <a:rPr lang="zh-TW" altLang="en-US" dirty="0" smtClean="0"/>
              <a:t>投資人只支付</a:t>
            </a:r>
            <a:r>
              <a:rPr lang="en-US" altLang="zh-TW" dirty="0" smtClean="0"/>
              <a:t>10</a:t>
            </a:r>
            <a:r>
              <a:rPr lang="zh-TW" altLang="en-US" dirty="0" smtClean="0"/>
              <a:t>元即持有</a:t>
            </a:r>
            <a:r>
              <a:rPr lang="en-US" altLang="zh-TW" dirty="0" smtClean="0"/>
              <a:t>100</a:t>
            </a:r>
            <a:r>
              <a:rPr lang="zh-TW" altLang="en-US" dirty="0" smtClean="0"/>
              <a:t>元的債券，</a:t>
            </a:r>
            <a:r>
              <a:rPr lang="en-US" altLang="zh-TW" dirty="0" smtClean="0"/>
              <a:t>90</a:t>
            </a:r>
            <a:r>
              <a:rPr lang="zh-TW" altLang="en-US" dirty="0" smtClean="0"/>
              <a:t>元是以債券為抵押品向券商融資而來，融資的利息為</a:t>
            </a:r>
            <a:r>
              <a:rPr lang="en-US" altLang="zh-TW" dirty="0" smtClean="0"/>
              <a:t>2</a:t>
            </a:r>
            <a:r>
              <a:rPr lang="zh-TW" altLang="en-US" dirty="0" smtClean="0"/>
              <a:t>元。投資人所支付的</a:t>
            </a:r>
            <a:r>
              <a:rPr lang="en-US" altLang="zh-TW" dirty="0" smtClean="0"/>
              <a:t>10</a:t>
            </a:r>
            <a:r>
              <a:rPr lang="zh-TW" altLang="en-US" dirty="0" smtClean="0"/>
              <a:t>元稱為保證金。</a:t>
            </a:r>
          </a:p>
          <a:p>
            <a:pPr algn="just" eaLnBrk="1" hangingPunct="1"/>
            <a:endParaRPr lang="zh-TW" altLang="en-US" sz="2400" dirty="0" smtClean="0"/>
          </a:p>
        </p:txBody>
      </p:sp>
      <p:sp>
        <p:nvSpPr>
          <p:cNvPr id="55301" name="投影片編號版面配置區 3"/>
          <p:cNvSpPr>
            <a:spLocks noGrp="1"/>
          </p:cNvSpPr>
          <p:nvPr>
            <p:ph type="sldNum" sz="quarter" idx="12"/>
          </p:nvPr>
        </p:nvSpPr>
        <p:spPr>
          <a:noFill/>
        </p:spPr>
        <p:txBody>
          <a:bodyPr/>
          <a:lstStyle/>
          <a:p>
            <a:fld id="{80384D13-45BF-4BDD-85AB-2382EC9540A4}" type="slidenum">
              <a:rPr lang="en-US" altLang="zh-TW" smtClean="0"/>
              <a:pPr/>
              <a:t>66</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8372">
                                            <p:txEl>
                                              <p:pRg st="0" end="0"/>
                                            </p:txEl>
                                          </p:spTgt>
                                        </p:tgtEl>
                                        <p:attrNameLst>
                                          <p:attrName>style.visibility</p:attrName>
                                        </p:attrNameLst>
                                      </p:cBhvr>
                                      <p:to>
                                        <p:strVal val="visible"/>
                                      </p:to>
                                    </p:set>
                                    <p:animEffect transition="in" filter="randombar(horizontal)">
                                      <p:cBhvr>
                                        <p:cTn id="12" dur="500"/>
                                        <p:tgtEl>
                                          <p:spTgt spid="58372">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8372">
                                            <p:txEl>
                                              <p:pRg st="1" end="1"/>
                                            </p:txEl>
                                          </p:spTgt>
                                        </p:tgtEl>
                                        <p:attrNameLst>
                                          <p:attrName>style.visibility</p:attrName>
                                        </p:attrNameLst>
                                      </p:cBhvr>
                                      <p:to>
                                        <p:strVal val="visible"/>
                                      </p:to>
                                    </p:set>
                                    <p:animEffect transition="in" filter="randombar(horizontal)">
                                      <p:cBhvr>
                                        <p:cTn id="15" dur="500"/>
                                        <p:tgtEl>
                                          <p:spTgt spid="583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8372"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保證金交易：範例</a:t>
            </a:r>
            <a:r>
              <a:rPr lang="en-US" altLang="zh-TW" dirty="0" smtClean="0"/>
              <a:t>(</a:t>
            </a:r>
            <a:r>
              <a:rPr lang="zh-TW" altLang="en-US" dirty="0" smtClean="0"/>
              <a:t>續</a:t>
            </a:r>
            <a:r>
              <a:rPr lang="en-US" altLang="zh-TW" dirty="0" smtClean="0"/>
              <a:t>)</a:t>
            </a:r>
            <a:endParaRPr lang="zh-TW" altLang="en-US" dirty="0"/>
          </a:p>
        </p:txBody>
      </p:sp>
      <p:sp>
        <p:nvSpPr>
          <p:cNvPr id="3" name="內容版面配置區 2"/>
          <p:cNvSpPr>
            <a:spLocks noGrp="1"/>
          </p:cNvSpPr>
          <p:nvPr>
            <p:ph idx="1"/>
          </p:nvPr>
        </p:nvSpPr>
        <p:spPr/>
        <p:txBody>
          <a:bodyPr/>
          <a:lstStyle/>
          <a:p>
            <a:pPr algn="just"/>
            <a:r>
              <a:rPr lang="zh-TW" altLang="en-US" sz="2800" dirty="0" smtClean="0"/>
              <a:t>附賣回交易到期時，投資人將債券賣出，假設價格為</a:t>
            </a:r>
            <a:r>
              <a:rPr lang="en-US" altLang="zh-TW" sz="2800" dirty="0" smtClean="0"/>
              <a:t>110</a:t>
            </a:r>
            <a:r>
              <a:rPr lang="zh-TW" altLang="en-US" sz="2800" dirty="0" smtClean="0"/>
              <a:t>元，則投資人的獲利為</a:t>
            </a:r>
            <a:r>
              <a:rPr lang="en-US" altLang="zh-TW" sz="2800" dirty="0" smtClean="0"/>
              <a:t>8</a:t>
            </a:r>
            <a:r>
              <a:rPr lang="zh-TW" altLang="en-US" sz="2800" dirty="0" smtClean="0"/>
              <a:t>元</a:t>
            </a:r>
            <a:r>
              <a:rPr lang="en-US" altLang="zh-TW" sz="2800" dirty="0" smtClean="0"/>
              <a:t>(110</a:t>
            </a:r>
            <a:r>
              <a:rPr lang="zh-TW" altLang="en-US" sz="2800" dirty="0" smtClean="0"/>
              <a:t>－</a:t>
            </a:r>
            <a:r>
              <a:rPr lang="en-US" altLang="zh-TW" sz="2800" dirty="0" smtClean="0"/>
              <a:t>100</a:t>
            </a:r>
            <a:r>
              <a:rPr lang="zh-TW" altLang="en-US" sz="2800" dirty="0" smtClean="0"/>
              <a:t>－</a:t>
            </a:r>
            <a:r>
              <a:rPr lang="en-US" altLang="zh-TW" sz="2800" dirty="0" smtClean="0"/>
              <a:t>2</a:t>
            </a:r>
            <a:r>
              <a:rPr lang="zh-TW" altLang="en-US" sz="2800" dirty="0" smtClean="0"/>
              <a:t>＝</a:t>
            </a:r>
            <a:r>
              <a:rPr lang="en-US" altLang="zh-TW" sz="2800" dirty="0" smtClean="0"/>
              <a:t>8)</a:t>
            </a:r>
            <a:r>
              <a:rPr lang="zh-TW" altLang="en-US" sz="2800" dirty="0" smtClean="0"/>
              <a:t>。債券價格只上漲</a:t>
            </a:r>
            <a:r>
              <a:rPr lang="en-US" altLang="zh-TW" sz="2800" dirty="0" smtClean="0"/>
              <a:t>10%</a:t>
            </a:r>
            <a:r>
              <a:rPr lang="zh-TW" altLang="en-US" sz="2800" dirty="0" smtClean="0"/>
              <a:t>，而投資人的投資報酬率為</a:t>
            </a:r>
            <a:r>
              <a:rPr lang="en-US" altLang="zh-TW" sz="2800" dirty="0" smtClean="0"/>
              <a:t>80%(8/10</a:t>
            </a:r>
            <a:r>
              <a:rPr lang="zh-TW" altLang="en-US" sz="2800" dirty="0" smtClean="0"/>
              <a:t>＝</a:t>
            </a:r>
            <a:r>
              <a:rPr lang="en-US" altLang="zh-TW" sz="2800" dirty="0" smtClean="0"/>
              <a:t>80%)</a:t>
            </a:r>
            <a:r>
              <a:rPr lang="zh-TW" altLang="en-US" sz="2800" dirty="0" smtClean="0"/>
              <a:t>。</a:t>
            </a:r>
            <a:endParaRPr lang="en-US" altLang="zh-TW" sz="2800" dirty="0" smtClean="0"/>
          </a:p>
          <a:p>
            <a:pPr algn="just"/>
            <a:r>
              <a:rPr lang="zh-TW" altLang="en-US" sz="2800" dirty="0" smtClean="0"/>
              <a:t>如果投資人賣出債券的價格為</a:t>
            </a:r>
            <a:r>
              <a:rPr lang="en-US" altLang="zh-TW" sz="2800" dirty="0" smtClean="0"/>
              <a:t>92</a:t>
            </a:r>
            <a:r>
              <a:rPr lang="zh-TW" altLang="en-US" sz="2800" dirty="0" smtClean="0"/>
              <a:t>元，則投資人的損失為</a:t>
            </a:r>
            <a:r>
              <a:rPr lang="en-US" altLang="zh-TW" sz="2800" dirty="0" smtClean="0"/>
              <a:t>10</a:t>
            </a:r>
            <a:r>
              <a:rPr lang="zh-TW" altLang="en-US" sz="2800" dirty="0" smtClean="0"/>
              <a:t>元</a:t>
            </a:r>
            <a:r>
              <a:rPr lang="en-US" altLang="zh-TW" sz="2800" dirty="0" smtClean="0"/>
              <a:t>(92</a:t>
            </a:r>
            <a:r>
              <a:rPr lang="zh-TW" altLang="en-US" sz="2800" dirty="0" smtClean="0"/>
              <a:t>－</a:t>
            </a:r>
            <a:r>
              <a:rPr lang="en-US" altLang="zh-TW" sz="2800" dirty="0" smtClean="0"/>
              <a:t>100</a:t>
            </a:r>
            <a:r>
              <a:rPr lang="zh-TW" altLang="en-US" sz="2800" dirty="0" smtClean="0"/>
              <a:t>－</a:t>
            </a:r>
            <a:r>
              <a:rPr lang="en-US" altLang="zh-TW" sz="2800" dirty="0" smtClean="0"/>
              <a:t>2</a:t>
            </a:r>
            <a:r>
              <a:rPr lang="zh-TW" altLang="en-US" sz="2800" dirty="0" smtClean="0"/>
              <a:t>＝－</a:t>
            </a:r>
            <a:r>
              <a:rPr lang="en-US" altLang="zh-TW" sz="2800" dirty="0" smtClean="0"/>
              <a:t>10)</a:t>
            </a:r>
            <a:r>
              <a:rPr lang="zh-TW" altLang="en-US" sz="2800" dirty="0" smtClean="0"/>
              <a:t>。債券價格只下跌</a:t>
            </a:r>
            <a:r>
              <a:rPr lang="en-US" altLang="zh-TW" sz="2800" dirty="0" smtClean="0"/>
              <a:t>8%</a:t>
            </a:r>
            <a:r>
              <a:rPr lang="zh-TW" altLang="en-US" sz="2800" dirty="0" smtClean="0"/>
              <a:t>，而投資人的投資報酬率卻為</a:t>
            </a:r>
            <a:endParaRPr lang="en-US" altLang="zh-TW" sz="2800" dirty="0" smtClean="0"/>
          </a:p>
          <a:p>
            <a:pPr algn="just">
              <a:buFont typeface="Wingdings" pitchFamily="2" charset="2"/>
              <a:buNone/>
            </a:pPr>
            <a:r>
              <a:rPr lang="en-US" altLang="zh-TW" sz="2800" dirty="0" smtClean="0"/>
              <a:t>      -100%</a:t>
            </a:r>
            <a:r>
              <a:rPr lang="zh-TW" altLang="en-US" sz="2800" dirty="0" smtClean="0"/>
              <a:t>。</a:t>
            </a:r>
          </a:p>
          <a:p>
            <a:pPr algn="just"/>
            <a:endParaRPr lang="zh-TW" altLang="en-US" dirty="0" smtClean="0"/>
          </a:p>
        </p:txBody>
      </p:sp>
      <p:sp>
        <p:nvSpPr>
          <p:cNvPr id="56324" name="頁尾版面配置區 3"/>
          <p:cNvSpPr>
            <a:spLocks noGrp="1"/>
          </p:cNvSpPr>
          <p:nvPr>
            <p:ph type="ftr" sz="quarter" idx="11"/>
          </p:nvPr>
        </p:nvSpPr>
        <p:spPr>
          <a:noFill/>
        </p:spPr>
        <p:txBody>
          <a:bodyPr/>
          <a:lstStyle/>
          <a:p>
            <a:r>
              <a:rPr lang="zh-TW" altLang="en-US" smtClean="0"/>
              <a:t>黃志典：金融市場概論</a:t>
            </a:r>
            <a:endParaRPr lang="en-US" altLang="zh-TW" smtClean="0"/>
          </a:p>
        </p:txBody>
      </p:sp>
      <p:sp>
        <p:nvSpPr>
          <p:cNvPr id="56325" name="投影片編號版面配置區 4"/>
          <p:cNvSpPr>
            <a:spLocks noGrp="1"/>
          </p:cNvSpPr>
          <p:nvPr>
            <p:ph type="sldNum" sz="quarter" idx="12"/>
          </p:nvPr>
        </p:nvSpPr>
        <p:spPr>
          <a:noFill/>
        </p:spPr>
        <p:txBody>
          <a:bodyPr/>
          <a:lstStyle/>
          <a:p>
            <a:fld id="{04779071-F1A3-4BBD-A380-7637347B5692}" type="slidenum">
              <a:rPr lang="en-US" altLang="zh-TW" smtClean="0"/>
              <a:pPr/>
              <a:t>67</a:t>
            </a:fld>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57347" name="投影片編號版面配置區 5"/>
          <p:cNvSpPr>
            <a:spLocks noGrp="1"/>
          </p:cNvSpPr>
          <p:nvPr>
            <p:ph type="sldNum" sz="quarter" idx="12"/>
          </p:nvPr>
        </p:nvSpPr>
        <p:spPr>
          <a:noFill/>
        </p:spPr>
        <p:txBody>
          <a:bodyPr/>
          <a:lstStyle/>
          <a:p>
            <a:fld id="{24DE0A2E-1431-43E8-9BB8-CC6262F243BF}" type="slidenum">
              <a:rPr lang="en-US" altLang="zh-TW" smtClean="0"/>
              <a:pPr/>
              <a:t>68</a:t>
            </a:fld>
            <a:endParaRPr lang="en-US" altLang="zh-TW" smtClean="0"/>
          </a:p>
        </p:txBody>
      </p:sp>
      <p:sp>
        <p:nvSpPr>
          <p:cNvPr id="148482" name="Rectangle 2"/>
          <p:cNvSpPr>
            <a:spLocks noGrp="1" noChangeArrowheads="1"/>
          </p:cNvSpPr>
          <p:nvPr>
            <p:ph type="title"/>
          </p:nvPr>
        </p:nvSpPr>
        <p:spPr>
          <a:xfrm>
            <a:off x="827088" y="260648"/>
            <a:ext cx="7772400" cy="1143000"/>
          </a:xfrm>
        </p:spPr>
        <p:txBody>
          <a:bodyPr/>
          <a:lstStyle/>
          <a:p>
            <a:pPr eaLnBrk="1" hangingPunct="1">
              <a:defRPr/>
            </a:pPr>
            <a:r>
              <a:rPr lang="zh-TW" altLang="zh-TW" dirty="0">
                <a:effectLst>
                  <a:outerShdw blurRad="38100" dist="38100" dir="2700000" algn="tl">
                    <a:srgbClr val="000000">
                      <a:alpha val="43137"/>
                    </a:srgbClr>
                  </a:outerShdw>
                </a:effectLst>
              </a:rPr>
              <a:t>債券交易的稅負與報價</a:t>
            </a:r>
            <a:endParaRPr lang="zh-TW" altLang="en-US" dirty="0" smtClean="0">
              <a:effectLst>
                <a:outerShdw blurRad="38100" dist="38100" dir="2700000" algn="tl">
                  <a:srgbClr val="000000">
                    <a:alpha val="43137"/>
                  </a:srgbClr>
                </a:outerShdw>
              </a:effectLst>
            </a:endParaRPr>
          </a:p>
        </p:txBody>
      </p:sp>
      <p:sp>
        <p:nvSpPr>
          <p:cNvPr id="59397" name="Rectangle 3"/>
          <p:cNvSpPr>
            <a:spLocks noGrp="1" noChangeArrowheads="1"/>
          </p:cNvSpPr>
          <p:nvPr>
            <p:ph type="body" idx="1"/>
          </p:nvPr>
        </p:nvSpPr>
        <p:spPr>
          <a:xfrm>
            <a:off x="827088" y="1484784"/>
            <a:ext cx="8066087" cy="4680520"/>
          </a:xfrm>
        </p:spPr>
        <p:txBody>
          <a:bodyPr/>
          <a:lstStyle/>
          <a:p>
            <a:pPr eaLnBrk="1" hangingPunct="1">
              <a:lnSpc>
                <a:spcPct val="110000"/>
              </a:lnSpc>
              <a:spcBef>
                <a:spcPct val="30000"/>
              </a:spcBef>
            </a:pPr>
            <a:r>
              <a:rPr lang="zh-TW" altLang="en-US" dirty="0" smtClean="0"/>
              <a:t>免課徵證券交易稅。</a:t>
            </a:r>
          </a:p>
          <a:p>
            <a:pPr eaLnBrk="1" hangingPunct="1">
              <a:lnSpc>
                <a:spcPct val="110000"/>
              </a:lnSpc>
              <a:spcBef>
                <a:spcPct val="30000"/>
              </a:spcBef>
            </a:pPr>
            <a:r>
              <a:rPr lang="zh-TW" altLang="en-US" dirty="0"/>
              <a:t>利息</a:t>
            </a:r>
            <a:r>
              <a:rPr lang="zh-TW" altLang="en-US" dirty="0" smtClean="0"/>
              <a:t>所得稅：</a:t>
            </a:r>
            <a:r>
              <a:rPr lang="zh-TW" altLang="en-US" dirty="0"/>
              <a:t>按持有債券的期間計算利息所得</a:t>
            </a:r>
            <a:endParaRPr lang="en-US" altLang="zh-TW" dirty="0" smtClean="0"/>
          </a:p>
          <a:p>
            <a:pPr eaLnBrk="1" hangingPunct="1">
              <a:lnSpc>
                <a:spcPct val="110000"/>
              </a:lnSpc>
              <a:spcBef>
                <a:spcPct val="30000"/>
              </a:spcBef>
              <a:buFont typeface="Wingdings" panose="05000000000000000000" pitchFamily="2" charset="2"/>
              <a:buChar char="Ø"/>
            </a:pPr>
            <a:r>
              <a:rPr lang="zh-TW" altLang="en-US" sz="2400" dirty="0" smtClean="0"/>
              <a:t>自然人</a:t>
            </a:r>
            <a:r>
              <a:rPr lang="zh-TW" altLang="en-US" sz="2400" dirty="0"/>
              <a:t>的</a:t>
            </a:r>
            <a:r>
              <a:rPr lang="zh-TW" altLang="en-US" sz="2400" dirty="0" smtClean="0"/>
              <a:t>利息</a:t>
            </a:r>
            <a:r>
              <a:rPr lang="zh-TW" altLang="en-US" sz="2400" dirty="0"/>
              <a:t>所得稅採</a:t>
            </a:r>
            <a:r>
              <a:rPr lang="zh-TW" altLang="en-US" sz="2400" dirty="0" smtClean="0"/>
              <a:t>分離課稅，稅率為</a:t>
            </a:r>
            <a:r>
              <a:rPr lang="en-US" altLang="zh-TW" sz="2400" dirty="0" smtClean="0"/>
              <a:t>10</a:t>
            </a:r>
            <a:r>
              <a:rPr lang="zh-TW" altLang="en-US" sz="2400" dirty="0" smtClean="0"/>
              <a:t>％ 。</a:t>
            </a:r>
          </a:p>
          <a:p>
            <a:pPr eaLnBrk="1" hangingPunct="1">
              <a:lnSpc>
                <a:spcPct val="110000"/>
              </a:lnSpc>
              <a:spcBef>
                <a:spcPct val="30000"/>
              </a:spcBef>
              <a:buFont typeface="Wingdings" panose="05000000000000000000" pitchFamily="2" charset="2"/>
              <a:buChar char="Ø"/>
            </a:pPr>
            <a:r>
              <a:rPr lang="zh-TW" altLang="en-US" sz="2400" dirty="0"/>
              <a:t>法人的利息所得併入</a:t>
            </a:r>
            <a:r>
              <a:rPr lang="zh-TW" altLang="en-US" sz="2400" dirty="0" smtClean="0"/>
              <a:t>營利事業所得課稅。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wipe(down)">
                                      <p:cBhvr>
                                        <p:cTn id="7" dur="500"/>
                                        <p:tgtEl>
                                          <p:spTgt spid="14848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9397">
                                            <p:txEl>
                                              <p:pRg st="0" end="0"/>
                                            </p:txEl>
                                          </p:spTgt>
                                        </p:tgtEl>
                                        <p:attrNameLst>
                                          <p:attrName>style.visibility</p:attrName>
                                        </p:attrNameLst>
                                      </p:cBhvr>
                                      <p:to>
                                        <p:strVal val="visible"/>
                                      </p:to>
                                    </p:set>
                                    <p:animEffect transition="in" filter="barn(inVertical)">
                                      <p:cBhvr>
                                        <p:cTn id="12" dur="500"/>
                                        <p:tgtEl>
                                          <p:spTgt spid="5939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9397">
                                            <p:txEl>
                                              <p:pRg st="1" end="1"/>
                                            </p:txEl>
                                          </p:spTgt>
                                        </p:tgtEl>
                                        <p:attrNameLst>
                                          <p:attrName>style.visibility</p:attrName>
                                        </p:attrNameLst>
                                      </p:cBhvr>
                                      <p:to>
                                        <p:strVal val="visible"/>
                                      </p:to>
                                    </p:set>
                                    <p:animEffect transition="in" filter="barn(inVertical)">
                                      <p:cBhvr>
                                        <p:cTn id="17" dur="500"/>
                                        <p:tgtEl>
                                          <p:spTgt spid="5939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9397">
                                            <p:txEl>
                                              <p:pRg st="2" end="2"/>
                                            </p:txEl>
                                          </p:spTgt>
                                        </p:tgtEl>
                                        <p:attrNameLst>
                                          <p:attrName>style.visibility</p:attrName>
                                        </p:attrNameLst>
                                      </p:cBhvr>
                                      <p:to>
                                        <p:strVal val="visible"/>
                                      </p:to>
                                    </p:set>
                                    <p:animEffect transition="in" filter="barn(inVertical)">
                                      <p:cBhvr>
                                        <p:cTn id="22" dur="500"/>
                                        <p:tgtEl>
                                          <p:spTgt spid="5939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9397">
                                            <p:txEl>
                                              <p:pRg st="3" end="3"/>
                                            </p:txEl>
                                          </p:spTgt>
                                        </p:tgtEl>
                                        <p:attrNameLst>
                                          <p:attrName>style.visibility</p:attrName>
                                        </p:attrNameLst>
                                      </p:cBhvr>
                                      <p:to>
                                        <p:strVal val="visible"/>
                                      </p:to>
                                    </p:set>
                                    <p:animEffect transition="in" filter="barn(inVertical)">
                                      <p:cBhvr>
                                        <p:cTn id="27" dur="500"/>
                                        <p:tgtEl>
                                          <p:spTgt spid="593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5939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
            <a:ext cx="7630616" cy="870620"/>
          </a:xfrm>
        </p:spPr>
        <p:txBody>
          <a:bodyPr/>
          <a:lstStyle/>
          <a:p>
            <a:r>
              <a:rPr lang="zh-TW" altLang="zh-TW" sz="4000" dirty="0">
                <a:solidFill>
                  <a:schemeClr val="tx1"/>
                </a:solidFill>
                <a:effectLst>
                  <a:outerShdw blurRad="38100" dist="38100" dir="2700000" algn="tl">
                    <a:srgbClr val="000000">
                      <a:alpha val="43137"/>
                    </a:srgbClr>
                  </a:outerShdw>
                </a:effectLst>
              </a:rPr>
              <a:t>債券交易的稅負與</a:t>
            </a:r>
            <a:r>
              <a:rPr lang="zh-TW" altLang="zh-TW" sz="4000" dirty="0" smtClean="0">
                <a:solidFill>
                  <a:schemeClr val="tx1"/>
                </a:solidFill>
                <a:effectLst>
                  <a:outerShdw blurRad="38100" dist="38100" dir="2700000" algn="tl">
                    <a:srgbClr val="000000">
                      <a:alpha val="43137"/>
                    </a:srgbClr>
                  </a:outerShdw>
                </a:effectLst>
              </a:rPr>
              <a:t>報價</a:t>
            </a:r>
            <a:r>
              <a:rPr lang="en-US" altLang="zh-CN" sz="4000" dirty="0" smtClean="0">
                <a:solidFill>
                  <a:schemeClr val="tx1"/>
                </a:solidFill>
                <a:effectLst>
                  <a:outerShdw blurRad="38100" dist="38100" dir="2700000" algn="tl">
                    <a:srgbClr val="000000">
                      <a:alpha val="43137"/>
                    </a:srgbClr>
                  </a:outerShdw>
                </a:effectLst>
              </a:rPr>
              <a:t>(</a:t>
            </a:r>
            <a:r>
              <a:rPr lang="zh-CN" altLang="en-US" sz="4000" dirty="0" smtClean="0">
                <a:solidFill>
                  <a:schemeClr val="tx1"/>
                </a:solidFill>
                <a:effectLst>
                  <a:outerShdw blurRad="38100" dist="38100" dir="2700000" algn="tl">
                    <a:srgbClr val="000000">
                      <a:alpha val="43137"/>
                    </a:srgbClr>
                  </a:outerShdw>
                </a:effectLst>
              </a:rPr>
              <a:t>續</a:t>
            </a:r>
            <a:r>
              <a:rPr lang="en-US" altLang="zh-CN" sz="4000" dirty="0" smtClean="0">
                <a:solidFill>
                  <a:schemeClr val="tx1"/>
                </a:solidFill>
                <a:effectLst>
                  <a:outerShdw blurRad="38100" dist="38100" dir="2700000" algn="tl">
                    <a:srgbClr val="000000">
                      <a:alpha val="43137"/>
                    </a:srgbClr>
                  </a:outerShdw>
                </a:effectLst>
              </a:rPr>
              <a:t>)</a:t>
            </a:r>
            <a:endParaRPr lang="zh-TW" altLang="en-US" sz="4000"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5536" y="1103006"/>
            <a:ext cx="8352928" cy="5187928"/>
          </a:xfrm>
        </p:spPr>
        <p:txBody>
          <a:bodyPr/>
          <a:lstStyle/>
          <a:p>
            <a:pPr marL="0" indent="0">
              <a:spcAft>
                <a:spcPts val="600"/>
              </a:spcAft>
              <a:buNone/>
            </a:pPr>
            <a:r>
              <a:rPr lang="en-US" altLang="zh-TW" sz="2400" dirty="0"/>
              <a:t>&lt;</a:t>
            </a:r>
            <a:r>
              <a:rPr lang="zh-TW" altLang="zh-TW" sz="2400" dirty="0"/>
              <a:t>範例</a:t>
            </a:r>
            <a:r>
              <a:rPr lang="en-US" altLang="zh-TW" sz="2400" dirty="0"/>
              <a:t>12&gt;</a:t>
            </a:r>
            <a:endParaRPr lang="zh-TW" altLang="zh-TW" sz="2400" dirty="0"/>
          </a:p>
          <a:p>
            <a:pPr marL="0" indent="0" algn="just">
              <a:spcAft>
                <a:spcPts val="600"/>
              </a:spcAft>
              <a:buNone/>
            </a:pPr>
            <a:r>
              <a:rPr lang="zh-TW" altLang="zh-TW" sz="2400" dirty="0"/>
              <a:t>有一債券在臺灣交易，面額為</a:t>
            </a:r>
            <a:r>
              <a:rPr lang="en-US" altLang="zh-TW" sz="2400" dirty="0"/>
              <a:t>100</a:t>
            </a:r>
            <a:r>
              <a:rPr lang="zh-TW" altLang="zh-TW" sz="2400" dirty="0"/>
              <a:t>元，票面利率為</a:t>
            </a:r>
            <a:r>
              <a:rPr lang="en-US" altLang="zh-TW" sz="2400" dirty="0"/>
              <a:t>8%</a:t>
            </a:r>
            <a:r>
              <a:rPr lang="zh-TW" altLang="zh-TW" sz="2400" dirty="0"/>
              <a:t>，每年付息一次，張三在上一個付息日過後</a:t>
            </a:r>
            <a:r>
              <a:rPr lang="en-US" altLang="zh-TW" sz="2400" dirty="0"/>
              <a:t>292</a:t>
            </a:r>
            <a:r>
              <a:rPr lang="zh-TW" altLang="zh-TW" sz="2400" dirty="0"/>
              <a:t>天將債券賣出，賣出的實際面額為</a:t>
            </a:r>
            <a:r>
              <a:rPr lang="en-US" altLang="zh-TW" sz="2400" dirty="0"/>
              <a:t>1,000</a:t>
            </a:r>
            <a:r>
              <a:rPr lang="zh-TW" altLang="zh-TW" sz="2400" dirty="0"/>
              <a:t>萬元，則張三要繳交的利息所得稅為多少？</a:t>
            </a:r>
            <a:r>
              <a:rPr lang="en-US" altLang="zh-TW" sz="2400" dirty="0"/>
              <a:t> </a:t>
            </a:r>
            <a:endParaRPr lang="zh-TW" altLang="zh-TW" sz="2400" dirty="0"/>
          </a:p>
          <a:p>
            <a:pPr marL="0" indent="0" algn="just">
              <a:spcAft>
                <a:spcPts val="600"/>
              </a:spcAft>
              <a:buNone/>
            </a:pPr>
            <a:r>
              <a:rPr lang="en-US" altLang="zh-TW" sz="2400" dirty="0"/>
              <a:t>&lt;</a:t>
            </a:r>
            <a:r>
              <a:rPr lang="zh-TW" altLang="zh-TW" sz="2400" dirty="0"/>
              <a:t>說明</a:t>
            </a:r>
            <a:r>
              <a:rPr lang="en-US" altLang="zh-TW" sz="2400" dirty="0"/>
              <a:t>&gt;</a:t>
            </a:r>
            <a:endParaRPr lang="zh-TW" altLang="zh-TW" sz="2400" dirty="0"/>
          </a:p>
          <a:p>
            <a:pPr marL="0" indent="0" algn="just">
              <a:spcAft>
                <a:spcPts val="600"/>
              </a:spcAft>
              <a:buNone/>
            </a:pPr>
            <a:r>
              <a:rPr lang="zh-TW" altLang="zh-TW" sz="2400" dirty="0" smtClean="0"/>
              <a:t>利息</a:t>
            </a:r>
            <a:r>
              <a:rPr lang="zh-TW" altLang="zh-TW" sz="2400" dirty="0"/>
              <a:t>所得為自上一個付息日至交易日累積利息，因為離上一個付息日的天數為</a:t>
            </a:r>
            <a:r>
              <a:rPr lang="en-US" altLang="zh-TW" sz="2400" dirty="0"/>
              <a:t>292</a:t>
            </a:r>
            <a:r>
              <a:rPr lang="zh-TW" altLang="zh-TW" sz="2400" dirty="0"/>
              <a:t>天，</a:t>
            </a:r>
            <a:r>
              <a:rPr lang="zh-TW" altLang="zh-TW" sz="2400" dirty="0" smtClean="0"/>
              <a:t>所以利息</a:t>
            </a:r>
            <a:r>
              <a:rPr lang="zh-TW" altLang="zh-TW" sz="2400" dirty="0"/>
              <a:t>所得為</a:t>
            </a:r>
            <a:r>
              <a:rPr lang="en-US" altLang="zh-TW" sz="2400" dirty="0" smtClean="0"/>
              <a:t>:</a:t>
            </a:r>
          </a:p>
          <a:p>
            <a:pPr marL="0" indent="0" algn="just">
              <a:spcAft>
                <a:spcPts val="600"/>
              </a:spcAft>
              <a:buNone/>
            </a:pPr>
            <a:r>
              <a:rPr lang="zh-TW" altLang="en-US" sz="2400" dirty="0" smtClean="0"/>
              <a:t>    </a:t>
            </a:r>
            <a:r>
              <a:rPr lang="en-US" altLang="zh-TW" sz="2400" dirty="0" smtClean="0"/>
              <a:t>AI</a:t>
            </a:r>
            <a:r>
              <a:rPr lang="zh-TW" altLang="en-US" sz="2400" dirty="0" smtClean="0"/>
              <a:t>＝</a:t>
            </a:r>
            <a:r>
              <a:rPr lang="en-US" altLang="zh-TW" sz="2400" dirty="0" smtClean="0"/>
              <a:t>1000×8%×</a:t>
            </a:r>
            <a:r>
              <a:rPr lang="en-US" altLang="zh-TW" sz="2400" dirty="0"/>
              <a:t>292/365 </a:t>
            </a:r>
            <a:r>
              <a:rPr lang="en-US" altLang="zh-TW" sz="2400" dirty="0" smtClean="0"/>
              <a:t>= 64</a:t>
            </a:r>
            <a:r>
              <a:rPr lang="zh-TW" altLang="zh-TW" sz="2400" dirty="0"/>
              <a:t>萬元</a:t>
            </a:r>
          </a:p>
          <a:p>
            <a:pPr marL="0" indent="0" algn="just">
              <a:spcAft>
                <a:spcPts val="600"/>
              </a:spcAft>
              <a:buNone/>
            </a:pPr>
            <a:r>
              <a:rPr lang="zh-TW" altLang="zh-TW" sz="2400" dirty="0" smtClean="0"/>
              <a:t>張三為</a:t>
            </a:r>
            <a:r>
              <a:rPr lang="zh-TW" altLang="zh-TW" sz="2400" dirty="0"/>
              <a:t>自然人，適用分離課稅，稅率為</a:t>
            </a:r>
            <a:r>
              <a:rPr lang="en-US" altLang="zh-TW" sz="2400" dirty="0"/>
              <a:t>10%</a:t>
            </a:r>
            <a:r>
              <a:rPr lang="zh-TW" altLang="zh-TW" sz="2400" dirty="0" smtClean="0"/>
              <a:t>，利息</a:t>
            </a:r>
            <a:r>
              <a:rPr lang="zh-TW" altLang="zh-TW" sz="2400" dirty="0"/>
              <a:t>所得稅為</a:t>
            </a:r>
            <a:r>
              <a:rPr lang="en-US" altLang="zh-TW" sz="2400" dirty="0"/>
              <a:t>6.4</a:t>
            </a:r>
            <a:r>
              <a:rPr lang="zh-TW" altLang="zh-TW" sz="2400" dirty="0"/>
              <a:t>萬</a:t>
            </a:r>
            <a:r>
              <a:rPr lang="zh-TW" altLang="zh-TW" sz="2400" dirty="0" smtClean="0"/>
              <a:t>元</a:t>
            </a:r>
            <a:r>
              <a:rPr lang="en-US" altLang="zh-TW" sz="2400" dirty="0" smtClean="0"/>
              <a:t>(64</a:t>
            </a:r>
            <a:r>
              <a:rPr lang="zh-TW" altLang="zh-TW" sz="2400" dirty="0"/>
              <a:t>萬元×</a:t>
            </a:r>
            <a:r>
              <a:rPr lang="en-US" altLang="zh-TW" sz="2400" dirty="0"/>
              <a:t>10%=6.4</a:t>
            </a:r>
            <a:r>
              <a:rPr lang="zh-TW" altLang="zh-TW" sz="2400" dirty="0"/>
              <a:t>萬</a:t>
            </a:r>
            <a:r>
              <a:rPr lang="zh-TW" altLang="zh-TW" sz="2400" dirty="0" smtClean="0"/>
              <a:t>元</a:t>
            </a:r>
            <a:r>
              <a:rPr lang="en-US" altLang="zh-TW" sz="2400" dirty="0" smtClean="0"/>
              <a:t>)</a:t>
            </a:r>
            <a:r>
              <a:rPr lang="zh-TW" altLang="zh-TW" sz="2400" dirty="0" smtClean="0"/>
              <a:t>。</a:t>
            </a:r>
            <a:endParaRPr lang="zh-TW" altLang="zh-TW" sz="2400" dirty="0"/>
          </a:p>
          <a:p>
            <a:pPr>
              <a:spcAft>
                <a:spcPts val="600"/>
              </a:spcAft>
            </a:pPr>
            <a:endParaRPr lang="zh-TW" altLang="en-US" sz="24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69</a:t>
            </a:fld>
            <a:endParaRPr lang="en-US" altLang="zh-TW"/>
          </a:p>
        </p:txBody>
      </p:sp>
    </p:spTree>
    <p:extLst>
      <p:ext uri="{BB962C8B-B14F-4D97-AF65-F5344CB8AC3E}">
        <p14:creationId xmlns:p14="http://schemas.microsoft.com/office/powerpoint/2010/main" val="138326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58371" name="投影片編號版面配置區 5"/>
          <p:cNvSpPr>
            <a:spLocks noGrp="1"/>
          </p:cNvSpPr>
          <p:nvPr>
            <p:ph type="sldNum" sz="quarter" idx="12"/>
          </p:nvPr>
        </p:nvSpPr>
        <p:spPr>
          <a:noFill/>
        </p:spPr>
        <p:txBody>
          <a:bodyPr/>
          <a:lstStyle/>
          <a:p>
            <a:fld id="{921D2021-F520-478F-99AA-E6F38BFC7454}" type="slidenum">
              <a:rPr lang="en-US" altLang="zh-TW" smtClean="0"/>
              <a:pPr/>
              <a:t>70</a:t>
            </a:fld>
            <a:endParaRPr lang="en-US" altLang="zh-TW" smtClean="0"/>
          </a:p>
        </p:txBody>
      </p:sp>
      <p:sp>
        <p:nvSpPr>
          <p:cNvPr id="149506" name="Rectangle 2"/>
          <p:cNvSpPr>
            <a:spLocks noGrp="1" noChangeArrowheads="1"/>
          </p:cNvSpPr>
          <p:nvPr>
            <p:ph type="title"/>
          </p:nvPr>
        </p:nvSpPr>
        <p:spPr>
          <a:xfrm>
            <a:off x="681349" y="332656"/>
            <a:ext cx="7772400" cy="1143000"/>
          </a:xfrm>
        </p:spPr>
        <p:txBody>
          <a:bodyPr/>
          <a:lstStyle/>
          <a:p>
            <a:pPr eaLnBrk="1" hangingPunct="1">
              <a:defRPr/>
            </a:pPr>
            <a:r>
              <a:rPr lang="zh-TW" altLang="zh-TW" dirty="0">
                <a:solidFill>
                  <a:schemeClr val="tx1"/>
                </a:solidFill>
                <a:effectLst>
                  <a:outerShdw blurRad="38100" dist="38100" dir="2700000" algn="tl">
                    <a:srgbClr val="000000">
                      <a:alpha val="43137"/>
                    </a:srgbClr>
                  </a:outerShdw>
                </a:effectLst>
              </a:rPr>
              <a:t>債券交易的稅負與</a:t>
            </a:r>
            <a:r>
              <a:rPr lang="zh-TW" altLang="zh-TW" dirty="0" smtClean="0">
                <a:solidFill>
                  <a:schemeClr val="tx1"/>
                </a:solidFill>
                <a:effectLst>
                  <a:outerShdw blurRad="38100" dist="38100" dir="2700000" algn="tl">
                    <a:srgbClr val="000000">
                      <a:alpha val="43137"/>
                    </a:srgbClr>
                  </a:outerShdw>
                </a:effectLst>
              </a:rPr>
              <a:t>報價</a:t>
            </a:r>
            <a:r>
              <a:rPr lang="en-US" altLang="zh-CN" dirty="0" smtClean="0">
                <a:solidFill>
                  <a:schemeClr val="tx1"/>
                </a:solidFill>
                <a:effectLst>
                  <a:outerShdw blurRad="38100" dist="38100" dir="2700000" algn="tl">
                    <a:srgbClr val="000000">
                      <a:alpha val="43137"/>
                    </a:srgbClr>
                  </a:outerShdw>
                </a:effectLst>
              </a:rPr>
              <a:t>(</a:t>
            </a:r>
            <a:r>
              <a:rPr lang="zh-CN" altLang="en-US" dirty="0" smtClean="0">
                <a:solidFill>
                  <a:schemeClr val="tx1"/>
                </a:solidFill>
                <a:effectLst>
                  <a:outerShdw blurRad="38100" dist="38100" dir="2700000" algn="tl">
                    <a:srgbClr val="000000">
                      <a:alpha val="43137"/>
                    </a:srgbClr>
                  </a:outerShdw>
                </a:effectLst>
              </a:rPr>
              <a:t>續</a:t>
            </a:r>
            <a:r>
              <a:rPr lang="en-US" altLang="zh-CN" dirty="0" smtClean="0">
                <a:solidFill>
                  <a:schemeClr val="tx1"/>
                </a:solidFill>
                <a:effectLst>
                  <a:outerShdw blurRad="38100" dist="38100" dir="2700000" algn="tl">
                    <a:srgbClr val="000000">
                      <a:alpha val="43137"/>
                    </a:srgbClr>
                  </a:outerShdw>
                </a:effectLst>
              </a:rPr>
              <a:t>)</a:t>
            </a:r>
            <a:endParaRPr lang="zh-TW" altLang="en-US" dirty="0" smtClean="0"/>
          </a:p>
        </p:txBody>
      </p:sp>
      <p:sp>
        <p:nvSpPr>
          <p:cNvPr id="60421" name="Rectangle 3"/>
          <p:cNvSpPr>
            <a:spLocks noGrp="1" noChangeArrowheads="1"/>
          </p:cNvSpPr>
          <p:nvPr>
            <p:ph type="body" idx="1"/>
          </p:nvPr>
        </p:nvSpPr>
        <p:spPr>
          <a:xfrm>
            <a:off x="685800" y="1928813"/>
            <a:ext cx="7772400" cy="4237037"/>
          </a:xfrm>
        </p:spPr>
        <p:txBody>
          <a:bodyPr/>
          <a:lstStyle/>
          <a:p>
            <a:pPr algn="just" eaLnBrk="1" hangingPunct="1">
              <a:lnSpc>
                <a:spcPct val="110000"/>
              </a:lnSpc>
              <a:spcBef>
                <a:spcPct val="30000"/>
              </a:spcBef>
            </a:pPr>
            <a:r>
              <a:rPr lang="zh-TW" altLang="en-US" sz="2800" dirty="0" smtClean="0"/>
              <a:t>在集中市場交易的債券以「百元價」方式報價</a:t>
            </a:r>
          </a:p>
          <a:p>
            <a:pPr lvl="1" algn="just" eaLnBrk="1" hangingPunct="1">
              <a:lnSpc>
                <a:spcPct val="110000"/>
              </a:lnSpc>
              <a:spcBef>
                <a:spcPct val="30000"/>
              </a:spcBef>
            </a:pPr>
            <a:r>
              <a:rPr lang="zh-TW" altLang="en-US" dirty="0" smtClean="0"/>
              <a:t>如債券面額</a:t>
            </a:r>
            <a:r>
              <a:rPr lang="en-US" altLang="zh-TW" dirty="0" smtClean="0"/>
              <a:t>10</a:t>
            </a:r>
            <a:r>
              <a:rPr lang="zh-TW" altLang="en-US" dirty="0" smtClean="0"/>
              <a:t>萬元，報價是</a:t>
            </a:r>
            <a:r>
              <a:rPr lang="en-US" altLang="zh-TW" dirty="0" smtClean="0"/>
              <a:t>98</a:t>
            </a:r>
            <a:r>
              <a:rPr lang="zh-TW" altLang="en-US" dirty="0" smtClean="0"/>
              <a:t>元，則債券價格即為</a:t>
            </a:r>
            <a:r>
              <a:rPr lang="en-US" altLang="zh-TW" dirty="0" smtClean="0"/>
              <a:t>9.8</a:t>
            </a:r>
            <a:r>
              <a:rPr lang="zh-TW" altLang="en-US" dirty="0" smtClean="0"/>
              <a:t>萬元</a:t>
            </a:r>
            <a:r>
              <a:rPr lang="en-US" altLang="zh-TW" dirty="0" smtClean="0"/>
              <a:t>(10×98/100=9.8)</a:t>
            </a:r>
          </a:p>
          <a:p>
            <a:pPr algn="just" eaLnBrk="1" hangingPunct="1">
              <a:lnSpc>
                <a:spcPct val="110000"/>
              </a:lnSpc>
              <a:spcBef>
                <a:spcPct val="30000"/>
              </a:spcBef>
            </a:pPr>
            <a:r>
              <a:rPr lang="zh-TW" altLang="en-US" sz="2800" dirty="0" smtClean="0"/>
              <a:t>在上櫃市場交易的債券，除可轉債與附認股權公司債以百元價報價，其他以殖利率報價</a:t>
            </a:r>
            <a:r>
              <a:rPr lang="zh-TW" altLang="zh-TW" sz="2800" dirty="0" smtClean="0"/>
              <a:t>，</a:t>
            </a:r>
            <a:endParaRPr lang="en-US" altLang="zh-TW" sz="2800" dirty="0" smtClean="0"/>
          </a:p>
          <a:p>
            <a:pPr lvl="1" algn="just" eaLnBrk="1" hangingPunct="1">
              <a:lnSpc>
                <a:spcPct val="110000"/>
              </a:lnSpc>
              <a:spcBef>
                <a:spcPct val="30000"/>
              </a:spcBef>
            </a:pPr>
            <a:r>
              <a:rPr lang="zh-TW" altLang="zh-TW" sz="2400" dirty="0" smtClean="0"/>
              <a:t>以</a:t>
            </a:r>
            <a:r>
              <a:rPr lang="en-US" altLang="zh-TW" sz="2400" dirty="0"/>
              <a:t>2016</a:t>
            </a:r>
            <a:r>
              <a:rPr lang="zh-TW" altLang="zh-TW" sz="2400" dirty="0"/>
              <a:t>年</a:t>
            </a:r>
            <a:r>
              <a:rPr lang="en-US" altLang="zh-TW" sz="2400" dirty="0"/>
              <a:t>6</a:t>
            </a:r>
            <a:r>
              <a:rPr lang="zh-TW" altLang="zh-TW" sz="2400" dirty="0"/>
              <a:t>月</a:t>
            </a:r>
            <a:r>
              <a:rPr lang="en-US" altLang="zh-TW" sz="2400" dirty="0"/>
              <a:t>1</a:t>
            </a:r>
            <a:r>
              <a:rPr lang="zh-TW" altLang="zh-TW" sz="2400" dirty="0"/>
              <a:t>日的「</a:t>
            </a:r>
            <a:r>
              <a:rPr lang="en-US" altLang="zh-TW" sz="2400" dirty="0"/>
              <a:t>101</a:t>
            </a:r>
            <a:r>
              <a:rPr lang="zh-TW" altLang="zh-TW" sz="2400" dirty="0"/>
              <a:t>央債甲</a:t>
            </a:r>
            <a:r>
              <a:rPr lang="en-US" altLang="zh-TW" sz="2400" dirty="0"/>
              <a:t>6</a:t>
            </a:r>
            <a:r>
              <a:rPr lang="zh-TW" altLang="zh-TW" sz="2400" dirty="0"/>
              <a:t>」的報價為例，買方要求的殖利率為</a:t>
            </a:r>
            <a:r>
              <a:rPr lang="en-US" altLang="zh-TW" sz="2400" dirty="0"/>
              <a:t>0.3800%</a:t>
            </a:r>
            <a:r>
              <a:rPr lang="zh-TW" altLang="zh-TW" sz="2400" dirty="0"/>
              <a:t>，而賣方要求的殖利率為</a:t>
            </a:r>
            <a:r>
              <a:rPr lang="en-US" altLang="zh-TW" sz="2400" dirty="0"/>
              <a:t>0.3400</a:t>
            </a:r>
            <a:r>
              <a:rPr lang="en-US" altLang="zh-TW" sz="2400" dirty="0" smtClean="0"/>
              <a:t>%</a:t>
            </a:r>
            <a:r>
              <a:rPr lang="zh-TW" altLang="en-US" sz="24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9506"/>
                                        </p:tgtEl>
                                        <p:attrNameLst>
                                          <p:attrName>style.visibility</p:attrName>
                                        </p:attrNameLst>
                                      </p:cBhvr>
                                      <p:to>
                                        <p:strVal val="visible"/>
                                      </p:to>
                                    </p:set>
                                    <p:animEffect transition="in" filter="wipe(down)">
                                      <p:cBhvr>
                                        <p:cTn id="7" dur="500"/>
                                        <p:tgtEl>
                                          <p:spTgt spid="14950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0421">
                                            <p:txEl>
                                              <p:pRg st="0" end="0"/>
                                            </p:txEl>
                                          </p:spTgt>
                                        </p:tgtEl>
                                        <p:attrNameLst>
                                          <p:attrName>style.visibility</p:attrName>
                                        </p:attrNameLst>
                                      </p:cBhvr>
                                      <p:to>
                                        <p:strVal val="visible"/>
                                      </p:to>
                                    </p:set>
                                    <p:animEffect transition="in" filter="fade">
                                      <p:cBhvr>
                                        <p:cTn id="12" dur="1000"/>
                                        <p:tgtEl>
                                          <p:spTgt spid="60421">
                                            <p:txEl>
                                              <p:pRg st="0" end="0"/>
                                            </p:txEl>
                                          </p:spTgt>
                                        </p:tgtEl>
                                      </p:cBhvr>
                                    </p:animEffect>
                                    <p:anim calcmode="lin" valueType="num">
                                      <p:cBhvr>
                                        <p:cTn id="13" dur="1000" fill="hold"/>
                                        <p:tgtEl>
                                          <p:spTgt spid="6042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042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0421">
                                            <p:txEl>
                                              <p:pRg st="1" end="1"/>
                                            </p:txEl>
                                          </p:spTgt>
                                        </p:tgtEl>
                                        <p:attrNameLst>
                                          <p:attrName>style.visibility</p:attrName>
                                        </p:attrNameLst>
                                      </p:cBhvr>
                                      <p:to>
                                        <p:strVal val="visible"/>
                                      </p:to>
                                    </p:set>
                                    <p:animEffect transition="in" filter="fade">
                                      <p:cBhvr>
                                        <p:cTn id="17" dur="1000"/>
                                        <p:tgtEl>
                                          <p:spTgt spid="60421">
                                            <p:txEl>
                                              <p:pRg st="1" end="1"/>
                                            </p:txEl>
                                          </p:spTgt>
                                        </p:tgtEl>
                                      </p:cBhvr>
                                    </p:animEffect>
                                    <p:anim calcmode="lin" valueType="num">
                                      <p:cBhvr>
                                        <p:cTn id="18" dur="1000" fill="hold"/>
                                        <p:tgtEl>
                                          <p:spTgt spid="60421">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6042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0421">
                                            <p:txEl>
                                              <p:pRg st="2" end="2"/>
                                            </p:txEl>
                                          </p:spTgt>
                                        </p:tgtEl>
                                        <p:attrNameLst>
                                          <p:attrName>style.visibility</p:attrName>
                                        </p:attrNameLst>
                                      </p:cBhvr>
                                      <p:to>
                                        <p:strVal val="visible"/>
                                      </p:to>
                                    </p:set>
                                    <p:animEffect transition="in" filter="fade">
                                      <p:cBhvr>
                                        <p:cTn id="24" dur="1000"/>
                                        <p:tgtEl>
                                          <p:spTgt spid="60421">
                                            <p:txEl>
                                              <p:pRg st="2" end="2"/>
                                            </p:txEl>
                                          </p:spTgt>
                                        </p:tgtEl>
                                      </p:cBhvr>
                                    </p:animEffect>
                                    <p:anim calcmode="lin" valueType="num">
                                      <p:cBhvr>
                                        <p:cTn id="25" dur="1000" fill="hold"/>
                                        <p:tgtEl>
                                          <p:spTgt spid="60421">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0421">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0421">
                                            <p:txEl>
                                              <p:pRg st="3" end="3"/>
                                            </p:txEl>
                                          </p:spTgt>
                                        </p:tgtEl>
                                        <p:attrNameLst>
                                          <p:attrName>style.visibility</p:attrName>
                                        </p:attrNameLst>
                                      </p:cBhvr>
                                      <p:to>
                                        <p:strVal val="visible"/>
                                      </p:to>
                                    </p:set>
                                    <p:animEffect transition="in" filter="fade">
                                      <p:cBhvr>
                                        <p:cTn id="29" dur="1000"/>
                                        <p:tgtEl>
                                          <p:spTgt spid="60421">
                                            <p:txEl>
                                              <p:pRg st="3" end="3"/>
                                            </p:txEl>
                                          </p:spTgt>
                                        </p:tgtEl>
                                      </p:cBhvr>
                                    </p:animEffect>
                                    <p:anim calcmode="lin" valueType="num">
                                      <p:cBhvr>
                                        <p:cTn id="30" dur="1000" fill="hold"/>
                                        <p:tgtEl>
                                          <p:spTgt spid="60421">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042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6" grpId="0"/>
      <p:bldP spid="60421"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1595"/>
            <a:ext cx="7772400" cy="1143000"/>
          </a:xfrm>
        </p:spPr>
        <p:txBody>
          <a:bodyPr/>
          <a:lstStyle/>
          <a:p>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金融辭典</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分割債券</a:t>
            </a:r>
            <a:endPar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395536" y="1371600"/>
            <a:ext cx="8352928" cy="4876800"/>
          </a:xfrm>
        </p:spPr>
        <p:txBody>
          <a:bodyPr/>
          <a:lstStyle/>
          <a:p>
            <a:pPr algn="just"/>
            <a:r>
              <a:rPr lang="zh-TW" altLang="zh-TW" dirty="0"/>
              <a:t>分割</a:t>
            </a:r>
            <a:r>
              <a:rPr lang="zh-TW" altLang="zh-TW" dirty="0" smtClean="0"/>
              <a:t>債券</a:t>
            </a:r>
            <a:r>
              <a:rPr lang="en-US" altLang="zh-TW" dirty="0" smtClean="0"/>
              <a:t>(Strips)</a:t>
            </a:r>
            <a:r>
              <a:rPr lang="zh-CN" altLang="en-US" dirty="0" smtClean="0"/>
              <a:t>：</a:t>
            </a:r>
            <a:r>
              <a:rPr lang="zh-TW" altLang="zh-TW" dirty="0" smtClean="0"/>
              <a:t>將</a:t>
            </a:r>
            <a:r>
              <a:rPr lang="zh-TW" altLang="zh-TW" dirty="0"/>
              <a:t>附息債券的各期息票與面額分割而成的新債券，每一期的息票和到期時的面額都成為獨立的零息債券，可以分別交易。</a:t>
            </a:r>
          </a:p>
          <a:p>
            <a:pPr lvl="1" algn="just"/>
            <a:r>
              <a:rPr lang="zh-TW" altLang="zh-TW" dirty="0" smtClean="0"/>
              <a:t>屬於</a:t>
            </a:r>
            <a:r>
              <a:rPr lang="zh-TW" altLang="zh-TW" dirty="0"/>
              <a:t>零息債券</a:t>
            </a:r>
            <a:r>
              <a:rPr lang="zh-TW" altLang="zh-TW" dirty="0" smtClean="0"/>
              <a:t>，債券</a:t>
            </a:r>
            <a:r>
              <a:rPr lang="zh-TW" altLang="zh-TW" dirty="0"/>
              <a:t>到期前並無利息的</a:t>
            </a:r>
            <a:r>
              <a:rPr lang="zh-TW" altLang="zh-TW" dirty="0" smtClean="0"/>
              <a:t>支付</a:t>
            </a:r>
            <a:r>
              <a:rPr lang="zh-CN" altLang="en-US" dirty="0" smtClean="0"/>
              <a:t>。</a:t>
            </a:r>
            <a:endParaRPr lang="en-US" altLang="zh-CN" dirty="0" smtClean="0"/>
          </a:p>
          <a:p>
            <a:pPr lvl="1" algn="just"/>
            <a:r>
              <a:rPr lang="zh-TW" altLang="zh-TW" dirty="0" smtClean="0"/>
              <a:t>以</a:t>
            </a:r>
            <a:r>
              <a:rPr lang="zh-TW" altLang="zh-TW" dirty="0"/>
              <a:t>折價方式買賣，到期時償還</a:t>
            </a:r>
            <a:r>
              <a:rPr lang="zh-TW" altLang="zh-TW" dirty="0" smtClean="0"/>
              <a:t>面額</a:t>
            </a:r>
            <a:r>
              <a:rPr lang="zh-CN" altLang="en-US" dirty="0" smtClean="0"/>
              <a:t>。</a:t>
            </a:r>
            <a:endParaRPr lang="en-US" altLang="zh-CN" dirty="0"/>
          </a:p>
          <a:p>
            <a:pPr lvl="1" algn="just"/>
            <a:r>
              <a:rPr lang="zh-TW" altLang="zh-TW" dirty="0" smtClean="0"/>
              <a:t>獲得</a:t>
            </a:r>
            <a:r>
              <a:rPr lang="zh-TW" altLang="zh-TW" dirty="0"/>
              <a:t>的利息收入就是分割債券的面額與價格的差額</a:t>
            </a:r>
            <a:r>
              <a:rPr lang="zh-TW" altLang="zh-TW" dirty="0" smtClean="0"/>
              <a:t>。</a:t>
            </a:r>
            <a:endParaRPr lang="en-US" altLang="zh-TW" dirty="0" smtClean="0"/>
          </a:p>
          <a:p>
            <a:pPr lvl="1" algn="just"/>
            <a:r>
              <a:rPr lang="zh-TW" altLang="zh-TW" dirty="0" smtClean="0"/>
              <a:t>方便</a:t>
            </a:r>
            <a:r>
              <a:rPr lang="zh-TW" altLang="zh-TW" dirty="0"/>
              <a:t>投資人預估報酬率，並增加附息債券的交易彈性</a:t>
            </a:r>
            <a:r>
              <a:rPr lang="zh-TW" altLang="zh-TW" dirty="0" smtClean="0"/>
              <a:t>。</a:t>
            </a:r>
            <a:endParaRPr lang="en-US" altLang="zh-TW" dirty="0" smtClean="0"/>
          </a:p>
        </p:txBody>
      </p:sp>
      <p:sp>
        <p:nvSpPr>
          <p:cNvPr id="4" name="Footer Placeholder 3"/>
          <p:cNvSpPr>
            <a:spLocks noGrp="1"/>
          </p:cNvSpPr>
          <p:nvPr>
            <p:ph type="ftr" sz="quarter" idx="11"/>
          </p:nvPr>
        </p:nvSpPr>
        <p:spPr/>
        <p:txBody>
          <a:bodyPr/>
          <a:lstStyle/>
          <a:p>
            <a:pPr>
              <a:defRPr/>
            </a:pPr>
            <a:r>
              <a:rPr lang="zh-TW" altLang="en-US" dirty="0" smtClean="0"/>
              <a:t>黃志典：金融市場概論</a:t>
            </a:r>
            <a:endParaRPr lang="en-US" altLang="zh-TW" dirty="0"/>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71</a:t>
            </a:fld>
            <a:endParaRPr lang="en-US" altLang="zh-TW"/>
          </a:p>
        </p:txBody>
      </p:sp>
    </p:spTree>
    <p:extLst>
      <p:ext uri="{BB962C8B-B14F-4D97-AF65-F5344CB8AC3E}">
        <p14:creationId xmlns:p14="http://schemas.microsoft.com/office/powerpoint/2010/main" val="149428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arn(inVertical)">
                                      <p:cBhvr>
                                        <p:cTn id="21" dur="500"/>
                                        <p:tgtEl>
                                          <p:spTgt spid="3">
                                            <p:txEl>
                                              <p:pRg st="3" end="3"/>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arn(inVertical)">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688" y="404664"/>
            <a:ext cx="7772400" cy="1143000"/>
          </a:xfrm>
        </p:spPr>
        <p:txBody>
          <a:bodyPr/>
          <a:lstStyle/>
          <a:p>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金融辭典</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分割</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債券</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CN"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zh-TW" altLang="en-US" dirty="0"/>
          </a:p>
        </p:txBody>
      </p:sp>
      <p:sp>
        <p:nvSpPr>
          <p:cNvPr id="3" name="Content Placeholder 2"/>
          <p:cNvSpPr>
            <a:spLocks noGrp="1"/>
          </p:cNvSpPr>
          <p:nvPr>
            <p:ph idx="1"/>
          </p:nvPr>
        </p:nvSpPr>
        <p:spPr>
          <a:xfrm>
            <a:off x="685800" y="1700808"/>
            <a:ext cx="7772400" cy="4395192"/>
          </a:xfrm>
        </p:spPr>
        <p:txBody>
          <a:bodyPr/>
          <a:lstStyle/>
          <a:p>
            <a:pPr algn="just"/>
            <a:r>
              <a:rPr lang="zh-TW" altLang="zh-TW" dirty="0" smtClean="0"/>
              <a:t>例如面額</a:t>
            </a:r>
            <a:r>
              <a:rPr lang="zh-TW" altLang="zh-TW" dirty="0"/>
              <a:t>為</a:t>
            </a:r>
            <a:r>
              <a:rPr lang="en-US" altLang="zh-TW" dirty="0"/>
              <a:t>100</a:t>
            </a:r>
            <a:r>
              <a:rPr lang="zh-TW" altLang="zh-TW" dirty="0"/>
              <a:t>萬元票面利率為</a:t>
            </a:r>
            <a:r>
              <a:rPr lang="en-US" altLang="zh-TW" dirty="0"/>
              <a:t>6%</a:t>
            </a:r>
            <a:r>
              <a:rPr lang="zh-TW" altLang="zh-TW" dirty="0"/>
              <a:t>的</a:t>
            </a:r>
            <a:r>
              <a:rPr lang="en-US" altLang="zh-TW" dirty="0"/>
              <a:t>20</a:t>
            </a:r>
            <a:r>
              <a:rPr lang="zh-TW" altLang="zh-TW" dirty="0"/>
              <a:t>年期附息公債，每半年計息一次，若將面額</a:t>
            </a:r>
            <a:r>
              <a:rPr lang="en-US" altLang="zh-TW" dirty="0"/>
              <a:t>100</a:t>
            </a:r>
            <a:r>
              <a:rPr lang="zh-TW" altLang="zh-TW" dirty="0"/>
              <a:t>萬元和息票分割，將形成</a:t>
            </a:r>
            <a:r>
              <a:rPr lang="en-US" altLang="zh-TW" dirty="0"/>
              <a:t>41</a:t>
            </a:r>
            <a:r>
              <a:rPr lang="zh-TW" altLang="zh-TW" dirty="0"/>
              <a:t>張分割債券</a:t>
            </a:r>
            <a:r>
              <a:rPr lang="zh-TW" altLang="zh-TW" dirty="0" smtClean="0"/>
              <a:t>，</a:t>
            </a:r>
            <a:endParaRPr lang="en-US" altLang="zh-TW" dirty="0" smtClean="0"/>
          </a:p>
          <a:p>
            <a:pPr lvl="1" algn="just"/>
            <a:r>
              <a:rPr lang="zh-TW" altLang="zh-TW" dirty="0" smtClean="0"/>
              <a:t>一</a:t>
            </a:r>
            <a:r>
              <a:rPr lang="zh-TW" altLang="zh-TW" dirty="0"/>
              <a:t>張面額為</a:t>
            </a:r>
            <a:r>
              <a:rPr lang="en-US" altLang="zh-TW" dirty="0"/>
              <a:t>100</a:t>
            </a:r>
            <a:r>
              <a:rPr lang="zh-TW" altLang="zh-TW" dirty="0"/>
              <a:t>萬元的</a:t>
            </a:r>
            <a:r>
              <a:rPr lang="en-US" altLang="zh-TW" dirty="0"/>
              <a:t>20</a:t>
            </a:r>
            <a:r>
              <a:rPr lang="zh-TW" altLang="zh-TW" dirty="0"/>
              <a:t>年期零息債券，和</a:t>
            </a:r>
            <a:r>
              <a:rPr lang="en-US" altLang="zh-TW" dirty="0"/>
              <a:t>40</a:t>
            </a:r>
            <a:r>
              <a:rPr lang="zh-TW" altLang="zh-TW" dirty="0"/>
              <a:t>張面額為</a:t>
            </a:r>
            <a:r>
              <a:rPr lang="en-US" altLang="zh-TW" dirty="0"/>
              <a:t>3</a:t>
            </a:r>
            <a:r>
              <a:rPr lang="zh-TW" altLang="zh-TW" dirty="0"/>
              <a:t>萬元每隔半年到期的零息債券，這</a:t>
            </a:r>
            <a:r>
              <a:rPr lang="en-US" altLang="zh-TW" dirty="0"/>
              <a:t>41</a:t>
            </a:r>
            <a:r>
              <a:rPr lang="zh-TW" altLang="zh-TW" dirty="0"/>
              <a:t>張分割債券都可以分開交易。</a:t>
            </a:r>
          </a:p>
          <a:p>
            <a:endParaRPr lang="zh-TW" altLang="en-US"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72</a:t>
            </a:fld>
            <a:endParaRPr lang="en-US" altLang="zh-TW"/>
          </a:p>
        </p:txBody>
      </p:sp>
    </p:spTree>
    <p:extLst>
      <p:ext uri="{BB962C8B-B14F-4D97-AF65-F5344CB8AC3E}">
        <p14:creationId xmlns:p14="http://schemas.microsoft.com/office/powerpoint/2010/main" val="184652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7339"/>
            <a:ext cx="7772400" cy="845397"/>
          </a:xfrm>
        </p:spPr>
        <p:txBody>
          <a:bodyPr/>
          <a:lstStyle/>
          <a:p>
            <a:r>
              <a:rPr lang="zh-TW" altLang="zh-TW" dirty="0">
                <a:effectLst>
                  <a:outerShdw blurRad="38100" dist="38100" dir="2700000" algn="tl">
                    <a:srgbClr val="000000">
                      <a:alpha val="43137"/>
                    </a:srgbClr>
                  </a:outerShdw>
                </a:effectLst>
              </a:rPr>
              <a:t>金融焦點</a:t>
            </a:r>
            <a:r>
              <a:rPr lang="en-US" altLang="zh-TW" dirty="0">
                <a:effectLst>
                  <a:outerShdw blurRad="38100" dist="38100" dir="2700000" algn="tl">
                    <a:srgbClr val="000000">
                      <a:alpha val="43137"/>
                    </a:srgbClr>
                  </a:outerShdw>
                </a:effectLst>
              </a:rPr>
              <a:t>: </a:t>
            </a:r>
            <a:r>
              <a:rPr lang="zh-TW" altLang="zh-TW" dirty="0">
                <a:effectLst>
                  <a:outerShdw blurRad="38100" dist="38100" dir="2700000" algn="tl">
                    <a:srgbClr val="000000">
                      <a:alpha val="43137"/>
                    </a:srgbClr>
                  </a:outerShdw>
                </a:effectLst>
              </a:rPr>
              <a:t>巨災債券</a:t>
            </a:r>
            <a:endParaRPr lang="zh-TW" alt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9552" y="1196752"/>
            <a:ext cx="7992888" cy="5040547"/>
          </a:xfrm>
        </p:spPr>
        <p:txBody>
          <a:bodyPr/>
          <a:lstStyle/>
          <a:p>
            <a:pPr algn="just">
              <a:spcAft>
                <a:spcPts val="600"/>
              </a:spcAft>
            </a:pPr>
            <a:r>
              <a:rPr lang="zh-TW" altLang="zh-TW" sz="2600" dirty="0">
                <a:latin typeface="標楷體" panose="03000509000000000000" pitchFamily="65" charset="-120"/>
                <a:ea typeface="標楷體" panose="03000509000000000000" pitchFamily="65" charset="-120"/>
              </a:rPr>
              <a:t>巨災</a:t>
            </a:r>
            <a:r>
              <a:rPr lang="zh-TW" altLang="zh-TW" sz="2600" dirty="0" smtClean="0">
                <a:latin typeface="標楷體" panose="03000509000000000000" pitchFamily="65" charset="-120"/>
                <a:ea typeface="標楷體" panose="03000509000000000000" pitchFamily="65" charset="-120"/>
              </a:rPr>
              <a:t>債券</a:t>
            </a:r>
            <a:r>
              <a:rPr lang="en-US" altLang="zh-TW" sz="2600" dirty="0" smtClean="0">
                <a:ea typeface="標楷體" panose="03000509000000000000" pitchFamily="65" charset="-120"/>
              </a:rPr>
              <a:t>(Catastrophe </a:t>
            </a:r>
            <a:r>
              <a:rPr lang="en-US" altLang="zh-TW" sz="2600" dirty="0">
                <a:ea typeface="標楷體" panose="03000509000000000000" pitchFamily="65" charset="-120"/>
              </a:rPr>
              <a:t>bond</a:t>
            </a:r>
            <a:r>
              <a:rPr lang="zh-TW" altLang="zh-TW" sz="2600" dirty="0">
                <a:ea typeface="標楷體" panose="03000509000000000000" pitchFamily="65" charset="-120"/>
              </a:rPr>
              <a:t>或</a:t>
            </a:r>
            <a:r>
              <a:rPr lang="en-US" altLang="zh-TW" sz="2600" dirty="0">
                <a:ea typeface="標楷體" panose="03000509000000000000" pitchFamily="65" charset="-120"/>
              </a:rPr>
              <a:t>Act of God </a:t>
            </a:r>
            <a:r>
              <a:rPr lang="en-US" altLang="zh-TW" sz="2600" dirty="0" smtClean="0">
                <a:ea typeface="標楷體" panose="03000509000000000000" pitchFamily="65" charset="-120"/>
              </a:rPr>
              <a:t>bond)</a:t>
            </a:r>
            <a:r>
              <a:rPr lang="zh-CN" altLang="en-US" sz="2600" dirty="0" smtClean="0">
                <a:latin typeface="標楷體" panose="03000509000000000000" pitchFamily="65" charset="-120"/>
                <a:ea typeface="標楷體" panose="03000509000000000000" pitchFamily="65" charset="-120"/>
              </a:rPr>
              <a:t>：</a:t>
            </a:r>
            <a:r>
              <a:rPr lang="zh-TW" altLang="zh-TW" sz="2600" dirty="0" smtClean="0">
                <a:latin typeface="標楷體" panose="03000509000000000000" pitchFamily="65" charset="-120"/>
                <a:ea typeface="標楷體" panose="03000509000000000000" pitchFamily="65" charset="-120"/>
              </a:rPr>
              <a:t>又</a:t>
            </a:r>
            <a:r>
              <a:rPr lang="zh-TW" altLang="zh-TW" sz="2600" dirty="0">
                <a:latin typeface="標楷體" panose="03000509000000000000" pitchFamily="65" charset="-120"/>
                <a:ea typeface="標楷體" panose="03000509000000000000" pitchFamily="65" charset="-120"/>
              </a:rPr>
              <a:t>稱為</a:t>
            </a:r>
            <a:r>
              <a:rPr lang="en-US" altLang="zh-TW" sz="2600" dirty="0">
                <a:latin typeface="標楷體" panose="03000509000000000000" pitchFamily="65" charset="-120"/>
                <a:ea typeface="標楷體" panose="03000509000000000000" pitchFamily="65" charset="-120"/>
              </a:rPr>
              <a:t>CAT</a:t>
            </a:r>
            <a:r>
              <a:rPr lang="zh-TW" altLang="zh-TW" sz="2600" dirty="0">
                <a:latin typeface="標楷體" panose="03000509000000000000" pitchFamily="65" charset="-120"/>
                <a:ea typeface="標楷體" panose="03000509000000000000" pitchFamily="65" charset="-120"/>
              </a:rPr>
              <a:t>債券或天意債券，是指保險業者為因應颱風、地震、海嘯等巨災損失而發行的債券</a:t>
            </a:r>
            <a:r>
              <a:rPr lang="zh-TW" altLang="zh-TW" sz="2600" dirty="0" smtClean="0">
                <a:latin typeface="標楷體" panose="03000509000000000000" pitchFamily="65" charset="-120"/>
                <a:ea typeface="標楷體" panose="03000509000000000000" pitchFamily="65" charset="-120"/>
              </a:rPr>
              <a:t>，</a:t>
            </a:r>
            <a:endParaRPr lang="en-US" altLang="zh-TW" sz="2600" dirty="0" smtClean="0">
              <a:latin typeface="標楷體" panose="03000509000000000000" pitchFamily="65" charset="-120"/>
              <a:ea typeface="標楷體" panose="03000509000000000000" pitchFamily="65" charset="-120"/>
            </a:endParaRPr>
          </a:p>
          <a:p>
            <a:pPr lvl="1" algn="just">
              <a:spcAft>
                <a:spcPts val="600"/>
              </a:spcAft>
            </a:pPr>
            <a:r>
              <a:rPr lang="zh-TW" altLang="zh-TW" sz="2600" dirty="0" smtClean="0">
                <a:latin typeface="標楷體" panose="03000509000000000000" pitchFamily="65" charset="-120"/>
                <a:ea typeface="標楷體" panose="03000509000000000000" pitchFamily="65" charset="-120"/>
              </a:rPr>
              <a:t>面額</a:t>
            </a:r>
            <a:r>
              <a:rPr lang="zh-TW" altLang="zh-TW" sz="2600" dirty="0">
                <a:latin typeface="標楷體" panose="03000509000000000000" pitchFamily="65" charset="-120"/>
                <a:ea typeface="標楷體" panose="03000509000000000000" pitchFamily="65" charset="-120"/>
              </a:rPr>
              <a:t>及債</a:t>
            </a:r>
            <a:r>
              <a:rPr lang="zh-TW" altLang="zh-TW" sz="2600" dirty="0" smtClean="0">
                <a:latin typeface="標楷體" panose="03000509000000000000" pitchFamily="65" charset="-120"/>
                <a:ea typeface="標楷體" panose="03000509000000000000" pitchFamily="65" charset="-120"/>
              </a:rPr>
              <a:t>息是否</a:t>
            </a:r>
            <a:r>
              <a:rPr lang="zh-TW" altLang="zh-TW" sz="2600" dirty="0">
                <a:latin typeface="標楷體" panose="03000509000000000000" pitchFamily="65" charset="-120"/>
                <a:ea typeface="標楷體" panose="03000509000000000000" pitchFamily="65" charset="-120"/>
              </a:rPr>
              <a:t>可以完全償還，完全根據巨災損失的情況而定</a:t>
            </a:r>
            <a:r>
              <a:rPr lang="zh-TW" altLang="zh-TW" sz="2600" dirty="0" smtClean="0">
                <a:latin typeface="標楷體" panose="03000509000000000000" pitchFamily="65" charset="-120"/>
                <a:ea typeface="標楷體" panose="03000509000000000000" pitchFamily="65" charset="-120"/>
              </a:rPr>
              <a:t>。</a:t>
            </a:r>
            <a:endParaRPr lang="en-US" altLang="zh-TW" sz="2600" dirty="0" smtClean="0">
              <a:latin typeface="標楷體" panose="03000509000000000000" pitchFamily="65" charset="-120"/>
              <a:ea typeface="標楷體" panose="03000509000000000000" pitchFamily="65" charset="-120"/>
            </a:endParaRPr>
          </a:p>
          <a:p>
            <a:pPr lvl="1" algn="just">
              <a:spcAft>
                <a:spcPts val="600"/>
              </a:spcAft>
            </a:pPr>
            <a:r>
              <a:rPr lang="zh-TW" altLang="zh-TW" sz="2600" dirty="0" smtClean="0">
                <a:latin typeface="標楷體" panose="03000509000000000000" pitchFamily="65" charset="-120"/>
                <a:ea typeface="標楷體" panose="03000509000000000000" pitchFamily="65" charset="-120"/>
              </a:rPr>
              <a:t>巨災是</a:t>
            </a:r>
            <a:r>
              <a:rPr lang="zh-TW" altLang="zh-TW" sz="2600" dirty="0">
                <a:latin typeface="標楷體" panose="03000509000000000000" pitchFamily="65" charset="-120"/>
                <a:ea typeface="標楷體" panose="03000509000000000000" pitchFamily="65" charset="-120"/>
              </a:rPr>
              <a:t>指某一造成大於</a:t>
            </a:r>
            <a:r>
              <a:rPr lang="en-US" altLang="zh-TW" sz="2600" dirty="0">
                <a:latin typeface="標楷體" panose="03000509000000000000" pitchFamily="65" charset="-120"/>
                <a:ea typeface="標楷體" panose="03000509000000000000" pitchFamily="65" charset="-120"/>
              </a:rPr>
              <a:t>2500</a:t>
            </a:r>
            <a:r>
              <a:rPr lang="zh-TW" altLang="zh-TW" sz="2600" dirty="0">
                <a:latin typeface="標楷體" panose="03000509000000000000" pitchFamily="65" charset="-120"/>
                <a:ea typeface="標楷體" panose="03000509000000000000" pitchFamily="65" charset="-120"/>
              </a:rPr>
              <a:t>萬美元的損失，並且影響眾多保險人及被保險人的單一事件</a:t>
            </a:r>
            <a:r>
              <a:rPr lang="zh-TW" altLang="zh-TW" sz="2600" dirty="0" smtClean="0">
                <a:latin typeface="標楷體" panose="03000509000000000000" pitchFamily="65" charset="-120"/>
                <a:ea typeface="標楷體" panose="03000509000000000000" pitchFamily="65" charset="-120"/>
              </a:rPr>
              <a:t>。</a:t>
            </a:r>
            <a:endParaRPr lang="en-US" altLang="zh-TW" sz="2600" dirty="0" smtClean="0">
              <a:latin typeface="標楷體" panose="03000509000000000000" pitchFamily="65" charset="-120"/>
              <a:ea typeface="標楷體" panose="03000509000000000000" pitchFamily="65" charset="-120"/>
            </a:endParaRPr>
          </a:p>
          <a:p>
            <a:pPr lvl="1" algn="just">
              <a:spcAft>
                <a:spcPts val="600"/>
              </a:spcAft>
            </a:pPr>
            <a:r>
              <a:rPr lang="zh-TW" altLang="zh-TW" sz="2600" dirty="0" smtClean="0">
                <a:latin typeface="標楷體" panose="03000509000000000000" pitchFamily="65" charset="-120"/>
                <a:ea typeface="標楷體" panose="03000509000000000000" pitchFamily="65" charset="-120"/>
              </a:rPr>
              <a:t>保險</a:t>
            </a:r>
            <a:r>
              <a:rPr lang="zh-TW" altLang="zh-TW" sz="2600" dirty="0">
                <a:latin typeface="標楷體" panose="03000509000000000000" pitchFamily="65" charset="-120"/>
                <a:ea typeface="標楷體" panose="03000509000000000000" pitchFamily="65" charset="-120"/>
              </a:rPr>
              <a:t>業者為了因應</a:t>
            </a:r>
            <a:r>
              <a:rPr lang="zh-TW" altLang="zh-TW" sz="2600" dirty="0" smtClean="0">
                <a:latin typeface="標楷體" panose="03000509000000000000" pitchFamily="65" charset="-120"/>
                <a:ea typeface="標楷體" panose="03000509000000000000" pitchFamily="65" charset="-120"/>
              </a:rPr>
              <a:t>對重大</a:t>
            </a:r>
            <a:r>
              <a:rPr lang="zh-TW" altLang="zh-TW" sz="2600" dirty="0">
                <a:latin typeface="標楷體" panose="03000509000000000000" pitchFamily="65" charset="-120"/>
                <a:ea typeface="標楷體" panose="03000509000000000000" pitchFamily="65" charset="-120"/>
              </a:rPr>
              <a:t>災害的賠償風險而推出的金融產品，第一宗巨災債券是聖保羅再</a:t>
            </a:r>
            <a:r>
              <a:rPr lang="zh-TW" altLang="zh-TW" sz="2600" dirty="0" smtClean="0">
                <a:latin typeface="標楷體" panose="03000509000000000000" pitchFamily="65" charset="-120"/>
                <a:ea typeface="標楷體" panose="03000509000000000000" pitchFamily="65" charset="-120"/>
              </a:rPr>
              <a:t>保險公司</a:t>
            </a:r>
            <a:r>
              <a:rPr lang="en-US" altLang="zh-TW" sz="2600" dirty="0" smtClean="0">
                <a:ea typeface="標楷體" panose="03000509000000000000" pitchFamily="65" charset="-120"/>
              </a:rPr>
              <a:t>(St</a:t>
            </a:r>
            <a:r>
              <a:rPr lang="en-US" altLang="zh-TW" sz="2600" dirty="0">
                <a:ea typeface="標楷體" panose="03000509000000000000" pitchFamily="65" charset="-120"/>
              </a:rPr>
              <a:t>. Paul </a:t>
            </a:r>
            <a:r>
              <a:rPr lang="en-US" altLang="zh-TW" sz="2600" dirty="0" smtClean="0">
                <a:ea typeface="標楷體" panose="03000509000000000000" pitchFamily="65" charset="-120"/>
              </a:rPr>
              <a:t>Re)</a:t>
            </a:r>
            <a:r>
              <a:rPr lang="zh-TW" altLang="zh-TW" sz="2600" dirty="0" smtClean="0">
                <a:latin typeface="標楷體" panose="03000509000000000000" pitchFamily="65" charset="-120"/>
                <a:ea typeface="標楷體" panose="03000509000000000000" pitchFamily="65" charset="-120"/>
              </a:rPr>
              <a:t>於</a:t>
            </a:r>
            <a:r>
              <a:rPr lang="en-US" altLang="zh-TW" sz="2600" dirty="0">
                <a:latin typeface="標楷體" panose="03000509000000000000" pitchFamily="65" charset="-120"/>
                <a:ea typeface="標楷體" panose="03000509000000000000" pitchFamily="65" charset="-120"/>
              </a:rPr>
              <a:t>1996</a:t>
            </a:r>
            <a:r>
              <a:rPr lang="zh-TW" altLang="zh-TW" sz="2600" dirty="0">
                <a:latin typeface="標楷體" panose="03000509000000000000" pitchFamily="65" charset="-120"/>
                <a:ea typeface="標楷體" panose="03000509000000000000" pitchFamily="65" charset="-120"/>
              </a:rPr>
              <a:t>年發行。</a:t>
            </a:r>
          </a:p>
          <a:p>
            <a:pPr>
              <a:spcAft>
                <a:spcPts val="600"/>
              </a:spcAft>
            </a:pPr>
            <a:endParaRPr lang="zh-TW" altLang="en-US" sz="26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73</a:t>
            </a:fld>
            <a:endParaRPr lang="en-US" altLang="zh-TW"/>
          </a:p>
        </p:txBody>
      </p:sp>
    </p:spTree>
    <p:extLst>
      <p:ext uri="{BB962C8B-B14F-4D97-AF65-F5344CB8AC3E}">
        <p14:creationId xmlns:p14="http://schemas.microsoft.com/office/powerpoint/2010/main" val="284734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60960"/>
            <a:ext cx="6696744" cy="919768"/>
          </a:xfrm>
        </p:spPr>
        <p:txBody>
          <a:bodyPr/>
          <a:lstStyle/>
          <a:p>
            <a:r>
              <a:rPr lang="zh-TW"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金融焦點</a:t>
            </a:r>
            <a:r>
              <a:rPr lang="en-US"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巨災</a:t>
            </a:r>
            <a:r>
              <a:rPr lang="zh-TW" altLang="zh-TW"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債券</a:t>
            </a:r>
            <a:r>
              <a:rPr lang="en-US" altLang="zh-CN"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CN" altLang="en-US"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zh-TW" altLang="en-US" sz="4000" dirty="0">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676528" y="1124744"/>
            <a:ext cx="7999928" cy="5184576"/>
          </a:xfrm>
        </p:spPr>
        <p:txBody>
          <a:bodyPr/>
          <a:lstStyle/>
          <a:p>
            <a:pPr algn="just">
              <a:spcAft>
                <a:spcPts val="600"/>
              </a:spcAft>
            </a:pPr>
            <a:r>
              <a:rPr lang="zh-TW" altLang="zh-TW" sz="2400" dirty="0"/>
              <a:t>巨災債券</a:t>
            </a:r>
            <a:r>
              <a:rPr lang="zh-TW" altLang="zh-TW" sz="2400" dirty="0" smtClean="0"/>
              <a:t>通常透過</a:t>
            </a:r>
            <a:r>
              <a:rPr lang="zh-TW" altLang="zh-TW" sz="2400" dirty="0"/>
              <a:t>特殊目的</a:t>
            </a:r>
            <a:r>
              <a:rPr lang="zh-TW" altLang="zh-TW" sz="2400" dirty="0" smtClean="0"/>
              <a:t>機構</a:t>
            </a:r>
            <a:r>
              <a:rPr lang="en-US" altLang="zh-TW" sz="2400" dirty="0" smtClean="0"/>
              <a:t>(Special </a:t>
            </a:r>
            <a:r>
              <a:rPr lang="en-US" altLang="zh-TW" sz="2400" dirty="0"/>
              <a:t>Purpose Vehicle</a:t>
            </a:r>
            <a:r>
              <a:rPr lang="zh-TW" altLang="zh-TW" sz="2400" dirty="0"/>
              <a:t>，</a:t>
            </a:r>
            <a:r>
              <a:rPr lang="en-US" altLang="zh-TW" sz="2400" dirty="0" smtClean="0"/>
              <a:t>SPV)</a:t>
            </a:r>
            <a:r>
              <a:rPr lang="zh-TW" altLang="zh-TW" sz="2400" dirty="0" smtClean="0"/>
              <a:t>發行</a:t>
            </a:r>
            <a:r>
              <a:rPr lang="zh-TW" altLang="zh-TW" sz="2400" dirty="0"/>
              <a:t>，</a:t>
            </a:r>
            <a:r>
              <a:rPr lang="en-US" altLang="zh-TW" sz="2400" dirty="0" smtClean="0"/>
              <a:t>SPV</a:t>
            </a:r>
            <a:r>
              <a:rPr lang="zh-TW" altLang="zh-TW" sz="2400" dirty="0" smtClean="0"/>
              <a:t>由</a:t>
            </a:r>
            <a:r>
              <a:rPr lang="zh-TW" altLang="zh-TW" sz="2400" dirty="0"/>
              <a:t>發債的保險公司設立，完全獨立於母公司，在巨災債券到期後自動結束營業。</a:t>
            </a:r>
          </a:p>
          <a:p>
            <a:pPr algn="just">
              <a:spcAft>
                <a:spcPts val="600"/>
              </a:spcAft>
              <a:buFont typeface="Wingdings" panose="05000000000000000000" pitchFamily="2" charset="2"/>
              <a:buChar char="Ø"/>
            </a:pPr>
            <a:r>
              <a:rPr lang="en-US" altLang="zh-TW" sz="2400" dirty="0"/>
              <a:t>SPV</a:t>
            </a:r>
            <a:r>
              <a:rPr lang="zh-TW" altLang="zh-TW" sz="2400" dirty="0"/>
              <a:t>將</a:t>
            </a:r>
            <a:r>
              <a:rPr lang="zh-TW" altLang="zh-TW" sz="2400" dirty="0" smtClean="0"/>
              <a:t>發行所獲得</a:t>
            </a:r>
            <a:r>
              <a:rPr lang="zh-TW" altLang="zh-TW" sz="2400" dirty="0"/>
              <a:t>的資金存入信託帳戶用以投資風險低、期限短的</a:t>
            </a:r>
            <a:r>
              <a:rPr lang="zh-TW" altLang="zh-TW" sz="2400" dirty="0" smtClean="0"/>
              <a:t>證券。</a:t>
            </a:r>
            <a:endParaRPr lang="zh-TW" altLang="zh-TW" sz="2400" dirty="0"/>
          </a:p>
          <a:p>
            <a:pPr algn="just">
              <a:spcAft>
                <a:spcPts val="600"/>
              </a:spcAft>
              <a:buFont typeface="Wingdings" panose="05000000000000000000" pitchFamily="2" charset="2"/>
              <a:buChar char="Ø"/>
            </a:pPr>
            <a:r>
              <a:rPr lang="zh-TW" altLang="zh-TW" sz="2400" dirty="0"/>
              <a:t>如果在債券存續期沒有巨</a:t>
            </a:r>
            <a:r>
              <a:rPr lang="zh-TW" altLang="zh-TW" sz="2400" dirty="0" smtClean="0"/>
              <a:t>災發生</a:t>
            </a:r>
            <a:r>
              <a:rPr lang="zh-TW" altLang="zh-TW" sz="2400" dirty="0"/>
              <a:t>，投資人可以獲得全部債息及債券面額</a:t>
            </a:r>
            <a:r>
              <a:rPr lang="zh-TW" altLang="zh-TW" sz="2400" dirty="0" smtClean="0"/>
              <a:t>。</a:t>
            </a:r>
            <a:endParaRPr lang="en-US" altLang="zh-TW" sz="2400" dirty="0" smtClean="0"/>
          </a:p>
          <a:p>
            <a:pPr algn="just">
              <a:spcAft>
                <a:spcPts val="600"/>
              </a:spcAft>
              <a:buFont typeface="Wingdings" panose="05000000000000000000" pitchFamily="2" charset="2"/>
              <a:buChar char="Ø"/>
            </a:pPr>
            <a:r>
              <a:rPr lang="zh-TW" altLang="en-US" sz="2400" dirty="0"/>
              <a:t>如果巨</a:t>
            </a:r>
            <a:r>
              <a:rPr lang="zh-TW" altLang="en-US" sz="2400" dirty="0" smtClean="0"/>
              <a:t>災發生</a:t>
            </a:r>
            <a:r>
              <a:rPr lang="zh-TW" altLang="en-US" sz="2400" dirty="0"/>
              <a:t>，</a:t>
            </a:r>
            <a:r>
              <a:rPr lang="en-US" altLang="zh-TW" sz="2400" dirty="0"/>
              <a:t>SPV</a:t>
            </a:r>
            <a:r>
              <a:rPr lang="zh-TW" altLang="en-US" sz="2400" dirty="0"/>
              <a:t>將把</a:t>
            </a:r>
            <a:r>
              <a:rPr lang="zh-TW" altLang="en-US" sz="2400" dirty="0" smtClean="0"/>
              <a:t>資金用來賠</a:t>
            </a:r>
            <a:r>
              <a:rPr lang="zh-TW" altLang="en-US" sz="2400" dirty="0"/>
              <a:t>付被保險人的損失</a:t>
            </a:r>
            <a:r>
              <a:rPr lang="zh-TW" altLang="en-US" sz="2400" dirty="0" smtClean="0"/>
              <a:t>，根據</a:t>
            </a:r>
            <a:r>
              <a:rPr lang="zh-TW" altLang="en-US" sz="2400" dirty="0"/>
              <a:t>巨災損失的大小，投資人可能會損失全部或一部分未到期的債息及債券面額</a:t>
            </a:r>
            <a:r>
              <a:rPr lang="zh-TW" altLang="en-US" sz="2400" dirty="0" smtClean="0"/>
              <a:t>。</a:t>
            </a:r>
            <a:endParaRPr lang="en-US" altLang="zh-TW" sz="2400" dirty="0" smtClean="0"/>
          </a:p>
          <a:p>
            <a:pPr algn="just">
              <a:spcAft>
                <a:spcPts val="600"/>
              </a:spcAft>
              <a:buFont typeface="Wingdings" panose="05000000000000000000" pitchFamily="2" charset="2"/>
              <a:buChar char="Ø"/>
            </a:pPr>
            <a:r>
              <a:rPr lang="zh-TW" altLang="en-US" sz="2400" dirty="0" smtClean="0"/>
              <a:t>為了</a:t>
            </a:r>
            <a:r>
              <a:rPr lang="zh-TW" altLang="en-US" sz="2400" dirty="0"/>
              <a:t>補償</a:t>
            </a:r>
            <a:r>
              <a:rPr lang="zh-TW" altLang="en-US" sz="2400" dirty="0" smtClean="0"/>
              <a:t>投資人券</a:t>
            </a:r>
            <a:r>
              <a:rPr lang="zh-TW" altLang="en-US" sz="2400" dirty="0"/>
              <a:t>所承擔的風險，巨災債券的票面利率通常比到期期限與信用等級相似的債券高，</a:t>
            </a:r>
          </a:p>
          <a:p>
            <a:pPr algn="just">
              <a:spcAft>
                <a:spcPts val="600"/>
              </a:spcAft>
              <a:buFont typeface="Wingdings" panose="05000000000000000000" pitchFamily="2" charset="2"/>
              <a:buChar char="Ø"/>
            </a:pPr>
            <a:endParaRPr lang="zh-TW" altLang="en-US" sz="2400" dirty="0"/>
          </a:p>
          <a:p>
            <a:pPr algn="just">
              <a:spcAft>
                <a:spcPts val="600"/>
              </a:spcAft>
              <a:buFont typeface="Wingdings" panose="05000000000000000000" pitchFamily="2" charset="2"/>
              <a:buChar char="Ø"/>
            </a:pPr>
            <a:endParaRPr lang="en-US" altLang="zh-TW" sz="2400" dirty="0" smtClean="0"/>
          </a:p>
          <a:p>
            <a:pPr>
              <a:spcAft>
                <a:spcPts val="600"/>
              </a:spcAft>
            </a:pPr>
            <a:endParaRPr lang="zh-TW" altLang="en-US" sz="24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74</a:t>
            </a:fld>
            <a:endParaRPr lang="en-US" altLang="zh-TW" dirty="0"/>
          </a:p>
        </p:txBody>
      </p:sp>
    </p:spTree>
    <p:extLst>
      <p:ext uri="{BB962C8B-B14F-4D97-AF65-F5344CB8AC3E}">
        <p14:creationId xmlns:p14="http://schemas.microsoft.com/office/powerpoint/2010/main" val="56567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558608" cy="646212"/>
          </a:xfrm>
        </p:spPr>
        <p:txBody>
          <a:bodyPr/>
          <a:lstStyle/>
          <a:p>
            <a:r>
              <a:rPr lang="zh-TW"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金融視窗</a:t>
            </a:r>
            <a:r>
              <a:rPr lang="en-US"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荷蘭標與英國標</a:t>
            </a:r>
            <a:endParaRPr lang="zh-TW" altLang="en-US"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685800" y="908720"/>
            <a:ext cx="7772400" cy="5339680"/>
          </a:xfrm>
        </p:spPr>
        <p:txBody>
          <a:bodyPr/>
          <a:lstStyle/>
          <a:p>
            <a:pPr algn="just"/>
            <a:r>
              <a:rPr lang="zh-TW" altLang="zh-TW" sz="2400" dirty="0"/>
              <a:t>競標方式</a:t>
            </a:r>
            <a:r>
              <a:rPr lang="zh-TW" altLang="zh-TW" sz="2400" dirty="0" smtClean="0"/>
              <a:t>有</a:t>
            </a:r>
            <a:r>
              <a:rPr lang="zh-CN" altLang="en-US" sz="2400" dirty="0"/>
              <a:t>以下</a:t>
            </a:r>
            <a:r>
              <a:rPr lang="zh-TW" altLang="zh-TW" sz="2400" dirty="0" smtClean="0"/>
              <a:t>兩種</a:t>
            </a:r>
            <a:r>
              <a:rPr lang="zh-CN" altLang="en-US" sz="2400" dirty="0" smtClean="0"/>
              <a:t>，以</a:t>
            </a:r>
            <a:r>
              <a:rPr lang="zh-TW" altLang="zh-TW" sz="2400" dirty="0" smtClean="0"/>
              <a:t>公債</a:t>
            </a:r>
            <a:r>
              <a:rPr lang="zh-TW" altLang="zh-TW" sz="2400" dirty="0"/>
              <a:t>競標為例</a:t>
            </a:r>
            <a:r>
              <a:rPr lang="zh-CN" altLang="en-US" sz="2400" dirty="0" smtClean="0"/>
              <a:t>：</a:t>
            </a:r>
            <a:endParaRPr lang="en-US" altLang="zh-TW" sz="2400" dirty="0" smtClean="0"/>
          </a:p>
          <a:p>
            <a:pPr marL="514350" indent="-514350" algn="just">
              <a:buFont typeface="+mj-lt"/>
              <a:buAutoNum type="arabicPeriod"/>
            </a:pPr>
            <a:r>
              <a:rPr lang="zh-TW" altLang="zh-TW" sz="2400" dirty="0" smtClean="0"/>
              <a:t>荷蘭標</a:t>
            </a:r>
            <a:r>
              <a:rPr lang="en-US" altLang="zh-TW" sz="2400" dirty="0" smtClean="0"/>
              <a:t>(Dutch Auction)</a:t>
            </a:r>
            <a:r>
              <a:rPr lang="zh-TW" altLang="zh-TW" sz="2400" dirty="0" smtClean="0"/>
              <a:t>又</a:t>
            </a:r>
            <a:r>
              <a:rPr lang="zh-TW" altLang="zh-TW" sz="2400" dirty="0"/>
              <a:t>稱為單一價格</a:t>
            </a:r>
            <a:r>
              <a:rPr lang="zh-TW" altLang="zh-TW" sz="2400" dirty="0" smtClean="0"/>
              <a:t>標</a:t>
            </a:r>
            <a:r>
              <a:rPr lang="zh-CN" altLang="en-US" sz="2400" dirty="0" smtClean="0"/>
              <a:t>。</a:t>
            </a:r>
            <a:endParaRPr lang="en-US" altLang="zh-CN" sz="2400" dirty="0" smtClean="0"/>
          </a:p>
          <a:p>
            <a:pPr lvl="1" algn="just"/>
            <a:r>
              <a:rPr lang="zh-TW" altLang="zh-TW" sz="2400" dirty="0" smtClean="0"/>
              <a:t>競標</a:t>
            </a:r>
            <a:r>
              <a:rPr lang="zh-TW" altLang="zh-TW" sz="2400" dirty="0"/>
              <a:t>者</a:t>
            </a:r>
            <a:r>
              <a:rPr lang="zh-TW" altLang="zh-TW" sz="2400" dirty="0" smtClean="0"/>
              <a:t>提出</a:t>
            </a:r>
            <a:r>
              <a:rPr lang="zh-TW" altLang="zh-TW" sz="2400" dirty="0">
                <a:solidFill>
                  <a:srgbClr val="000000"/>
                </a:solidFill>
              </a:rPr>
              <a:t>欲</a:t>
            </a:r>
            <a:r>
              <a:rPr lang="zh-TW" altLang="zh-TW" sz="2400" dirty="0" smtClean="0"/>
              <a:t>標</a:t>
            </a:r>
            <a:r>
              <a:rPr lang="zh-TW" altLang="zh-TW" sz="2400" dirty="0"/>
              <a:t>購</a:t>
            </a:r>
            <a:r>
              <a:rPr lang="zh-TW" altLang="zh-TW" sz="2400" dirty="0" smtClean="0"/>
              <a:t>的數量</a:t>
            </a:r>
            <a:r>
              <a:rPr lang="zh-TW" altLang="zh-TW" sz="2400" dirty="0"/>
              <a:t>及價格，價格最高</a:t>
            </a:r>
            <a:r>
              <a:rPr lang="zh-TW" altLang="zh-TW" sz="2400" dirty="0" smtClean="0"/>
              <a:t>者</a:t>
            </a:r>
            <a:r>
              <a:rPr lang="en-US" altLang="zh-TW" sz="2400" dirty="0" smtClean="0"/>
              <a:t>(</a:t>
            </a:r>
            <a:r>
              <a:rPr lang="zh-TW" altLang="zh-TW" sz="2400" dirty="0" smtClean="0"/>
              <a:t>利率</a:t>
            </a:r>
            <a:r>
              <a:rPr lang="zh-TW" altLang="zh-TW" sz="2400" dirty="0"/>
              <a:t>最低</a:t>
            </a:r>
            <a:r>
              <a:rPr lang="zh-TW" altLang="zh-TW" sz="2400" dirty="0" smtClean="0"/>
              <a:t>者</a:t>
            </a:r>
            <a:r>
              <a:rPr lang="en-US" altLang="zh-TW" sz="2400" dirty="0" smtClean="0"/>
              <a:t>)</a:t>
            </a:r>
            <a:r>
              <a:rPr lang="zh-TW" altLang="zh-TW" sz="2400" dirty="0" smtClean="0"/>
              <a:t>最先</a:t>
            </a:r>
            <a:r>
              <a:rPr lang="zh-TW" altLang="zh-TW" sz="2400" dirty="0"/>
              <a:t>得標，再依序滿足價格較高者，到公債額度售完</a:t>
            </a:r>
            <a:r>
              <a:rPr lang="zh-TW" altLang="zh-TW" sz="2400" dirty="0" smtClean="0"/>
              <a:t>為止</a:t>
            </a:r>
            <a:r>
              <a:rPr lang="zh-CN" altLang="en-US" sz="2400" dirty="0" smtClean="0"/>
              <a:t>。</a:t>
            </a:r>
            <a:endParaRPr lang="en-US" altLang="zh-TW" sz="2400" dirty="0"/>
          </a:p>
          <a:p>
            <a:pPr lvl="1" algn="just"/>
            <a:r>
              <a:rPr lang="zh-TW" altLang="zh-TW" sz="2400" dirty="0" smtClean="0"/>
              <a:t>得標者</a:t>
            </a:r>
            <a:r>
              <a:rPr lang="zh-TW" altLang="zh-TW" sz="2400" dirty="0"/>
              <a:t>依最低得標</a:t>
            </a:r>
            <a:r>
              <a:rPr lang="zh-TW" altLang="zh-TW" sz="2400" dirty="0" smtClean="0"/>
              <a:t>價格</a:t>
            </a:r>
            <a:r>
              <a:rPr lang="en-US" altLang="zh-TW" sz="2400" dirty="0" smtClean="0"/>
              <a:t>(</a:t>
            </a:r>
            <a:r>
              <a:rPr lang="zh-TW" altLang="zh-TW" sz="2400" dirty="0" smtClean="0"/>
              <a:t>最高</a:t>
            </a:r>
            <a:r>
              <a:rPr lang="zh-TW" altLang="zh-TW" sz="2400" dirty="0"/>
              <a:t>得標</a:t>
            </a:r>
            <a:r>
              <a:rPr lang="zh-TW" altLang="zh-TW" sz="2400" dirty="0" smtClean="0"/>
              <a:t>利率</a:t>
            </a:r>
            <a:r>
              <a:rPr lang="en-US" altLang="zh-TW" sz="2400" dirty="0" smtClean="0"/>
              <a:t>)</a:t>
            </a:r>
            <a:r>
              <a:rPr lang="zh-TW" altLang="zh-TW" sz="2400" dirty="0" smtClean="0"/>
              <a:t>支付價格</a:t>
            </a:r>
            <a:r>
              <a:rPr lang="zh-CN" altLang="en-US" sz="2400" dirty="0" smtClean="0"/>
              <a:t>。</a:t>
            </a:r>
            <a:endParaRPr lang="en-US" altLang="zh-TW" sz="2400" dirty="0" smtClean="0"/>
          </a:p>
          <a:p>
            <a:pPr marL="514350" lvl="0" indent="-514350">
              <a:buClr>
                <a:srgbClr val="66CCFF"/>
              </a:buClr>
              <a:buFont typeface="+mj-lt"/>
              <a:buAutoNum type="arabicPeriod" startAt="2"/>
            </a:pPr>
            <a:r>
              <a:rPr lang="zh-TW" altLang="zh-TW" sz="2400" dirty="0">
                <a:solidFill>
                  <a:srgbClr val="000000"/>
                </a:solidFill>
              </a:rPr>
              <a:t>英國標</a:t>
            </a:r>
            <a:r>
              <a:rPr lang="en-US" altLang="zh-TW" sz="2400" dirty="0">
                <a:solidFill>
                  <a:srgbClr val="000000"/>
                </a:solidFill>
              </a:rPr>
              <a:t>(English  Auction) </a:t>
            </a:r>
            <a:r>
              <a:rPr lang="zh-TW" altLang="zh-TW" sz="2400" dirty="0">
                <a:solidFill>
                  <a:srgbClr val="000000"/>
                </a:solidFill>
              </a:rPr>
              <a:t>又稱為複數價格標。</a:t>
            </a:r>
          </a:p>
          <a:p>
            <a:pPr lvl="1">
              <a:buClr>
                <a:srgbClr val="66CCFF"/>
              </a:buClr>
            </a:pPr>
            <a:r>
              <a:rPr lang="zh-TW" altLang="zh-TW" sz="2400" dirty="0">
                <a:solidFill>
                  <a:srgbClr val="000000"/>
                </a:solidFill>
              </a:rPr>
              <a:t>競標者提出欲標購的公債數量及價格，價格最高者最先得標，再依序滿足價格較高者，到公債額度售完</a:t>
            </a:r>
            <a:r>
              <a:rPr lang="zh-TW" altLang="zh-TW" sz="2400" dirty="0" smtClean="0">
                <a:solidFill>
                  <a:srgbClr val="000000"/>
                </a:solidFill>
              </a:rPr>
              <a:t>為止</a:t>
            </a:r>
            <a:r>
              <a:rPr lang="zh-CN" altLang="en-US" sz="2400" dirty="0" smtClean="0"/>
              <a:t>。</a:t>
            </a:r>
            <a:endParaRPr lang="en-US" altLang="zh-TW" sz="2400" dirty="0">
              <a:solidFill>
                <a:srgbClr val="000000"/>
              </a:solidFill>
            </a:endParaRPr>
          </a:p>
          <a:p>
            <a:pPr lvl="1">
              <a:buClr>
                <a:srgbClr val="66CCFF"/>
              </a:buClr>
            </a:pPr>
            <a:r>
              <a:rPr lang="zh-TW" altLang="zh-TW" sz="2400" dirty="0" smtClean="0">
                <a:solidFill>
                  <a:srgbClr val="000000"/>
                </a:solidFill>
              </a:rPr>
              <a:t>得標者</a:t>
            </a:r>
            <a:r>
              <a:rPr lang="zh-TW" altLang="zh-TW" sz="2400" dirty="0">
                <a:solidFill>
                  <a:srgbClr val="000000"/>
                </a:solidFill>
              </a:rPr>
              <a:t>依其所提出的價格支付價格。</a:t>
            </a:r>
            <a:endParaRPr lang="en-US" altLang="zh-TW" sz="2400" dirty="0">
              <a:solidFill>
                <a:srgbClr val="000000"/>
              </a:solidFill>
            </a:endParaRPr>
          </a:p>
          <a:p>
            <a:pPr algn="just"/>
            <a:endParaRPr lang="zh-TW" altLang="en-US"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75</a:t>
            </a:fld>
            <a:endParaRPr lang="en-US" altLang="zh-TW"/>
          </a:p>
        </p:txBody>
      </p:sp>
    </p:spTree>
    <p:extLst>
      <p:ext uri="{BB962C8B-B14F-4D97-AF65-F5344CB8AC3E}">
        <p14:creationId xmlns:p14="http://schemas.microsoft.com/office/powerpoint/2010/main" val="181984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09600"/>
            <a:ext cx="8568952" cy="1143000"/>
          </a:xfrm>
        </p:spPr>
        <p:txBody>
          <a:bodyPr/>
          <a:lstStyle/>
          <a:p>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金融視窗</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荷蘭標與英國</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標</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CN"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p:txBody>
          <a:bodyPr/>
          <a:lstStyle/>
          <a:p>
            <a:r>
              <a:rPr lang="zh-TW" altLang="zh-TW" sz="2800" dirty="0" smtClean="0"/>
              <a:t>相</a:t>
            </a:r>
            <a:r>
              <a:rPr lang="zh-TW" altLang="zh-TW" sz="2800" dirty="0"/>
              <a:t>較於英國標，荷蘭標的得標者都是依最低得標價格支付價格，所以投標人比較願意出高價競標，無形中反而可以提高得標價格，對標售者有利。</a:t>
            </a:r>
          </a:p>
          <a:p>
            <a:endParaRPr lang="zh-TW" altLang="en-US"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76</a:t>
            </a:fld>
            <a:endParaRPr lang="en-US" altLang="zh-TW"/>
          </a:p>
        </p:txBody>
      </p:sp>
    </p:spTree>
    <p:extLst>
      <p:ext uri="{BB962C8B-B14F-4D97-AF65-F5344CB8AC3E}">
        <p14:creationId xmlns:p14="http://schemas.microsoft.com/office/powerpoint/2010/main" val="293807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96752"/>
            <a:ext cx="7772400" cy="5051648"/>
          </a:xfrm>
        </p:spPr>
        <p:txBody>
          <a:bodyPr/>
          <a:lstStyle/>
          <a:p>
            <a:r>
              <a:rPr lang="zh-TW" altLang="zh-TW" sz="2000" dirty="0" smtClean="0">
                <a:latin typeface="標楷體" panose="03000509000000000000" pitchFamily="65" charset="-120"/>
                <a:ea typeface="標楷體" panose="03000509000000000000" pitchFamily="65" charset="-120"/>
              </a:rPr>
              <a:t>例</a:t>
            </a:r>
            <a:r>
              <a:rPr lang="zh-TW" altLang="en-US" sz="2000" dirty="0" smtClean="0">
                <a:latin typeface="標楷體" panose="03000509000000000000" pitchFamily="65" charset="-120"/>
                <a:ea typeface="標楷體" panose="03000509000000000000" pitchFamily="65" charset="-120"/>
              </a:rPr>
              <a:t>如</a:t>
            </a:r>
            <a:r>
              <a:rPr lang="zh-TW" altLang="zh-TW" sz="2000" dirty="0" smtClean="0">
                <a:latin typeface="標楷體" panose="03000509000000000000" pitchFamily="65" charset="-120"/>
                <a:ea typeface="標楷體" panose="03000509000000000000" pitchFamily="65" charset="-120"/>
              </a:rPr>
              <a:t>政府</a:t>
            </a:r>
            <a:r>
              <a:rPr lang="zh-TW" altLang="zh-TW" sz="2000" dirty="0">
                <a:latin typeface="標楷體" panose="03000509000000000000" pitchFamily="65" charset="-120"/>
                <a:ea typeface="標楷體" panose="03000509000000000000" pitchFamily="65" charset="-120"/>
              </a:rPr>
              <a:t>發行</a:t>
            </a:r>
            <a:r>
              <a:rPr lang="en-US" altLang="zh-TW" sz="2000" dirty="0">
                <a:latin typeface="標楷體" panose="03000509000000000000" pitchFamily="65" charset="-120"/>
                <a:ea typeface="標楷體" panose="03000509000000000000" pitchFamily="65" charset="-120"/>
              </a:rPr>
              <a:t>500</a:t>
            </a:r>
            <a:r>
              <a:rPr lang="zh-TW" altLang="zh-TW" sz="2000" dirty="0">
                <a:latin typeface="標楷體" panose="03000509000000000000" pitchFamily="65" charset="-120"/>
                <a:ea typeface="標楷體" panose="03000509000000000000" pitchFamily="65" charset="-120"/>
              </a:rPr>
              <a:t>億元公債，使用百元價標價，有</a:t>
            </a:r>
            <a:r>
              <a:rPr lang="en-US" altLang="zh-TW" sz="2000" dirty="0">
                <a:latin typeface="標楷體" panose="03000509000000000000" pitchFamily="65" charset="-120"/>
                <a:ea typeface="標楷體" panose="03000509000000000000" pitchFamily="65" charset="-120"/>
              </a:rPr>
              <a:t>A</a:t>
            </a:r>
            <a:r>
              <a:rPr lang="zh-TW" altLang="zh-TW"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B</a:t>
            </a:r>
            <a:r>
              <a:rPr lang="zh-TW" altLang="zh-TW"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C</a:t>
            </a:r>
            <a:r>
              <a:rPr lang="zh-TW" altLang="zh-TW"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D</a:t>
            </a:r>
            <a:r>
              <a:rPr lang="zh-TW" altLang="zh-TW"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E</a:t>
            </a:r>
            <a:r>
              <a:rPr lang="zh-TW" altLang="zh-TW" sz="2000" dirty="0">
                <a:latin typeface="標楷體" panose="03000509000000000000" pitchFamily="65" charset="-120"/>
                <a:ea typeface="標楷體" panose="03000509000000000000" pitchFamily="65" charset="-120"/>
              </a:rPr>
              <a:t>五個機構競標</a:t>
            </a:r>
            <a:r>
              <a:rPr lang="zh-TW" altLang="zh-TW" sz="2000" dirty="0" smtClean="0">
                <a:latin typeface="標楷體" panose="03000509000000000000" pitchFamily="65" charset="-120"/>
                <a:ea typeface="標楷體" panose="03000509000000000000" pitchFamily="65" charset="-120"/>
              </a:rPr>
              <a:t>，投標</a:t>
            </a:r>
            <a:r>
              <a:rPr lang="zh-TW" altLang="zh-TW" sz="2000" dirty="0">
                <a:latin typeface="標楷體" panose="03000509000000000000" pitchFamily="65" charset="-120"/>
                <a:ea typeface="標楷體" panose="03000509000000000000" pitchFamily="65" charset="-120"/>
              </a:rPr>
              <a:t>情況如下：</a:t>
            </a:r>
          </a:p>
          <a:p>
            <a:pPr marL="857250" lvl="1" indent="-457200">
              <a:buFont typeface="+mj-lt"/>
              <a:buAutoNum type="alphaUcPeriod"/>
            </a:pPr>
            <a:r>
              <a:rPr lang="zh-TW" altLang="zh-TW" sz="2000" dirty="0" smtClean="0">
                <a:latin typeface="標楷體" panose="03000509000000000000" pitchFamily="65" charset="-120"/>
                <a:ea typeface="標楷體" panose="03000509000000000000" pitchFamily="65" charset="-120"/>
              </a:rPr>
              <a:t>投標</a:t>
            </a:r>
            <a:r>
              <a:rPr lang="zh-TW" altLang="zh-TW" sz="2000" dirty="0">
                <a:latin typeface="標楷體" panose="03000509000000000000" pitchFamily="65" charset="-120"/>
                <a:ea typeface="標楷體" panose="03000509000000000000" pitchFamily="65" charset="-120"/>
              </a:rPr>
              <a:t>價為</a:t>
            </a:r>
            <a:r>
              <a:rPr lang="en-US" altLang="zh-TW" sz="2000" dirty="0">
                <a:latin typeface="標楷體" panose="03000509000000000000" pitchFamily="65" charset="-120"/>
                <a:ea typeface="標楷體" panose="03000509000000000000" pitchFamily="65" charset="-120"/>
              </a:rPr>
              <a:t>98</a:t>
            </a:r>
            <a:r>
              <a:rPr lang="zh-TW" altLang="zh-TW" sz="2000" dirty="0">
                <a:latin typeface="標楷體" panose="03000509000000000000" pitchFamily="65" charset="-120"/>
                <a:ea typeface="標楷體" panose="03000509000000000000" pitchFamily="65" charset="-120"/>
              </a:rPr>
              <a:t>元、投標金額為</a:t>
            </a:r>
            <a:r>
              <a:rPr lang="en-US" altLang="zh-TW" sz="2000" dirty="0">
                <a:latin typeface="標楷體" panose="03000509000000000000" pitchFamily="65" charset="-120"/>
                <a:ea typeface="標楷體" panose="03000509000000000000" pitchFamily="65" charset="-120"/>
              </a:rPr>
              <a:t>300</a:t>
            </a:r>
            <a:r>
              <a:rPr lang="zh-TW" altLang="zh-TW" sz="2000" dirty="0">
                <a:latin typeface="標楷體" panose="03000509000000000000" pitchFamily="65" charset="-120"/>
                <a:ea typeface="標楷體" panose="03000509000000000000" pitchFamily="65" charset="-120"/>
              </a:rPr>
              <a:t>億元</a:t>
            </a:r>
          </a:p>
          <a:p>
            <a:pPr marL="857250" lvl="1" indent="-457200">
              <a:buFont typeface="+mj-lt"/>
              <a:buAutoNum type="alphaUcPeriod"/>
            </a:pPr>
            <a:r>
              <a:rPr lang="zh-TW" altLang="zh-TW" sz="2000" dirty="0" smtClean="0">
                <a:latin typeface="標楷體" panose="03000509000000000000" pitchFamily="65" charset="-120"/>
                <a:ea typeface="標楷體" panose="03000509000000000000" pitchFamily="65" charset="-120"/>
              </a:rPr>
              <a:t>投標</a:t>
            </a:r>
            <a:r>
              <a:rPr lang="zh-TW" altLang="zh-TW" sz="2000" dirty="0">
                <a:latin typeface="標楷體" panose="03000509000000000000" pitchFamily="65" charset="-120"/>
                <a:ea typeface="標楷體" panose="03000509000000000000" pitchFamily="65" charset="-120"/>
              </a:rPr>
              <a:t>價為</a:t>
            </a:r>
            <a:r>
              <a:rPr lang="en-US" altLang="zh-TW" sz="2000" dirty="0">
                <a:latin typeface="標楷體" panose="03000509000000000000" pitchFamily="65" charset="-120"/>
                <a:ea typeface="標楷體" panose="03000509000000000000" pitchFamily="65" charset="-120"/>
              </a:rPr>
              <a:t>97</a:t>
            </a:r>
            <a:r>
              <a:rPr lang="zh-TW" altLang="zh-TW" sz="2000" dirty="0">
                <a:latin typeface="標楷體" panose="03000509000000000000" pitchFamily="65" charset="-120"/>
                <a:ea typeface="標楷體" panose="03000509000000000000" pitchFamily="65" charset="-120"/>
              </a:rPr>
              <a:t>元、投標金額為</a:t>
            </a:r>
            <a:r>
              <a:rPr lang="en-US" altLang="zh-TW" sz="2000" dirty="0">
                <a:latin typeface="標楷體" panose="03000509000000000000" pitchFamily="65" charset="-120"/>
                <a:ea typeface="標楷體" panose="03000509000000000000" pitchFamily="65" charset="-120"/>
              </a:rPr>
              <a:t>80</a:t>
            </a:r>
            <a:r>
              <a:rPr lang="zh-TW" altLang="zh-TW" sz="2000" dirty="0">
                <a:latin typeface="標楷體" panose="03000509000000000000" pitchFamily="65" charset="-120"/>
                <a:ea typeface="標楷體" panose="03000509000000000000" pitchFamily="65" charset="-120"/>
              </a:rPr>
              <a:t>億元</a:t>
            </a:r>
          </a:p>
          <a:p>
            <a:pPr marL="857250" lvl="1" indent="-457200">
              <a:buFont typeface="+mj-lt"/>
              <a:buAutoNum type="alphaUcPeriod"/>
            </a:pPr>
            <a:r>
              <a:rPr lang="zh-TW" altLang="zh-TW" sz="2000" dirty="0" smtClean="0">
                <a:latin typeface="標楷體" panose="03000509000000000000" pitchFamily="65" charset="-120"/>
                <a:ea typeface="標楷體" panose="03000509000000000000" pitchFamily="65" charset="-120"/>
              </a:rPr>
              <a:t>投標</a:t>
            </a:r>
            <a:r>
              <a:rPr lang="zh-TW" altLang="zh-TW" sz="2000" dirty="0">
                <a:latin typeface="標楷體" panose="03000509000000000000" pitchFamily="65" charset="-120"/>
                <a:ea typeface="標楷體" panose="03000509000000000000" pitchFamily="65" charset="-120"/>
              </a:rPr>
              <a:t>價為</a:t>
            </a:r>
            <a:r>
              <a:rPr lang="en-US" altLang="zh-TW" sz="2000" dirty="0">
                <a:latin typeface="標楷體" panose="03000509000000000000" pitchFamily="65" charset="-120"/>
                <a:ea typeface="標楷體" panose="03000509000000000000" pitchFamily="65" charset="-120"/>
              </a:rPr>
              <a:t>96</a:t>
            </a:r>
            <a:r>
              <a:rPr lang="zh-TW" altLang="zh-TW" sz="2000" dirty="0">
                <a:latin typeface="標楷體" panose="03000509000000000000" pitchFamily="65" charset="-120"/>
                <a:ea typeface="標楷體" panose="03000509000000000000" pitchFamily="65" charset="-120"/>
              </a:rPr>
              <a:t>元、投標金額為</a:t>
            </a:r>
            <a:r>
              <a:rPr lang="en-US" altLang="zh-TW" sz="2000" dirty="0">
                <a:latin typeface="標楷體" panose="03000509000000000000" pitchFamily="65" charset="-120"/>
                <a:ea typeface="標楷體" panose="03000509000000000000" pitchFamily="65" charset="-120"/>
              </a:rPr>
              <a:t>200</a:t>
            </a:r>
            <a:r>
              <a:rPr lang="zh-TW" altLang="zh-TW" sz="2000" dirty="0">
                <a:latin typeface="標楷體" panose="03000509000000000000" pitchFamily="65" charset="-120"/>
                <a:ea typeface="標楷體" panose="03000509000000000000" pitchFamily="65" charset="-120"/>
              </a:rPr>
              <a:t>億</a:t>
            </a:r>
            <a:r>
              <a:rPr lang="zh-TW" altLang="zh-TW" sz="2000" dirty="0" smtClean="0">
                <a:latin typeface="標楷體" panose="03000509000000000000" pitchFamily="65" charset="-120"/>
                <a:ea typeface="標楷體" panose="03000509000000000000" pitchFamily="65" charset="-120"/>
              </a:rPr>
              <a:t>元</a:t>
            </a:r>
            <a:endParaRPr lang="zh-TW" altLang="zh-TW" sz="2000" dirty="0">
              <a:latin typeface="標楷體" panose="03000509000000000000" pitchFamily="65" charset="-120"/>
              <a:ea typeface="標楷體" panose="03000509000000000000" pitchFamily="65" charset="-120"/>
            </a:endParaRPr>
          </a:p>
          <a:p>
            <a:pPr marL="857250" lvl="1" indent="-457200">
              <a:buFont typeface="+mj-lt"/>
              <a:buAutoNum type="alphaUcPeriod"/>
            </a:pPr>
            <a:r>
              <a:rPr lang="zh-TW" altLang="zh-TW" sz="2000" dirty="0" smtClean="0">
                <a:latin typeface="標楷體" panose="03000509000000000000" pitchFamily="65" charset="-120"/>
                <a:ea typeface="標楷體" panose="03000509000000000000" pitchFamily="65" charset="-120"/>
              </a:rPr>
              <a:t>投標</a:t>
            </a:r>
            <a:r>
              <a:rPr lang="zh-TW" altLang="zh-TW" sz="2000" dirty="0">
                <a:latin typeface="標楷體" panose="03000509000000000000" pitchFamily="65" charset="-120"/>
                <a:ea typeface="標楷體" panose="03000509000000000000" pitchFamily="65" charset="-120"/>
              </a:rPr>
              <a:t>價為</a:t>
            </a:r>
            <a:r>
              <a:rPr lang="en-US" altLang="zh-TW" sz="2000" dirty="0">
                <a:latin typeface="標楷體" panose="03000509000000000000" pitchFamily="65" charset="-120"/>
                <a:ea typeface="標楷體" panose="03000509000000000000" pitchFamily="65" charset="-120"/>
              </a:rPr>
              <a:t>95</a:t>
            </a:r>
            <a:r>
              <a:rPr lang="zh-TW" altLang="zh-TW" sz="2000" dirty="0">
                <a:latin typeface="標楷體" panose="03000509000000000000" pitchFamily="65" charset="-120"/>
                <a:ea typeface="標楷體" panose="03000509000000000000" pitchFamily="65" charset="-120"/>
              </a:rPr>
              <a:t>元、投標金額為</a:t>
            </a:r>
            <a:r>
              <a:rPr lang="en-US" altLang="zh-TW" sz="2000" dirty="0">
                <a:latin typeface="標楷體" panose="03000509000000000000" pitchFamily="65" charset="-120"/>
                <a:ea typeface="標楷體" panose="03000509000000000000" pitchFamily="65" charset="-120"/>
              </a:rPr>
              <a:t>100</a:t>
            </a:r>
            <a:r>
              <a:rPr lang="zh-TW" altLang="zh-TW" sz="2000" dirty="0">
                <a:latin typeface="標楷體" panose="03000509000000000000" pitchFamily="65" charset="-120"/>
                <a:ea typeface="標楷體" panose="03000509000000000000" pitchFamily="65" charset="-120"/>
              </a:rPr>
              <a:t>億</a:t>
            </a:r>
            <a:r>
              <a:rPr lang="zh-TW" altLang="zh-TW" sz="2000" dirty="0" smtClean="0">
                <a:latin typeface="標楷體" panose="03000509000000000000" pitchFamily="65" charset="-120"/>
                <a:ea typeface="標楷體" panose="03000509000000000000" pitchFamily="65" charset="-120"/>
              </a:rPr>
              <a:t>元</a:t>
            </a:r>
            <a:endParaRPr lang="zh-TW" altLang="zh-TW" sz="2000" dirty="0">
              <a:latin typeface="標楷體" panose="03000509000000000000" pitchFamily="65" charset="-120"/>
              <a:ea typeface="標楷體" panose="03000509000000000000" pitchFamily="65" charset="-120"/>
            </a:endParaRPr>
          </a:p>
          <a:p>
            <a:pPr marL="857250" lvl="1" indent="-457200">
              <a:buFont typeface="+mj-lt"/>
              <a:buAutoNum type="alphaUcPeriod"/>
            </a:pPr>
            <a:r>
              <a:rPr lang="zh-TW" altLang="zh-TW" sz="2000" dirty="0" smtClean="0">
                <a:latin typeface="標楷體" panose="03000509000000000000" pitchFamily="65" charset="-120"/>
                <a:ea typeface="標楷體" panose="03000509000000000000" pitchFamily="65" charset="-120"/>
              </a:rPr>
              <a:t>投標</a:t>
            </a:r>
            <a:r>
              <a:rPr lang="zh-TW" altLang="zh-TW" sz="2000" dirty="0">
                <a:latin typeface="標楷體" panose="03000509000000000000" pitchFamily="65" charset="-120"/>
                <a:ea typeface="標楷體" panose="03000509000000000000" pitchFamily="65" charset="-120"/>
              </a:rPr>
              <a:t>價為</a:t>
            </a:r>
            <a:r>
              <a:rPr lang="en-US" altLang="zh-TW" sz="2000" dirty="0">
                <a:latin typeface="標楷體" panose="03000509000000000000" pitchFamily="65" charset="-120"/>
                <a:ea typeface="標楷體" panose="03000509000000000000" pitchFamily="65" charset="-120"/>
              </a:rPr>
              <a:t>94</a:t>
            </a:r>
            <a:r>
              <a:rPr lang="zh-TW" altLang="zh-TW" sz="2000" dirty="0">
                <a:latin typeface="標楷體" panose="03000509000000000000" pitchFamily="65" charset="-120"/>
                <a:ea typeface="標楷體" panose="03000509000000000000" pitchFamily="65" charset="-120"/>
              </a:rPr>
              <a:t>元、投標金額為</a:t>
            </a:r>
            <a:r>
              <a:rPr lang="en-US" altLang="zh-TW" sz="2000" dirty="0">
                <a:latin typeface="標楷體" panose="03000509000000000000" pitchFamily="65" charset="-120"/>
                <a:ea typeface="標楷體" panose="03000509000000000000" pitchFamily="65" charset="-120"/>
              </a:rPr>
              <a:t>200</a:t>
            </a:r>
            <a:r>
              <a:rPr lang="zh-TW" altLang="zh-TW" sz="2000" dirty="0">
                <a:latin typeface="標楷體" panose="03000509000000000000" pitchFamily="65" charset="-120"/>
                <a:ea typeface="標楷體" panose="03000509000000000000" pitchFamily="65" charset="-120"/>
              </a:rPr>
              <a:t>億</a:t>
            </a:r>
            <a:r>
              <a:rPr lang="zh-TW" altLang="zh-TW" sz="2000" dirty="0" smtClean="0">
                <a:latin typeface="標楷體" panose="03000509000000000000" pitchFamily="65" charset="-120"/>
                <a:ea typeface="標楷體" panose="03000509000000000000" pitchFamily="65" charset="-120"/>
              </a:rPr>
              <a:t>元</a:t>
            </a:r>
            <a:endParaRPr lang="zh-TW" altLang="zh-TW" sz="2000" dirty="0">
              <a:latin typeface="標楷體" panose="03000509000000000000" pitchFamily="65" charset="-120"/>
              <a:ea typeface="標楷體" panose="03000509000000000000" pitchFamily="65" charset="-120"/>
            </a:endParaRPr>
          </a:p>
          <a:p>
            <a:pPr>
              <a:buFont typeface="Wingdings" panose="05000000000000000000" pitchFamily="2" charset="2"/>
              <a:buChar char="Ø"/>
            </a:pPr>
            <a:r>
              <a:rPr lang="en-US" altLang="zh-TW" sz="2000" dirty="0">
                <a:latin typeface="標楷體" panose="03000509000000000000" pitchFamily="65" charset="-120"/>
                <a:ea typeface="標楷體" panose="03000509000000000000" pitchFamily="65" charset="-120"/>
              </a:rPr>
              <a:t>A</a:t>
            </a:r>
            <a:r>
              <a:rPr lang="zh-TW" altLang="zh-TW"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B</a:t>
            </a:r>
            <a:r>
              <a:rPr lang="zh-TW" altLang="zh-TW" sz="2000" dirty="0">
                <a:latin typeface="標楷體" panose="03000509000000000000" pitchFamily="65" charset="-120"/>
                <a:ea typeface="標楷體" panose="03000509000000000000" pitchFamily="65" charset="-120"/>
              </a:rPr>
              <a:t>與</a:t>
            </a:r>
            <a:r>
              <a:rPr lang="en-US" altLang="zh-TW" sz="2000" dirty="0">
                <a:latin typeface="標楷體" panose="03000509000000000000" pitchFamily="65" charset="-120"/>
                <a:ea typeface="標楷體" panose="03000509000000000000" pitchFamily="65" charset="-120"/>
              </a:rPr>
              <a:t>C</a:t>
            </a:r>
            <a:r>
              <a:rPr lang="zh-TW" altLang="zh-TW" sz="2000" dirty="0">
                <a:latin typeface="標楷體" panose="03000509000000000000" pitchFamily="65" charset="-120"/>
                <a:ea typeface="標楷體" panose="03000509000000000000" pitchFamily="65" charset="-120"/>
              </a:rPr>
              <a:t>的投標金額已經超過</a:t>
            </a:r>
            <a:r>
              <a:rPr lang="en-US" altLang="zh-TW" sz="2000" dirty="0">
                <a:latin typeface="標楷體" panose="03000509000000000000" pitchFamily="65" charset="-120"/>
                <a:ea typeface="標楷體" panose="03000509000000000000" pitchFamily="65" charset="-120"/>
              </a:rPr>
              <a:t>500</a:t>
            </a:r>
            <a:r>
              <a:rPr lang="zh-TW" altLang="zh-TW" sz="2000" dirty="0">
                <a:latin typeface="標楷體" panose="03000509000000000000" pitchFamily="65" charset="-120"/>
                <a:ea typeface="標楷體" panose="03000509000000000000" pitchFamily="65" charset="-120"/>
              </a:rPr>
              <a:t>億元，所以</a:t>
            </a:r>
            <a:r>
              <a:rPr lang="en-US" altLang="zh-TW" sz="2000" dirty="0">
                <a:latin typeface="標楷體" panose="03000509000000000000" pitchFamily="65" charset="-120"/>
                <a:ea typeface="標楷體" panose="03000509000000000000" pitchFamily="65" charset="-120"/>
              </a:rPr>
              <a:t>D</a:t>
            </a:r>
            <a:r>
              <a:rPr lang="zh-TW" altLang="zh-TW" sz="2000" dirty="0">
                <a:latin typeface="標楷體" panose="03000509000000000000" pitchFamily="65" charset="-120"/>
                <a:ea typeface="標楷體" panose="03000509000000000000" pitchFamily="65" charset="-120"/>
              </a:rPr>
              <a:t>與</a:t>
            </a:r>
            <a:r>
              <a:rPr lang="en-US" altLang="zh-TW" sz="2000" dirty="0">
                <a:latin typeface="標楷體" panose="03000509000000000000" pitchFamily="65" charset="-120"/>
                <a:ea typeface="標楷體" panose="03000509000000000000" pitchFamily="65" charset="-120"/>
              </a:rPr>
              <a:t>E</a:t>
            </a:r>
            <a:r>
              <a:rPr lang="zh-TW" altLang="zh-TW" sz="2000" dirty="0">
                <a:latin typeface="標楷體" panose="03000509000000000000" pitchFamily="65" charset="-120"/>
                <a:ea typeface="標楷體" panose="03000509000000000000" pitchFamily="65" charset="-120"/>
              </a:rPr>
              <a:t>落</a:t>
            </a:r>
            <a:r>
              <a:rPr lang="zh-TW" altLang="zh-TW" sz="2000" dirty="0" smtClean="0">
                <a:latin typeface="標楷體" panose="03000509000000000000" pitchFamily="65" charset="-120"/>
                <a:ea typeface="標楷體" panose="03000509000000000000" pitchFamily="65" charset="-120"/>
              </a:rPr>
              <a:t>標</a:t>
            </a:r>
            <a:r>
              <a:rPr lang="zh-TW" altLang="zh-TW" sz="2000" dirty="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a:p>
            <a:pPr>
              <a:buFont typeface="Wingdings" panose="05000000000000000000" pitchFamily="2" charset="2"/>
              <a:buChar char="Ø"/>
            </a:pPr>
            <a:r>
              <a:rPr lang="zh-TW" altLang="zh-TW" sz="2000" dirty="0" smtClean="0">
                <a:solidFill>
                  <a:srgbClr val="002060"/>
                </a:solidFill>
                <a:latin typeface="標楷體" panose="03000509000000000000" pitchFamily="65" charset="-120"/>
                <a:ea typeface="標楷體" panose="03000509000000000000" pitchFamily="65" charset="-120"/>
              </a:rPr>
              <a:t>荷蘭標</a:t>
            </a:r>
            <a:r>
              <a:rPr lang="zh-TW" altLang="en-US" sz="2000" dirty="0" smtClean="0">
                <a:solidFill>
                  <a:srgbClr val="002060"/>
                </a:solidFill>
                <a:latin typeface="標楷體" panose="03000509000000000000" pitchFamily="65" charset="-120"/>
                <a:ea typeface="標楷體" panose="03000509000000000000" pitchFamily="65" charset="-120"/>
              </a:rPr>
              <a:t>：</a:t>
            </a:r>
            <a:r>
              <a:rPr lang="en-US" altLang="zh-TW" sz="2000" dirty="0" smtClean="0">
                <a:latin typeface="標楷體" panose="03000509000000000000" pitchFamily="65" charset="-120"/>
                <a:ea typeface="標楷體" panose="03000509000000000000" pitchFamily="65" charset="-120"/>
              </a:rPr>
              <a:t>A</a:t>
            </a:r>
            <a:r>
              <a:rPr lang="zh-TW" altLang="en-US"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B</a:t>
            </a:r>
            <a:r>
              <a:rPr lang="zh-TW" altLang="en-US" sz="2000" dirty="0">
                <a:latin typeface="標楷體" panose="03000509000000000000" pitchFamily="65" charset="-120"/>
                <a:ea typeface="標楷體" panose="03000509000000000000" pitchFamily="65" charset="-120"/>
              </a:rPr>
              <a:t>與</a:t>
            </a:r>
            <a:r>
              <a:rPr lang="en-US" altLang="zh-TW" sz="2000" dirty="0">
                <a:latin typeface="標楷體" panose="03000509000000000000" pitchFamily="65" charset="-120"/>
                <a:ea typeface="標楷體" panose="03000509000000000000" pitchFamily="65" charset="-120"/>
              </a:rPr>
              <a:t>C</a:t>
            </a:r>
            <a:r>
              <a:rPr lang="zh-TW" altLang="en-US" sz="2000" dirty="0">
                <a:latin typeface="標楷體" panose="03000509000000000000" pitchFamily="65" charset="-120"/>
                <a:ea typeface="標楷體" panose="03000509000000000000" pitchFamily="65" charset="-120"/>
              </a:rPr>
              <a:t>的得標金額分別為</a:t>
            </a:r>
            <a:r>
              <a:rPr lang="en-US" altLang="zh-TW" sz="2000" dirty="0">
                <a:latin typeface="標楷體" panose="03000509000000000000" pitchFamily="65" charset="-120"/>
                <a:ea typeface="標楷體" panose="03000509000000000000" pitchFamily="65" charset="-120"/>
              </a:rPr>
              <a:t>300</a:t>
            </a:r>
            <a:r>
              <a:rPr lang="zh-TW" altLang="en-US" sz="2000" dirty="0">
                <a:latin typeface="標楷體" panose="03000509000000000000" pitchFamily="65" charset="-120"/>
                <a:ea typeface="標楷體" panose="03000509000000000000" pitchFamily="65" charset="-120"/>
              </a:rPr>
              <a:t>億元、</a:t>
            </a:r>
            <a:r>
              <a:rPr lang="en-US" altLang="zh-TW" sz="2000" dirty="0">
                <a:latin typeface="標楷體" panose="03000509000000000000" pitchFamily="65" charset="-120"/>
                <a:ea typeface="標楷體" panose="03000509000000000000" pitchFamily="65" charset="-120"/>
              </a:rPr>
              <a:t>80</a:t>
            </a:r>
            <a:r>
              <a:rPr lang="zh-TW" altLang="en-US" sz="2000" dirty="0">
                <a:latin typeface="標楷體" panose="03000509000000000000" pitchFamily="65" charset="-120"/>
                <a:ea typeface="標楷體" panose="03000509000000000000" pitchFamily="65" charset="-120"/>
              </a:rPr>
              <a:t>億元與</a:t>
            </a:r>
            <a:r>
              <a:rPr lang="en-US" altLang="zh-TW" sz="2000" dirty="0">
                <a:latin typeface="標楷體" panose="03000509000000000000" pitchFamily="65" charset="-120"/>
                <a:ea typeface="標楷體" panose="03000509000000000000" pitchFamily="65" charset="-120"/>
              </a:rPr>
              <a:t>120</a:t>
            </a:r>
            <a:r>
              <a:rPr lang="zh-TW" altLang="en-US" sz="2000" dirty="0">
                <a:latin typeface="標楷體" panose="03000509000000000000" pitchFamily="65" charset="-120"/>
                <a:ea typeface="標楷體" panose="03000509000000000000" pitchFamily="65" charset="-120"/>
              </a:rPr>
              <a:t>億元</a:t>
            </a:r>
            <a:r>
              <a:rPr lang="zh-TW" altLang="zh-TW" sz="2000" dirty="0" smtClean="0">
                <a:latin typeface="標楷體" panose="03000509000000000000" pitchFamily="65" charset="-120"/>
                <a:ea typeface="標楷體" panose="03000509000000000000" pitchFamily="65" charset="-120"/>
              </a:rPr>
              <a:t>，得標</a:t>
            </a:r>
            <a:r>
              <a:rPr lang="zh-TW" altLang="zh-TW" sz="2000" dirty="0">
                <a:latin typeface="標楷體" panose="03000509000000000000" pitchFamily="65" charset="-120"/>
                <a:ea typeface="標楷體" panose="03000509000000000000" pitchFamily="65" charset="-120"/>
              </a:rPr>
              <a:t>價格都是</a:t>
            </a:r>
            <a:r>
              <a:rPr lang="en-US" altLang="zh-TW" sz="2000" dirty="0">
                <a:latin typeface="標楷體" panose="03000509000000000000" pitchFamily="65" charset="-120"/>
                <a:ea typeface="標楷體" panose="03000509000000000000" pitchFamily="65" charset="-120"/>
              </a:rPr>
              <a:t>96</a:t>
            </a:r>
            <a:r>
              <a:rPr lang="zh-TW" altLang="zh-TW" sz="2000" dirty="0">
                <a:latin typeface="標楷體" panose="03000509000000000000" pitchFamily="65" charset="-120"/>
                <a:ea typeface="標楷體" panose="03000509000000000000" pitchFamily="65" charset="-120"/>
              </a:rPr>
              <a:t>元。</a:t>
            </a:r>
          </a:p>
          <a:p>
            <a:pPr>
              <a:buFont typeface="Wingdings" panose="05000000000000000000" pitchFamily="2" charset="2"/>
              <a:buChar char="Ø"/>
            </a:pPr>
            <a:r>
              <a:rPr lang="zh-TW" altLang="zh-TW" sz="2000" dirty="0" smtClean="0">
                <a:solidFill>
                  <a:srgbClr val="002060"/>
                </a:solidFill>
                <a:latin typeface="標楷體" panose="03000509000000000000" pitchFamily="65" charset="-120"/>
                <a:ea typeface="標楷體" panose="03000509000000000000" pitchFamily="65" charset="-120"/>
              </a:rPr>
              <a:t>英國標</a:t>
            </a:r>
            <a:r>
              <a:rPr lang="zh-TW" altLang="en-US" sz="2000" dirty="0" smtClean="0">
                <a:solidFill>
                  <a:srgbClr val="002060"/>
                </a:solidFill>
                <a:latin typeface="標楷體" panose="03000509000000000000" pitchFamily="65" charset="-120"/>
                <a:ea typeface="標楷體" panose="03000509000000000000" pitchFamily="65" charset="-120"/>
              </a:rPr>
              <a:t>：</a:t>
            </a:r>
            <a:r>
              <a:rPr lang="en-US" altLang="zh-TW" sz="2000" dirty="0" smtClean="0">
                <a:latin typeface="標楷體" panose="03000509000000000000" pitchFamily="65" charset="-120"/>
                <a:ea typeface="標楷體" panose="03000509000000000000" pitchFamily="65" charset="-120"/>
              </a:rPr>
              <a:t>A</a:t>
            </a:r>
            <a:r>
              <a:rPr lang="zh-TW" altLang="zh-TW" sz="2000" dirty="0">
                <a:latin typeface="標楷體" panose="03000509000000000000" pitchFamily="65" charset="-120"/>
                <a:ea typeface="標楷體" panose="03000509000000000000" pitchFamily="65" charset="-120"/>
              </a:rPr>
              <a:t>、</a:t>
            </a:r>
            <a:r>
              <a:rPr lang="en-US" altLang="zh-TW" sz="2000" dirty="0">
                <a:latin typeface="標楷體" panose="03000509000000000000" pitchFamily="65" charset="-120"/>
                <a:ea typeface="標楷體" panose="03000509000000000000" pitchFamily="65" charset="-120"/>
              </a:rPr>
              <a:t>B</a:t>
            </a:r>
            <a:r>
              <a:rPr lang="zh-TW" altLang="zh-TW" sz="2000" dirty="0">
                <a:latin typeface="標楷體" panose="03000509000000000000" pitchFamily="65" charset="-120"/>
                <a:ea typeface="標楷體" panose="03000509000000000000" pitchFamily="65" charset="-120"/>
              </a:rPr>
              <a:t>與</a:t>
            </a:r>
            <a:r>
              <a:rPr lang="en-US" altLang="zh-TW" sz="2000" dirty="0">
                <a:latin typeface="標楷體" panose="03000509000000000000" pitchFamily="65" charset="-120"/>
                <a:ea typeface="標楷體" panose="03000509000000000000" pitchFamily="65" charset="-120"/>
              </a:rPr>
              <a:t>C</a:t>
            </a:r>
            <a:r>
              <a:rPr lang="zh-TW" altLang="zh-TW" sz="2000" dirty="0">
                <a:latin typeface="標楷體" panose="03000509000000000000" pitchFamily="65" charset="-120"/>
                <a:ea typeface="標楷體" panose="03000509000000000000" pitchFamily="65" charset="-120"/>
              </a:rPr>
              <a:t>的得標金額分別為</a:t>
            </a:r>
            <a:r>
              <a:rPr lang="en-US" altLang="zh-TW" sz="2000" dirty="0">
                <a:latin typeface="標楷體" panose="03000509000000000000" pitchFamily="65" charset="-120"/>
                <a:ea typeface="標楷體" panose="03000509000000000000" pitchFamily="65" charset="-120"/>
              </a:rPr>
              <a:t>300</a:t>
            </a:r>
            <a:r>
              <a:rPr lang="zh-TW" altLang="zh-TW" sz="2000" dirty="0">
                <a:latin typeface="標楷體" panose="03000509000000000000" pitchFamily="65" charset="-120"/>
                <a:ea typeface="標楷體" panose="03000509000000000000" pitchFamily="65" charset="-120"/>
              </a:rPr>
              <a:t>億元、</a:t>
            </a:r>
            <a:r>
              <a:rPr lang="en-US" altLang="zh-TW" sz="2000" dirty="0">
                <a:latin typeface="標楷體" panose="03000509000000000000" pitchFamily="65" charset="-120"/>
                <a:ea typeface="標楷體" panose="03000509000000000000" pitchFamily="65" charset="-120"/>
              </a:rPr>
              <a:t>80</a:t>
            </a:r>
            <a:r>
              <a:rPr lang="zh-TW" altLang="zh-TW" sz="2000" dirty="0">
                <a:latin typeface="標楷體" panose="03000509000000000000" pitchFamily="65" charset="-120"/>
                <a:ea typeface="標楷體" panose="03000509000000000000" pitchFamily="65" charset="-120"/>
              </a:rPr>
              <a:t>億元與</a:t>
            </a:r>
            <a:r>
              <a:rPr lang="en-US" altLang="zh-TW" sz="2000" dirty="0">
                <a:latin typeface="標楷體" panose="03000509000000000000" pitchFamily="65" charset="-120"/>
                <a:ea typeface="標楷體" panose="03000509000000000000" pitchFamily="65" charset="-120"/>
              </a:rPr>
              <a:t>120</a:t>
            </a:r>
            <a:r>
              <a:rPr lang="zh-TW" altLang="zh-TW" sz="2000" dirty="0">
                <a:latin typeface="標楷體" panose="03000509000000000000" pitchFamily="65" charset="-120"/>
                <a:ea typeface="標楷體" panose="03000509000000000000" pitchFamily="65" charset="-120"/>
              </a:rPr>
              <a:t>億元，得標價格分別是</a:t>
            </a:r>
            <a:r>
              <a:rPr lang="en-US" altLang="zh-TW" sz="2000" dirty="0">
                <a:latin typeface="標楷體" panose="03000509000000000000" pitchFamily="65" charset="-120"/>
                <a:ea typeface="標楷體" panose="03000509000000000000" pitchFamily="65" charset="-120"/>
              </a:rPr>
              <a:t>98</a:t>
            </a:r>
            <a:r>
              <a:rPr lang="zh-TW" altLang="zh-TW" sz="2000" dirty="0">
                <a:latin typeface="標楷體" panose="03000509000000000000" pitchFamily="65" charset="-120"/>
                <a:ea typeface="標楷體" panose="03000509000000000000" pitchFamily="65" charset="-120"/>
              </a:rPr>
              <a:t>元、</a:t>
            </a:r>
            <a:r>
              <a:rPr lang="en-US" altLang="zh-TW" sz="2000" dirty="0">
                <a:latin typeface="標楷體" panose="03000509000000000000" pitchFamily="65" charset="-120"/>
                <a:ea typeface="標楷體" panose="03000509000000000000" pitchFamily="65" charset="-120"/>
              </a:rPr>
              <a:t>97</a:t>
            </a:r>
            <a:r>
              <a:rPr lang="zh-TW" altLang="zh-TW" sz="2000" dirty="0">
                <a:latin typeface="標楷體" panose="03000509000000000000" pitchFamily="65" charset="-120"/>
                <a:ea typeface="標楷體" panose="03000509000000000000" pitchFamily="65" charset="-120"/>
              </a:rPr>
              <a:t>元與</a:t>
            </a:r>
            <a:r>
              <a:rPr lang="en-US" altLang="zh-TW" sz="2000" dirty="0">
                <a:latin typeface="標楷體" panose="03000509000000000000" pitchFamily="65" charset="-120"/>
                <a:ea typeface="標楷體" panose="03000509000000000000" pitchFamily="65" charset="-120"/>
              </a:rPr>
              <a:t>96</a:t>
            </a:r>
            <a:r>
              <a:rPr lang="zh-TW" altLang="zh-TW" sz="2000" dirty="0">
                <a:latin typeface="標楷體" panose="03000509000000000000" pitchFamily="65" charset="-120"/>
                <a:ea typeface="標楷體" panose="03000509000000000000" pitchFamily="65" charset="-120"/>
              </a:rPr>
              <a:t>元。</a:t>
            </a:r>
          </a:p>
          <a:p>
            <a:endParaRPr lang="zh-TW" altLang="en-US" sz="20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77</a:t>
            </a:fld>
            <a:endParaRPr lang="en-US" altLang="zh-TW"/>
          </a:p>
        </p:txBody>
      </p:sp>
      <p:sp>
        <p:nvSpPr>
          <p:cNvPr id="6" name="Title 1"/>
          <p:cNvSpPr>
            <a:spLocks noGrp="1"/>
          </p:cNvSpPr>
          <p:nvPr>
            <p:ph type="title"/>
          </p:nvPr>
        </p:nvSpPr>
        <p:spPr>
          <a:xfrm>
            <a:off x="0" y="190500"/>
            <a:ext cx="9144000" cy="934244"/>
          </a:xfrm>
        </p:spPr>
        <p:txBody>
          <a:bodyPr/>
          <a:lstStyle/>
          <a:p>
            <a:r>
              <a:rPr lang="zh-TW"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金融視窗</a:t>
            </a:r>
            <a:r>
              <a:rPr lang="en-US"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荷蘭標與英國</a:t>
            </a:r>
            <a:r>
              <a:rPr lang="zh-TW" altLang="zh-TW"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標</a:t>
            </a:r>
            <a:r>
              <a:rPr lang="en-US" altLang="zh-CN"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CN" altLang="en-US"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sz="4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zh-TW" altLang="en-US" sz="4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2423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772400" cy="1143000"/>
          </a:xfrm>
        </p:spPr>
        <p:txBody>
          <a:bodyPr/>
          <a:lstStyle/>
          <a:p>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附錄</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en-US"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r>
            <a:br>
              <a:rPr lang="en-US"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b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以</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等比級數改寫債券評價公式</a:t>
            </a:r>
            <a:endPar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3" name="Content Placeholder 2"/>
          <p:cNvSpPr>
            <a:spLocks noGrp="1"/>
          </p:cNvSpPr>
          <p:nvPr>
            <p:ph idx="1"/>
          </p:nvPr>
        </p:nvSpPr>
        <p:spPr>
          <a:xfrm>
            <a:off x="721743" y="1731108"/>
            <a:ext cx="7772400" cy="4517291"/>
          </a:xfrm>
        </p:spPr>
        <p:txBody>
          <a:bodyPr/>
          <a:lstStyle/>
          <a:p>
            <a:r>
              <a:rPr lang="zh-TW" altLang="zh-TW" sz="2800" dirty="0"/>
              <a:t>當債券每期給的利息都固定為</a:t>
            </a:r>
            <a:r>
              <a:rPr lang="en-US" altLang="zh-TW" sz="2800" i="1" dirty="0"/>
              <a:t>C</a:t>
            </a:r>
            <a:r>
              <a:rPr lang="zh-TW" altLang="zh-TW" sz="2800" dirty="0"/>
              <a:t>時，債券價格與殖利率的關係為</a:t>
            </a:r>
            <a:r>
              <a:rPr lang="zh-TW" altLang="zh-TW" sz="2800" dirty="0" smtClean="0"/>
              <a:t>：</a:t>
            </a:r>
            <a:endParaRPr lang="en-US" altLang="zh-TW" sz="2800" dirty="0" smtClean="0"/>
          </a:p>
          <a:p>
            <a:endParaRPr lang="en-US" altLang="zh-TW" sz="2800" dirty="0" smtClean="0"/>
          </a:p>
          <a:p>
            <a:pPr marL="0" indent="0">
              <a:buNone/>
            </a:pPr>
            <a:r>
              <a:rPr lang="en-US" altLang="zh-TW" sz="2800" dirty="0" smtClean="0"/>
              <a:t>							</a:t>
            </a:r>
            <a:r>
              <a:rPr lang="en-US" altLang="zh-CN" sz="2800" dirty="0" smtClean="0"/>
              <a:t>(1)</a:t>
            </a:r>
            <a:endParaRPr lang="en-US" altLang="zh-TW" sz="2800" dirty="0" smtClean="0"/>
          </a:p>
          <a:p>
            <a:r>
              <a:rPr lang="zh-TW" altLang="zh-TW" sz="2800" dirty="0" smtClean="0"/>
              <a:t>令</a:t>
            </a:r>
            <a:r>
              <a:rPr lang="en-US" altLang="zh-TW" sz="2800" dirty="0"/>
              <a:t>:</a:t>
            </a:r>
            <a:endParaRPr lang="zh-TW" altLang="zh-TW" sz="2800" dirty="0" smtClean="0"/>
          </a:p>
          <a:p>
            <a:pPr marL="0" indent="0">
              <a:buNone/>
            </a:pPr>
            <a:r>
              <a:rPr lang="en-US" altLang="zh-TW" sz="2800" dirty="0" smtClean="0"/>
              <a:t>							</a:t>
            </a:r>
            <a:r>
              <a:rPr lang="en-US" altLang="zh-CN" sz="2800" dirty="0" smtClean="0"/>
              <a:t>(2)</a:t>
            </a:r>
            <a:endParaRPr lang="en-US" altLang="zh-TW" sz="2800" dirty="0" smtClean="0"/>
          </a:p>
          <a:p>
            <a:r>
              <a:rPr lang="zh-TW" altLang="zh-TW" sz="2800" dirty="0" smtClean="0"/>
              <a:t>以</a:t>
            </a:r>
            <a:r>
              <a:rPr lang="en-US" altLang="zh-TW" sz="2800" dirty="0" smtClean="0"/>
              <a:t>(1+y)</a:t>
            </a:r>
            <a:r>
              <a:rPr lang="zh-TW" altLang="zh-TW" sz="2800" dirty="0" smtClean="0"/>
              <a:t>乘</a:t>
            </a:r>
            <a:r>
              <a:rPr lang="zh-TW" altLang="zh-TW" sz="2800" dirty="0"/>
              <a:t>以</a:t>
            </a:r>
            <a:r>
              <a:rPr lang="zh-TW" altLang="zh-TW" sz="2800" dirty="0" smtClean="0"/>
              <a:t>第</a:t>
            </a:r>
            <a:r>
              <a:rPr lang="en-US" altLang="zh-TW" sz="2800" dirty="0" smtClean="0"/>
              <a:t>(2)</a:t>
            </a:r>
            <a:r>
              <a:rPr lang="zh-TW" altLang="zh-TW" sz="2800" dirty="0" smtClean="0"/>
              <a:t>式</a:t>
            </a:r>
            <a:r>
              <a:rPr lang="zh-TW" altLang="zh-TW" sz="2800" dirty="0"/>
              <a:t>可得</a:t>
            </a:r>
            <a:r>
              <a:rPr lang="zh-TW" altLang="zh-TW" sz="2800" dirty="0" smtClean="0"/>
              <a:t>：</a:t>
            </a:r>
            <a:endParaRPr lang="en-US" altLang="zh-TW" sz="2800" dirty="0"/>
          </a:p>
          <a:p>
            <a:endParaRPr lang="en-US" altLang="zh-TW" sz="2800" dirty="0" smtClean="0"/>
          </a:p>
          <a:p>
            <a:pPr marL="0" indent="0">
              <a:buNone/>
            </a:pPr>
            <a:r>
              <a:rPr lang="en-US" altLang="zh-TW" sz="2800" dirty="0"/>
              <a:t>	</a:t>
            </a:r>
            <a:r>
              <a:rPr lang="en-US" altLang="zh-TW" sz="2800" dirty="0" smtClean="0"/>
              <a:t>						</a:t>
            </a:r>
            <a:r>
              <a:rPr lang="en-US" altLang="zh-CN" sz="2800" dirty="0" smtClean="0"/>
              <a:t>(3)</a:t>
            </a:r>
            <a:endParaRPr lang="zh-TW" altLang="zh-TW"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78</a:t>
            </a:fld>
            <a:endParaRPr lang="en-US" altLang="zh-TW"/>
          </a:p>
        </p:txBody>
      </p:sp>
      <p:graphicFrame>
        <p:nvGraphicFramePr>
          <p:cNvPr id="6" name="Object 5"/>
          <p:cNvGraphicFramePr>
            <a:graphicFrameLocks noChangeAspect="1"/>
          </p:cNvGraphicFramePr>
          <p:nvPr>
            <p:extLst>
              <p:ext uri="{D42A27DB-BD31-4B8C-83A1-F6EECF244321}">
                <p14:modId xmlns:p14="http://schemas.microsoft.com/office/powerpoint/2010/main" val="3083872001"/>
              </p:ext>
            </p:extLst>
          </p:nvPr>
        </p:nvGraphicFramePr>
        <p:xfrm>
          <a:off x="1835696" y="2614943"/>
          <a:ext cx="4997669" cy="1190972"/>
        </p:xfrm>
        <a:graphic>
          <a:graphicData uri="http://schemas.openxmlformats.org/presentationml/2006/ole">
            <mc:AlternateContent xmlns:mc="http://schemas.openxmlformats.org/markup-compatibility/2006">
              <mc:Choice xmlns:v="urn:schemas-microsoft-com:vml" Requires="v">
                <p:oleObj spid="_x0000_s41997" name="Equation" r:id="rId3" imgW="3632040" imgH="990360" progId="Equation.DSMT4">
                  <p:embed/>
                </p:oleObj>
              </mc:Choice>
              <mc:Fallback>
                <p:oleObj name="Equation" r:id="rId3" imgW="3632040" imgH="99036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2614943"/>
                        <a:ext cx="4997669" cy="1190972"/>
                      </a:xfrm>
                      <a:prstGeom prst="rect">
                        <a:avLst/>
                      </a:prstGeom>
                      <a:noFill/>
                    </p:spPr>
                  </p:pic>
                </p:oleObj>
              </mc:Fallback>
            </mc:AlternateContent>
          </a:graphicData>
        </a:graphic>
      </p:graphicFrame>
      <p:pic>
        <p:nvPicPr>
          <p:cNvPr id="4198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5696" y="3956855"/>
            <a:ext cx="4037112" cy="672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7744" y="5376133"/>
            <a:ext cx="3971214" cy="63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19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nodeType="withEffect">
                                  <p:stCondLst>
                                    <p:cond delay="0"/>
                                  </p:stCondLst>
                                  <p:childTnLst>
                                    <p:set>
                                      <p:cBhvr>
                                        <p:cTn id="43" dur="1" fill="hold">
                                          <p:stCondLst>
                                            <p:cond delay="0"/>
                                          </p:stCondLst>
                                        </p:cTn>
                                        <p:tgtEl>
                                          <p:spTgt spid="41987"/>
                                        </p:tgtEl>
                                        <p:attrNameLst>
                                          <p:attrName>style.visibility</p:attrName>
                                        </p:attrNameLst>
                                      </p:cBhvr>
                                      <p:to>
                                        <p:strVal val="visible"/>
                                      </p:to>
                                    </p:set>
                                    <p:animEffect transition="in" filter="fade">
                                      <p:cBhvr>
                                        <p:cTn id="44" dur="500"/>
                                        <p:tgtEl>
                                          <p:spTgt spid="41987"/>
                                        </p:tgtEl>
                                      </p:cBhvr>
                                    </p:animEffect>
                                  </p:childTnLst>
                                </p:cTn>
                              </p:par>
                              <p:par>
                                <p:cTn id="45" presetID="10" presetClass="entr" presetSubtype="0" fill="hold" nodeType="withEffect">
                                  <p:stCondLst>
                                    <p:cond delay="0"/>
                                  </p:stCondLst>
                                  <p:childTnLst>
                                    <p:set>
                                      <p:cBhvr>
                                        <p:cTn id="46" dur="1" fill="hold">
                                          <p:stCondLst>
                                            <p:cond delay="0"/>
                                          </p:stCondLst>
                                        </p:cTn>
                                        <p:tgtEl>
                                          <p:spTgt spid="41988"/>
                                        </p:tgtEl>
                                        <p:attrNameLst>
                                          <p:attrName>style.visibility</p:attrName>
                                        </p:attrNameLst>
                                      </p:cBhvr>
                                      <p:to>
                                        <p:strVal val="visible"/>
                                      </p:to>
                                    </p:set>
                                    <p:animEffect transition="in" filter="fade">
                                      <p:cBhvr>
                                        <p:cTn id="47"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zh-TW" altLang="zh-TW" sz="2800" dirty="0"/>
              <a:t>以</a:t>
            </a:r>
            <a:r>
              <a:rPr lang="zh-TW" altLang="zh-TW" sz="2800" dirty="0" smtClean="0"/>
              <a:t>第</a:t>
            </a:r>
            <a:r>
              <a:rPr lang="en-US" altLang="zh-TW" sz="2800" dirty="0" smtClean="0"/>
              <a:t>(3)</a:t>
            </a:r>
            <a:r>
              <a:rPr lang="zh-TW" altLang="zh-TW" sz="2800" dirty="0" smtClean="0"/>
              <a:t>式</a:t>
            </a:r>
            <a:r>
              <a:rPr lang="zh-TW" altLang="zh-TW" sz="2800" dirty="0"/>
              <a:t>減</a:t>
            </a:r>
            <a:r>
              <a:rPr lang="zh-TW" altLang="zh-TW" sz="2800" dirty="0" smtClean="0"/>
              <a:t>第</a:t>
            </a:r>
            <a:r>
              <a:rPr lang="en-US" altLang="zh-TW" sz="2800" dirty="0" smtClean="0"/>
              <a:t>(2)</a:t>
            </a:r>
            <a:r>
              <a:rPr lang="zh-TW" altLang="zh-TW" sz="2800" dirty="0" smtClean="0"/>
              <a:t>式</a:t>
            </a:r>
            <a:r>
              <a:rPr lang="zh-TW" altLang="zh-TW" sz="2800" dirty="0"/>
              <a:t>並整理可得</a:t>
            </a:r>
            <a:r>
              <a:rPr lang="zh-TW" altLang="zh-TW" sz="2800" dirty="0" smtClean="0"/>
              <a:t>：</a:t>
            </a:r>
            <a:endParaRPr lang="en-US" altLang="zh-TW" sz="2800" dirty="0" smtClean="0"/>
          </a:p>
          <a:p>
            <a:endParaRPr lang="en-US" altLang="zh-TW" sz="2800" dirty="0" smtClean="0"/>
          </a:p>
          <a:p>
            <a:pPr marL="0" indent="0">
              <a:buNone/>
            </a:pPr>
            <a:r>
              <a:rPr lang="en-US" altLang="zh-TW" sz="2800" dirty="0" smtClean="0"/>
              <a:t>							</a:t>
            </a:r>
            <a:r>
              <a:rPr lang="en-US" altLang="zh-CN" sz="2800" dirty="0" smtClean="0"/>
              <a:t>(4)</a:t>
            </a:r>
            <a:endParaRPr lang="en-US" altLang="zh-TW" sz="2800" dirty="0"/>
          </a:p>
          <a:p>
            <a:r>
              <a:rPr lang="zh-TW" altLang="zh-TW" sz="2800" dirty="0"/>
              <a:t>將</a:t>
            </a:r>
            <a:r>
              <a:rPr lang="zh-TW" altLang="zh-TW" sz="2800" dirty="0" smtClean="0"/>
              <a:t>第</a:t>
            </a:r>
            <a:r>
              <a:rPr lang="en-US" altLang="zh-TW" sz="2800" dirty="0" smtClean="0"/>
              <a:t>(4)</a:t>
            </a:r>
            <a:r>
              <a:rPr lang="zh-TW" altLang="zh-TW" sz="2800" dirty="0" smtClean="0"/>
              <a:t>式</a:t>
            </a:r>
            <a:r>
              <a:rPr lang="zh-TW" altLang="zh-TW" sz="2800" dirty="0"/>
              <a:t>帶入</a:t>
            </a:r>
            <a:r>
              <a:rPr lang="zh-TW" altLang="zh-TW" sz="2800" dirty="0" smtClean="0"/>
              <a:t>第</a:t>
            </a:r>
            <a:r>
              <a:rPr lang="en-US" altLang="zh-TW" sz="2800" dirty="0" smtClean="0"/>
              <a:t>(1)</a:t>
            </a:r>
            <a:r>
              <a:rPr lang="zh-TW" altLang="zh-TW" sz="2800" dirty="0" smtClean="0"/>
              <a:t>式</a:t>
            </a:r>
            <a:r>
              <a:rPr lang="zh-TW" altLang="zh-TW" sz="2800" dirty="0"/>
              <a:t>可得</a:t>
            </a:r>
            <a:r>
              <a:rPr lang="zh-TW" altLang="zh-TW" sz="2800" dirty="0" smtClean="0"/>
              <a:t>：</a:t>
            </a:r>
            <a:endParaRPr lang="en-US" altLang="zh-TW" sz="2800" dirty="0"/>
          </a:p>
          <a:p>
            <a:endParaRPr lang="en-US" altLang="zh-TW" sz="2800" dirty="0" smtClean="0"/>
          </a:p>
          <a:p>
            <a:pPr marL="0" indent="0">
              <a:buNone/>
            </a:pPr>
            <a:r>
              <a:rPr lang="en-US" altLang="zh-TW" sz="2800" dirty="0"/>
              <a:t>	</a:t>
            </a:r>
            <a:r>
              <a:rPr lang="en-US" altLang="zh-TW" sz="2800" dirty="0" smtClean="0"/>
              <a:t>						</a:t>
            </a:r>
            <a:r>
              <a:rPr lang="en-US" altLang="zh-CN" sz="2800" dirty="0" smtClean="0"/>
              <a:t>(5)</a:t>
            </a:r>
            <a:endParaRPr lang="zh-TW" altLang="zh-TW" sz="2800"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19C3B4B-9D32-4D1F-BB32-9F0F51462AB4}" type="slidenum">
              <a:rPr lang="en-US" altLang="zh-TW" smtClean="0"/>
              <a:pPr>
                <a:defRPr/>
              </a:pPr>
              <a:t>79</a:t>
            </a:fld>
            <a:endParaRPr lang="en-US" altLang="zh-TW"/>
          </a:p>
        </p:txBody>
      </p:sp>
      <p:sp>
        <p:nvSpPr>
          <p:cNvPr id="6" name="Title 1"/>
          <p:cNvSpPr>
            <a:spLocks noGrp="1"/>
          </p:cNvSpPr>
          <p:nvPr>
            <p:ph type="title"/>
          </p:nvPr>
        </p:nvSpPr>
        <p:spPr>
          <a:xfrm>
            <a:off x="0" y="224592"/>
            <a:ext cx="9144000" cy="1143000"/>
          </a:xfrm>
        </p:spPr>
        <p:txBody>
          <a:bodyPr/>
          <a:lstStyle/>
          <a:p>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附錄</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en-US"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r>
            <a:br>
              <a:rPr lang="en-US"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b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以</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等比級數改寫債券評價</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公式</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CN"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pic>
        <p:nvPicPr>
          <p:cNvPr id="430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7333" y="2627174"/>
            <a:ext cx="2077219" cy="83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7"/>
          <p:cNvGraphicFramePr>
            <a:graphicFrameLocks noChangeAspect="1"/>
          </p:cNvGraphicFramePr>
          <p:nvPr>
            <p:extLst>
              <p:ext uri="{D42A27DB-BD31-4B8C-83A1-F6EECF244321}">
                <p14:modId xmlns:p14="http://schemas.microsoft.com/office/powerpoint/2010/main" val="1162051000"/>
              </p:ext>
            </p:extLst>
          </p:nvPr>
        </p:nvGraphicFramePr>
        <p:xfrm>
          <a:off x="1547664" y="4365104"/>
          <a:ext cx="3709977" cy="720080"/>
        </p:xfrm>
        <a:graphic>
          <a:graphicData uri="http://schemas.openxmlformats.org/presentationml/2006/ole">
            <mc:AlternateContent xmlns:mc="http://schemas.openxmlformats.org/markup-compatibility/2006">
              <mc:Choice xmlns:v="urn:schemas-microsoft-com:vml" Requires="v">
                <p:oleObj spid="_x0000_s43021" name="Equation" r:id="rId4" imgW="2603500" imgH="444500" progId="Equation.DSMT4">
                  <p:embed/>
                </p:oleObj>
              </mc:Choice>
              <mc:Fallback>
                <p:oleObj name="Equation" r:id="rId4" imgW="2603500" imgH="4445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4365104"/>
                        <a:ext cx="3709977" cy="720080"/>
                      </a:xfrm>
                      <a:prstGeom prst="rect">
                        <a:avLst/>
                      </a:prstGeom>
                      <a:noFill/>
                    </p:spPr>
                  </p:pic>
                </p:oleObj>
              </mc:Fallback>
            </mc:AlternateContent>
          </a:graphicData>
        </a:graphic>
      </p:graphicFrame>
    </p:spTree>
    <p:extLst>
      <p:ext uri="{BB962C8B-B14F-4D97-AF65-F5344CB8AC3E}">
        <p14:creationId xmlns:p14="http://schemas.microsoft.com/office/powerpoint/2010/main" val="405310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301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ftr" sz="quarter" idx="11"/>
          </p:nvPr>
        </p:nvSpPr>
        <p:spPr>
          <a:noFill/>
        </p:spPr>
        <p:txBody>
          <a:bodyPr/>
          <a:lstStyle/>
          <a:p>
            <a:r>
              <a:rPr lang="zh-TW" altLang="en-US" smtClean="0"/>
              <a:t>黃志典：金融市場概論</a:t>
            </a:r>
            <a:endParaRPr lang="en-US" altLang="zh-TW" smtClean="0"/>
          </a:p>
        </p:txBody>
      </p:sp>
      <p:sp>
        <p:nvSpPr>
          <p:cNvPr id="66563" name="投影片編號版面配置區 5"/>
          <p:cNvSpPr>
            <a:spLocks noGrp="1"/>
          </p:cNvSpPr>
          <p:nvPr>
            <p:ph type="sldNum" sz="quarter" idx="12"/>
          </p:nvPr>
        </p:nvSpPr>
        <p:spPr>
          <a:noFill/>
        </p:spPr>
        <p:txBody>
          <a:bodyPr/>
          <a:lstStyle/>
          <a:p>
            <a:fld id="{D45F8A4D-54AB-4A93-810D-19A2B12D1DF4}" type="slidenum">
              <a:rPr lang="en-US" altLang="zh-TW" smtClean="0"/>
              <a:pPr/>
              <a:t>80</a:t>
            </a:fld>
            <a:endParaRPr lang="en-US" altLang="zh-TW" smtClean="0"/>
          </a:p>
        </p:txBody>
      </p:sp>
      <p:sp>
        <p:nvSpPr>
          <p:cNvPr id="168962" name="Rectangle 2"/>
          <p:cNvSpPr>
            <a:spLocks noGrp="1" noChangeArrowheads="1"/>
          </p:cNvSpPr>
          <p:nvPr>
            <p:ph type="title"/>
          </p:nvPr>
        </p:nvSpPr>
        <p:spPr>
          <a:xfrm>
            <a:off x="685800" y="609600"/>
            <a:ext cx="7772400" cy="1595264"/>
          </a:xfrm>
        </p:spPr>
        <p:txBody>
          <a:bodyPr/>
          <a:lstStyle/>
          <a:p>
            <a:pPr eaLnBrk="1" hangingPunct="1">
              <a:defRPr/>
            </a:pPr>
            <a:r>
              <a:rPr lang="zh-TW" altLang="en-US" sz="4000" dirty="0" smtClean="0"/>
              <a:t>附錄</a:t>
            </a:r>
            <a:r>
              <a:rPr lang="en-US" altLang="zh-CN" sz="4000" dirty="0" smtClean="0"/>
              <a:t>2</a:t>
            </a:r>
            <a:r>
              <a:rPr lang="en-US" altLang="zh-TW" sz="4000" dirty="0" smtClean="0"/>
              <a:t>:</a:t>
            </a:r>
            <a:r>
              <a:rPr lang="zh-TW" altLang="zh-TW" sz="4000" dirty="0">
                <a:effectLst/>
              </a:rPr>
              <a:t>如何衡量債券的利率風險</a:t>
            </a:r>
            <a:r>
              <a:rPr lang="en-US" altLang="zh-TW" sz="4000" dirty="0">
                <a:effectLst/>
              </a:rPr>
              <a:t>?</a:t>
            </a:r>
            <a:endParaRPr lang="zh-TW" altLang="en-US" sz="4000" dirty="0" smtClean="0"/>
          </a:p>
        </p:txBody>
      </p:sp>
      <p:sp>
        <p:nvSpPr>
          <p:cNvPr id="66565" name="Rectangle 3"/>
          <p:cNvSpPr>
            <a:spLocks noGrp="1" noChangeArrowheads="1"/>
          </p:cNvSpPr>
          <p:nvPr>
            <p:ph type="body" idx="1"/>
          </p:nvPr>
        </p:nvSpPr>
        <p:spPr>
          <a:xfrm>
            <a:off x="755650" y="2183498"/>
            <a:ext cx="7702550" cy="2591866"/>
          </a:xfrm>
        </p:spPr>
        <p:txBody>
          <a:bodyPr/>
          <a:lstStyle/>
          <a:p>
            <a:pPr eaLnBrk="1" hangingPunct="1">
              <a:lnSpc>
                <a:spcPct val="110000"/>
              </a:lnSpc>
              <a:spcBef>
                <a:spcPct val="30000"/>
              </a:spcBef>
            </a:pPr>
            <a:r>
              <a:rPr lang="zh-TW" altLang="zh-TW" sz="2800" dirty="0">
                <a:latin typeface="標楷體" panose="03000509000000000000" pitchFamily="65" charset="-120"/>
                <a:ea typeface="標楷體" panose="03000509000000000000" pitchFamily="65" charset="-120"/>
              </a:rPr>
              <a:t>債券的評價公式</a:t>
            </a:r>
            <a:r>
              <a:rPr lang="zh-TW" altLang="zh-TW" sz="2800" dirty="0" smtClean="0">
                <a:latin typeface="標楷體" panose="03000509000000000000" pitchFamily="65" charset="-120"/>
                <a:ea typeface="標楷體" panose="03000509000000000000" pitchFamily="65" charset="-120"/>
              </a:rPr>
              <a:t>可知</a:t>
            </a:r>
            <a:endParaRPr lang="en-US" altLang="zh-TW" sz="2800" dirty="0">
              <a:latin typeface="標楷體" panose="03000509000000000000" pitchFamily="65" charset="-120"/>
              <a:ea typeface="標楷體" panose="03000509000000000000" pitchFamily="65" charset="-120"/>
            </a:endParaRPr>
          </a:p>
          <a:p>
            <a:pPr lvl="1" eaLnBrk="1" hangingPunct="1">
              <a:lnSpc>
                <a:spcPct val="110000"/>
              </a:lnSpc>
              <a:spcBef>
                <a:spcPct val="30000"/>
              </a:spcBef>
            </a:pPr>
            <a:r>
              <a:rPr lang="zh-TW" altLang="en-US" dirty="0" smtClean="0">
                <a:latin typeface="標楷體" panose="03000509000000000000" pitchFamily="65" charset="-120"/>
                <a:ea typeface="標楷體" panose="03000509000000000000" pitchFamily="65" charset="-120"/>
              </a:rPr>
              <a:t>債券的價格與殖利率呈反向變動關係，殖利率變動所引起的債券價格變動稱為債券的利率風險。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8962"/>
                                        </p:tgtEl>
                                        <p:attrNameLst>
                                          <p:attrName>style.visibility</p:attrName>
                                        </p:attrNameLst>
                                      </p:cBhvr>
                                      <p:to>
                                        <p:strVal val="visible"/>
                                      </p:to>
                                    </p:set>
                                    <p:animEffect transition="in" filter="wipe(down)">
                                      <p:cBhvr>
                                        <p:cTn id="7" dur="500"/>
                                        <p:tgtEl>
                                          <p:spTgt spid="16896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6565">
                                            <p:txEl>
                                              <p:pRg st="0" end="0"/>
                                            </p:txEl>
                                          </p:spTgt>
                                        </p:tgtEl>
                                        <p:attrNameLst>
                                          <p:attrName>style.visibility</p:attrName>
                                        </p:attrNameLst>
                                      </p:cBhvr>
                                      <p:to>
                                        <p:strVal val="visible"/>
                                      </p:to>
                                    </p:set>
                                    <p:animEffect transition="in" filter="fade">
                                      <p:cBhvr>
                                        <p:cTn id="12" dur="1000"/>
                                        <p:tgtEl>
                                          <p:spTgt spid="66565">
                                            <p:txEl>
                                              <p:pRg st="0" end="0"/>
                                            </p:txEl>
                                          </p:spTgt>
                                        </p:tgtEl>
                                      </p:cBhvr>
                                    </p:animEffect>
                                    <p:anim calcmode="lin" valueType="num">
                                      <p:cBhvr>
                                        <p:cTn id="13" dur="1000" fill="hold"/>
                                        <p:tgtEl>
                                          <p:spTgt spid="6656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6565">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6565">
                                            <p:txEl>
                                              <p:pRg st="1" end="1"/>
                                            </p:txEl>
                                          </p:spTgt>
                                        </p:tgtEl>
                                        <p:attrNameLst>
                                          <p:attrName>style.visibility</p:attrName>
                                        </p:attrNameLst>
                                      </p:cBhvr>
                                      <p:to>
                                        <p:strVal val="visible"/>
                                      </p:to>
                                    </p:set>
                                    <p:animEffect transition="in" filter="fade">
                                      <p:cBhvr>
                                        <p:cTn id="17" dur="1000"/>
                                        <p:tgtEl>
                                          <p:spTgt spid="66565">
                                            <p:txEl>
                                              <p:pRg st="1" end="1"/>
                                            </p:txEl>
                                          </p:spTgt>
                                        </p:tgtEl>
                                      </p:cBhvr>
                                    </p:animEffect>
                                    <p:anim calcmode="lin" valueType="num">
                                      <p:cBhvr>
                                        <p:cTn id="18" dur="1000" fill="hold"/>
                                        <p:tgtEl>
                                          <p:spTgt spid="6656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6656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6656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債券的利率風險</a:t>
            </a:r>
            <a:endParaRPr lang="zh-TW" altLang="en-US" dirty="0"/>
          </a:p>
        </p:txBody>
      </p:sp>
      <p:sp>
        <p:nvSpPr>
          <p:cNvPr id="67587" name="內容版面配置區 2"/>
          <p:cNvSpPr>
            <a:spLocks noGrp="1"/>
          </p:cNvSpPr>
          <p:nvPr>
            <p:ph idx="1"/>
          </p:nvPr>
        </p:nvSpPr>
        <p:spPr/>
        <p:txBody>
          <a:bodyPr/>
          <a:lstStyle/>
          <a:p>
            <a:pPr eaLnBrk="1" hangingPunct="1">
              <a:lnSpc>
                <a:spcPct val="110000"/>
              </a:lnSpc>
              <a:spcBef>
                <a:spcPct val="30000"/>
              </a:spcBef>
            </a:pPr>
            <a:r>
              <a:rPr lang="zh-TW" altLang="en-US" sz="2800" dirty="0" smtClean="0"/>
              <a:t>衡量債券利率風險的工具</a:t>
            </a:r>
          </a:p>
          <a:p>
            <a:pPr lvl="1" eaLnBrk="1" hangingPunct="1">
              <a:lnSpc>
                <a:spcPct val="110000"/>
              </a:lnSpc>
              <a:spcBef>
                <a:spcPct val="30000"/>
              </a:spcBef>
            </a:pPr>
            <a:r>
              <a:rPr lang="zh-TW" altLang="en-US" b="1" dirty="0" smtClean="0">
                <a:solidFill>
                  <a:srgbClr val="002060"/>
                </a:solidFill>
              </a:rPr>
              <a:t>存續期間</a:t>
            </a:r>
            <a:r>
              <a:rPr lang="en-US" altLang="zh-TW" b="1" dirty="0" smtClean="0">
                <a:solidFill>
                  <a:srgbClr val="002060"/>
                </a:solidFill>
              </a:rPr>
              <a:t>(D)</a:t>
            </a:r>
          </a:p>
          <a:p>
            <a:pPr lvl="1" eaLnBrk="1" hangingPunct="1">
              <a:lnSpc>
                <a:spcPct val="110000"/>
              </a:lnSpc>
              <a:spcBef>
                <a:spcPct val="30000"/>
              </a:spcBef>
            </a:pPr>
            <a:r>
              <a:rPr lang="zh-TW" altLang="en-US" b="1" dirty="0" smtClean="0">
                <a:solidFill>
                  <a:srgbClr val="002060"/>
                </a:solidFill>
              </a:rPr>
              <a:t>凸</a:t>
            </a:r>
            <a:r>
              <a:rPr lang="zh-TW" altLang="zh-TW" b="1" dirty="0" smtClean="0">
                <a:solidFill>
                  <a:srgbClr val="002060"/>
                </a:solidFill>
              </a:rPr>
              <a:t>率</a:t>
            </a:r>
            <a:r>
              <a:rPr lang="en-US" altLang="zh-TW" b="1" dirty="0" smtClean="0">
                <a:solidFill>
                  <a:srgbClr val="002060"/>
                </a:solidFill>
              </a:rPr>
              <a:t>(CV)</a:t>
            </a:r>
          </a:p>
          <a:p>
            <a:pPr eaLnBrk="1" hangingPunct="1">
              <a:lnSpc>
                <a:spcPct val="110000"/>
              </a:lnSpc>
              <a:spcBef>
                <a:spcPct val="30000"/>
              </a:spcBef>
              <a:buFont typeface="Wingdings" panose="05000000000000000000" pitchFamily="2" charset="2"/>
              <a:buChar char="Ø"/>
            </a:pPr>
            <a:r>
              <a:rPr lang="zh-TW" altLang="zh-TW" sz="2800" dirty="0" smtClean="0"/>
              <a:t>如果殖利率只是小幅變動，存續期間衡量債券利率</a:t>
            </a:r>
            <a:r>
              <a:rPr lang="zh-TW" altLang="zh-TW" sz="2800" dirty="0"/>
              <a:t>風險</a:t>
            </a:r>
            <a:r>
              <a:rPr lang="zh-TW" altLang="zh-TW" sz="2800" dirty="0" smtClean="0"/>
              <a:t>。</a:t>
            </a:r>
            <a:endParaRPr lang="en-US" altLang="zh-TW" sz="2800" dirty="0"/>
          </a:p>
          <a:p>
            <a:pPr eaLnBrk="1" hangingPunct="1">
              <a:lnSpc>
                <a:spcPct val="110000"/>
              </a:lnSpc>
              <a:spcBef>
                <a:spcPct val="30000"/>
              </a:spcBef>
              <a:buFont typeface="Wingdings" panose="05000000000000000000" pitchFamily="2" charset="2"/>
              <a:buChar char="Ø"/>
            </a:pPr>
            <a:r>
              <a:rPr lang="zh-TW" altLang="zh-TW" sz="2800" dirty="0" smtClean="0"/>
              <a:t>如果殖利率大幅變動，必須使用存續期間與凸</a:t>
            </a:r>
            <a:r>
              <a:rPr lang="zh-CN" altLang="en-US" sz="2800" dirty="0" smtClean="0"/>
              <a:t>率</a:t>
            </a:r>
            <a:r>
              <a:rPr lang="zh-TW" altLang="zh-TW" sz="2800" dirty="0" smtClean="0"/>
              <a:t>才能準確衡量利率風險的大小。</a:t>
            </a:r>
          </a:p>
          <a:p>
            <a:pPr lvl="1" eaLnBrk="1" hangingPunct="1">
              <a:lnSpc>
                <a:spcPct val="110000"/>
              </a:lnSpc>
              <a:spcBef>
                <a:spcPct val="30000"/>
              </a:spcBef>
              <a:buFont typeface="Wingdings" pitchFamily="2" charset="2"/>
              <a:buNone/>
            </a:pPr>
            <a:endParaRPr lang="en-US" altLang="zh-TW" dirty="0" smtClean="0"/>
          </a:p>
          <a:p>
            <a:endParaRPr lang="zh-TW" altLang="en-US" sz="2800" dirty="0" smtClean="0"/>
          </a:p>
        </p:txBody>
      </p:sp>
      <p:sp>
        <p:nvSpPr>
          <p:cNvPr id="67588" name="頁尾版面配置區 3"/>
          <p:cNvSpPr>
            <a:spLocks noGrp="1"/>
          </p:cNvSpPr>
          <p:nvPr>
            <p:ph type="ftr" sz="quarter" idx="11"/>
          </p:nvPr>
        </p:nvSpPr>
        <p:spPr>
          <a:noFill/>
        </p:spPr>
        <p:txBody>
          <a:bodyPr/>
          <a:lstStyle/>
          <a:p>
            <a:r>
              <a:rPr lang="zh-TW" altLang="en-US" dirty="0" smtClean="0">
                <a:solidFill>
                  <a:srgbClr val="000000"/>
                </a:solidFill>
              </a:rPr>
              <a:t>黃志典：金融市場概論</a:t>
            </a:r>
            <a:endParaRPr lang="en-US" altLang="zh-TW" dirty="0" smtClean="0">
              <a:solidFill>
                <a:srgbClr val="000000"/>
              </a:solidFill>
            </a:endParaRPr>
          </a:p>
        </p:txBody>
      </p:sp>
      <p:sp>
        <p:nvSpPr>
          <p:cNvPr id="67589" name="投影片編號版面配置區 4"/>
          <p:cNvSpPr>
            <a:spLocks noGrp="1"/>
          </p:cNvSpPr>
          <p:nvPr>
            <p:ph type="sldNum" sz="quarter" idx="12"/>
          </p:nvPr>
        </p:nvSpPr>
        <p:spPr>
          <a:noFill/>
        </p:spPr>
        <p:txBody>
          <a:bodyPr/>
          <a:lstStyle/>
          <a:p>
            <a:fld id="{7F4E57EB-F8FA-4FFF-B27B-DB200EFE9110}" type="slidenum">
              <a:rPr lang="en-US" altLang="zh-TW" smtClean="0">
                <a:solidFill>
                  <a:srgbClr val="000000"/>
                </a:solidFill>
              </a:rPr>
              <a:pPr/>
              <a:t>81</a:t>
            </a:fld>
            <a:endParaRPr lang="en-US" altLang="zh-TW" smtClean="0">
              <a:solidFill>
                <a:srgbClr val="000000"/>
              </a:solidFill>
            </a:endParaRPr>
          </a:p>
        </p:txBody>
      </p:sp>
    </p:spTree>
    <p:extLst>
      <p:ext uri="{BB962C8B-B14F-4D97-AF65-F5344CB8AC3E}">
        <p14:creationId xmlns:p14="http://schemas.microsoft.com/office/powerpoint/2010/main" val="385793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7587">
                                            <p:txEl>
                                              <p:pRg st="0" end="0"/>
                                            </p:txEl>
                                          </p:spTgt>
                                        </p:tgtEl>
                                        <p:attrNameLst>
                                          <p:attrName>style.visibility</p:attrName>
                                        </p:attrNameLst>
                                      </p:cBhvr>
                                      <p:to>
                                        <p:strVal val="visible"/>
                                      </p:to>
                                    </p:set>
                                    <p:animEffect transition="in" filter="wipe(down)">
                                      <p:cBhvr>
                                        <p:cTn id="12" dur="500"/>
                                        <p:tgtEl>
                                          <p:spTgt spid="67587">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7587">
                                            <p:txEl>
                                              <p:pRg st="1" end="1"/>
                                            </p:txEl>
                                          </p:spTgt>
                                        </p:tgtEl>
                                        <p:attrNameLst>
                                          <p:attrName>style.visibility</p:attrName>
                                        </p:attrNameLst>
                                      </p:cBhvr>
                                      <p:to>
                                        <p:strVal val="visible"/>
                                      </p:to>
                                    </p:set>
                                    <p:animEffect transition="in" filter="wipe(down)">
                                      <p:cBhvr>
                                        <p:cTn id="15" dur="500"/>
                                        <p:tgtEl>
                                          <p:spTgt spid="67587">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7587">
                                            <p:txEl>
                                              <p:pRg st="2" end="2"/>
                                            </p:txEl>
                                          </p:spTgt>
                                        </p:tgtEl>
                                        <p:attrNameLst>
                                          <p:attrName>style.visibility</p:attrName>
                                        </p:attrNameLst>
                                      </p:cBhvr>
                                      <p:to>
                                        <p:strVal val="visible"/>
                                      </p:to>
                                    </p:set>
                                    <p:animEffect transition="in" filter="wipe(down)">
                                      <p:cBhvr>
                                        <p:cTn id="18" dur="500"/>
                                        <p:tgtEl>
                                          <p:spTgt spid="6758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7587">
                                            <p:txEl>
                                              <p:pRg st="3" end="3"/>
                                            </p:txEl>
                                          </p:spTgt>
                                        </p:tgtEl>
                                        <p:attrNameLst>
                                          <p:attrName>style.visibility</p:attrName>
                                        </p:attrNameLst>
                                      </p:cBhvr>
                                      <p:to>
                                        <p:strVal val="visible"/>
                                      </p:to>
                                    </p:set>
                                    <p:animEffect transition="in" filter="wipe(down)">
                                      <p:cBhvr>
                                        <p:cTn id="23" dur="500"/>
                                        <p:tgtEl>
                                          <p:spTgt spid="67587">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7587">
                                            <p:txEl>
                                              <p:pRg st="4" end="4"/>
                                            </p:txEl>
                                          </p:spTgt>
                                        </p:tgtEl>
                                        <p:attrNameLst>
                                          <p:attrName>style.visibility</p:attrName>
                                        </p:attrNameLst>
                                      </p:cBhvr>
                                      <p:to>
                                        <p:strVal val="visible"/>
                                      </p:to>
                                    </p:set>
                                    <p:animEffect transition="in" filter="wipe(down)">
                                      <p:cBhvr>
                                        <p:cTn id="28" dur="500"/>
                                        <p:tgtEl>
                                          <p:spTgt spid="675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758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7"/>
          <p:cNvSpPr>
            <a:spLocks noGrp="1" noChangeArrowheads="1"/>
          </p:cNvSpPr>
          <p:nvPr>
            <p:ph type="ftr" sz="quarter" idx="11"/>
          </p:nvPr>
        </p:nvSpPr>
        <p:spPr>
          <a:noFill/>
        </p:spPr>
        <p:txBody>
          <a:bodyPr/>
          <a:lstStyle/>
          <a:p>
            <a:r>
              <a:rPr lang="zh-TW" altLang="en-US" dirty="0" smtClean="0">
                <a:solidFill>
                  <a:srgbClr val="000000"/>
                </a:solidFill>
              </a:rPr>
              <a:t>黃志典：金融市場概論</a:t>
            </a:r>
            <a:endParaRPr lang="en-US" altLang="zh-TW" dirty="0" smtClean="0">
              <a:solidFill>
                <a:srgbClr val="000000"/>
              </a:solidFill>
            </a:endParaRPr>
          </a:p>
        </p:txBody>
      </p:sp>
      <p:sp>
        <p:nvSpPr>
          <p:cNvPr id="6" name="標題 5"/>
          <p:cNvSpPr>
            <a:spLocks noGrp="1"/>
          </p:cNvSpPr>
          <p:nvPr>
            <p:ph type="title"/>
          </p:nvPr>
        </p:nvSpPr>
        <p:spPr/>
        <p:txBody>
          <a:bodyPr/>
          <a:lstStyle/>
          <a:p>
            <a:pPr eaLnBrk="1" hangingPunct="1">
              <a:defRPr/>
            </a:pPr>
            <a:r>
              <a:rPr lang="zh-TW" altLang="en-US" dirty="0" smtClean="0"/>
              <a:t>存續期間的推導</a:t>
            </a:r>
          </a:p>
        </p:txBody>
      </p:sp>
      <p:sp>
        <p:nvSpPr>
          <p:cNvPr id="6149" name="投影片編號版面配置區 4"/>
          <p:cNvSpPr>
            <a:spLocks noGrp="1"/>
          </p:cNvSpPr>
          <p:nvPr>
            <p:ph type="sldNum" sz="quarter" idx="12"/>
          </p:nvPr>
        </p:nvSpPr>
        <p:spPr>
          <a:noFill/>
        </p:spPr>
        <p:txBody>
          <a:bodyPr/>
          <a:lstStyle/>
          <a:p>
            <a:fld id="{DB1EFE8D-4B27-4A32-ABEA-5848A3B08978}" type="slidenum">
              <a:rPr lang="en-US" altLang="zh-TW" smtClean="0">
                <a:solidFill>
                  <a:srgbClr val="000000"/>
                </a:solidFill>
              </a:rPr>
              <a:pPr/>
              <a:t>82</a:t>
            </a:fld>
            <a:endParaRPr lang="en-US" altLang="zh-TW" smtClean="0">
              <a:solidFill>
                <a:srgbClr val="000000"/>
              </a:solidFill>
            </a:endParaRPr>
          </a:p>
        </p:txBody>
      </p:sp>
      <p:graphicFrame>
        <p:nvGraphicFramePr>
          <p:cNvPr id="6146" name="Object 2"/>
          <p:cNvGraphicFramePr>
            <a:graphicFrameLocks noGrp="1" noChangeAspect="1"/>
          </p:cNvGraphicFramePr>
          <p:nvPr>
            <p:ph idx="1"/>
          </p:nvPr>
        </p:nvGraphicFramePr>
        <p:xfrm>
          <a:off x="1071563" y="1960563"/>
          <a:ext cx="7000875" cy="1050925"/>
        </p:xfrm>
        <a:graphic>
          <a:graphicData uri="http://schemas.openxmlformats.org/presentationml/2006/ole">
            <mc:AlternateContent xmlns:mc="http://schemas.openxmlformats.org/markup-compatibility/2006">
              <mc:Choice xmlns:v="urn:schemas-microsoft-com:vml" Requires="v">
                <p:oleObj spid="_x0000_s13327" name="方程式" r:id="rId3" imgW="2793960" imgH="419040" progId="Equation.3">
                  <p:embed/>
                </p:oleObj>
              </mc:Choice>
              <mc:Fallback>
                <p:oleObj name="方程式" r:id="rId3" imgW="27939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63" y="1960563"/>
                        <a:ext cx="7000875" cy="1050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4" name="Rectangle 3"/>
          <p:cNvSpPr>
            <a:spLocks noChangeArrowheads="1"/>
          </p:cNvSpPr>
          <p:nvPr/>
        </p:nvSpPr>
        <p:spPr bwMode="auto">
          <a:xfrm>
            <a:off x="285750" y="3429000"/>
            <a:ext cx="8072438" cy="2308225"/>
          </a:xfrm>
          <a:prstGeom prst="rect">
            <a:avLst/>
          </a:prstGeom>
          <a:noFill/>
          <a:ln w="9525">
            <a:noFill/>
            <a:miter lim="800000"/>
            <a:headEnd/>
            <a:tailEnd/>
          </a:ln>
        </p:spPr>
        <p:txBody>
          <a:bodyPr anchor="ctr">
            <a:spAutoFit/>
          </a:bodyPr>
          <a:lstStyle/>
          <a:p>
            <a:pPr eaLnBrk="0" hangingPunct="0">
              <a:defRPr/>
            </a:pPr>
            <a:r>
              <a:rPr lang="en-US" altLang="zh-TW" i="1" dirty="0">
                <a:solidFill>
                  <a:srgbClr val="000000"/>
                </a:solidFill>
                <a:latin typeface="標楷體"/>
                <a:ea typeface="標楷體"/>
              </a:rPr>
              <a:t>P</a:t>
            </a:r>
            <a:r>
              <a:rPr lang="zh-TW" altLang="en-US" dirty="0">
                <a:solidFill>
                  <a:srgbClr val="000000"/>
                </a:solidFill>
                <a:latin typeface="標楷體"/>
                <a:ea typeface="標楷體"/>
              </a:rPr>
              <a:t>：債券價格</a:t>
            </a:r>
          </a:p>
          <a:p>
            <a:pPr eaLnBrk="0" hangingPunct="0">
              <a:defRPr/>
            </a:pPr>
            <a:r>
              <a:rPr lang="en-US" altLang="zh-TW" i="1" dirty="0">
                <a:solidFill>
                  <a:srgbClr val="000000"/>
                </a:solidFill>
                <a:latin typeface="標楷體"/>
                <a:ea typeface="標楷體"/>
              </a:rPr>
              <a:t>y</a:t>
            </a:r>
            <a:r>
              <a:rPr lang="zh-TW" altLang="en-US" dirty="0">
                <a:solidFill>
                  <a:srgbClr val="000000"/>
                </a:solidFill>
                <a:latin typeface="標楷體"/>
                <a:ea typeface="標楷體"/>
              </a:rPr>
              <a:t>：債券殖</a:t>
            </a:r>
            <a:r>
              <a:rPr lang="zh-TW" altLang="en-US" dirty="0" smtClean="0">
                <a:solidFill>
                  <a:srgbClr val="000000"/>
                </a:solidFill>
                <a:latin typeface="標楷體"/>
                <a:ea typeface="標楷體"/>
              </a:rPr>
              <a:t>利率</a:t>
            </a:r>
            <a:r>
              <a:rPr lang="en-US" altLang="zh-TW" dirty="0" smtClean="0">
                <a:solidFill>
                  <a:srgbClr val="000000"/>
                </a:solidFill>
                <a:latin typeface="標楷體"/>
                <a:ea typeface="標楷體"/>
              </a:rPr>
              <a:t>(</a:t>
            </a:r>
            <a:r>
              <a:rPr lang="zh-TW" altLang="en-US" dirty="0" smtClean="0">
                <a:solidFill>
                  <a:srgbClr val="000000"/>
                </a:solidFill>
                <a:latin typeface="標楷體"/>
                <a:ea typeface="標楷體"/>
              </a:rPr>
              <a:t>以</a:t>
            </a:r>
            <a:r>
              <a:rPr lang="zh-TW" altLang="en-US" dirty="0">
                <a:solidFill>
                  <a:srgbClr val="000000"/>
                </a:solidFill>
                <a:latin typeface="標楷體"/>
                <a:ea typeface="標楷體"/>
              </a:rPr>
              <a:t>付息期間計算，如半年付息一次則以年   </a:t>
            </a:r>
            <a:r>
              <a:rPr lang="en-US" altLang="zh-TW" dirty="0">
                <a:solidFill>
                  <a:srgbClr val="000000"/>
                </a:solidFill>
                <a:latin typeface="標楷體"/>
                <a:ea typeface="標楷體"/>
              </a:rPr>
              <a:t/>
            </a:r>
            <a:br>
              <a:rPr lang="en-US" altLang="zh-TW" dirty="0">
                <a:solidFill>
                  <a:srgbClr val="000000"/>
                </a:solidFill>
                <a:latin typeface="標楷體"/>
                <a:ea typeface="標楷體"/>
              </a:rPr>
            </a:br>
            <a:r>
              <a:rPr lang="zh-TW" altLang="en-US" dirty="0">
                <a:solidFill>
                  <a:srgbClr val="000000"/>
                </a:solidFill>
                <a:latin typeface="標楷體"/>
                <a:ea typeface="標楷體"/>
              </a:rPr>
              <a:t>   利率除以</a:t>
            </a:r>
            <a:r>
              <a:rPr lang="en-US" altLang="zh-TW" dirty="0">
                <a:solidFill>
                  <a:srgbClr val="000000"/>
                </a:solidFill>
                <a:latin typeface="標楷體"/>
                <a:ea typeface="標楷體"/>
              </a:rPr>
              <a:t>2</a:t>
            </a:r>
            <a:r>
              <a:rPr lang="zh-TW" altLang="en-US" dirty="0">
                <a:solidFill>
                  <a:srgbClr val="000000"/>
                </a:solidFill>
                <a:latin typeface="標楷體"/>
                <a:ea typeface="標楷體"/>
              </a:rPr>
              <a:t>，</a:t>
            </a:r>
            <a:r>
              <a:rPr lang="zh-TW" altLang="en-US" dirty="0" smtClean="0">
                <a:solidFill>
                  <a:srgbClr val="000000"/>
                </a:solidFill>
                <a:latin typeface="標楷體"/>
                <a:ea typeface="標楷體"/>
              </a:rPr>
              <a:t>依此類推</a:t>
            </a:r>
            <a:r>
              <a:rPr lang="en-US" altLang="zh-TW" dirty="0" smtClean="0">
                <a:solidFill>
                  <a:srgbClr val="000000"/>
                </a:solidFill>
                <a:latin typeface="標楷體"/>
                <a:ea typeface="標楷體"/>
              </a:rPr>
              <a:t>)</a:t>
            </a:r>
            <a:endParaRPr lang="zh-TW" altLang="en-US" dirty="0">
              <a:solidFill>
                <a:srgbClr val="000000"/>
              </a:solidFill>
              <a:latin typeface="標楷體"/>
              <a:ea typeface="標楷體"/>
            </a:endParaRPr>
          </a:p>
          <a:p>
            <a:pPr eaLnBrk="0" hangingPunct="0">
              <a:defRPr/>
            </a:pPr>
            <a:r>
              <a:rPr lang="en-US" altLang="zh-TW" i="1" dirty="0">
                <a:solidFill>
                  <a:srgbClr val="000000"/>
                </a:solidFill>
                <a:latin typeface="標楷體"/>
                <a:ea typeface="標楷體"/>
              </a:rPr>
              <a:t>C</a:t>
            </a:r>
            <a:r>
              <a:rPr lang="en-US" altLang="zh-TW" i="1" baseline="-30000" dirty="0">
                <a:solidFill>
                  <a:srgbClr val="000000"/>
                </a:solidFill>
                <a:latin typeface="標楷體"/>
                <a:ea typeface="標楷體"/>
              </a:rPr>
              <a:t>t</a:t>
            </a:r>
            <a:r>
              <a:rPr lang="zh-TW" altLang="en-US" dirty="0">
                <a:solidFill>
                  <a:srgbClr val="000000"/>
                </a:solidFill>
                <a:latin typeface="標楷體"/>
                <a:ea typeface="標楷體"/>
              </a:rPr>
              <a:t>：債券在第</a:t>
            </a:r>
            <a:r>
              <a:rPr lang="en-US" altLang="zh-TW" dirty="0">
                <a:solidFill>
                  <a:srgbClr val="000000"/>
                </a:solidFill>
                <a:latin typeface="標楷體"/>
                <a:ea typeface="標楷體"/>
              </a:rPr>
              <a:t>t</a:t>
            </a:r>
            <a:r>
              <a:rPr lang="zh-TW" altLang="en-US" dirty="0">
                <a:solidFill>
                  <a:srgbClr val="000000"/>
                </a:solidFill>
                <a:latin typeface="標楷體"/>
                <a:ea typeface="標楷體"/>
              </a:rPr>
              <a:t>期支付的利息</a:t>
            </a:r>
          </a:p>
          <a:p>
            <a:pPr eaLnBrk="0" hangingPunct="0">
              <a:defRPr/>
            </a:pPr>
            <a:r>
              <a:rPr lang="en-US" altLang="zh-TW" i="1" dirty="0">
                <a:solidFill>
                  <a:srgbClr val="000000"/>
                </a:solidFill>
                <a:latin typeface="標楷體"/>
                <a:ea typeface="標楷體"/>
              </a:rPr>
              <a:t>n</a:t>
            </a:r>
            <a:r>
              <a:rPr lang="zh-TW" altLang="en-US" dirty="0">
                <a:solidFill>
                  <a:srgbClr val="000000"/>
                </a:solidFill>
                <a:latin typeface="標楷體"/>
                <a:ea typeface="標楷體"/>
              </a:rPr>
              <a:t>：債券距到期期數</a:t>
            </a:r>
            <a:endParaRPr lang="zh-TW" altLang="en-US" i="1" dirty="0">
              <a:solidFill>
                <a:srgbClr val="000000"/>
              </a:solidFill>
              <a:latin typeface="標楷體"/>
              <a:ea typeface="標楷體"/>
            </a:endParaRPr>
          </a:p>
          <a:p>
            <a:pPr eaLnBrk="0" hangingPunct="0">
              <a:defRPr/>
            </a:pPr>
            <a:r>
              <a:rPr lang="en-US" altLang="zh-TW" i="1" dirty="0">
                <a:solidFill>
                  <a:srgbClr val="000000"/>
                </a:solidFill>
                <a:latin typeface="標楷體"/>
                <a:ea typeface="標楷體"/>
              </a:rPr>
              <a:t>F</a:t>
            </a:r>
            <a:r>
              <a:rPr lang="zh-TW" altLang="en-US" dirty="0">
                <a:solidFill>
                  <a:srgbClr val="000000"/>
                </a:solidFill>
                <a:latin typeface="標楷體"/>
                <a:ea typeface="標楷體"/>
                <a:cs typeface="Times New Roman" pitchFamily="18" charset="0"/>
              </a:rPr>
              <a:t>：債券面額</a:t>
            </a:r>
            <a:r>
              <a:rPr lang="zh-TW" altLang="en-US" dirty="0">
                <a:solidFill>
                  <a:srgbClr val="000000"/>
                </a:solidFill>
                <a:latin typeface="標楷體"/>
                <a:ea typeface="標楷體"/>
              </a:rPr>
              <a:t> </a:t>
            </a:r>
          </a:p>
        </p:txBody>
      </p:sp>
    </p:spTree>
    <p:extLst>
      <p:ext uri="{BB962C8B-B14F-4D97-AF65-F5344CB8AC3E}">
        <p14:creationId xmlns:p14="http://schemas.microsoft.com/office/powerpoint/2010/main" val="356010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randombar(horizontal)">
                                      <p:cBhvr>
                                        <p:cTn id="12" dur="500"/>
                                        <p:tgtEl>
                                          <p:spTgt spid="614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7174"/>
                                        </p:tgtEl>
                                        <p:attrNameLst>
                                          <p:attrName>style.visibility</p:attrName>
                                        </p:attrNameLst>
                                      </p:cBhvr>
                                      <p:to>
                                        <p:strVal val="visible"/>
                                      </p:to>
                                    </p:set>
                                    <p:animEffect transition="in" filter="randombar(horizontal)">
                                      <p:cBhvr>
                                        <p:cTn id="15" dur="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17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7"/>
          <p:cNvSpPr>
            <a:spLocks noGrp="1" noChangeArrowheads="1"/>
          </p:cNvSpPr>
          <p:nvPr>
            <p:ph type="ftr" sz="quarter" idx="11"/>
          </p:nvPr>
        </p:nvSpPr>
        <p:spPr>
          <a:noFill/>
        </p:spPr>
        <p:txBody>
          <a:bodyPr/>
          <a:lstStyle/>
          <a:p>
            <a:r>
              <a:rPr lang="zh-TW" altLang="en-US" dirty="0" smtClean="0">
                <a:solidFill>
                  <a:srgbClr val="000000"/>
                </a:solidFill>
              </a:rPr>
              <a:t>黃志典：金融市場概論</a:t>
            </a:r>
            <a:endParaRPr lang="en-US" altLang="zh-TW" dirty="0" smtClean="0">
              <a:solidFill>
                <a:srgbClr val="000000"/>
              </a:solidFill>
            </a:endParaRPr>
          </a:p>
        </p:txBody>
      </p:sp>
      <p:sp>
        <p:nvSpPr>
          <p:cNvPr id="7175" name="投影片編號版面配置區 3"/>
          <p:cNvSpPr>
            <a:spLocks noGrp="1"/>
          </p:cNvSpPr>
          <p:nvPr>
            <p:ph type="sldNum" sz="quarter" idx="12"/>
          </p:nvPr>
        </p:nvSpPr>
        <p:spPr>
          <a:noFill/>
        </p:spPr>
        <p:txBody>
          <a:bodyPr/>
          <a:lstStyle/>
          <a:p>
            <a:fld id="{F6059A65-853A-41CC-8595-533DDF197E49}" type="slidenum">
              <a:rPr lang="en-US" altLang="zh-TW" smtClean="0">
                <a:solidFill>
                  <a:srgbClr val="000000"/>
                </a:solidFill>
              </a:rPr>
              <a:pPr/>
              <a:t>83</a:t>
            </a:fld>
            <a:endParaRPr lang="en-US" altLang="zh-TW" smtClean="0">
              <a:solidFill>
                <a:srgbClr val="000000"/>
              </a:solidFill>
            </a:endParaRPr>
          </a:p>
        </p:txBody>
      </p:sp>
      <p:sp>
        <p:nvSpPr>
          <p:cNvPr id="171010" name="Rectangle 2"/>
          <p:cNvSpPr>
            <a:spLocks noGrp="1" noChangeArrowheads="1"/>
          </p:cNvSpPr>
          <p:nvPr>
            <p:ph type="title" idx="4294967295"/>
          </p:nvPr>
        </p:nvSpPr>
        <p:spPr>
          <a:xfrm>
            <a:off x="633054" y="471867"/>
            <a:ext cx="7772400" cy="1008062"/>
          </a:xfrm>
        </p:spPr>
        <p:txBody>
          <a:bodyPr/>
          <a:lstStyle/>
          <a:p>
            <a:pPr eaLnBrk="1" hangingPunct="1">
              <a:defRPr/>
            </a:pPr>
            <a:r>
              <a:rPr lang="zh-TW" altLang="en-US" dirty="0" smtClean="0">
                <a:latin typeface="標楷體" panose="03000509000000000000" pitchFamily="65" charset="-120"/>
                <a:ea typeface="標楷體" panose="03000509000000000000" pitchFamily="65" charset="-120"/>
              </a:rPr>
              <a:t>存續期間的推導</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續</a:t>
            </a:r>
            <a:r>
              <a:rPr lang="en-US" altLang="zh-TW" dirty="0" smtClean="0">
                <a:latin typeface="標楷體" panose="03000509000000000000" pitchFamily="65" charset="-120"/>
                <a:ea typeface="標楷體" panose="03000509000000000000" pitchFamily="65" charset="-120"/>
              </a:rPr>
              <a:t>)</a:t>
            </a:r>
            <a:endParaRPr lang="zh-TW" altLang="en-US" dirty="0" smtClean="0">
              <a:latin typeface="標楷體" panose="03000509000000000000" pitchFamily="65" charset="-120"/>
              <a:ea typeface="標楷體" panose="03000509000000000000" pitchFamily="65" charset="-120"/>
            </a:endParaRPr>
          </a:p>
        </p:txBody>
      </p:sp>
      <p:sp useBgFill="1">
        <p:nvSpPr>
          <p:cNvPr id="7177" name="Rectangle 7"/>
          <p:cNvSpPr>
            <a:spLocks noChangeArrowheads="1"/>
          </p:cNvSpPr>
          <p:nvPr/>
        </p:nvSpPr>
        <p:spPr bwMode="auto">
          <a:xfrm>
            <a:off x="1042988" y="2507457"/>
            <a:ext cx="5510212" cy="457200"/>
          </a:xfrm>
          <a:prstGeom prst="rect">
            <a:avLst/>
          </a:prstGeom>
          <a:ln w="9525">
            <a:noFill/>
            <a:miter lim="800000"/>
            <a:headEnd/>
            <a:tailEnd/>
          </a:ln>
        </p:spPr>
        <p:txBody>
          <a:bodyPr/>
          <a:lstStyle/>
          <a:p>
            <a:r>
              <a:rPr lang="zh-TW" altLang="en-US" dirty="0">
                <a:solidFill>
                  <a:srgbClr val="000000"/>
                </a:solidFill>
                <a:latin typeface="標楷體" pitchFamily="65" charset="-120"/>
                <a:ea typeface="標楷體" pitchFamily="65" charset="-120"/>
              </a:rPr>
              <a:t>對債券殖</a:t>
            </a:r>
            <a:r>
              <a:rPr lang="zh-TW" altLang="en-US" dirty="0" smtClean="0">
                <a:solidFill>
                  <a:srgbClr val="000000"/>
                </a:solidFill>
                <a:latin typeface="標楷體" pitchFamily="65" charset="-120"/>
                <a:ea typeface="標楷體" pitchFamily="65" charset="-120"/>
              </a:rPr>
              <a:t>利率</a:t>
            </a:r>
            <a:r>
              <a:rPr lang="en-US" altLang="zh-TW" dirty="0" smtClean="0">
                <a:solidFill>
                  <a:srgbClr val="000000"/>
                </a:solidFill>
                <a:latin typeface="標楷體" pitchFamily="65" charset="-120"/>
                <a:ea typeface="標楷體" pitchFamily="65" charset="-120"/>
              </a:rPr>
              <a:t>(y)</a:t>
            </a:r>
            <a:r>
              <a:rPr lang="zh-TW" altLang="en-US" dirty="0" smtClean="0">
                <a:solidFill>
                  <a:srgbClr val="000000"/>
                </a:solidFill>
                <a:latin typeface="標楷體" pitchFamily="65" charset="-120"/>
                <a:ea typeface="標楷體" pitchFamily="65" charset="-120"/>
              </a:rPr>
              <a:t>做</a:t>
            </a:r>
            <a:r>
              <a:rPr lang="zh-TW" altLang="en-US" dirty="0">
                <a:solidFill>
                  <a:srgbClr val="000000"/>
                </a:solidFill>
                <a:latin typeface="標楷體" pitchFamily="65" charset="-120"/>
                <a:ea typeface="標楷體" pitchFamily="65" charset="-120"/>
              </a:rPr>
              <a:t>一次微分可得：</a:t>
            </a:r>
          </a:p>
        </p:txBody>
      </p:sp>
      <p:sp useBgFill="1">
        <p:nvSpPr>
          <p:cNvPr id="7178" name="Rectangle 8"/>
          <p:cNvSpPr>
            <a:spLocks noChangeArrowheads="1"/>
          </p:cNvSpPr>
          <p:nvPr/>
        </p:nvSpPr>
        <p:spPr bwMode="auto">
          <a:xfrm>
            <a:off x="1042988" y="3978173"/>
            <a:ext cx="5985693" cy="542925"/>
          </a:xfrm>
          <a:prstGeom prst="rect">
            <a:avLst/>
          </a:prstGeom>
          <a:ln w="9525">
            <a:noFill/>
            <a:miter lim="800000"/>
            <a:headEnd/>
            <a:tailEnd/>
          </a:ln>
        </p:spPr>
        <p:txBody>
          <a:bodyPr/>
          <a:lstStyle/>
          <a:p>
            <a:r>
              <a:rPr lang="zh-TW" altLang="en-US" dirty="0">
                <a:solidFill>
                  <a:srgbClr val="000000"/>
                </a:solidFill>
                <a:latin typeface="標楷體" pitchFamily="65" charset="-120"/>
                <a:ea typeface="標楷體" pitchFamily="65" charset="-120"/>
              </a:rPr>
              <a:t>將共同項</a:t>
            </a:r>
            <a:r>
              <a:rPr lang="zh-TW" altLang="en-US" dirty="0" smtClean="0">
                <a:solidFill>
                  <a:srgbClr val="000000"/>
                </a:solidFill>
                <a:latin typeface="標楷體" pitchFamily="65" charset="-120"/>
                <a:ea typeface="標楷體" pitchFamily="65" charset="-120"/>
              </a:rPr>
              <a:t>提出</a:t>
            </a:r>
            <a:r>
              <a:rPr lang="zh-CN" altLang="en-US" dirty="0" smtClean="0">
                <a:solidFill>
                  <a:srgbClr val="000000"/>
                </a:solidFill>
                <a:latin typeface="標楷體" pitchFamily="65" charset="-120"/>
                <a:ea typeface="標楷體" pitchFamily="65" charset="-120"/>
              </a:rPr>
              <a:t>並</a:t>
            </a:r>
            <a:r>
              <a:rPr lang="zh-TW" altLang="en-US" dirty="0" smtClean="0">
                <a:solidFill>
                  <a:srgbClr val="000000"/>
                </a:solidFill>
                <a:latin typeface="標楷體" pitchFamily="65" charset="-120"/>
                <a:ea typeface="標楷體" pitchFamily="65" charset="-120"/>
              </a:rPr>
              <a:t>兩邊</a:t>
            </a:r>
            <a:r>
              <a:rPr lang="zh-TW" altLang="en-US" dirty="0">
                <a:solidFill>
                  <a:srgbClr val="000000"/>
                </a:solidFill>
                <a:latin typeface="標楷體" pitchFamily="65" charset="-120"/>
                <a:ea typeface="標楷體" pitchFamily="65" charset="-120"/>
              </a:rPr>
              <a:t>除以</a:t>
            </a:r>
            <a:r>
              <a:rPr lang="en-US" altLang="zh-TW" i="1" dirty="0">
                <a:solidFill>
                  <a:srgbClr val="000000"/>
                </a:solidFill>
                <a:latin typeface="標楷體" pitchFamily="65" charset="-120"/>
                <a:ea typeface="標楷體" pitchFamily="65" charset="-120"/>
              </a:rPr>
              <a:t>P </a:t>
            </a:r>
            <a:r>
              <a:rPr lang="zh-TW" altLang="en-US" dirty="0">
                <a:solidFill>
                  <a:srgbClr val="000000"/>
                </a:solidFill>
                <a:latin typeface="標楷體" pitchFamily="65" charset="-120"/>
                <a:ea typeface="標楷體" pitchFamily="65" charset="-120"/>
              </a:rPr>
              <a:t>可得：</a:t>
            </a:r>
          </a:p>
        </p:txBody>
      </p:sp>
      <p:graphicFrame>
        <p:nvGraphicFramePr>
          <p:cNvPr id="7170" name="Object 10"/>
          <p:cNvGraphicFramePr>
            <a:graphicFrameLocks noChangeAspect="1"/>
          </p:cNvGraphicFramePr>
          <p:nvPr/>
        </p:nvGraphicFramePr>
        <p:xfrm>
          <a:off x="1187450" y="1628775"/>
          <a:ext cx="4608513" cy="730250"/>
        </p:xfrm>
        <a:graphic>
          <a:graphicData uri="http://schemas.openxmlformats.org/presentationml/2006/ole">
            <mc:AlternateContent xmlns:mc="http://schemas.openxmlformats.org/markup-compatibility/2006">
              <mc:Choice xmlns:v="urn:schemas-microsoft-com:vml" Requires="v">
                <p:oleObj spid="_x0000_s14385" name="方程式" r:id="rId3" imgW="2793960" imgH="419040" progId="Equation.3">
                  <p:embed/>
                </p:oleObj>
              </mc:Choice>
              <mc:Fallback>
                <p:oleObj name="方程式" r:id="rId3" imgW="27939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628775"/>
                        <a:ext cx="4608513" cy="73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11"/>
          <p:cNvGraphicFramePr>
            <a:graphicFrameLocks noChangeAspect="1"/>
          </p:cNvGraphicFramePr>
          <p:nvPr>
            <p:extLst>
              <p:ext uri="{D42A27DB-BD31-4B8C-83A1-F6EECF244321}">
                <p14:modId xmlns:p14="http://schemas.microsoft.com/office/powerpoint/2010/main" val="214065847"/>
              </p:ext>
            </p:extLst>
          </p:nvPr>
        </p:nvGraphicFramePr>
        <p:xfrm>
          <a:off x="1187450" y="3110847"/>
          <a:ext cx="5995987" cy="720725"/>
        </p:xfrm>
        <a:graphic>
          <a:graphicData uri="http://schemas.openxmlformats.org/presentationml/2006/ole">
            <mc:AlternateContent xmlns:mc="http://schemas.openxmlformats.org/markup-compatibility/2006">
              <mc:Choice xmlns:v="urn:schemas-microsoft-com:vml" Requires="v">
                <p:oleObj spid="_x0000_s14386" name="Equation" r:id="rId5" imgW="4152600" imgH="507960" progId="Equation.DSMT4">
                  <p:embed/>
                </p:oleObj>
              </mc:Choice>
              <mc:Fallback>
                <p:oleObj name="Equation" r:id="rId5" imgW="4152600" imgH="50796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110847"/>
                        <a:ext cx="5995987" cy="720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3" name="Object 15"/>
          <p:cNvGraphicFramePr>
            <a:graphicFrameLocks noChangeAspect="1"/>
          </p:cNvGraphicFramePr>
          <p:nvPr>
            <p:extLst>
              <p:ext uri="{D42A27DB-BD31-4B8C-83A1-F6EECF244321}">
                <p14:modId xmlns:p14="http://schemas.microsoft.com/office/powerpoint/2010/main" val="3091471675"/>
              </p:ext>
            </p:extLst>
          </p:nvPr>
        </p:nvGraphicFramePr>
        <p:xfrm>
          <a:off x="1187450" y="4599638"/>
          <a:ext cx="6143625" cy="877887"/>
        </p:xfrm>
        <a:graphic>
          <a:graphicData uri="http://schemas.openxmlformats.org/presentationml/2006/ole">
            <mc:AlternateContent xmlns:mc="http://schemas.openxmlformats.org/markup-compatibility/2006">
              <mc:Choice xmlns:v="urn:schemas-microsoft-com:vml" Requires="v">
                <p:oleObj spid="_x0000_s14387" name="方程式" r:id="rId7" imgW="3644640" imgH="457200" progId="Equation.3">
                  <p:embed/>
                </p:oleObj>
              </mc:Choice>
              <mc:Fallback>
                <p:oleObj name="方程式" r:id="rId7" imgW="364464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7450" y="4599638"/>
                        <a:ext cx="6143625" cy="877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7724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wipe(down)">
                                      <p:cBhvr>
                                        <p:cTn id="7" dur="500"/>
                                        <p:tgtEl>
                                          <p:spTgt spid="1710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7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17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17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17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P spid="7177" grpId="0" animBg="1"/>
      <p:bldP spid="717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p:cNvSpPr>
            <a:spLocks noGrp="1" noChangeArrowheads="1"/>
          </p:cNvSpPr>
          <p:nvPr>
            <p:ph type="ftr" sz="quarter" idx="11"/>
          </p:nvPr>
        </p:nvSpPr>
        <p:spPr>
          <a:noFill/>
        </p:spPr>
        <p:txBody>
          <a:bodyPr/>
          <a:lstStyle/>
          <a:p>
            <a:r>
              <a:rPr lang="zh-TW" altLang="en-US" dirty="0" smtClean="0">
                <a:solidFill>
                  <a:srgbClr val="000000"/>
                </a:solidFill>
              </a:rPr>
              <a:t>黃志典：金融市場概論</a:t>
            </a:r>
            <a:endParaRPr lang="en-US" altLang="zh-TW" dirty="0" smtClean="0">
              <a:solidFill>
                <a:srgbClr val="000000"/>
              </a:solidFill>
            </a:endParaRPr>
          </a:p>
        </p:txBody>
      </p:sp>
      <p:sp>
        <p:nvSpPr>
          <p:cNvPr id="8196" name="投影片編號版面配置區 3"/>
          <p:cNvSpPr>
            <a:spLocks noGrp="1"/>
          </p:cNvSpPr>
          <p:nvPr>
            <p:ph type="sldNum" sz="quarter" idx="12"/>
          </p:nvPr>
        </p:nvSpPr>
        <p:spPr>
          <a:noFill/>
        </p:spPr>
        <p:txBody>
          <a:bodyPr/>
          <a:lstStyle/>
          <a:p>
            <a:fld id="{58238F5F-2242-4278-9B5A-88AFD0D88CC3}" type="slidenum">
              <a:rPr lang="en-US" altLang="zh-TW" smtClean="0">
                <a:solidFill>
                  <a:srgbClr val="000000"/>
                </a:solidFill>
              </a:rPr>
              <a:pPr/>
              <a:t>84</a:t>
            </a:fld>
            <a:endParaRPr lang="en-US" altLang="zh-TW" smtClean="0">
              <a:solidFill>
                <a:srgbClr val="000000"/>
              </a:solidFill>
            </a:endParaRPr>
          </a:p>
        </p:txBody>
      </p:sp>
      <p:sp>
        <p:nvSpPr>
          <p:cNvPr id="172034" name="Rectangle 2"/>
          <p:cNvSpPr>
            <a:spLocks noGrp="1" noChangeArrowheads="1"/>
          </p:cNvSpPr>
          <p:nvPr>
            <p:ph type="title" idx="4294967295"/>
          </p:nvPr>
        </p:nvSpPr>
        <p:spPr>
          <a:xfrm>
            <a:off x="755650" y="620713"/>
            <a:ext cx="7772400" cy="1143000"/>
          </a:xfrm>
        </p:spPr>
        <p:txBody>
          <a:bodyPr/>
          <a:lstStyle/>
          <a:p>
            <a:pPr eaLnBrk="1" hangingPunct="1">
              <a:defRPr/>
            </a:pPr>
            <a:r>
              <a:rPr lang="zh-TW" altLang="en-US" dirty="0" smtClean="0"/>
              <a:t>存續期間的推導</a:t>
            </a:r>
            <a:r>
              <a:rPr lang="en-US" altLang="zh-TW" dirty="0" smtClean="0"/>
              <a:t>(</a:t>
            </a:r>
            <a:r>
              <a:rPr lang="zh-TW" altLang="en-US" dirty="0" smtClean="0"/>
              <a:t>續</a:t>
            </a:r>
            <a:r>
              <a:rPr lang="en-US" altLang="zh-TW" dirty="0" smtClean="0"/>
              <a:t>)</a:t>
            </a:r>
          </a:p>
        </p:txBody>
      </p:sp>
      <p:sp>
        <p:nvSpPr>
          <p:cNvPr id="8198" name="Rectangle 3"/>
          <p:cNvSpPr>
            <a:spLocks noGrp="1" noChangeArrowheads="1"/>
          </p:cNvSpPr>
          <p:nvPr>
            <p:ph type="body" idx="4294967295"/>
          </p:nvPr>
        </p:nvSpPr>
        <p:spPr>
          <a:xfrm>
            <a:off x="917575" y="1737520"/>
            <a:ext cx="7448550" cy="4357687"/>
          </a:xfrm>
        </p:spPr>
        <p:txBody>
          <a:bodyPr/>
          <a:lstStyle/>
          <a:p>
            <a:pPr marL="0" lvl="1" eaLnBrk="1" hangingPunct="1">
              <a:buNone/>
              <a:defRPr/>
            </a:pPr>
            <a:r>
              <a:rPr lang="zh-TW" altLang="en-US" dirty="0">
                <a:latin typeface="標楷體" panose="03000509000000000000" pitchFamily="65" charset="-120"/>
                <a:ea typeface="標楷體" panose="03000509000000000000" pitchFamily="65" charset="-120"/>
              </a:rPr>
              <a:t>存續</a:t>
            </a:r>
            <a:r>
              <a:rPr lang="zh-TW" altLang="en-US" dirty="0" smtClean="0">
                <a:latin typeface="標楷體" panose="03000509000000000000" pitchFamily="65" charset="-120"/>
                <a:ea typeface="標楷體" panose="03000509000000000000" pitchFamily="65" charset="-120"/>
              </a:rPr>
              <a:t>期間</a:t>
            </a:r>
            <a:r>
              <a:rPr lang="en-US" altLang="zh-TW" dirty="0" smtClean="0">
                <a:latin typeface="標楷體" panose="03000509000000000000" pitchFamily="65" charset="-120"/>
                <a:ea typeface="標楷體" panose="03000509000000000000" pitchFamily="65" charset="-120"/>
              </a:rPr>
              <a:t>(D)</a:t>
            </a:r>
            <a:r>
              <a:rPr lang="zh-TW" altLang="en-US" dirty="0" smtClean="0">
                <a:latin typeface="標楷體" panose="03000509000000000000" pitchFamily="65" charset="-120"/>
                <a:ea typeface="標楷體" panose="03000509000000000000" pitchFamily="65" charset="-120"/>
              </a:rPr>
              <a:t>的</a:t>
            </a:r>
            <a:r>
              <a:rPr lang="zh-TW" altLang="en-US" dirty="0">
                <a:latin typeface="標楷體" panose="03000509000000000000" pitchFamily="65" charset="-120"/>
                <a:ea typeface="標楷體" panose="03000509000000000000" pitchFamily="65" charset="-120"/>
              </a:rPr>
              <a:t>定義為：</a:t>
            </a:r>
            <a:endParaRPr lang="en-US" altLang="zh-TW" dirty="0">
              <a:latin typeface="標楷體" panose="03000509000000000000" pitchFamily="65" charset="-120"/>
              <a:ea typeface="標楷體" panose="03000509000000000000" pitchFamily="65" charset="-120"/>
            </a:endParaRPr>
          </a:p>
          <a:p>
            <a:pPr marL="0" lvl="1" eaLnBrk="1" hangingPunct="1">
              <a:buFont typeface="Wingdings" pitchFamily="2" charset="2"/>
              <a:buNone/>
              <a:defRPr/>
            </a:pPr>
            <a:endParaRPr lang="zh-TW" altLang="en-US" dirty="0" smtClean="0">
              <a:latin typeface="標楷體" panose="03000509000000000000" pitchFamily="65" charset="-120"/>
              <a:ea typeface="標楷體" panose="03000509000000000000" pitchFamily="65" charset="-120"/>
            </a:endParaRPr>
          </a:p>
          <a:p>
            <a:pPr marL="0" lvl="1" eaLnBrk="1" hangingPunct="1">
              <a:buFont typeface="Wingdings" pitchFamily="2" charset="2"/>
              <a:buNone/>
              <a:defRPr/>
            </a:pPr>
            <a:endParaRPr lang="zh-TW" altLang="en-US" dirty="0" smtClean="0">
              <a:latin typeface="標楷體" panose="03000509000000000000" pitchFamily="65" charset="-120"/>
              <a:ea typeface="標楷體" panose="03000509000000000000" pitchFamily="65" charset="-120"/>
            </a:endParaRPr>
          </a:p>
          <a:p>
            <a:pPr marL="0" lvl="1" eaLnBrk="1" hangingPunct="1">
              <a:buNone/>
              <a:defRPr/>
            </a:pPr>
            <a:r>
              <a:rPr lang="en-US" altLang="zh-TW" dirty="0" smtClean="0">
                <a:latin typeface="標楷體" panose="03000509000000000000" pitchFamily="65" charset="-120"/>
                <a:ea typeface="標楷體" panose="03000509000000000000" pitchFamily="65" charset="-120"/>
              </a:rPr>
              <a:t/>
            </a:r>
            <a:br>
              <a:rPr lang="en-US" altLang="zh-TW" dirty="0" smtClean="0">
                <a:latin typeface="標楷體" panose="03000509000000000000" pitchFamily="65" charset="-120"/>
                <a:ea typeface="標楷體" panose="03000509000000000000" pitchFamily="65" charset="-120"/>
              </a:rPr>
            </a:br>
            <a:r>
              <a:rPr lang="zh-TW" altLang="en-US" dirty="0" smtClean="0">
                <a:solidFill>
                  <a:srgbClr val="006600"/>
                </a:solidFill>
                <a:latin typeface="標楷體" panose="03000509000000000000" pitchFamily="65" charset="-120"/>
                <a:ea typeface="標楷體" panose="03000509000000000000" pitchFamily="65" charset="-120"/>
              </a:rPr>
              <a:t>存續期間：</a:t>
            </a:r>
            <a:r>
              <a:rPr lang="zh-TW"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債券未來現金</a:t>
            </a:r>
            <a:r>
              <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流之平均到期</a:t>
            </a:r>
            <a:r>
              <a:rPr lang="zh-TW"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期數</a:t>
            </a:r>
            <a:r>
              <a:rPr lang="zh-TW" altLang="en-US" dirty="0" smtClean="0">
                <a:latin typeface="標楷體" panose="03000509000000000000" pitchFamily="65" charset="-120"/>
                <a:ea typeface="標楷體" panose="03000509000000000000" pitchFamily="65" charset="-120"/>
              </a:rPr>
              <a:t>，加權權數為未來現金流的現值占債券市價的比例。 </a:t>
            </a:r>
            <a:endParaRPr lang="en-US" altLang="zh-TW" dirty="0" smtClean="0">
              <a:latin typeface="標楷體" panose="03000509000000000000" pitchFamily="65" charset="-120"/>
              <a:ea typeface="標楷體" panose="03000509000000000000" pitchFamily="65" charset="-120"/>
            </a:endParaRPr>
          </a:p>
          <a:p>
            <a:pPr marL="0" lvl="1" eaLnBrk="1" hangingPunct="1">
              <a:buNone/>
              <a:defRPr/>
            </a:pPr>
            <a:r>
              <a:rPr lang="zh-TW" altLang="en-US" dirty="0" smtClean="0">
                <a:latin typeface="標楷體" panose="03000509000000000000" pitchFamily="65" charset="-120"/>
                <a:ea typeface="標楷體" panose="03000509000000000000" pitchFamily="65" charset="-120"/>
              </a:rPr>
              <a:t>綜</a:t>
            </a:r>
            <a:r>
              <a:rPr lang="zh-TW" altLang="en-US" dirty="0">
                <a:latin typeface="標楷體" panose="03000509000000000000" pitchFamily="65" charset="-120"/>
                <a:ea typeface="標楷體" panose="03000509000000000000" pitchFamily="65" charset="-120"/>
              </a:rPr>
              <a:t>上所</a:t>
            </a:r>
            <a:r>
              <a:rPr lang="zh-TW" altLang="en-US" dirty="0" smtClean="0">
                <a:latin typeface="標楷體" panose="03000509000000000000" pitchFamily="65" charset="-120"/>
                <a:ea typeface="標楷體" panose="03000509000000000000" pitchFamily="65" charset="-120"/>
              </a:rPr>
              <a:t>述：</a:t>
            </a:r>
          </a:p>
          <a:p>
            <a:pPr lvl="1" eaLnBrk="1" hangingPunct="1">
              <a:buFont typeface="Wingdings" pitchFamily="2" charset="2"/>
              <a:buNone/>
              <a:defRPr/>
            </a:pPr>
            <a:endParaRPr lang="zh-TW" altLang="en-US" dirty="0" smtClean="0">
              <a:latin typeface="標楷體" panose="03000509000000000000" pitchFamily="65" charset="-120"/>
              <a:ea typeface="標楷體" panose="03000509000000000000" pitchFamily="65" charset="-120"/>
            </a:endParaRPr>
          </a:p>
          <a:p>
            <a:pPr lvl="1" eaLnBrk="1" hangingPunct="1">
              <a:buFont typeface="Wingdings" pitchFamily="2" charset="2"/>
              <a:buNone/>
              <a:defRPr/>
            </a:pPr>
            <a:endParaRPr lang="zh-TW" altLang="en-US" dirty="0" smtClean="0">
              <a:latin typeface="標楷體" panose="03000509000000000000" pitchFamily="65" charset="-120"/>
              <a:ea typeface="標楷體" panose="03000509000000000000" pitchFamily="65" charset="-120"/>
            </a:endParaRPr>
          </a:p>
        </p:txBody>
      </p:sp>
      <p:graphicFrame>
        <p:nvGraphicFramePr>
          <p:cNvPr id="7" name="Object 5"/>
          <p:cNvGraphicFramePr>
            <a:graphicFrameLocks noChangeAspect="1"/>
          </p:cNvGraphicFramePr>
          <p:nvPr>
            <p:extLst>
              <p:ext uri="{D42A27DB-BD31-4B8C-83A1-F6EECF244321}">
                <p14:modId xmlns:p14="http://schemas.microsoft.com/office/powerpoint/2010/main" val="729735909"/>
              </p:ext>
            </p:extLst>
          </p:nvPr>
        </p:nvGraphicFramePr>
        <p:xfrm>
          <a:off x="1248569" y="2469667"/>
          <a:ext cx="6786562" cy="1143000"/>
        </p:xfrm>
        <a:graphic>
          <a:graphicData uri="http://schemas.openxmlformats.org/presentationml/2006/ole">
            <mc:AlternateContent xmlns:mc="http://schemas.openxmlformats.org/markup-compatibility/2006">
              <mc:Choice xmlns:v="urn:schemas-microsoft-com:vml" Requires="v">
                <p:oleObj spid="_x0000_s15381" name="方程式" r:id="rId4" imgW="3098520" imgH="457200" progId="Equation.3">
                  <p:embed/>
                </p:oleObj>
              </mc:Choice>
              <mc:Fallback>
                <p:oleObj name="方程式" r:id="rId4" imgW="309852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8569" y="2469667"/>
                        <a:ext cx="6786562" cy="1143000"/>
                      </a:xfrm>
                      <a:prstGeom prst="rect">
                        <a:avLst/>
                      </a:prstGeom>
                      <a:noFill/>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031808178"/>
              </p:ext>
            </p:extLst>
          </p:nvPr>
        </p:nvGraphicFramePr>
        <p:xfrm>
          <a:off x="2843808" y="4941168"/>
          <a:ext cx="4551362" cy="1023937"/>
        </p:xfrm>
        <a:graphic>
          <a:graphicData uri="http://schemas.openxmlformats.org/presentationml/2006/ole">
            <mc:AlternateContent xmlns:mc="http://schemas.openxmlformats.org/markup-compatibility/2006">
              <mc:Choice xmlns:v="urn:schemas-microsoft-com:vml" Requires="v">
                <p:oleObj spid="_x0000_s15382" name="方程式" r:id="rId6" imgW="1511280" imgH="419040" progId="Equation.3">
                  <p:embed/>
                </p:oleObj>
              </mc:Choice>
              <mc:Fallback>
                <p:oleObj name="方程式" r:id="rId6" imgW="1511280" imgH="419040" progId="Equation.3">
                  <p:embed/>
                  <p:pic>
                    <p:nvPicPr>
                      <p:cNvPr id="0" name=""/>
                      <p:cNvPicPr>
                        <a:picLocks noChangeAspect="1" noChangeArrowheads="1"/>
                      </p:cNvPicPr>
                      <p:nvPr/>
                    </p:nvPicPr>
                    <p:blipFill>
                      <a:blip r:embed="rId7"/>
                      <a:srcRect/>
                      <a:stretch>
                        <a:fillRect/>
                      </a:stretch>
                    </p:blipFill>
                    <p:spPr bwMode="auto">
                      <a:xfrm>
                        <a:off x="2843808" y="4941168"/>
                        <a:ext cx="4551362" cy="1023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4656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2034"/>
                                        </p:tgtEl>
                                        <p:attrNameLst>
                                          <p:attrName>style.visibility</p:attrName>
                                        </p:attrNameLst>
                                      </p:cBhvr>
                                      <p:to>
                                        <p:strVal val="visible"/>
                                      </p:to>
                                    </p:set>
                                    <p:animEffect transition="in" filter="fade">
                                      <p:cBhvr>
                                        <p:cTn id="12" dur="1000"/>
                                        <p:tgtEl>
                                          <p:spTgt spid="172034"/>
                                        </p:tgtEl>
                                      </p:cBhvr>
                                    </p:animEffect>
                                    <p:anim calcmode="lin" valueType="num">
                                      <p:cBhvr>
                                        <p:cTn id="13" dur="1000" fill="hold"/>
                                        <p:tgtEl>
                                          <p:spTgt spid="172034"/>
                                        </p:tgtEl>
                                        <p:attrNameLst>
                                          <p:attrName>ppt_x</p:attrName>
                                        </p:attrNameLst>
                                      </p:cBhvr>
                                      <p:tavLst>
                                        <p:tav tm="0">
                                          <p:val>
                                            <p:strVal val="#ppt_x"/>
                                          </p:val>
                                        </p:tav>
                                        <p:tav tm="100000">
                                          <p:val>
                                            <p:strVal val="#ppt_x"/>
                                          </p:val>
                                        </p:tav>
                                      </p:tavLst>
                                    </p:anim>
                                    <p:anim calcmode="lin" valueType="num">
                                      <p:cBhvr>
                                        <p:cTn id="14" dur="1000" fill="hold"/>
                                        <p:tgtEl>
                                          <p:spTgt spid="172034"/>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0"/>
                                  </p:stCondLst>
                                  <p:childTnLst>
                                    <p:set>
                                      <p:cBhvr>
                                        <p:cTn id="16" dur="1" fill="hold">
                                          <p:stCondLst>
                                            <p:cond delay="0"/>
                                          </p:stCondLst>
                                        </p:cTn>
                                        <p:tgtEl>
                                          <p:spTgt spid="8198">
                                            <p:txEl>
                                              <p:pRg st="0" end="0"/>
                                            </p:txEl>
                                          </p:spTgt>
                                        </p:tgtEl>
                                        <p:attrNameLst>
                                          <p:attrName>style.visibility</p:attrName>
                                        </p:attrNameLst>
                                      </p:cBhvr>
                                      <p:to>
                                        <p:strVal val="visible"/>
                                      </p:to>
                                    </p:set>
                                    <p:animEffect transition="in" filter="randombar(horizontal)">
                                      <p:cBhvr>
                                        <p:cTn id="17" dur="500"/>
                                        <p:tgtEl>
                                          <p:spTgt spid="8198">
                                            <p:txEl>
                                              <p:pRg st="0" end="0"/>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8198">
                                            <p:txEl>
                                              <p:pRg st="3" end="3"/>
                                            </p:txEl>
                                          </p:spTgt>
                                        </p:tgtEl>
                                        <p:attrNameLst>
                                          <p:attrName>style.visibility</p:attrName>
                                        </p:attrNameLst>
                                      </p:cBhvr>
                                      <p:to>
                                        <p:strVal val="visible"/>
                                      </p:to>
                                    </p:set>
                                    <p:animEffect transition="in" filter="randombar(horizontal)">
                                      <p:cBhvr>
                                        <p:cTn id="20" dur="500"/>
                                        <p:tgtEl>
                                          <p:spTgt spid="8198">
                                            <p:txEl>
                                              <p:pRg st="3" end="3"/>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198">
                                            <p:txEl>
                                              <p:pRg st="4" end="4"/>
                                            </p:txEl>
                                          </p:spTgt>
                                        </p:tgtEl>
                                        <p:attrNameLst>
                                          <p:attrName>style.visibility</p:attrName>
                                        </p:attrNameLst>
                                      </p:cBhvr>
                                      <p:to>
                                        <p:strVal val="visible"/>
                                      </p:to>
                                    </p:set>
                                    <p:animEffect transition="in" filter="randombar(horizontal)">
                                      <p:cBhvr>
                                        <p:cTn id="23" dur="500"/>
                                        <p:tgtEl>
                                          <p:spTgt spid="8198">
                                            <p:txEl>
                                              <p:pRg st="4" end="4"/>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8198"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noFill/>
        </p:spPr>
        <p:txBody>
          <a:bodyPr/>
          <a:lstStyle/>
          <a:p>
            <a:r>
              <a:rPr lang="zh-TW" altLang="en-US" dirty="0" smtClean="0">
                <a:effectLst>
                  <a:outerShdw blurRad="38100" dist="38100" dir="2700000" algn="tl">
                    <a:srgbClr val="000000">
                      <a:alpha val="43137"/>
                    </a:srgbClr>
                  </a:outerShdw>
                </a:effectLst>
              </a:rPr>
              <a:t>凸</a:t>
            </a:r>
            <a:r>
              <a:rPr lang="zh-CN" altLang="en-US" dirty="0" smtClean="0">
                <a:effectLst>
                  <a:outerShdw blurRad="38100" dist="38100" dir="2700000" algn="tl">
                    <a:srgbClr val="000000">
                      <a:alpha val="43137"/>
                    </a:srgbClr>
                  </a:outerShdw>
                </a:effectLst>
              </a:rPr>
              <a:t>率</a:t>
            </a:r>
            <a:r>
              <a:rPr lang="zh-TW" altLang="en-US" dirty="0" smtClean="0">
                <a:effectLst>
                  <a:outerShdw blurRad="38100" dist="38100" dir="2700000" algn="tl">
                    <a:srgbClr val="000000">
                      <a:alpha val="43137"/>
                    </a:srgbClr>
                  </a:outerShdw>
                </a:effectLst>
              </a:rPr>
              <a:t>與債券的利率風險</a:t>
            </a:r>
          </a:p>
        </p:txBody>
      </p:sp>
      <p:sp>
        <p:nvSpPr>
          <p:cNvPr id="11268" name="Rectangle 3"/>
          <p:cNvSpPr>
            <a:spLocks noGrp="1" noChangeArrowheads="1"/>
          </p:cNvSpPr>
          <p:nvPr>
            <p:ph type="body" sz="half" idx="1"/>
          </p:nvPr>
        </p:nvSpPr>
        <p:spPr>
          <a:xfrm>
            <a:off x="659939" y="2053491"/>
            <a:ext cx="7773988" cy="4395787"/>
          </a:xfrm>
        </p:spPr>
        <p:txBody>
          <a:bodyPr/>
          <a:lstStyle/>
          <a:p>
            <a:r>
              <a:rPr lang="zh-TW" altLang="en-US" sz="2800" dirty="0" smtClean="0"/>
              <a:t>當殖利率大幅變動時，必須算出債券的凸性係數</a:t>
            </a:r>
            <a:r>
              <a:rPr lang="en-US" altLang="zh-TW" sz="2800" dirty="0" smtClean="0"/>
              <a:t>(Convexity , CV)</a:t>
            </a:r>
            <a:r>
              <a:rPr lang="zh-TW" altLang="en-US" sz="2800" dirty="0" smtClean="0"/>
              <a:t>之大小再配合存續期間，才能求出較精確之價格變化</a:t>
            </a:r>
          </a:p>
        </p:txBody>
      </p:sp>
      <p:sp>
        <p:nvSpPr>
          <p:cNvPr id="11269" name="Rectangle 4"/>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endParaRPr lang="zh-TW" altLang="en-US">
              <a:solidFill>
                <a:srgbClr val="000000"/>
              </a:solidFill>
            </a:endParaRPr>
          </a:p>
        </p:txBody>
      </p:sp>
      <p:graphicFrame>
        <p:nvGraphicFramePr>
          <p:cNvPr id="11266" name="Object 2"/>
          <p:cNvGraphicFramePr>
            <a:graphicFrameLocks noGrp="1" noChangeAspect="1"/>
          </p:cNvGraphicFramePr>
          <p:nvPr>
            <p:ph sz="half" idx="2"/>
            <p:extLst>
              <p:ext uri="{D42A27DB-BD31-4B8C-83A1-F6EECF244321}">
                <p14:modId xmlns:p14="http://schemas.microsoft.com/office/powerpoint/2010/main" val="693717152"/>
              </p:ext>
            </p:extLst>
          </p:nvPr>
        </p:nvGraphicFramePr>
        <p:xfrm>
          <a:off x="3375025" y="3716338"/>
          <a:ext cx="1816100" cy="860425"/>
        </p:xfrm>
        <a:graphic>
          <a:graphicData uri="http://schemas.openxmlformats.org/presentationml/2006/ole">
            <mc:AlternateContent xmlns:mc="http://schemas.openxmlformats.org/markup-compatibility/2006">
              <mc:Choice xmlns:v="urn:schemas-microsoft-com:vml" Requires="v">
                <p:oleObj spid="_x0000_s18448" name="方程式" r:id="rId3" imgW="965160" imgH="457200" progId="Equation.3">
                  <p:embed/>
                </p:oleObj>
              </mc:Choice>
              <mc:Fallback>
                <p:oleObj name="方程式" r:id="rId3" imgW="965160" imgH="457200" progId="Equation.3">
                  <p:embed/>
                  <p:pic>
                    <p:nvPicPr>
                      <p:cNvPr id="0" name=""/>
                      <p:cNvPicPr>
                        <a:picLocks noChangeAspect="1" noChangeArrowheads="1"/>
                      </p:cNvPicPr>
                      <p:nvPr/>
                    </p:nvPicPr>
                    <p:blipFill>
                      <a:blip r:embed="rId4"/>
                      <a:srcRect/>
                      <a:stretch>
                        <a:fillRect/>
                      </a:stretch>
                    </p:blipFill>
                    <p:spPr bwMode="auto">
                      <a:xfrm>
                        <a:off x="3375025" y="3716338"/>
                        <a:ext cx="1816100" cy="860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0" name="Rectangle 7"/>
          <p:cNvSpPr txBox="1">
            <a:spLocks noGrp="1" noChangeArrowheads="1"/>
          </p:cNvSpPr>
          <p:nvPr/>
        </p:nvSpPr>
        <p:spPr bwMode="auto">
          <a:xfrm>
            <a:off x="3059832" y="6248400"/>
            <a:ext cx="2895600" cy="457200"/>
          </a:xfrm>
          <a:prstGeom prst="rect">
            <a:avLst/>
          </a:prstGeom>
          <a:noFill/>
          <a:ln w="9525">
            <a:noFill/>
            <a:miter lim="800000"/>
            <a:headEnd/>
            <a:tailEnd/>
          </a:ln>
        </p:spPr>
        <p:txBody>
          <a:bodyPr lIns="92075" tIns="46038" rIns="92075" bIns="46038" anchor="ctr"/>
          <a:lstStyle/>
          <a:p>
            <a:pPr algn="ctr"/>
            <a:r>
              <a:rPr kumimoji="0" lang="zh-TW" altLang="en-US" sz="1400">
                <a:solidFill>
                  <a:srgbClr val="000000"/>
                </a:solidFill>
              </a:rPr>
              <a:t>黃志典  金融市場概論</a:t>
            </a:r>
          </a:p>
        </p:txBody>
      </p:sp>
      <p:sp>
        <p:nvSpPr>
          <p:cNvPr id="7" name="投影片編號版面配置區 6"/>
          <p:cNvSpPr>
            <a:spLocks noGrp="1"/>
          </p:cNvSpPr>
          <p:nvPr>
            <p:ph type="sldNum" sz="quarter" idx="12"/>
          </p:nvPr>
        </p:nvSpPr>
        <p:spPr/>
        <p:txBody>
          <a:bodyPr/>
          <a:lstStyle/>
          <a:p>
            <a:pPr>
              <a:defRPr/>
            </a:pPr>
            <a:fld id="{84A47064-0EA0-4742-AF2A-F7DD71F6E81E}" type="slidenum">
              <a:rPr lang="en-US" altLang="zh-TW" smtClean="0">
                <a:solidFill>
                  <a:srgbClr val="000000"/>
                </a:solidFill>
              </a:rPr>
              <a:pPr>
                <a:defRPr/>
              </a:pPr>
              <a:t>85</a:t>
            </a:fld>
            <a:endParaRPr lang="en-US" altLang="zh-TW">
              <a:solidFill>
                <a:srgbClr val="000000"/>
              </a:solidFill>
            </a:endParaRPr>
          </a:p>
        </p:txBody>
      </p:sp>
    </p:spTree>
    <p:extLst>
      <p:ext uri="{BB962C8B-B14F-4D97-AF65-F5344CB8AC3E}">
        <p14:creationId xmlns:p14="http://schemas.microsoft.com/office/powerpoint/2010/main" val="202907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wipe(down)">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fade">
                                      <p:cBhvr>
                                        <p:cTn id="12" dur="1000"/>
                                        <p:tgtEl>
                                          <p:spTgt spid="11268">
                                            <p:txEl>
                                              <p:pRg st="0" end="0"/>
                                            </p:txEl>
                                          </p:spTgt>
                                        </p:tgtEl>
                                      </p:cBhvr>
                                    </p:animEffect>
                                    <p:anim calcmode="lin" valueType="num">
                                      <p:cBhvr>
                                        <p:cTn id="13" dur="1000" fill="hold"/>
                                        <p:tgtEl>
                                          <p:spTgt spid="1126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26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266"/>
                                        </p:tgtEl>
                                        <p:attrNameLst>
                                          <p:attrName>style.visibility</p:attrName>
                                        </p:attrNameLst>
                                      </p:cBhvr>
                                      <p:to>
                                        <p:strVal val="visible"/>
                                      </p:to>
                                    </p:set>
                                    <p:animEffect transition="in" filter="fade">
                                      <p:cBhvr>
                                        <p:cTn id="17" dur="1000"/>
                                        <p:tgtEl>
                                          <p:spTgt spid="11266"/>
                                        </p:tgtEl>
                                      </p:cBhvr>
                                    </p:animEffect>
                                    <p:anim calcmode="lin" valueType="num">
                                      <p:cBhvr>
                                        <p:cTn id="18" dur="1000" fill="hold"/>
                                        <p:tgtEl>
                                          <p:spTgt spid="11266"/>
                                        </p:tgtEl>
                                        <p:attrNameLst>
                                          <p:attrName>ppt_x</p:attrName>
                                        </p:attrNameLst>
                                      </p:cBhvr>
                                      <p:tavLst>
                                        <p:tav tm="0">
                                          <p:val>
                                            <p:strVal val="#ppt_x"/>
                                          </p:val>
                                        </p:tav>
                                        <p:tav tm="100000">
                                          <p:val>
                                            <p:strVal val="#ppt_x"/>
                                          </p:val>
                                        </p:tav>
                                      </p:tavLst>
                                    </p:anim>
                                    <p:anim calcmode="lin" valueType="num">
                                      <p:cBhvr>
                                        <p:cTn id="19"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8"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xfrm>
            <a:off x="755650" y="549275"/>
            <a:ext cx="7772400" cy="1143000"/>
          </a:xfrm>
          <a:noFill/>
        </p:spPr>
        <p:txBody>
          <a:bodyPr/>
          <a:lstStyle/>
          <a:p>
            <a:r>
              <a:rPr lang="zh-TW" altLang="en-US" dirty="0" smtClean="0">
                <a:effectLst>
                  <a:outerShdw blurRad="38100" dist="38100" dir="2700000" algn="tl">
                    <a:srgbClr val="000000">
                      <a:alpha val="43137"/>
                    </a:srgbClr>
                  </a:outerShdw>
                </a:effectLst>
              </a:rPr>
              <a:t>債券價格與殖利率的關係圖</a:t>
            </a:r>
          </a:p>
        </p:txBody>
      </p:sp>
      <p:grpSp>
        <p:nvGrpSpPr>
          <p:cNvPr id="2" name="Group 1"/>
          <p:cNvGrpSpPr/>
          <p:nvPr/>
        </p:nvGrpSpPr>
        <p:grpSpPr>
          <a:xfrm>
            <a:off x="1763713" y="2349500"/>
            <a:ext cx="4752975" cy="3529013"/>
            <a:chOff x="1763713" y="2349500"/>
            <a:chExt cx="4752975" cy="3529013"/>
          </a:xfrm>
        </p:grpSpPr>
        <p:sp useBgFill="1">
          <p:nvSpPr>
            <p:cNvPr id="70659" name="Rectangle 3"/>
            <p:cNvSpPr>
              <a:spLocks noChangeArrowheads="1"/>
            </p:cNvSpPr>
            <p:nvPr/>
          </p:nvSpPr>
          <p:spPr bwMode="auto">
            <a:xfrm>
              <a:off x="3663950" y="2801938"/>
              <a:ext cx="658813" cy="682625"/>
            </a:xfrm>
            <a:prstGeom prst="rect">
              <a:avLst/>
            </a:prstGeom>
            <a:ln w="9525">
              <a:noFill/>
              <a:miter lim="800000"/>
              <a:headEnd/>
              <a:tailEnd/>
            </a:ln>
          </p:spPr>
          <p:txBody>
            <a:bodyPr/>
            <a:lstStyle/>
            <a:p>
              <a:r>
                <a:rPr lang="en-US" altLang="zh-TW" sz="1200">
                  <a:solidFill>
                    <a:srgbClr val="000000"/>
                  </a:solidFill>
                </a:rPr>
                <a:t>C</a:t>
              </a:r>
              <a:endParaRPr lang="en-US" altLang="zh-TW">
                <a:solidFill>
                  <a:srgbClr val="000000"/>
                </a:solidFill>
              </a:endParaRPr>
            </a:p>
          </p:txBody>
        </p:sp>
        <p:sp useBgFill="1">
          <p:nvSpPr>
            <p:cNvPr id="70660" name="Line 4"/>
            <p:cNvSpPr>
              <a:spLocks noChangeShapeType="1"/>
            </p:cNvSpPr>
            <p:nvPr/>
          </p:nvSpPr>
          <p:spPr bwMode="auto">
            <a:xfrm flipV="1">
              <a:off x="2347913" y="2349500"/>
              <a:ext cx="0" cy="2941638"/>
            </a:xfrm>
            <a:prstGeom prst="line">
              <a:avLst/>
            </a:prstGeom>
            <a:ln w="9525">
              <a:solidFill>
                <a:srgbClr val="000000"/>
              </a:solidFill>
              <a:round/>
              <a:headEnd/>
              <a:tailEnd type="triangle" w="med" len="med"/>
            </a:ln>
          </p:spPr>
          <p:txBody>
            <a:bodyPr/>
            <a:lstStyle/>
            <a:p>
              <a:endParaRPr lang="zh-TW" altLang="en-US">
                <a:solidFill>
                  <a:srgbClr val="000000"/>
                </a:solidFill>
              </a:endParaRPr>
            </a:p>
          </p:txBody>
        </p:sp>
        <p:sp useBgFill="1">
          <p:nvSpPr>
            <p:cNvPr id="70661" name="Line 5"/>
            <p:cNvSpPr>
              <a:spLocks noChangeShapeType="1"/>
            </p:cNvSpPr>
            <p:nvPr/>
          </p:nvSpPr>
          <p:spPr bwMode="auto">
            <a:xfrm>
              <a:off x="2347913" y="5291138"/>
              <a:ext cx="3949700" cy="0"/>
            </a:xfrm>
            <a:prstGeom prst="line">
              <a:avLst/>
            </a:prstGeom>
            <a:ln w="9525">
              <a:solidFill>
                <a:srgbClr val="000000"/>
              </a:solidFill>
              <a:round/>
              <a:headEnd/>
              <a:tailEnd type="triangle" w="med" len="med"/>
            </a:ln>
          </p:spPr>
          <p:txBody>
            <a:bodyPr/>
            <a:lstStyle/>
            <a:p>
              <a:endParaRPr lang="zh-TW" altLang="en-US">
                <a:solidFill>
                  <a:srgbClr val="000000"/>
                </a:solidFill>
              </a:endParaRPr>
            </a:p>
          </p:txBody>
        </p:sp>
        <p:sp useBgFill="1">
          <p:nvSpPr>
            <p:cNvPr id="70662" name="Line 6"/>
            <p:cNvSpPr>
              <a:spLocks noChangeShapeType="1"/>
            </p:cNvSpPr>
            <p:nvPr/>
          </p:nvSpPr>
          <p:spPr bwMode="auto">
            <a:xfrm rot="-120000">
              <a:off x="3006725" y="3230563"/>
              <a:ext cx="2413000" cy="1358900"/>
            </a:xfrm>
            <a:prstGeom prst="line">
              <a:avLst/>
            </a:prstGeom>
            <a:ln w="9525">
              <a:solidFill>
                <a:srgbClr val="000000"/>
              </a:solidFill>
              <a:round/>
              <a:headEnd/>
              <a:tailEnd/>
            </a:ln>
          </p:spPr>
          <p:txBody>
            <a:bodyPr/>
            <a:lstStyle/>
            <a:p>
              <a:endParaRPr lang="zh-TW" altLang="en-US">
                <a:solidFill>
                  <a:srgbClr val="000000"/>
                </a:solidFill>
              </a:endParaRPr>
            </a:p>
          </p:txBody>
        </p:sp>
        <p:sp useBgFill="1">
          <p:nvSpPr>
            <p:cNvPr id="70663" name="Arc 7"/>
            <p:cNvSpPr>
              <a:spLocks/>
            </p:cNvSpPr>
            <p:nvPr/>
          </p:nvSpPr>
          <p:spPr bwMode="auto">
            <a:xfrm rot="10313997">
              <a:off x="3663950" y="2576513"/>
              <a:ext cx="2852738" cy="203517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ln w="9525">
              <a:solidFill>
                <a:srgbClr val="000000"/>
              </a:solidFill>
              <a:round/>
              <a:headEnd/>
              <a:tailEnd/>
            </a:ln>
          </p:spPr>
          <p:txBody>
            <a:bodyPr/>
            <a:lstStyle/>
            <a:p>
              <a:endParaRPr lang="zh-TW" altLang="en-US">
                <a:solidFill>
                  <a:srgbClr val="000000"/>
                </a:solidFill>
              </a:endParaRPr>
            </a:p>
          </p:txBody>
        </p:sp>
        <p:sp useBgFill="1">
          <p:nvSpPr>
            <p:cNvPr id="70664" name="Line 8"/>
            <p:cNvSpPr>
              <a:spLocks noChangeShapeType="1"/>
            </p:cNvSpPr>
            <p:nvPr/>
          </p:nvSpPr>
          <p:spPr bwMode="auto">
            <a:xfrm>
              <a:off x="3663950" y="3254375"/>
              <a:ext cx="0" cy="2036763"/>
            </a:xfrm>
            <a:prstGeom prst="line">
              <a:avLst/>
            </a:prstGeom>
            <a:ln w="9525">
              <a:solidFill>
                <a:srgbClr val="000000"/>
              </a:solidFill>
              <a:prstDash val="dash"/>
              <a:round/>
              <a:headEnd/>
              <a:tailEnd/>
            </a:ln>
          </p:spPr>
          <p:txBody>
            <a:bodyPr/>
            <a:lstStyle/>
            <a:p>
              <a:endParaRPr lang="zh-TW" altLang="en-US">
                <a:solidFill>
                  <a:srgbClr val="000000"/>
                </a:solidFill>
              </a:endParaRPr>
            </a:p>
          </p:txBody>
        </p:sp>
        <p:sp useBgFill="1">
          <p:nvSpPr>
            <p:cNvPr id="70665" name="Line 9"/>
            <p:cNvSpPr>
              <a:spLocks noChangeShapeType="1"/>
            </p:cNvSpPr>
            <p:nvPr/>
          </p:nvSpPr>
          <p:spPr bwMode="auto">
            <a:xfrm flipH="1">
              <a:off x="2347913" y="3254375"/>
              <a:ext cx="1316037" cy="0"/>
            </a:xfrm>
            <a:prstGeom prst="line">
              <a:avLst/>
            </a:prstGeom>
            <a:ln w="9525">
              <a:solidFill>
                <a:srgbClr val="000000"/>
              </a:solidFill>
              <a:prstDash val="dash"/>
              <a:round/>
              <a:headEnd/>
              <a:tailEnd/>
            </a:ln>
          </p:spPr>
          <p:txBody>
            <a:bodyPr/>
            <a:lstStyle/>
            <a:p>
              <a:endParaRPr lang="zh-TW" altLang="en-US">
                <a:solidFill>
                  <a:srgbClr val="000000"/>
                </a:solidFill>
              </a:endParaRPr>
            </a:p>
          </p:txBody>
        </p:sp>
        <p:sp useBgFill="1">
          <p:nvSpPr>
            <p:cNvPr id="70666" name="Line 10"/>
            <p:cNvSpPr>
              <a:spLocks noChangeShapeType="1"/>
            </p:cNvSpPr>
            <p:nvPr/>
          </p:nvSpPr>
          <p:spPr bwMode="auto">
            <a:xfrm flipH="1">
              <a:off x="2339975" y="3644900"/>
              <a:ext cx="1316038" cy="0"/>
            </a:xfrm>
            <a:prstGeom prst="line">
              <a:avLst/>
            </a:prstGeom>
            <a:ln w="9525">
              <a:solidFill>
                <a:srgbClr val="000000"/>
              </a:solidFill>
              <a:prstDash val="dash"/>
              <a:round/>
              <a:headEnd/>
              <a:tailEnd/>
            </a:ln>
          </p:spPr>
          <p:txBody>
            <a:bodyPr/>
            <a:lstStyle/>
            <a:p>
              <a:endParaRPr lang="zh-TW" altLang="en-US">
                <a:solidFill>
                  <a:srgbClr val="000000"/>
                </a:solidFill>
              </a:endParaRPr>
            </a:p>
          </p:txBody>
        </p:sp>
        <p:sp useBgFill="1">
          <p:nvSpPr>
            <p:cNvPr id="70667" name="Line 11"/>
            <p:cNvSpPr>
              <a:spLocks noChangeShapeType="1"/>
            </p:cNvSpPr>
            <p:nvPr/>
          </p:nvSpPr>
          <p:spPr bwMode="auto">
            <a:xfrm>
              <a:off x="2347913" y="3967163"/>
              <a:ext cx="1974850" cy="0"/>
            </a:xfrm>
            <a:prstGeom prst="line">
              <a:avLst/>
            </a:prstGeom>
            <a:ln w="9525">
              <a:solidFill>
                <a:srgbClr val="000000"/>
              </a:solidFill>
              <a:round/>
              <a:headEnd/>
              <a:tailEnd/>
            </a:ln>
          </p:spPr>
          <p:txBody>
            <a:bodyPr/>
            <a:lstStyle/>
            <a:p>
              <a:endParaRPr lang="zh-TW" altLang="en-US">
                <a:solidFill>
                  <a:srgbClr val="000000"/>
                </a:solidFill>
              </a:endParaRPr>
            </a:p>
          </p:txBody>
        </p:sp>
        <p:sp useBgFill="1">
          <p:nvSpPr>
            <p:cNvPr id="70668" name="Line 12"/>
            <p:cNvSpPr>
              <a:spLocks noChangeShapeType="1"/>
            </p:cNvSpPr>
            <p:nvPr/>
          </p:nvSpPr>
          <p:spPr bwMode="auto">
            <a:xfrm>
              <a:off x="4322763" y="3967163"/>
              <a:ext cx="0" cy="1323975"/>
            </a:xfrm>
            <a:prstGeom prst="line">
              <a:avLst/>
            </a:prstGeom>
            <a:ln w="9525">
              <a:solidFill>
                <a:srgbClr val="000000"/>
              </a:solidFill>
              <a:round/>
              <a:headEnd/>
              <a:tailEnd/>
            </a:ln>
          </p:spPr>
          <p:txBody>
            <a:bodyPr/>
            <a:lstStyle/>
            <a:p>
              <a:endParaRPr lang="zh-TW" altLang="en-US">
                <a:solidFill>
                  <a:srgbClr val="000000"/>
                </a:solidFill>
              </a:endParaRPr>
            </a:p>
          </p:txBody>
        </p:sp>
        <p:sp useBgFill="1">
          <p:nvSpPr>
            <p:cNvPr id="70669" name="Line 13"/>
            <p:cNvSpPr>
              <a:spLocks noChangeShapeType="1"/>
            </p:cNvSpPr>
            <p:nvPr/>
          </p:nvSpPr>
          <p:spPr bwMode="auto">
            <a:xfrm>
              <a:off x="2347913" y="4187825"/>
              <a:ext cx="2414587" cy="0"/>
            </a:xfrm>
            <a:prstGeom prst="line">
              <a:avLst/>
            </a:prstGeom>
            <a:ln w="9525">
              <a:solidFill>
                <a:srgbClr val="000000"/>
              </a:solidFill>
              <a:round/>
              <a:headEnd/>
              <a:tailEnd/>
            </a:ln>
          </p:spPr>
          <p:txBody>
            <a:bodyPr/>
            <a:lstStyle/>
            <a:p>
              <a:endParaRPr lang="zh-TW" altLang="en-US">
                <a:solidFill>
                  <a:srgbClr val="000000"/>
                </a:solidFill>
              </a:endParaRPr>
            </a:p>
          </p:txBody>
        </p:sp>
        <p:sp useBgFill="1">
          <p:nvSpPr>
            <p:cNvPr id="70670" name="Line 14"/>
            <p:cNvSpPr>
              <a:spLocks noChangeShapeType="1"/>
            </p:cNvSpPr>
            <p:nvPr/>
          </p:nvSpPr>
          <p:spPr bwMode="auto">
            <a:xfrm>
              <a:off x="4760913" y="4187825"/>
              <a:ext cx="1587" cy="1103313"/>
            </a:xfrm>
            <a:prstGeom prst="line">
              <a:avLst/>
            </a:prstGeom>
            <a:ln w="9525">
              <a:solidFill>
                <a:srgbClr val="000000"/>
              </a:solidFill>
              <a:round/>
              <a:headEnd/>
              <a:tailEnd/>
            </a:ln>
          </p:spPr>
          <p:txBody>
            <a:bodyPr/>
            <a:lstStyle/>
            <a:p>
              <a:endParaRPr lang="zh-TW" altLang="en-US">
                <a:solidFill>
                  <a:srgbClr val="000000"/>
                </a:solidFill>
              </a:endParaRPr>
            </a:p>
          </p:txBody>
        </p:sp>
        <p:sp useBgFill="1">
          <p:nvSpPr>
            <p:cNvPr id="70671" name="Rectangle 15"/>
            <p:cNvSpPr>
              <a:spLocks noChangeArrowheads="1"/>
            </p:cNvSpPr>
            <p:nvPr/>
          </p:nvSpPr>
          <p:spPr bwMode="auto">
            <a:xfrm>
              <a:off x="4322763" y="3254375"/>
              <a:ext cx="658812" cy="684213"/>
            </a:xfrm>
            <a:prstGeom prst="rect">
              <a:avLst/>
            </a:prstGeom>
            <a:ln w="9525">
              <a:noFill/>
              <a:miter lim="800000"/>
              <a:headEnd/>
              <a:tailEnd/>
            </a:ln>
          </p:spPr>
          <p:txBody>
            <a:bodyPr/>
            <a:lstStyle/>
            <a:p>
              <a:endParaRPr lang="zh-TW" altLang="en-US" sz="1200">
                <a:solidFill>
                  <a:srgbClr val="000000"/>
                </a:solidFill>
              </a:endParaRPr>
            </a:p>
            <a:p>
              <a:endParaRPr lang="zh-TW" altLang="en-US" sz="1200">
                <a:solidFill>
                  <a:srgbClr val="000000"/>
                </a:solidFill>
              </a:endParaRPr>
            </a:p>
            <a:p>
              <a:r>
                <a:rPr lang="en-US" altLang="zh-TW" sz="1200">
                  <a:solidFill>
                    <a:srgbClr val="000000"/>
                  </a:solidFill>
                </a:rPr>
                <a:t>B</a:t>
              </a:r>
              <a:endParaRPr lang="en-US" altLang="zh-TW">
                <a:solidFill>
                  <a:srgbClr val="000000"/>
                </a:solidFill>
              </a:endParaRPr>
            </a:p>
          </p:txBody>
        </p:sp>
        <p:sp useBgFill="1">
          <p:nvSpPr>
            <p:cNvPr id="70672" name="Rectangle 16"/>
            <p:cNvSpPr>
              <a:spLocks noChangeArrowheads="1"/>
            </p:cNvSpPr>
            <p:nvPr/>
          </p:nvSpPr>
          <p:spPr bwMode="auto">
            <a:xfrm>
              <a:off x="4762500" y="3481388"/>
              <a:ext cx="657225" cy="682625"/>
            </a:xfrm>
            <a:prstGeom prst="rect">
              <a:avLst/>
            </a:prstGeom>
            <a:ln w="9525">
              <a:noFill/>
              <a:miter lim="800000"/>
              <a:headEnd/>
              <a:tailEnd/>
            </a:ln>
          </p:spPr>
          <p:txBody>
            <a:bodyPr/>
            <a:lstStyle/>
            <a:p>
              <a:endParaRPr lang="zh-TW" altLang="en-US" sz="1200">
                <a:solidFill>
                  <a:srgbClr val="000000"/>
                </a:solidFill>
              </a:endParaRPr>
            </a:p>
            <a:p>
              <a:endParaRPr lang="zh-TW" altLang="en-US" sz="1200">
                <a:solidFill>
                  <a:srgbClr val="000000"/>
                </a:solidFill>
              </a:endParaRPr>
            </a:p>
            <a:p>
              <a:r>
                <a:rPr lang="en-US" altLang="zh-TW" sz="1200">
                  <a:solidFill>
                    <a:srgbClr val="000000"/>
                  </a:solidFill>
                </a:rPr>
                <a:t>A</a:t>
              </a:r>
              <a:endParaRPr lang="en-US" altLang="zh-TW">
                <a:solidFill>
                  <a:srgbClr val="000000"/>
                </a:solidFill>
              </a:endParaRPr>
            </a:p>
          </p:txBody>
        </p:sp>
        <p:sp useBgFill="1">
          <p:nvSpPr>
            <p:cNvPr id="70673" name="AutoShape 17"/>
            <p:cNvSpPr>
              <a:spLocks noChangeArrowheads="1"/>
            </p:cNvSpPr>
            <p:nvPr/>
          </p:nvSpPr>
          <p:spPr bwMode="auto">
            <a:xfrm>
              <a:off x="3736975" y="2790825"/>
              <a:ext cx="463550" cy="525463"/>
            </a:xfrm>
            <a:prstGeom prst="flowChartProcess">
              <a:avLst/>
            </a:prstGeom>
            <a:ln w="9525">
              <a:noFill/>
              <a:miter lim="800000"/>
              <a:headEnd/>
              <a:tailEnd/>
            </a:ln>
          </p:spPr>
          <p:txBody>
            <a:bodyPr/>
            <a:lstStyle/>
            <a:p>
              <a:endParaRPr lang="zh-TW" altLang="en-US" sz="1200">
                <a:solidFill>
                  <a:srgbClr val="000000"/>
                </a:solidFill>
              </a:endParaRPr>
            </a:p>
            <a:p>
              <a:r>
                <a:rPr lang="en-US" altLang="zh-TW" sz="1600">
                  <a:solidFill>
                    <a:srgbClr val="000000"/>
                  </a:solidFill>
                </a:rPr>
                <a:t>c</a:t>
              </a:r>
            </a:p>
          </p:txBody>
        </p:sp>
        <p:sp useBgFill="1">
          <p:nvSpPr>
            <p:cNvPr id="70674" name="AutoShape 18"/>
            <p:cNvSpPr>
              <a:spLocks noChangeArrowheads="1"/>
            </p:cNvSpPr>
            <p:nvPr/>
          </p:nvSpPr>
          <p:spPr bwMode="auto">
            <a:xfrm>
              <a:off x="4614863" y="5437188"/>
              <a:ext cx="366712" cy="441325"/>
            </a:xfrm>
            <a:prstGeom prst="flowChartProcess">
              <a:avLst/>
            </a:prstGeom>
            <a:ln w="9525">
              <a:noFill/>
              <a:miter lim="800000"/>
              <a:headEnd/>
              <a:tailEnd/>
            </a:ln>
          </p:spPr>
          <p:txBody>
            <a:bodyPr/>
            <a:lstStyle/>
            <a:p>
              <a:r>
                <a:rPr lang="en-US" altLang="zh-TW" sz="1600">
                  <a:solidFill>
                    <a:srgbClr val="000000"/>
                  </a:solidFill>
                </a:rPr>
                <a:t>Y</a:t>
              </a:r>
            </a:p>
          </p:txBody>
        </p:sp>
        <p:sp useBgFill="1">
          <p:nvSpPr>
            <p:cNvPr id="70675" name="AutoShape 19"/>
            <p:cNvSpPr>
              <a:spLocks noChangeArrowheads="1"/>
            </p:cNvSpPr>
            <p:nvPr/>
          </p:nvSpPr>
          <p:spPr bwMode="auto">
            <a:xfrm>
              <a:off x="4102100" y="5437188"/>
              <a:ext cx="439738" cy="441325"/>
            </a:xfrm>
            <a:prstGeom prst="flowChartProcess">
              <a:avLst/>
            </a:prstGeom>
            <a:ln w="9525">
              <a:noFill/>
              <a:miter lim="800000"/>
              <a:headEnd/>
              <a:tailEnd/>
            </a:ln>
          </p:spPr>
          <p:txBody>
            <a:bodyPr/>
            <a:lstStyle/>
            <a:p>
              <a:r>
                <a:rPr lang="en-US" altLang="zh-TW" sz="1600">
                  <a:solidFill>
                    <a:srgbClr val="000000"/>
                  </a:solidFill>
                </a:rPr>
                <a:t>Y</a:t>
              </a:r>
              <a:r>
                <a:rPr lang="en-US" altLang="zh-TW" sz="1000">
                  <a:solidFill>
                    <a:srgbClr val="000000"/>
                  </a:solidFill>
                </a:rPr>
                <a:t>1</a:t>
              </a:r>
              <a:endParaRPr lang="en-US" altLang="zh-TW" sz="1600">
                <a:solidFill>
                  <a:srgbClr val="000000"/>
                </a:solidFill>
              </a:endParaRPr>
            </a:p>
          </p:txBody>
        </p:sp>
        <p:sp useBgFill="1">
          <p:nvSpPr>
            <p:cNvPr id="70676" name="AutoShape 20"/>
            <p:cNvSpPr>
              <a:spLocks noChangeArrowheads="1"/>
            </p:cNvSpPr>
            <p:nvPr/>
          </p:nvSpPr>
          <p:spPr bwMode="auto">
            <a:xfrm>
              <a:off x="3444875" y="5437188"/>
              <a:ext cx="438150" cy="441325"/>
            </a:xfrm>
            <a:prstGeom prst="flowChartProcess">
              <a:avLst/>
            </a:prstGeom>
            <a:ln w="9525">
              <a:noFill/>
              <a:miter lim="800000"/>
              <a:headEnd/>
              <a:tailEnd/>
            </a:ln>
          </p:spPr>
          <p:txBody>
            <a:bodyPr/>
            <a:lstStyle/>
            <a:p>
              <a:r>
                <a:rPr lang="en-US" altLang="zh-TW" sz="1600">
                  <a:solidFill>
                    <a:srgbClr val="000000"/>
                  </a:solidFill>
                </a:rPr>
                <a:t>Y</a:t>
              </a:r>
              <a:r>
                <a:rPr lang="en-US" altLang="zh-TW" sz="1000">
                  <a:solidFill>
                    <a:srgbClr val="000000"/>
                  </a:solidFill>
                </a:rPr>
                <a:t>2</a:t>
              </a:r>
              <a:endParaRPr lang="en-US" altLang="zh-TW" sz="1600">
                <a:solidFill>
                  <a:srgbClr val="000000"/>
                </a:solidFill>
              </a:endParaRPr>
            </a:p>
          </p:txBody>
        </p:sp>
        <p:sp useBgFill="1">
          <p:nvSpPr>
            <p:cNvPr id="70677" name="AutoShape 21"/>
            <p:cNvSpPr>
              <a:spLocks noChangeArrowheads="1"/>
            </p:cNvSpPr>
            <p:nvPr/>
          </p:nvSpPr>
          <p:spPr bwMode="auto">
            <a:xfrm>
              <a:off x="1908175" y="5362575"/>
              <a:ext cx="438150" cy="441325"/>
            </a:xfrm>
            <a:prstGeom prst="flowChartProcess">
              <a:avLst/>
            </a:prstGeom>
            <a:ln w="9525">
              <a:noFill/>
              <a:miter lim="800000"/>
              <a:headEnd/>
              <a:tailEnd/>
            </a:ln>
          </p:spPr>
          <p:txBody>
            <a:bodyPr/>
            <a:lstStyle/>
            <a:p>
              <a:r>
                <a:rPr lang="en-US" altLang="zh-TW" sz="1600">
                  <a:solidFill>
                    <a:srgbClr val="000000"/>
                  </a:solidFill>
                </a:rPr>
                <a:t>0</a:t>
              </a:r>
            </a:p>
          </p:txBody>
        </p:sp>
        <p:sp useBgFill="1">
          <p:nvSpPr>
            <p:cNvPr id="70678" name="AutoShape 22"/>
            <p:cNvSpPr>
              <a:spLocks noChangeArrowheads="1"/>
            </p:cNvSpPr>
            <p:nvPr/>
          </p:nvSpPr>
          <p:spPr bwMode="auto">
            <a:xfrm>
              <a:off x="1763713" y="4005263"/>
              <a:ext cx="438150" cy="441325"/>
            </a:xfrm>
            <a:prstGeom prst="flowChartProcess">
              <a:avLst/>
            </a:prstGeom>
            <a:ln w="9525">
              <a:noFill/>
              <a:miter lim="800000"/>
              <a:headEnd/>
              <a:tailEnd/>
            </a:ln>
          </p:spPr>
          <p:txBody>
            <a:bodyPr/>
            <a:lstStyle/>
            <a:p>
              <a:r>
                <a:rPr lang="en-US" altLang="zh-TW" sz="1600">
                  <a:solidFill>
                    <a:srgbClr val="000000"/>
                  </a:solidFill>
                </a:rPr>
                <a:t>P</a:t>
              </a:r>
            </a:p>
          </p:txBody>
        </p:sp>
        <p:sp useBgFill="1">
          <p:nvSpPr>
            <p:cNvPr id="70679" name="AutoShape 23"/>
            <p:cNvSpPr>
              <a:spLocks noChangeArrowheads="1"/>
            </p:cNvSpPr>
            <p:nvPr/>
          </p:nvSpPr>
          <p:spPr bwMode="auto">
            <a:xfrm>
              <a:off x="1763713" y="3716338"/>
              <a:ext cx="438150" cy="368300"/>
            </a:xfrm>
            <a:prstGeom prst="flowChartProcess">
              <a:avLst/>
            </a:prstGeom>
            <a:ln w="9525">
              <a:noFill/>
              <a:miter lim="800000"/>
              <a:headEnd/>
              <a:tailEnd/>
            </a:ln>
          </p:spPr>
          <p:txBody>
            <a:bodyPr/>
            <a:lstStyle/>
            <a:p>
              <a:r>
                <a:rPr lang="en-US" altLang="zh-TW" sz="1600">
                  <a:solidFill>
                    <a:srgbClr val="000000"/>
                  </a:solidFill>
                </a:rPr>
                <a:t>P</a:t>
              </a:r>
              <a:r>
                <a:rPr lang="en-US" altLang="zh-TW" sz="1000">
                  <a:solidFill>
                    <a:srgbClr val="000000"/>
                  </a:solidFill>
                </a:rPr>
                <a:t>1</a:t>
              </a:r>
              <a:endParaRPr lang="en-US" altLang="zh-TW" sz="1600">
                <a:solidFill>
                  <a:srgbClr val="000000"/>
                </a:solidFill>
              </a:endParaRPr>
            </a:p>
          </p:txBody>
        </p:sp>
        <p:sp useBgFill="1">
          <p:nvSpPr>
            <p:cNvPr id="70680" name="AutoShape 24"/>
            <p:cNvSpPr>
              <a:spLocks noChangeArrowheads="1"/>
            </p:cNvSpPr>
            <p:nvPr/>
          </p:nvSpPr>
          <p:spPr bwMode="auto">
            <a:xfrm>
              <a:off x="1763713" y="3429000"/>
              <a:ext cx="438150" cy="368300"/>
            </a:xfrm>
            <a:prstGeom prst="flowChartProcess">
              <a:avLst/>
            </a:prstGeom>
            <a:ln w="9525">
              <a:noFill/>
              <a:miter lim="800000"/>
              <a:headEnd/>
              <a:tailEnd/>
            </a:ln>
          </p:spPr>
          <p:txBody>
            <a:bodyPr/>
            <a:lstStyle/>
            <a:p>
              <a:r>
                <a:rPr lang="en-US" altLang="zh-TW" sz="1600">
                  <a:solidFill>
                    <a:srgbClr val="000000"/>
                  </a:solidFill>
                </a:rPr>
                <a:t>P</a:t>
              </a:r>
              <a:r>
                <a:rPr lang="en-US" altLang="zh-TW" sz="1000">
                  <a:solidFill>
                    <a:srgbClr val="000000"/>
                  </a:solidFill>
                </a:rPr>
                <a:t>2</a:t>
              </a:r>
              <a:endParaRPr lang="en-US" altLang="zh-TW" sz="1600">
                <a:solidFill>
                  <a:srgbClr val="000000"/>
                </a:solidFill>
              </a:endParaRPr>
            </a:p>
          </p:txBody>
        </p:sp>
        <p:sp useBgFill="1">
          <p:nvSpPr>
            <p:cNvPr id="70681" name="AutoShape 25"/>
            <p:cNvSpPr>
              <a:spLocks noChangeArrowheads="1"/>
            </p:cNvSpPr>
            <p:nvPr/>
          </p:nvSpPr>
          <p:spPr bwMode="auto">
            <a:xfrm>
              <a:off x="1763713" y="2997200"/>
              <a:ext cx="438150" cy="366713"/>
            </a:xfrm>
            <a:prstGeom prst="flowChartProcess">
              <a:avLst/>
            </a:prstGeom>
            <a:ln w="9525">
              <a:noFill/>
              <a:miter lim="800000"/>
              <a:headEnd/>
              <a:tailEnd/>
            </a:ln>
          </p:spPr>
          <p:txBody>
            <a:bodyPr/>
            <a:lstStyle/>
            <a:p>
              <a:r>
                <a:rPr lang="en-US" altLang="zh-TW" sz="1600">
                  <a:solidFill>
                    <a:srgbClr val="000000"/>
                  </a:solidFill>
                </a:rPr>
                <a:t>P</a:t>
              </a:r>
              <a:r>
                <a:rPr lang="en-US" altLang="zh-TW" sz="1000">
                  <a:solidFill>
                    <a:srgbClr val="000000"/>
                  </a:solidFill>
                </a:rPr>
                <a:t>3</a:t>
              </a:r>
              <a:endParaRPr lang="en-US" altLang="zh-TW" sz="1600">
                <a:solidFill>
                  <a:srgbClr val="000000"/>
                </a:solidFill>
              </a:endParaRPr>
            </a:p>
          </p:txBody>
        </p:sp>
      </p:grpSp>
      <p:sp>
        <p:nvSpPr>
          <p:cNvPr id="70682" name="Rectangle 7"/>
          <p:cNvSpPr txBox="1">
            <a:spLocks noGrp="1" noChangeArrowheads="1"/>
          </p:cNvSpPr>
          <p:nvPr/>
        </p:nvSpPr>
        <p:spPr bwMode="auto">
          <a:xfrm>
            <a:off x="3124200" y="6248400"/>
            <a:ext cx="2895600" cy="457200"/>
          </a:xfrm>
          <a:prstGeom prst="rect">
            <a:avLst/>
          </a:prstGeom>
          <a:noFill/>
          <a:ln w="9525">
            <a:noFill/>
            <a:miter lim="800000"/>
            <a:headEnd/>
            <a:tailEnd/>
          </a:ln>
        </p:spPr>
        <p:txBody>
          <a:bodyPr lIns="92075" tIns="46038" rIns="92075" bIns="46038" anchor="ctr"/>
          <a:lstStyle/>
          <a:p>
            <a:pPr algn="ctr"/>
            <a:r>
              <a:rPr kumimoji="0" lang="zh-TW" altLang="en-US" sz="1400">
                <a:solidFill>
                  <a:srgbClr val="000000"/>
                </a:solidFill>
              </a:rPr>
              <a:t>黃志典  金融市場概論</a:t>
            </a:r>
          </a:p>
        </p:txBody>
      </p:sp>
      <p:sp>
        <p:nvSpPr>
          <p:cNvPr id="27" name="投影片編號版面配置區 26"/>
          <p:cNvSpPr>
            <a:spLocks noGrp="1"/>
          </p:cNvSpPr>
          <p:nvPr>
            <p:ph type="sldNum" sz="quarter" idx="12"/>
          </p:nvPr>
        </p:nvSpPr>
        <p:spPr/>
        <p:txBody>
          <a:bodyPr/>
          <a:lstStyle/>
          <a:p>
            <a:pPr>
              <a:defRPr/>
            </a:pPr>
            <a:fld id="{E0CD976C-E663-47DA-9E47-7A1AA6F8DAD1}" type="slidenum">
              <a:rPr lang="en-US" altLang="zh-TW" smtClean="0">
                <a:solidFill>
                  <a:srgbClr val="000000"/>
                </a:solidFill>
              </a:rPr>
              <a:pPr>
                <a:defRPr/>
              </a:pPr>
              <a:t>86</a:t>
            </a:fld>
            <a:endParaRPr lang="en-US" altLang="zh-TW">
              <a:solidFill>
                <a:srgbClr val="000000"/>
              </a:solidFill>
            </a:endParaRPr>
          </a:p>
        </p:txBody>
      </p:sp>
    </p:spTree>
    <p:extLst>
      <p:ext uri="{BB962C8B-B14F-4D97-AF65-F5344CB8AC3E}">
        <p14:creationId xmlns:p14="http://schemas.microsoft.com/office/powerpoint/2010/main" val="219866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barn(inVertical)">
                                      <p:cBhvr>
                                        <p:cTn id="7" dur="500"/>
                                        <p:tgtEl>
                                          <p:spTgt spid="7065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idx="4294967295"/>
          </p:nvPr>
        </p:nvSpPr>
        <p:spPr>
          <a:xfrm>
            <a:off x="684213" y="476250"/>
            <a:ext cx="7772400" cy="1143000"/>
          </a:xfrm>
          <a:noFill/>
        </p:spPr>
        <p:txBody>
          <a:bodyPr/>
          <a:lstStyle/>
          <a:p>
            <a:r>
              <a:rPr lang="zh-TW" altLang="en-US" dirty="0" smtClean="0">
                <a:effectLst>
                  <a:outerShdw blurRad="38100" dist="38100" dir="2700000" algn="tl">
                    <a:srgbClr val="000000">
                      <a:alpha val="43137"/>
                    </a:srgbClr>
                  </a:outerShdw>
                </a:effectLst>
              </a:rPr>
              <a:t>凸</a:t>
            </a:r>
            <a:r>
              <a:rPr lang="zh-CN" altLang="en-US" dirty="0" smtClean="0">
                <a:effectLst>
                  <a:outerShdw blurRad="38100" dist="38100" dir="2700000" algn="tl">
                    <a:srgbClr val="000000">
                      <a:alpha val="43137"/>
                    </a:srgbClr>
                  </a:outerShdw>
                </a:effectLst>
              </a:rPr>
              <a:t>率</a:t>
            </a:r>
            <a:r>
              <a:rPr lang="zh-TW" altLang="en-US" dirty="0" smtClean="0">
                <a:effectLst>
                  <a:outerShdw blurRad="38100" dist="38100" dir="2700000" algn="tl">
                    <a:srgbClr val="000000">
                      <a:alpha val="43137"/>
                    </a:srgbClr>
                  </a:outerShdw>
                </a:effectLst>
              </a:rPr>
              <a:t>的數學推導過程</a:t>
            </a:r>
          </a:p>
        </p:txBody>
      </p:sp>
      <p:graphicFrame>
        <p:nvGraphicFramePr>
          <p:cNvPr id="12290" name="Object 2"/>
          <p:cNvGraphicFramePr>
            <a:graphicFrameLocks noChangeAspect="1"/>
          </p:cNvGraphicFramePr>
          <p:nvPr/>
        </p:nvGraphicFramePr>
        <p:xfrm>
          <a:off x="1042988" y="2133600"/>
          <a:ext cx="3816350" cy="719138"/>
        </p:xfrm>
        <a:graphic>
          <a:graphicData uri="http://schemas.openxmlformats.org/presentationml/2006/ole">
            <mc:AlternateContent xmlns:mc="http://schemas.openxmlformats.org/markup-compatibility/2006">
              <mc:Choice xmlns:v="urn:schemas-microsoft-com:vml" Requires="v">
                <p:oleObj spid="_x0000_s19500" name="方程式" r:id="rId3" imgW="1600200" imgH="457200" progId="Equation.3">
                  <p:embed/>
                </p:oleObj>
              </mc:Choice>
              <mc:Fallback>
                <p:oleObj name="方程式" r:id="rId3" imgW="16002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2133600"/>
                        <a:ext cx="3816350" cy="719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3"/>
          <p:cNvGraphicFramePr>
            <a:graphicFrameLocks noChangeAspect="1"/>
          </p:cNvGraphicFramePr>
          <p:nvPr/>
        </p:nvGraphicFramePr>
        <p:xfrm>
          <a:off x="1042988" y="3860800"/>
          <a:ext cx="3816350" cy="725488"/>
        </p:xfrm>
        <a:graphic>
          <a:graphicData uri="http://schemas.openxmlformats.org/presentationml/2006/ole">
            <mc:AlternateContent xmlns:mc="http://schemas.openxmlformats.org/markup-compatibility/2006">
              <mc:Choice xmlns:v="urn:schemas-microsoft-com:vml" Requires="v">
                <p:oleObj spid="_x0000_s19501" name="Equation" r:id="rId5" imgW="1917360" imgH="457200" progId="Equation.DSMT4">
                  <p:embed/>
                </p:oleObj>
              </mc:Choice>
              <mc:Fallback>
                <p:oleObj name="Equation" r:id="rId5" imgW="1917360" imgH="457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988" y="3860800"/>
                        <a:ext cx="3816350" cy="725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2" name="Object 4"/>
          <p:cNvGraphicFramePr>
            <a:graphicFrameLocks noChangeAspect="1"/>
          </p:cNvGraphicFramePr>
          <p:nvPr>
            <p:extLst>
              <p:ext uri="{D42A27DB-BD31-4B8C-83A1-F6EECF244321}">
                <p14:modId xmlns:p14="http://schemas.microsoft.com/office/powerpoint/2010/main" val="23206228"/>
              </p:ext>
            </p:extLst>
          </p:nvPr>
        </p:nvGraphicFramePr>
        <p:xfrm>
          <a:off x="2527300" y="4951413"/>
          <a:ext cx="987425" cy="698500"/>
        </p:xfrm>
        <a:graphic>
          <a:graphicData uri="http://schemas.openxmlformats.org/presentationml/2006/ole">
            <mc:AlternateContent xmlns:mc="http://schemas.openxmlformats.org/markup-compatibility/2006">
              <mc:Choice xmlns:v="urn:schemas-microsoft-com:vml" Requires="v">
                <p:oleObj spid="_x0000_s19502" name="Equation" r:id="rId7" imgW="469800" imgH="444240" progId="Equation.DSMT4">
                  <p:embed/>
                </p:oleObj>
              </mc:Choice>
              <mc:Fallback>
                <p:oleObj name="Equation" r:id="rId7" imgW="469800" imgH="444240" progId="Equation.DSMT4">
                  <p:embed/>
                  <p:pic>
                    <p:nvPicPr>
                      <p:cNvPr id="0" name=""/>
                      <p:cNvPicPr>
                        <a:picLocks noChangeAspect="1" noChangeArrowheads="1"/>
                      </p:cNvPicPr>
                      <p:nvPr/>
                    </p:nvPicPr>
                    <p:blipFill>
                      <a:blip r:embed="rId8"/>
                      <a:srcRect/>
                      <a:stretch>
                        <a:fillRect/>
                      </a:stretch>
                    </p:blipFill>
                    <p:spPr bwMode="auto">
                      <a:xfrm>
                        <a:off x="2527300" y="4951413"/>
                        <a:ext cx="987425"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useBgFill="1">
        <p:nvSpPr>
          <p:cNvPr id="12294" name="AutoShape 6"/>
          <p:cNvSpPr>
            <a:spLocks noChangeArrowheads="1"/>
          </p:cNvSpPr>
          <p:nvPr/>
        </p:nvSpPr>
        <p:spPr bwMode="auto">
          <a:xfrm>
            <a:off x="971550" y="1557338"/>
            <a:ext cx="4679950" cy="503237"/>
          </a:xfrm>
          <a:prstGeom prst="flowChartProcess">
            <a:avLst/>
          </a:prstGeom>
          <a:ln w="9525">
            <a:noFill/>
            <a:miter lim="800000"/>
            <a:headEnd/>
            <a:tailEnd/>
          </a:ln>
        </p:spPr>
        <p:txBody>
          <a:bodyPr/>
          <a:lstStyle/>
          <a:p>
            <a:r>
              <a:rPr lang="zh-TW" altLang="en-US" dirty="0">
                <a:solidFill>
                  <a:srgbClr val="000000"/>
                </a:solidFill>
                <a:latin typeface="標楷體" pitchFamily="65" charset="-120"/>
                <a:ea typeface="標楷體" pitchFamily="65" charset="-120"/>
              </a:rPr>
              <a:t>將債券的價格以泰勒展開式表示：</a:t>
            </a:r>
            <a:endParaRPr lang="zh-TW" altLang="en-US" dirty="0">
              <a:solidFill>
                <a:srgbClr val="000000"/>
              </a:solidFill>
            </a:endParaRPr>
          </a:p>
        </p:txBody>
      </p:sp>
      <p:sp useBgFill="1">
        <p:nvSpPr>
          <p:cNvPr id="12295" name="AutoShape 7"/>
          <p:cNvSpPr>
            <a:spLocks noChangeArrowheads="1"/>
          </p:cNvSpPr>
          <p:nvPr/>
        </p:nvSpPr>
        <p:spPr bwMode="auto">
          <a:xfrm>
            <a:off x="971550" y="3141663"/>
            <a:ext cx="4321175" cy="628650"/>
          </a:xfrm>
          <a:prstGeom prst="flowChartProcess">
            <a:avLst/>
          </a:prstGeom>
          <a:ln w="9525">
            <a:noFill/>
            <a:miter lim="800000"/>
            <a:headEnd/>
            <a:tailEnd/>
          </a:ln>
        </p:spPr>
        <p:txBody>
          <a:bodyPr/>
          <a:lstStyle/>
          <a:p>
            <a:r>
              <a:rPr lang="zh-TW" altLang="en-US">
                <a:solidFill>
                  <a:srgbClr val="000000"/>
                </a:solidFill>
                <a:latin typeface="標楷體" pitchFamily="65" charset="-120"/>
                <a:ea typeface="標楷體" pitchFamily="65" charset="-120"/>
              </a:rPr>
              <a:t>債券價格變動的百分比為：</a:t>
            </a:r>
            <a:endParaRPr lang="zh-TW" altLang="en-US">
              <a:solidFill>
                <a:srgbClr val="000000"/>
              </a:solidFill>
            </a:endParaRPr>
          </a:p>
        </p:txBody>
      </p:sp>
      <p:sp useBgFill="1">
        <p:nvSpPr>
          <p:cNvPr id="12296" name="AutoShape 8"/>
          <p:cNvSpPr>
            <a:spLocks noChangeArrowheads="1"/>
          </p:cNvSpPr>
          <p:nvPr/>
        </p:nvSpPr>
        <p:spPr bwMode="auto">
          <a:xfrm>
            <a:off x="971550" y="5084763"/>
            <a:ext cx="1439863" cy="628650"/>
          </a:xfrm>
          <a:prstGeom prst="flowChartProcess">
            <a:avLst/>
          </a:prstGeom>
          <a:ln w="9525">
            <a:noFill/>
            <a:miter lim="800000"/>
            <a:headEnd/>
            <a:tailEnd/>
          </a:ln>
        </p:spPr>
        <p:txBody>
          <a:bodyPr/>
          <a:lstStyle/>
          <a:p>
            <a:r>
              <a:rPr lang="zh-TW" altLang="en-US">
                <a:solidFill>
                  <a:srgbClr val="000000"/>
                </a:solidFill>
                <a:latin typeface="標楷體" pitchFamily="65" charset="-120"/>
                <a:ea typeface="標楷體" pitchFamily="65" charset="-120"/>
              </a:rPr>
              <a:t>上式中的</a:t>
            </a:r>
            <a:endParaRPr lang="zh-TW" altLang="en-US">
              <a:solidFill>
                <a:srgbClr val="000000"/>
              </a:solidFill>
            </a:endParaRPr>
          </a:p>
        </p:txBody>
      </p:sp>
      <p:sp useBgFill="1">
        <p:nvSpPr>
          <p:cNvPr id="12297" name="AutoShape 9"/>
          <p:cNvSpPr>
            <a:spLocks noChangeArrowheads="1"/>
          </p:cNvSpPr>
          <p:nvPr/>
        </p:nvSpPr>
        <p:spPr bwMode="auto">
          <a:xfrm>
            <a:off x="3779838" y="5084763"/>
            <a:ext cx="4321175" cy="628650"/>
          </a:xfrm>
          <a:prstGeom prst="flowChartProcess">
            <a:avLst/>
          </a:prstGeom>
          <a:ln w="9525">
            <a:noFill/>
            <a:miter lim="800000"/>
            <a:headEnd/>
            <a:tailEnd/>
          </a:ln>
        </p:spPr>
        <p:txBody>
          <a:bodyPr/>
          <a:lstStyle/>
          <a:p>
            <a:r>
              <a:rPr lang="zh-TW" altLang="en-US" dirty="0">
                <a:solidFill>
                  <a:srgbClr val="000000"/>
                </a:solidFill>
                <a:latin typeface="標楷體" pitchFamily="65" charset="-120"/>
                <a:ea typeface="標楷體" pitchFamily="65" charset="-120"/>
              </a:rPr>
              <a:t>稱為</a:t>
            </a:r>
            <a:r>
              <a:rPr lang="zh-TW" altLang="en-US" dirty="0" smtClean="0">
                <a:solidFill>
                  <a:srgbClr val="000000"/>
                </a:solidFill>
                <a:latin typeface="標楷體" pitchFamily="65" charset="-120"/>
                <a:ea typeface="標楷體" pitchFamily="65" charset="-120"/>
              </a:rPr>
              <a:t>凸</a:t>
            </a:r>
            <a:r>
              <a:rPr lang="zh-CN" altLang="en-US" dirty="0" smtClean="0">
                <a:solidFill>
                  <a:srgbClr val="000000"/>
                </a:solidFill>
                <a:latin typeface="標楷體" pitchFamily="65" charset="-120"/>
                <a:ea typeface="標楷體" pitchFamily="65" charset="-120"/>
              </a:rPr>
              <a:t>率</a:t>
            </a:r>
            <a:r>
              <a:rPr lang="en-US" altLang="zh-TW" dirty="0" smtClean="0">
                <a:solidFill>
                  <a:srgbClr val="000000"/>
                </a:solidFill>
                <a:ea typeface="標楷體" pitchFamily="65" charset="-120"/>
              </a:rPr>
              <a:t>(Convexity </a:t>
            </a:r>
            <a:r>
              <a:rPr lang="en-US" altLang="zh-TW" dirty="0">
                <a:solidFill>
                  <a:srgbClr val="000000"/>
                </a:solidFill>
                <a:ea typeface="標楷體" pitchFamily="65" charset="-120"/>
              </a:rPr>
              <a:t>, </a:t>
            </a:r>
            <a:r>
              <a:rPr lang="en-US" altLang="zh-TW" dirty="0" smtClean="0">
                <a:solidFill>
                  <a:srgbClr val="000000"/>
                </a:solidFill>
                <a:ea typeface="標楷體" pitchFamily="65" charset="-120"/>
              </a:rPr>
              <a:t>CV)</a:t>
            </a:r>
            <a:endParaRPr lang="en-US" altLang="zh-TW" dirty="0">
              <a:solidFill>
                <a:srgbClr val="000000"/>
              </a:solidFill>
            </a:endParaRPr>
          </a:p>
        </p:txBody>
      </p:sp>
      <p:sp>
        <p:nvSpPr>
          <p:cNvPr id="12298" name="Rectangle 7"/>
          <p:cNvSpPr txBox="1">
            <a:spLocks noGrp="1" noChangeArrowheads="1"/>
          </p:cNvSpPr>
          <p:nvPr/>
        </p:nvSpPr>
        <p:spPr bwMode="auto">
          <a:xfrm>
            <a:off x="3124200" y="6159500"/>
            <a:ext cx="2815952" cy="546100"/>
          </a:xfrm>
          <a:prstGeom prst="rect">
            <a:avLst/>
          </a:prstGeom>
          <a:noFill/>
          <a:ln w="9525">
            <a:noFill/>
            <a:miter lim="800000"/>
            <a:headEnd/>
            <a:tailEnd/>
          </a:ln>
        </p:spPr>
        <p:txBody>
          <a:bodyPr lIns="92075" tIns="46038" rIns="92075" bIns="46038" anchor="ctr"/>
          <a:lstStyle/>
          <a:p>
            <a:pPr algn="ctr"/>
            <a:r>
              <a:rPr kumimoji="0" lang="zh-TW" altLang="en-US" sz="1400" dirty="0">
                <a:solidFill>
                  <a:srgbClr val="000000"/>
                </a:solidFill>
              </a:rPr>
              <a:t>黃志典  金融市場概論</a:t>
            </a:r>
          </a:p>
        </p:txBody>
      </p:sp>
      <p:sp>
        <p:nvSpPr>
          <p:cNvPr id="11" name="投影片編號版面配置區 10"/>
          <p:cNvSpPr>
            <a:spLocks noGrp="1"/>
          </p:cNvSpPr>
          <p:nvPr>
            <p:ph type="sldNum" sz="quarter" idx="12"/>
          </p:nvPr>
        </p:nvSpPr>
        <p:spPr/>
        <p:txBody>
          <a:bodyPr/>
          <a:lstStyle/>
          <a:p>
            <a:pPr>
              <a:defRPr/>
            </a:pPr>
            <a:fld id="{E0CD976C-E663-47DA-9E47-7A1AA6F8DAD1}" type="slidenum">
              <a:rPr lang="en-US" altLang="zh-TW" smtClean="0">
                <a:solidFill>
                  <a:srgbClr val="000000"/>
                </a:solidFill>
              </a:rPr>
              <a:pPr>
                <a:defRPr/>
              </a:pPr>
              <a:t>87</a:t>
            </a:fld>
            <a:endParaRPr lang="en-US" altLang="zh-TW">
              <a:solidFill>
                <a:srgbClr val="000000"/>
              </a:solidFill>
            </a:endParaRPr>
          </a:p>
        </p:txBody>
      </p:sp>
    </p:spTree>
    <p:extLst>
      <p:ext uri="{BB962C8B-B14F-4D97-AF65-F5344CB8AC3E}">
        <p14:creationId xmlns:p14="http://schemas.microsoft.com/office/powerpoint/2010/main" val="1748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fade">
                                      <p:cBhvr>
                                        <p:cTn id="7" dur="500"/>
                                        <p:tgtEl>
                                          <p:spTgt spid="1229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294"/>
                                        </p:tgtEl>
                                        <p:attrNameLst>
                                          <p:attrName>style.visibility</p:attrName>
                                        </p:attrNameLst>
                                      </p:cBhvr>
                                      <p:to>
                                        <p:strVal val="visible"/>
                                      </p:to>
                                    </p:set>
                                    <p:anim calcmode="lin" valueType="num">
                                      <p:cBhvr additive="base">
                                        <p:cTn id="12" dur="500" fill="hold"/>
                                        <p:tgtEl>
                                          <p:spTgt spid="12294"/>
                                        </p:tgtEl>
                                        <p:attrNameLst>
                                          <p:attrName>ppt_x</p:attrName>
                                        </p:attrNameLst>
                                      </p:cBhvr>
                                      <p:tavLst>
                                        <p:tav tm="0">
                                          <p:val>
                                            <p:strVal val="#ppt_x"/>
                                          </p:val>
                                        </p:tav>
                                        <p:tav tm="100000">
                                          <p:val>
                                            <p:strVal val="#ppt_x"/>
                                          </p:val>
                                        </p:tav>
                                      </p:tavLst>
                                    </p:anim>
                                    <p:anim calcmode="lin" valueType="num">
                                      <p:cBhvr additive="base">
                                        <p:cTn id="13" dur="500" fill="hold"/>
                                        <p:tgtEl>
                                          <p:spTgt spid="1229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2290"/>
                                        </p:tgtEl>
                                        <p:attrNameLst>
                                          <p:attrName>style.visibility</p:attrName>
                                        </p:attrNameLst>
                                      </p:cBhvr>
                                      <p:to>
                                        <p:strVal val="visible"/>
                                      </p:to>
                                    </p:set>
                                    <p:anim calcmode="lin" valueType="num">
                                      <p:cBhvr additive="base">
                                        <p:cTn id="16" dur="500" fill="hold"/>
                                        <p:tgtEl>
                                          <p:spTgt spid="12290"/>
                                        </p:tgtEl>
                                        <p:attrNameLst>
                                          <p:attrName>ppt_x</p:attrName>
                                        </p:attrNameLst>
                                      </p:cBhvr>
                                      <p:tavLst>
                                        <p:tav tm="0">
                                          <p:val>
                                            <p:strVal val="#ppt_x"/>
                                          </p:val>
                                        </p:tav>
                                        <p:tav tm="100000">
                                          <p:val>
                                            <p:strVal val="#ppt_x"/>
                                          </p:val>
                                        </p:tav>
                                      </p:tavLst>
                                    </p:anim>
                                    <p:anim calcmode="lin" valueType="num">
                                      <p:cBhvr additive="base">
                                        <p:cTn id="17" dur="500" fill="hold"/>
                                        <p:tgtEl>
                                          <p:spTgt spid="1229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295"/>
                                        </p:tgtEl>
                                        <p:attrNameLst>
                                          <p:attrName>style.visibility</p:attrName>
                                        </p:attrNameLst>
                                      </p:cBhvr>
                                      <p:to>
                                        <p:strVal val="visible"/>
                                      </p:to>
                                    </p:set>
                                    <p:anim calcmode="lin" valueType="num">
                                      <p:cBhvr additive="base">
                                        <p:cTn id="20" dur="500" fill="hold"/>
                                        <p:tgtEl>
                                          <p:spTgt spid="12295"/>
                                        </p:tgtEl>
                                        <p:attrNameLst>
                                          <p:attrName>ppt_x</p:attrName>
                                        </p:attrNameLst>
                                      </p:cBhvr>
                                      <p:tavLst>
                                        <p:tav tm="0">
                                          <p:val>
                                            <p:strVal val="#ppt_x"/>
                                          </p:val>
                                        </p:tav>
                                        <p:tav tm="100000">
                                          <p:val>
                                            <p:strVal val="#ppt_x"/>
                                          </p:val>
                                        </p:tav>
                                      </p:tavLst>
                                    </p:anim>
                                    <p:anim calcmode="lin" valueType="num">
                                      <p:cBhvr additive="base">
                                        <p:cTn id="21" dur="500" fill="hold"/>
                                        <p:tgtEl>
                                          <p:spTgt spid="1229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2291"/>
                                        </p:tgtEl>
                                        <p:attrNameLst>
                                          <p:attrName>style.visibility</p:attrName>
                                        </p:attrNameLst>
                                      </p:cBhvr>
                                      <p:to>
                                        <p:strVal val="visible"/>
                                      </p:to>
                                    </p:set>
                                    <p:anim calcmode="lin" valueType="num">
                                      <p:cBhvr additive="base">
                                        <p:cTn id="24" dur="500" fill="hold"/>
                                        <p:tgtEl>
                                          <p:spTgt spid="12291"/>
                                        </p:tgtEl>
                                        <p:attrNameLst>
                                          <p:attrName>ppt_x</p:attrName>
                                        </p:attrNameLst>
                                      </p:cBhvr>
                                      <p:tavLst>
                                        <p:tav tm="0">
                                          <p:val>
                                            <p:strVal val="#ppt_x"/>
                                          </p:val>
                                        </p:tav>
                                        <p:tav tm="100000">
                                          <p:val>
                                            <p:strVal val="#ppt_x"/>
                                          </p:val>
                                        </p:tav>
                                      </p:tavLst>
                                    </p:anim>
                                    <p:anim calcmode="lin" valueType="num">
                                      <p:cBhvr additive="base">
                                        <p:cTn id="25" dur="500" fill="hold"/>
                                        <p:tgtEl>
                                          <p:spTgt spid="1229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292"/>
                                        </p:tgtEl>
                                        <p:attrNameLst>
                                          <p:attrName>style.visibility</p:attrName>
                                        </p:attrNameLst>
                                      </p:cBhvr>
                                      <p:to>
                                        <p:strVal val="visible"/>
                                      </p:to>
                                    </p:set>
                                    <p:anim calcmode="lin" valueType="num">
                                      <p:cBhvr additive="base">
                                        <p:cTn id="28" dur="500" fill="hold"/>
                                        <p:tgtEl>
                                          <p:spTgt spid="12292"/>
                                        </p:tgtEl>
                                        <p:attrNameLst>
                                          <p:attrName>ppt_x</p:attrName>
                                        </p:attrNameLst>
                                      </p:cBhvr>
                                      <p:tavLst>
                                        <p:tav tm="0">
                                          <p:val>
                                            <p:strVal val="#ppt_x"/>
                                          </p:val>
                                        </p:tav>
                                        <p:tav tm="100000">
                                          <p:val>
                                            <p:strVal val="#ppt_x"/>
                                          </p:val>
                                        </p:tav>
                                      </p:tavLst>
                                    </p:anim>
                                    <p:anim calcmode="lin" valueType="num">
                                      <p:cBhvr additive="base">
                                        <p:cTn id="29" dur="500" fill="hold"/>
                                        <p:tgtEl>
                                          <p:spTgt spid="1229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297"/>
                                        </p:tgtEl>
                                        <p:attrNameLst>
                                          <p:attrName>style.visibility</p:attrName>
                                        </p:attrNameLst>
                                      </p:cBhvr>
                                      <p:to>
                                        <p:strVal val="visible"/>
                                      </p:to>
                                    </p:set>
                                    <p:anim calcmode="lin" valueType="num">
                                      <p:cBhvr additive="base">
                                        <p:cTn id="32" dur="500" fill="hold"/>
                                        <p:tgtEl>
                                          <p:spTgt spid="12297"/>
                                        </p:tgtEl>
                                        <p:attrNameLst>
                                          <p:attrName>ppt_x</p:attrName>
                                        </p:attrNameLst>
                                      </p:cBhvr>
                                      <p:tavLst>
                                        <p:tav tm="0">
                                          <p:val>
                                            <p:strVal val="#ppt_x"/>
                                          </p:val>
                                        </p:tav>
                                        <p:tav tm="100000">
                                          <p:val>
                                            <p:strVal val="#ppt_x"/>
                                          </p:val>
                                        </p:tav>
                                      </p:tavLst>
                                    </p:anim>
                                    <p:anim calcmode="lin" valueType="num">
                                      <p:cBhvr additive="base">
                                        <p:cTn id="33" dur="500" fill="hold"/>
                                        <p:tgtEl>
                                          <p:spTgt spid="1229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296"/>
                                        </p:tgtEl>
                                        <p:attrNameLst>
                                          <p:attrName>style.visibility</p:attrName>
                                        </p:attrNameLst>
                                      </p:cBhvr>
                                      <p:to>
                                        <p:strVal val="visible"/>
                                      </p:to>
                                    </p:set>
                                    <p:anim calcmode="lin" valueType="num">
                                      <p:cBhvr additive="base">
                                        <p:cTn id="36" dur="500" fill="hold"/>
                                        <p:tgtEl>
                                          <p:spTgt spid="12296"/>
                                        </p:tgtEl>
                                        <p:attrNameLst>
                                          <p:attrName>ppt_x</p:attrName>
                                        </p:attrNameLst>
                                      </p:cBhvr>
                                      <p:tavLst>
                                        <p:tav tm="0">
                                          <p:val>
                                            <p:strVal val="#ppt_x"/>
                                          </p:val>
                                        </p:tav>
                                        <p:tav tm="100000">
                                          <p:val>
                                            <p:strVal val="#ppt_x"/>
                                          </p:val>
                                        </p:tav>
                                      </p:tavLst>
                                    </p:anim>
                                    <p:anim calcmode="lin" valueType="num">
                                      <p:cBhvr additive="base">
                                        <p:cTn id="37"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P spid="12294" grpId="0" animBg="1"/>
      <p:bldP spid="12295" grpId="0" animBg="1"/>
      <p:bldP spid="12296" grpId="0" animBg="1"/>
      <p:bldP spid="1229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332" y="209550"/>
            <a:ext cx="7772400" cy="1143000"/>
          </a:xfrm>
        </p:spPr>
        <p:txBody>
          <a:bodyPr/>
          <a:lstStyle/>
          <a:p>
            <a:r>
              <a:rPr lang="zh-TW" altLang="en-US" dirty="0">
                <a:effectLst>
                  <a:outerShdw blurRad="38100" dist="38100" dir="2700000" algn="tl">
                    <a:srgbClr val="000000">
                      <a:alpha val="43137"/>
                    </a:srgbClr>
                  </a:outerShdw>
                </a:effectLst>
              </a:rPr>
              <a:t>凸</a:t>
            </a:r>
            <a:r>
              <a:rPr lang="zh-CN" altLang="en-US" dirty="0">
                <a:effectLst>
                  <a:outerShdw blurRad="38100" dist="38100" dir="2700000" algn="tl">
                    <a:srgbClr val="000000">
                      <a:alpha val="43137"/>
                    </a:srgbClr>
                  </a:outerShdw>
                </a:effectLst>
              </a:rPr>
              <a:t>率</a:t>
            </a:r>
            <a:r>
              <a:rPr lang="zh-TW" altLang="en-US" dirty="0">
                <a:effectLst>
                  <a:outerShdw blurRad="38100" dist="38100" dir="2700000" algn="tl">
                    <a:srgbClr val="000000">
                      <a:alpha val="43137"/>
                    </a:srgbClr>
                  </a:outerShdw>
                </a:effectLst>
              </a:rPr>
              <a:t>的數學推導</a:t>
            </a:r>
            <a:r>
              <a:rPr lang="zh-TW" altLang="en-US" dirty="0" smtClean="0">
                <a:effectLst>
                  <a:outerShdw blurRad="38100" dist="38100" dir="2700000" algn="tl">
                    <a:srgbClr val="000000">
                      <a:alpha val="43137"/>
                    </a:srgbClr>
                  </a:outerShdw>
                </a:effectLst>
              </a:rPr>
              <a:t>過程</a:t>
            </a:r>
            <a:r>
              <a:rPr lang="en-US" altLang="zh-CN" dirty="0" smtClean="0">
                <a:effectLst>
                  <a:outerShdw blurRad="38100" dist="38100" dir="2700000" algn="tl">
                    <a:srgbClr val="000000">
                      <a:alpha val="43137"/>
                    </a:srgbClr>
                  </a:outerShdw>
                </a:effectLst>
              </a:rPr>
              <a:t>(</a:t>
            </a:r>
            <a:r>
              <a:rPr lang="zh-CN" altLang="en-US" dirty="0" smtClean="0">
                <a:effectLst>
                  <a:outerShdw blurRad="38100" dist="38100" dir="2700000" algn="tl">
                    <a:srgbClr val="000000">
                      <a:alpha val="43137"/>
                    </a:srgbClr>
                  </a:outerShdw>
                </a:effectLst>
              </a:rPr>
              <a:t>續</a:t>
            </a:r>
            <a:r>
              <a:rPr lang="en-US" altLang="zh-CN" dirty="0" smtClean="0">
                <a:effectLst>
                  <a:outerShdw blurRad="38100" dist="38100" dir="2700000" algn="tl">
                    <a:srgbClr val="000000">
                      <a:alpha val="43137"/>
                    </a:srgbClr>
                  </a:outerShdw>
                </a:effectLst>
              </a:rPr>
              <a:t>)</a:t>
            </a:r>
            <a:endParaRPr lang="zh-TW" altLang="en-US" dirty="0"/>
          </a:p>
        </p:txBody>
      </p:sp>
      <p:sp>
        <p:nvSpPr>
          <p:cNvPr id="3" name="Content Placeholder 2"/>
          <p:cNvSpPr>
            <a:spLocks noGrp="1"/>
          </p:cNvSpPr>
          <p:nvPr>
            <p:ph idx="1"/>
          </p:nvPr>
        </p:nvSpPr>
        <p:spPr>
          <a:xfrm>
            <a:off x="652749" y="1352550"/>
            <a:ext cx="7772400" cy="4895850"/>
          </a:xfrm>
        </p:spPr>
        <p:txBody>
          <a:bodyPr/>
          <a:lstStyle/>
          <a:p>
            <a:r>
              <a:rPr lang="zh-TW" altLang="zh-TW" sz="2400" dirty="0">
                <a:latin typeface="標楷體" panose="03000509000000000000" pitchFamily="65" charset="-120"/>
                <a:ea typeface="標楷體" panose="03000509000000000000" pitchFamily="65" charset="-120"/>
              </a:rPr>
              <a:t>綜合存續期間與凸率的概念，當殖利率變動，債券的價格變動比例可以重新表示為</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endParaRPr lang="zh-TW" altLang="zh-TW" sz="2800" dirty="0">
              <a:latin typeface="標楷體" panose="03000509000000000000" pitchFamily="65" charset="-120"/>
              <a:ea typeface="標楷體" panose="03000509000000000000" pitchFamily="65" charset="-120"/>
            </a:endParaRPr>
          </a:p>
          <a:p>
            <a:pPr marL="0" indent="0">
              <a:buNone/>
            </a:pPr>
            <a:r>
              <a:rPr lang="zh-TW" altLang="zh-TW" sz="1800" dirty="0">
                <a:latin typeface="標楷體" panose="03000509000000000000" pitchFamily="65" charset="-120"/>
                <a:ea typeface="標楷體" panose="03000509000000000000" pitchFamily="65" charset="-120"/>
              </a:rPr>
              <a:t>式中，</a:t>
            </a:r>
          </a:p>
          <a:p>
            <a:pPr marL="0" indent="0">
              <a:buNone/>
            </a:pPr>
            <a:r>
              <a:rPr lang="en-US" altLang="zh-TW" sz="1800" i="1" dirty="0">
                <a:latin typeface="標楷體" panose="03000509000000000000" pitchFamily="65" charset="-120"/>
                <a:ea typeface="標楷體" panose="03000509000000000000" pitchFamily="65" charset="-120"/>
              </a:rPr>
              <a:t>D</a:t>
            </a:r>
            <a:r>
              <a:rPr lang="zh-TW" altLang="zh-TW" sz="1800" dirty="0">
                <a:latin typeface="標楷體" panose="03000509000000000000" pitchFamily="65" charset="-120"/>
                <a:ea typeface="標楷體" panose="03000509000000000000" pitchFamily="65" charset="-120"/>
              </a:rPr>
              <a:t>：存續期間。</a:t>
            </a:r>
          </a:p>
          <a:p>
            <a:pPr marL="0" indent="0">
              <a:buNone/>
            </a:pPr>
            <a:r>
              <a:rPr lang="en-US" altLang="zh-TW" sz="1800" i="1" dirty="0">
                <a:latin typeface="標楷體" panose="03000509000000000000" pitchFamily="65" charset="-120"/>
                <a:ea typeface="標楷體" panose="03000509000000000000" pitchFamily="65" charset="-120"/>
              </a:rPr>
              <a:t>CV</a:t>
            </a:r>
            <a:r>
              <a:rPr lang="zh-TW" altLang="zh-TW" sz="1800" dirty="0">
                <a:latin typeface="標楷體" panose="03000509000000000000" pitchFamily="65" charset="-120"/>
                <a:ea typeface="標楷體" panose="03000509000000000000" pitchFamily="65" charset="-120"/>
              </a:rPr>
              <a:t>：凸率</a:t>
            </a:r>
            <a:r>
              <a:rPr lang="zh-TW" altLang="zh-TW" sz="1800" dirty="0" smtClean="0">
                <a:latin typeface="標楷體" panose="03000509000000000000" pitchFamily="65" charset="-120"/>
                <a:ea typeface="標楷體" panose="03000509000000000000" pitchFamily="65" charset="-120"/>
              </a:rPr>
              <a:t>。</a:t>
            </a:r>
            <a:endParaRPr lang="zh-TW" altLang="zh-TW" sz="1800" dirty="0">
              <a:latin typeface="標楷體" panose="03000509000000000000" pitchFamily="65" charset="-120"/>
              <a:ea typeface="標楷體" panose="03000509000000000000" pitchFamily="65" charset="-120"/>
            </a:endParaRPr>
          </a:p>
          <a:p>
            <a:r>
              <a:rPr lang="zh-TW" altLang="zh-TW" sz="2400" dirty="0">
                <a:latin typeface="標楷體" panose="03000509000000000000" pitchFamily="65" charset="-120"/>
                <a:ea typeface="標楷體" panose="03000509000000000000" pitchFamily="65" charset="-120"/>
              </a:rPr>
              <a:t>亦即：</a:t>
            </a:r>
            <a:r>
              <a:rPr lang="es-ES" altLang="zh-TW" sz="2800" dirty="0">
                <a:latin typeface="標楷體" panose="03000509000000000000" pitchFamily="65" charset="-120"/>
                <a:ea typeface="標楷體" panose="03000509000000000000" pitchFamily="65" charset="-120"/>
              </a:rPr>
              <a:t> </a:t>
            </a:r>
            <a:endParaRPr lang="zh-TW" altLang="zh-TW" sz="2800" dirty="0">
              <a:latin typeface="標楷體" panose="03000509000000000000" pitchFamily="65" charset="-120"/>
              <a:ea typeface="標楷體" panose="03000509000000000000" pitchFamily="65" charset="-120"/>
            </a:endParaRPr>
          </a:p>
          <a:p>
            <a:pPr marL="400050" lvl="1" indent="0">
              <a:buNone/>
            </a:pPr>
            <a:r>
              <a:rPr lang="zh-TW" altLang="zh-TW" sz="2400" dirty="0">
                <a:latin typeface="標楷體" panose="03000509000000000000" pitchFamily="65" charset="-120"/>
                <a:ea typeface="標楷體" panose="03000509000000000000" pitchFamily="65" charset="-120"/>
              </a:rPr>
              <a:t>債券價格變動比例</a:t>
            </a:r>
          </a:p>
          <a:p>
            <a:pPr marL="457200" lvl="1" indent="0">
              <a:buNone/>
            </a:pPr>
            <a:r>
              <a:rPr lang="en-US" altLang="zh-TW" sz="2400" dirty="0">
                <a:latin typeface="標楷體" panose="03000509000000000000" pitchFamily="65" charset="-120"/>
                <a:ea typeface="標楷體" panose="03000509000000000000" pitchFamily="65" charset="-120"/>
              </a:rPr>
              <a:t>= [</a:t>
            </a:r>
            <a:r>
              <a:rPr lang="zh-TW" altLang="zh-TW" sz="2400" dirty="0">
                <a:latin typeface="標楷體" panose="03000509000000000000" pitchFamily="65" charset="-120"/>
                <a:ea typeface="標楷體" panose="03000509000000000000" pitchFamily="65" charset="-120"/>
              </a:rPr>
              <a:t>存續期間</a:t>
            </a:r>
            <a:r>
              <a:rPr lang="en-US" altLang="zh-TW" sz="2400" dirty="0" smtClean="0">
                <a:latin typeface="標楷體" panose="03000509000000000000" pitchFamily="65" charset="-120"/>
                <a:ea typeface="標楷體" panose="03000509000000000000" pitchFamily="65" charset="-120"/>
              </a:rPr>
              <a:t>/(1+y)]</a:t>
            </a:r>
            <a:r>
              <a:rPr lang="zh-TW" altLang="zh-TW"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利率變動</a:t>
            </a:r>
            <a:r>
              <a:rPr lang="zh-TW" altLang="zh-TW" sz="2400" dirty="0" smtClean="0">
                <a:latin typeface="標楷體" panose="03000509000000000000" pitchFamily="65" charset="-120"/>
                <a:ea typeface="標楷體" panose="03000509000000000000" pitchFamily="65" charset="-120"/>
              </a:rPr>
              <a:t>量</a:t>
            </a:r>
            <a:r>
              <a:rPr lang="en-US" altLang="zh-TW"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+0.5</a:t>
            </a:r>
            <a:r>
              <a:rPr lang="zh-TW" altLang="zh-TW" sz="2400" dirty="0">
                <a:latin typeface="標楷體" panose="03000509000000000000" pitchFamily="65" charset="-120"/>
                <a:ea typeface="標楷體" panose="03000509000000000000" pitchFamily="65" charset="-120"/>
              </a:rPr>
              <a:t>凸率</a:t>
            </a:r>
            <a:r>
              <a:rPr lang="zh-TW" altLang="zh-TW" sz="2400" dirty="0" smtClean="0">
                <a:latin typeface="標楷體" panose="03000509000000000000" pitchFamily="65" charset="-120"/>
                <a:ea typeface="標楷體" panose="03000509000000000000" pitchFamily="65" charset="-120"/>
              </a:rPr>
              <a:t>×</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殖</a:t>
            </a:r>
            <a:r>
              <a:rPr lang="zh-TW" altLang="zh-TW" sz="2400" dirty="0">
                <a:latin typeface="標楷體" panose="03000509000000000000" pitchFamily="65" charset="-120"/>
                <a:ea typeface="標楷體" panose="03000509000000000000" pitchFamily="65" charset="-120"/>
              </a:rPr>
              <a:t>利率變動</a:t>
            </a:r>
            <a:r>
              <a:rPr lang="zh-TW" altLang="zh-TW" sz="2400" dirty="0" smtClean="0">
                <a:latin typeface="標楷體" panose="03000509000000000000" pitchFamily="65" charset="-120"/>
                <a:ea typeface="標楷體" panose="03000509000000000000" pitchFamily="65" charset="-120"/>
              </a:rPr>
              <a:t>量</a:t>
            </a:r>
            <a:r>
              <a:rPr lang="en-US" altLang="zh-TW" sz="2400" dirty="0" smtClean="0">
                <a:latin typeface="標楷體" panose="03000509000000000000" pitchFamily="65" charset="-120"/>
                <a:ea typeface="標楷體" panose="03000509000000000000" pitchFamily="65" charset="-120"/>
              </a:rPr>
              <a:t>)</a:t>
            </a:r>
            <a:r>
              <a:rPr lang="en-US" altLang="zh-TW" sz="2400" baseline="30000" dirty="0" smtClean="0">
                <a:latin typeface="標楷體" panose="03000509000000000000" pitchFamily="65" charset="-120"/>
                <a:ea typeface="標楷體" panose="03000509000000000000" pitchFamily="65" charset="-120"/>
              </a:rPr>
              <a:t>2</a:t>
            </a:r>
            <a:endParaRPr lang="zh-TW" altLang="zh-TW" sz="2400" dirty="0">
              <a:latin typeface="標楷體" panose="03000509000000000000" pitchFamily="65" charset="-120"/>
              <a:ea typeface="標楷體" panose="03000509000000000000" pitchFamily="65" charset="-120"/>
            </a:endParaRPr>
          </a:p>
          <a:p>
            <a:r>
              <a:rPr lang="zh-TW" altLang="zh-TW" sz="2400" dirty="0" smtClean="0">
                <a:latin typeface="標楷體" panose="03000509000000000000" pitchFamily="65" charset="-120"/>
                <a:ea typeface="標楷體" panose="03000509000000000000" pitchFamily="65" charset="-120"/>
              </a:rPr>
              <a:t>通常</a:t>
            </a:r>
            <a:r>
              <a:rPr lang="zh-TW" altLang="zh-TW" sz="2400" dirty="0">
                <a:latin typeface="標楷體" panose="03000509000000000000" pitchFamily="65" charset="-120"/>
                <a:ea typeface="標楷體" panose="03000509000000000000" pitchFamily="65" charset="-120"/>
              </a:rPr>
              <a:t>將殖利率以年率表示、存續期間</a:t>
            </a:r>
            <a:r>
              <a:rPr lang="zh-TW" altLang="zh-TW" sz="2400" dirty="0" smtClean="0">
                <a:latin typeface="標楷體" panose="03000509000000000000" pitchFamily="65" charset="-120"/>
                <a:ea typeface="標楷體" panose="03000509000000000000" pitchFamily="65" charset="-120"/>
              </a:rPr>
              <a:t>以</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年</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表示</a:t>
            </a:r>
            <a:r>
              <a:rPr lang="zh-TW" altLang="zh-TW" sz="2400" dirty="0">
                <a:latin typeface="標楷體" panose="03000509000000000000" pitchFamily="65" charset="-120"/>
                <a:ea typeface="標楷體" panose="03000509000000000000" pitchFamily="65" charset="-120"/>
              </a:rPr>
              <a:t>、凸率</a:t>
            </a:r>
            <a:r>
              <a:rPr lang="zh-TW" altLang="zh-TW" sz="2400" dirty="0" smtClean="0">
                <a:latin typeface="標楷體" panose="03000509000000000000" pitchFamily="65" charset="-120"/>
                <a:ea typeface="標楷體" panose="03000509000000000000" pitchFamily="65" charset="-120"/>
              </a:rPr>
              <a:t>以</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年</a:t>
            </a:r>
            <a:r>
              <a:rPr lang="en-US" altLang="zh-TW" sz="2400" dirty="0" smtClean="0">
                <a:latin typeface="標楷體" panose="03000509000000000000" pitchFamily="65" charset="-120"/>
                <a:ea typeface="標楷體" panose="03000509000000000000" pitchFamily="65" charset="-120"/>
              </a:rPr>
              <a:t>)</a:t>
            </a:r>
            <a:r>
              <a:rPr lang="en-US" altLang="zh-TW" sz="2400" baseline="30000" dirty="0" smtClean="0">
                <a:latin typeface="標楷體" panose="03000509000000000000" pitchFamily="65" charset="-120"/>
                <a:ea typeface="標楷體" panose="03000509000000000000" pitchFamily="65" charset="-120"/>
              </a:rPr>
              <a:t> 2</a:t>
            </a:r>
            <a:r>
              <a:rPr lang="zh-TW" altLang="zh-TW" sz="2400" dirty="0" smtClean="0">
                <a:latin typeface="標楷體" panose="03000509000000000000" pitchFamily="65" charset="-120"/>
                <a:ea typeface="標楷體" panose="03000509000000000000" pitchFamily="65" charset="-120"/>
              </a:rPr>
              <a:t>表示</a:t>
            </a:r>
            <a:r>
              <a:rPr lang="zh-TW" altLang="zh-TW" sz="2400" dirty="0">
                <a:latin typeface="標楷體" panose="03000509000000000000" pitchFamily="65" charset="-120"/>
                <a:ea typeface="標楷體" panose="03000509000000000000" pitchFamily="65" charset="-120"/>
              </a:rPr>
              <a:t>。</a:t>
            </a:r>
          </a:p>
          <a:p>
            <a:endParaRPr lang="zh-TW" altLang="en-US" sz="2800" dirty="0">
              <a:latin typeface="標楷體" panose="03000509000000000000" pitchFamily="65" charset="-120"/>
              <a:ea typeface="標楷體" panose="03000509000000000000" pitchFamily="65" charset="-120"/>
            </a:endParaRPr>
          </a:p>
        </p:txBody>
      </p:sp>
      <p:sp>
        <p:nvSpPr>
          <p:cNvPr id="4" name="Date Placeholder 3"/>
          <p:cNvSpPr>
            <a:spLocks noGrp="1"/>
          </p:cNvSpPr>
          <p:nvPr>
            <p:ph type="dt" sz="half" idx="10"/>
          </p:nvPr>
        </p:nvSpPr>
        <p:spPr/>
        <p:txBody>
          <a:bodyPr/>
          <a:lstStyle/>
          <a:p>
            <a:pPr>
              <a:defRPr/>
            </a:pPr>
            <a:fld id="{1AC4DF01-7F7C-4720-B147-B5027302DBD2}" type="datetime1">
              <a:rPr lang="zh-TW" altLang="en-US" smtClean="0">
                <a:solidFill>
                  <a:srgbClr val="000000"/>
                </a:solidFill>
              </a:rPr>
              <a:pPr>
                <a:defRPr/>
              </a:pPr>
              <a:t>2018/12/26</a:t>
            </a:fld>
            <a:endParaRPr lang="en-US" altLang="zh-TW" dirty="0">
              <a:solidFill>
                <a:srgbClr val="000000"/>
              </a:solidFill>
            </a:endParaRPr>
          </a:p>
        </p:txBody>
      </p:sp>
      <p:sp>
        <p:nvSpPr>
          <p:cNvPr id="5" name="Footer Placeholder 4"/>
          <p:cNvSpPr>
            <a:spLocks noGrp="1"/>
          </p:cNvSpPr>
          <p:nvPr>
            <p:ph type="ftr" sz="quarter" idx="11"/>
          </p:nvPr>
        </p:nvSpPr>
        <p:spPr/>
        <p:txBody>
          <a:bodyPr/>
          <a:lstStyle/>
          <a:p>
            <a:r>
              <a:rPr lang="zh-TW" altLang="en-US" smtClean="0">
                <a:solidFill>
                  <a:srgbClr val="000000"/>
                </a:solidFill>
              </a:rPr>
              <a:t>黃志典：金融市場概論</a:t>
            </a:r>
            <a:endParaRPr lang="en-US" altLang="zh-TW" dirty="0">
              <a:solidFill>
                <a:srgbClr val="000000"/>
              </a:solidFill>
            </a:endParaRPr>
          </a:p>
        </p:txBody>
      </p:sp>
      <p:sp>
        <p:nvSpPr>
          <p:cNvPr id="6" name="Slide Number Placeholder 5"/>
          <p:cNvSpPr>
            <a:spLocks noGrp="1"/>
          </p:cNvSpPr>
          <p:nvPr>
            <p:ph type="sldNum" sz="quarter" idx="12"/>
          </p:nvPr>
        </p:nvSpPr>
        <p:spPr/>
        <p:txBody>
          <a:bodyPr/>
          <a:lstStyle/>
          <a:p>
            <a:pPr>
              <a:defRPr/>
            </a:pPr>
            <a:fld id="{A38DEEF8-72C8-4381-A800-9F6BC353535D}" type="slidenum">
              <a:rPr lang="en-US" altLang="zh-TW" smtClean="0">
                <a:solidFill>
                  <a:srgbClr val="000000"/>
                </a:solidFill>
              </a:rPr>
              <a:pPr>
                <a:defRPr/>
              </a:pPr>
              <a:t>88</a:t>
            </a:fld>
            <a:endParaRPr lang="en-US" altLang="zh-TW">
              <a:solidFill>
                <a:srgbClr val="000000"/>
              </a:solidFill>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2145353839"/>
              </p:ext>
            </p:extLst>
          </p:nvPr>
        </p:nvGraphicFramePr>
        <p:xfrm>
          <a:off x="2840613" y="2163431"/>
          <a:ext cx="3396672" cy="664238"/>
        </p:xfrm>
        <a:graphic>
          <a:graphicData uri="http://schemas.openxmlformats.org/presentationml/2006/ole">
            <mc:AlternateContent xmlns:mc="http://schemas.openxmlformats.org/markup-compatibility/2006">
              <mc:Choice xmlns:v="urn:schemas-microsoft-com:vml" Requires="v">
                <p:oleObj spid="_x0000_s44043" name="Equation" r:id="rId3" imgW="2146300" imgH="419100" progId="Equation.DSMT4">
                  <p:embed/>
                </p:oleObj>
              </mc:Choice>
              <mc:Fallback>
                <p:oleObj name="Equation" r:id="rId3" imgW="2146300" imgH="4191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0613" y="2163431"/>
                        <a:ext cx="3396672" cy="664238"/>
                      </a:xfrm>
                      <a:prstGeom prst="rect">
                        <a:avLst/>
                      </a:prstGeom>
                      <a:noFill/>
                    </p:spPr>
                  </p:pic>
                </p:oleObj>
              </mc:Fallback>
            </mc:AlternateContent>
          </a:graphicData>
        </a:graphic>
      </p:graphicFrame>
    </p:spTree>
    <p:extLst>
      <p:ext uri="{BB962C8B-B14F-4D97-AF65-F5344CB8AC3E}">
        <p14:creationId xmlns:p14="http://schemas.microsoft.com/office/powerpoint/2010/main" val="82265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Effect transition="in" filter="fade">
                                      <p:cBhvr>
                                        <p:cTn id="58" dur="1000"/>
                                        <p:tgtEl>
                                          <p:spTgt spid="3">
                                            <p:txEl>
                                              <p:pRg st="8" end="8"/>
                                            </p:txEl>
                                          </p:spTgt>
                                        </p:tgtEl>
                                      </p:cBhvr>
                                    </p:animEffect>
                                    <p:anim calcmode="lin" valueType="num">
                                      <p:cBhvr>
                                        <p:cTn id="5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Soaring">
  <a:themeElements>
    <a:clrScheme name="行雲流水">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Soaring">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oaring">
  <a:themeElements>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fontScheme name="Soaring">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2830</TotalTime>
  <Words>7241</Words>
  <Application>Microsoft Office PowerPoint</Application>
  <PresentationFormat>如螢幕大小 (4:3)</PresentationFormat>
  <Paragraphs>782</Paragraphs>
  <Slides>88</Slides>
  <Notes>1</Notes>
  <HiddenSlides>0</HiddenSlides>
  <MMClips>0</MMClips>
  <ScaleCrop>false</ScaleCrop>
  <HeadingPairs>
    <vt:vector size="6" baseType="variant">
      <vt:variant>
        <vt:lpstr>佈景主題</vt:lpstr>
      </vt:variant>
      <vt:variant>
        <vt:i4>2</vt:i4>
      </vt:variant>
      <vt:variant>
        <vt:lpstr>內嵌 OLE 伺服程式</vt:lpstr>
      </vt:variant>
      <vt:variant>
        <vt:i4>3</vt:i4>
      </vt:variant>
      <vt:variant>
        <vt:lpstr>投影片標題</vt:lpstr>
      </vt:variant>
      <vt:variant>
        <vt:i4>88</vt:i4>
      </vt:variant>
    </vt:vector>
  </HeadingPairs>
  <TitlesOfParts>
    <vt:vector size="93" baseType="lpstr">
      <vt:lpstr>Soaring</vt:lpstr>
      <vt:lpstr>1_Soaring</vt:lpstr>
      <vt:lpstr>Equation</vt:lpstr>
      <vt:lpstr>Chart</vt:lpstr>
      <vt:lpstr>方程式</vt:lpstr>
      <vt:lpstr> 第7章  債券市場 </vt:lpstr>
      <vt:lpstr>本章綱要</vt:lpstr>
      <vt:lpstr>債券市場的金融工具 </vt:lpstr>
      <vt:lpstr>債券的基本要件 </vt:lpstr>
      <vt:lpstr>債券的基本要件(續)</vt:lpstr>
      <vt:lpstr>債券的基本要件(續)</vt:lpstr>
      <vt:lpstr>債券分類</vt:lpstr>
      <vt:lpstr>債券分類(續)</vt:lpstr>
      <vt:lpstr>債券分類(續)</vt:lpstr>
      <vt:lpstr>特殊性質債券 </vt:lpstr>
      <vt:lpstr>可轉換公司債</vt:lpstr>
      <vt:lpstr>可轉換公司債(續)</vt:lpstr>
      <vt:lpstr>可轉換公司債(續)</vt:lpstr>
      <vt:lpstr>指數連動債券 </vt:lpstr>
      <vt:lpstr>指數連動債券 &lt;範例3&gt; </vt:lpstr>
      <vt:lpstr> 指數連動債券 &lt;範例4&gt;  </vt:lpstr>
      <vt:lpstr>附認股權公司債</vt:lpstr>
      <vt:lpstr>資產證券化商品</vt:lpstr>
      <vt:lpstr>資產證券化的基本要素 </vt:lpstr>
      <vt:lpstr>資產證券化的流程 </vt:lpstr>
      <vt:lpstr>債劵的評價</vt:lpstr>
      <vt:lpstr>債券的評價</vt:lpstr>
      <vt:lpstr>付息日的債券評價</vt:lpstr>
      <vt:lpstr>付息日的債券評價(續)</vt:lpstr>
      <vt:lpstr>債券價格與殖利率的關係</vt:lpstr>
      <vt:lpstr> 30年期債券價格與殖利率的關係</vt:lpstr>
      <vt:lpstr>付息日的債券評價(續)</vt:lpstr>
      <vt:lpstr>付息日的債券評價(續)</vt:lpstr>
      <vt:lpstr>付息日的債券評價(續)</vt:lpstr>
      <vt:lpstr>付息日的債券評價(續)</vt:lpstr>
      <vt:lpstr>付息日的債券評價(續)</vt:lpstr>
      <vt:lpstr>付息日的債券評價(續)</vt:lpstr>
      <vt:lpstr>付息日的債券評價(續)</vt:lpstr>
      <vt:lpstr>付息日的債券評價(續)</vt:lpstr>
      <vt:lpstr>付息日的債券評價(續)</vt:lpstr>
      <vt:lpstr>兩付息日之間的債券評價</vt:lpstr>
      <vt:lpstr>債券的含息價格與除息價格</vt:lpstr>
      <vt:lpstr>含息價格與除息價格&lt;範例9&gt;</vt:lpstr>
      <vt:lpstr>影響債券價格因素</vt:lpstr>
      <vt:lpstr>影響債券價格因素(續)</vt:lpstr>
      <vt:lpstr>債券的利率風險</vt:lpstr>
      <vt:lpstr>債券的利率風險(續)</vt:lpstr>
      <vt:lpstr>債券的利率風險(續)</vt:lpstr>
      <vt:lpstr>債券定價的五大定理</vt:lpstr>
      <vt:lpstr>債券定價的五大定理(續)</vt:lpstr>
      <vt:lpstr>債券的利率風險(續)</vt:lpstr>
      <vt:lpstr>債券的利率風險(續)</vt:lpstr>
      <vt:lpstr>債劵發行實務</vt:lpstr>
      <vt:lpstr>臺灣各類債劵發行金額比重 (2015年)</vt:lpstr>
      <vt:lpstr>公債發行 </vt:lpstr>
      <vt:lpstr>公司債發行</vt:lpstr>
      <vt:lpstr>金融債券發行</vt:lpstr>
      <vt:lpstr>發行金融債券的好處 </vt:lpstr>
      <vt:lpstr>債券交易實務</vt:lpstr>
      <vt:lpstr>債券交易方式 </vt:lpstr>
      <vt:lpstr>買賣斷交易 </vt:lpstr>
      <vt:lpstr>債券附條件交易 </vt:lpstr>
      <vt:lpstr>附買回交易(RP)</vt:lpstr>
      <vt:lpstr>附買回交易(續)</vt:lpstr>
      <vt:lpstr>附買回交易：例子</vt:lpstr>
      <vt:lpstr>附賣回交易(RS)</vt:lpstr>
      <vt:lpstr>附賣回交易(續)</vt:lpstr>
      <vt:lpstr>附賣回交易：例子</vt:lpstr>
      <vt:lpstr>保證金交易</vt:lpstr>
      <vt:lpstr>保證金交易(續)</vt:lpstr>
      <vt:lpstr>保證金交易：範例</vt:lpstr>
      <vt:lpstr>保證金交易：範例(續)</vt:lpstr>
      <vt:lpstr>債券交易的稅負與報價</vt:lpstr>
      <vt:lpstr>債券交易的稅負與報價(續)</vt:lpstr>
      <vt:lpstr>債券交易的稅負與報價(續)</vt:lpstr>
      <vt:lpstr>金融辭典: 分割債券</vt:lpstr>
      <vt:lpstr>金融辭典: 分割債券(續)</vt:lpstr>
      <vt:lpstr>金融焦點: 巨災債券</vt:lpstr>
      <vt:lpstr>金融焦點: 巨災債券(續)</vt:lpstr>
      <vt:lpstr>金融視窗: 荷蘭標與英國標</vt:lpstr>
      <vt:lpstr>金融視窗: 荷蘭標與英國標(續)</vt:lpstr>
      <vt:lpstr>金融視窗: 荷蘭標與英國標(續)</vt:lpstr>
      <vt:lpstr>附錄1： 以等比級數改寫債券評價公式</vt:lpstr>
      <vt:lpstr>附錄1： 以等比級數改寫債券評價公式(續)</vt:lpstr>
      <vt:lpstr>附錄2:如何衡量債券的利率風險?</vt:lpstr>
      <vt:lpstr>債券的利率風險</vt:lpstr>
      <vt:lpstr>存續期間的推導</vt:lpstr>
      <vt:lpstr>存續期間的推導(續)</vt:lpstr>
      <vt:lpstr>存續期間的推導(續)</vt:lpstr>
      <vt:lpstr>凸率與債券的利率風險</vt:lpstr>
      <vt:lpstr>債券價格與殖利率的關係圖</vt:lpstr>
      <vt:lpstr>凸率的數學推導過程</vt:lpstr>
      <vt:lpstr>凸率的數學推導過程(續)</vt:lpstr>
    </vt:vector>
  </TitlesOfParts>
  <Company>Polaris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ringo</dc:creator>
  <cp:lastModifiedBy>kuas</cp:lastModifiedBy>
  <cp:revision>516</cp:revision>
  <dcterms:created xsi:type="dcterms:W3CDTF">2004-11-16T00:58:18Z</dcterms:created>
  <dcterms:modified xsi:type="dcterms:W3CDTF">2018-12-26T06:44:06Z</dcterms:modified>
</cp:coreProperties>
</file>