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7" r:id="rId1"/>
  </p:sldMasterIdLst>
  <p:notesMasterIdLst>
    <p:notesMasterId r:id="rId34"/>
  </p:notesMasterIdLst>
  <p:handoutMasterIdLst>
    <p:handoutMasterId r:id="rId35"/>
  </p:handoutMasterIdLst>
  <p:sldIdLst>
    <p:sldId id="279" r:id="rId2"/>
    <p:sldId id="281" r:id="rId3"/>
    <p:sldId id="260" r:id="rId4"/>
    <p:sldId id="259" r:id="rId5"/>
    <p:sldId id="261" r:id="rId6"/>
    <p:sldId id="283" r:id="rId7"/>
    <p:sldId id="309" r:id="rId8"/>
    <p:sldId id="284" r:id="rId9"/>
    <p:sldId id="285" r:id="rId10"/>
    <p:sldId id="313" r:id="rId11"/>
    <p:sldId id="319" r:id="rId12"/>
    <p:sldId id="311" r:id="rId13"/>
    <p:sldId id="324" r:id="rId14"/>
    <p:sldId id="288" r:id="rId15"/>
    <p:sldId id="289" r:id="rId16"/>
    <p:sldId id="320" r:id="rId17"/>
    <p:sldId id="290" r:id="rId18"/>
    <p:sldId id="291" r:id="rId19"/>
    <p:sldId id="315" r:id="rId20"/>
    <p:sldId id="292" r:id="rId21"/>
    <p:sldId id="307" r:id="rId22"/>
    <p:sldId id="316" r:id="rId23"/>
    <p:sldId id="293" r:id="rId24"/>
    <p:sldId id="267" r:id="rId25"/>
    <p:sldId id="294" r:id="rId26"/>
    <p:sldId id="317" r:id="rId27"/>
    <p:sldId id="268" r:id="rId28"/>
    <p:sldId id="308" r:id="rId29"/>
    <p:sldId id="321" r:id="rId30"/>
    <p:sldId id="322" r:id="rId31"/>
    <p:sldId id="318" r:id="rId32"/>
    <p:sldId id="323" r:id="rId33"/>
  </p:sldIdLst>
  <p:sldSz cx="9144000" cy="6858000" type="screen4x3"/>
  <p:notesSz cx="6808788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842"/>
    <a:srgbClr val="FDFDFD"/>
    <a:srgbClr val="002E5C"/>
    <a:srgbClr val="BFBFAB"/>
    <a:srgbClr val="003366"/>
    <a:srgbClr val="45879F"/>
    <a:srgbClr val="3A8FAA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752" y="60"/>
      </p:cViewPr>
      <p:guideLst>
        <p:guide orient="horz" pos="345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24AD9-5C5C-4EDD-A1BE-0206730AE052}" type="datetimeFigureOut">
              <a:rPr lang="zh-TW" altLang="en-US" smtClean="0"/>
              <a:pPr/>
              <a:t>2018/10/1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6737" y="9443662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1EBD4-852D-4B9D-8EA7-284FD9330D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978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737" y="0"/>
            <a:ext cx="295047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79" y="4722694"/>
            <a:ext cx="5447030" cy="447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5047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737" y="9443662"/>
            <a:ext cx="295047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08CB57B-7027-4E11-9EE7-B4062A7288C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36005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351AA3-4EB7-49E8-8B7D-FB10F3F4E678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B2181-0EEC-4F00-A7F1-FFEAB5E22C7F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56"/>
          <p:cNvSpPr>
            <a:spLocks noChangeArrowheads="1"/>
          </p:cNvSpPr>
          <p:nvPr userDrawn="1"/>
        </p:nvSpPr>
        <p:spPr bwMode="auto">
          <a:xfrm>
            <a:off x="0" y="1828800"/>
            <a:ext cx="9144000" cy="2819400"/>
          </a:xfrm>
          <a:prstGeom prst="rect">
            <a:avLst/>
          </a:prstGeom>
          <a:solidFill>
            <a:srgbClr val="45879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zh-TW" altLang="en-US" smtClean="0"/>
          </a:p>
        </p:txBody>
      </p:sp>
      <p:sp>
        <p:nvSpPr>
          <p:cNvPr id="11" name="Text Box 331"/>
          <p:cNvSpPr txBox="1">
            <a:spLocks noChangeArrowheads="1"/>
          </p:cNvSpPr>
          <p:nvPr userDrawn="1"/>
        </p:nvSpPr>
        <p:spPr bwMode="auto">
          <a:xfrm>
            <a:off x="4568825" y="6648450"/>
            <a:ext cx="40989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zh-TW" sz="1000" b="1" i="1" smtClean="0">
                <a:solidFill>
                  <a:schemeClr val="accent2"/>
                </a:solidFill>
                <a:latin typeface="Book Antiqua" pitchFamily="18" charset="0"/>
              </a:rPr>
              <a:t>Copyright © 2006  The McGraw-Hill Companies, Inc. All rights reserved.</a:t>
            </a:r>
            <a:endParaRPr lang="en-US" altLang="zh-TW" sz="1800" smtClean="0">
              <a:solidFill>
                <a:schemeClr val="accent2"/>
              </a:solidFill>
            </a:endParaRPr>
          </a:p>
        </p:txBody>
      </p:sp>
      <p:sp>
        <p:nvSpPr>
          <p:cNvPr id="12" name="Text Box 330"/>
          <p:cNvSpPr txBox="1">
            <a:spLocks noChangeArrowheads="1"/>
          </p:cNvSpPr>
          <p:nvPr userDrawn="1"/>
        </p:nvSpPr>
        <p:spPr bwMode="auto">
          <a:xfrm>
            <a:off x="552450" y="6648450"/>
            <a:ext cx="11414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zh-TW" sz="1000" smtClean="0">
                <a:solidFill>
                  <a:schemeClr val="accent2"/>
                </a:solidFill>
                <a:latin typeface="Book Antiqua" pitchFamily="18" charset="0"/>
              </a:rPr>
              <a:t>McGraw-Hill/Irwin</a:t>
            </a:r>
            <a:endParaRPr lang="en-US" altLang="zh-TW" sz="1800" smtClean="0">
              <a:solidFill>
                <a:schemeClr val="accent2"/>
              </a:solidFill>
            </a:endParaRPr>
          </a:p>
        </p:txBody>
      </p:sp>
      <p:sp>
        <p:nvSpPr>
          <p:cNvPr id="13" name="Rectangle 353"/>
          <p:cNvSpPr>
            <a:spLocks noChangeArrowheads="1"/>
          </p:cNvSpPr>
          <p:nvPr userDrawn="1"/>
        </p:nvSpPr>
        <p:spPr bwMode="auto">
          <a:xfrm>
            <a:off x="0" y="5010150"/>
            <a:ext cx="91440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zh-TW" altLang="en-US" smtClean="0"/>
          </a:p>
        </p:txBody>
      </p:sp>
      <p:sp>
        <p:nvSpPr>
          <p:cNvPr id="14" name="Rectangle 354"/>
          <p:cNvSpPr>
            <a:spLocks noChangeArrowheads="1"/>
          </p:cNvSpPr>
          <p:nvPr userDrawn="1"/>
        </p:nvSpPr>
        <p:spPr bwMode="auto">
          <a:xfrm>
            <a:off x="0" y="5200650"/>
            <a:ext cx="9144000" cy="304800"/>
          </a:xfrm>
          <a:prstGeom prst="rect">
            <a:avLst/>
          </a:prstGeom>
          <a:solidFill>
            <a:srgbClr val="4587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zh-TW" altLang="en-US" smtClean="0"/>
          </a:p>
        </p:txBody>
      </p:sp>
      <p:sp>
        <p:nvSpPr>
          <p:cNvPr id="15" name="Rectangle 355"/>
          <p:cNvSpPr>
            <a:spLocks noChangeArrowheads="1"/>
          </p:cNvSpPr>
          <p:nvPr userDrawn="1"/>
        </p:nvSpPr>
        <p:spPr bwMode="auto">
          <a:xfrm>
            <a:off x="0" y="466725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482085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835C46-961C-4FD6-A3E0-952E54C4FD63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FF48B-F6FF-4942-86E2-9AD74A47180F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150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45D87C-3589-4B51-A6DF-DDC1197FCDD6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25ADF-34F3-46B5-8765-9CDECBAEF556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04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39D56B-6267-42D6-A3D6-D5277FB93882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C558-E6D1-482E-91B2-EDA00B400345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843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B021B8-2B7A-4024-A98F-904B3D3A345A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519B3-C3A8-4070-9B1E-FBDC3E4FCFD6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167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71B758-B50E-4DC0-9542-09F25A39FA3E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E5517-80A6-4791-96FD-C0A4DA961C34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552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56276D-55E7-4E45-85E5-A88F8307EE63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9534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B81C3FA-BEDC-4244-B8D0-7D7074237B77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2F22857-263F-4258-AF4B-B2384567703A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329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745F9-AFC7-428A-9843-588EA6F6CD1E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9E50A-578C-4C00-A055-A0ACCC662103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81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709B9-41D6-4645-9D3E-6D5790CB3528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B11E08-EEBC-407B-87B4-19E601547AD3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498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70042C-74E7-4C68-9EBF-11A9EF45E660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FC313B-4CF4-41BB-93EF-2E80F4BD3DC4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197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08EEF85-1ECD-4F96-B8C1-73388023D239}" type="datetime1">
              <a:rPr lang="en-US" altLang="zh-TW" smtClean="0"/>
              <a:t>10/1/2018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6225ADF-34F3-46B5-8765-9CDECBAEF556}" type="slidenum">
              <a:rPr 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19"/>
          <p:cNvSpPr>
            <a:spLocks noChangeArrowheads="1"/>
          </p:cNvSpPr>
          <p:nvPr userDrawn="1"/>
        </p:nvSpPr>
        <p:spPr bwMode="auto">
          <a:xfrm>
            <a:off x="-228600" y="-19050"/>
            <a:ext cx="8534400" cy="914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zh-TW" altLang="en-US" smtClean="0"/>
          </a:p>
        </p:txBody>
      </p:sp>
      <p:sp>
        <p:nvSpPr>
          <p:cNvPr id="12" name="Line 91"/>
          <p:cNvSpPr>
            <a:spLocks noChangeShapeType="1"/>
          </p:cNvSpPr>
          <p:nvPr userDrawn="1"/>
        </p:nvSpPr>
        <p:spPr bwMode="auto">
          <a:xfrm>
            <a:off x="-19050" y="914400"/>
            <a:ext cx="7772400" cy="0"/>
          </a:xfrm>
          <a:prstGeom prst="line">
            <a:avLst/>
          </a:prstGeom>
          <a:noFill/>
          <a:ln w="9525">
            <a:solidFill>
              <a:srgbClr val="002E5C"/>
            </a:solidFill>
            <a:round/>
            <a:headEnd/>
            <a:tailEnd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13" name="Line 92"/>
          <p:cNvSpPr>
            <a:spLocks noChangeShapeType="1"/>
          </p:cNvSpPr>
          <p:nvPr userDrawn="1"/>
        </p:nvSpPr>
        <p:spPr bwMode="auto">
          <a:xfrm>
            <a:off x="0" y="971550"/>
            <a:ext cx="7391400" cy="0"/>
          </a:xfrm>
          <a:prstGeom prst="line">
            <a:avLst/>
          </a:prstGeom>
          <a:noFill/>
          <a:ln w="9525">
            <a:solidFill>
              <a:srgbClr val="45879F"/>
            </a:solidFill>
            <a:round/>
            <a:headEnd/>
            <a:tailEnd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14" name="Rectangle 93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zh-TW" altLang="en-US" smtClean="0"/>
          </a:p>
        </p:txBody>
      </p:sp>
      <p:sp>
        <p:nvSpPr>
          <p:cNvPr id="15" name="Text Box 95"/>
          <p:cNvSpPr txBox="1">
            <a:spLocks noChangeArrowheads="1"/>
          </p:cNvSpPr>
          <p:nvPr userDrawn="1"/>
        </p:nvSpPr>
        <p:spPr bwMode="auto">
          <a:xfrm>
            <a:off x="95250" y="62484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TW" sz="1800" smtClean="0">
                <a:solidFill>
                  <a:srgbClr val="002E5C"/>
                </a:solidFill>
              </a:rPr>
              <a:t>7-</a:t>
            </a:r>
            <a:fld id="{D3ED9D8C-EAC1-4E9E-83E7-3718B3748696}" type="slidenum">
              <a:rPr lang="en-US" altLang="zh-TW" sz="1800" smtClean="0">
                <a:solidFill>
                  <a:srgbClr val="002E5C"/>
                </a:solidFill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zh-TW" sz="1800" smtClean="0">
              <a:solidFill>
                <a:srgbClr val="002E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4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3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4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4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50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5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0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7.bin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59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61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</a:t>
            </a:fld>
            <a:endParaRPr lang="zh-CN" altLang="en-US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3210" y="156881"/>
            <a:ext cx="8229600" cy="7921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學習目標</a:t>
            </a:r>
            <a:endParaRPr lang="en-US" altLang="zh-TW" sz="4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143000"/>
            <a:ext cx="8534400" cy="4953000"/>
          </a:xfrm>
        </p:spPr>
        <p:txBody>
          <a:bodyPr/>
          <a:lstStyle/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古典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線性迴歸模型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(Classical Linear Regression 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Model)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的基本假設</a:t>
            </a:r>
            <a:endParaRPr lang="en-US" altLang="zh-TW" sz="32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普通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最小平方法估計式的抽樣分配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ampling distribution)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普通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最小平方法估計式的統計性質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假說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檢定 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(h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ypothesis testing)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迴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歸模型的配適度與預測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n"/>
            </a:pPr>
            <a:endParaRPr lang="en-US" altLang="zh-TW" sz="32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n"/>
            </a:pPr>
            <a:endParaRPr lang="en-US" altLang="zh-TW" sz="30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n"/>
            </a:pPr>
            <a:endParaRPr lang="en-US" altLang="zh-TW" sz="30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altLang="zh-TW" sz="30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eaLnBrk="1" hangingPunct="1"/>
            <a:endParaRPr lang="en-US" altLang="zh-TW" dirty="0" smtClean="0"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</a:t>
            </a:fld>
            <a:endParaRPr lang="zh-CN" altLang="en-US" dirty="0"/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28730"/>
            <a:ext cx="8686800" cy="895350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古典線性迴歸模型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(1/4)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3400" y="1024080"/>
            <a:ext cx="8382000" cy="4953000"/>
          </a:xfrm>
        </p:spPr>
        <p:txBody>
          <a:bodyPr rtlCol="0">
            <a:normAutofit fontScale="92500" lnSpcReduction="10000"/>
          </a:bodyPr>
          <a:lstStyle/>
          <a:p>
            <a:pPr algn="just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古典線性迴歸模型的基本假設</a:t>
            </a:r>
            <a:endParaRPr lang="en-US" altLang="zh-TW" sz="35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algn="just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zh-TW" altLang="en-US" sz="3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母體條件期望值為參數的線性函數</a:t>
            </a:r>
            <a:endParaRPr lang="en-US" altLang="zh-TW" sz="30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algn="just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誤差項的條件期望值為零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同質變異</a:t>
            </a:r>
            <a:r>
              <a:rPr lang="en-US" altLang="zh-TW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en-US" altLang="zh-TW" sz="3000" i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homoscedasticity</a:t>
            </a:r>
            <a:r>
              <a:rPr lang="en-US" altLang="zh-TW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):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誤差項的變異數相同</a:t>
            </a:r>
            <a:endParaRPr lang="en-US" altLang="zh-TW" sz="30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無自我相關</a:t>
            </a:r>
            <a:r>
              <a:rPr lang="en-US" altLang="zh-TW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en-US" altLang="zh-TW" sz="3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no autocorrelation</a:t>
            </a:r>
            <a:r>
              <a:rPr lang="en-US" altLang="zh-TW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):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誤差項彼此之間 </a:t>
            </a:r>
            <a:endParaRPr lang="en-US" altLang="zh-TW" sz="30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n-US" altLang="zh-TW" sz="3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不相關</a:t>
            </a:r>
            <a:endParaRPr lang="en-US" altLang="zh-TW" sz="30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zh-TW" altLang="en-US" sz="3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自變數</a:t>
            </a:r>
            <a:r>
              <a:rPr lang="en-US" altLang="zh-TW" sz="3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X</a:t>
            </a:r>
            <a:r>
              <a:rPr lang="zh-TW" altLang="en-US" sz="3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和誤差項不相關</a:t>
            </a:r>
            <a:endParaRPr lang="en-US" altLang="zh-TW" sz="30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模型設定正確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(the regression model is correctly 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n-US" altLang="zh-TW" sz="3000" dirty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specified)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en-US" altLang="zh-TW" sz="2800" dirty="0" smtClean="0">
              <a:latin typeface="Arial" charset="0"/>
            </a:endParaRP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3367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3</a:t>
            </a:fld>
            <a:endParaRPr lang="zh-CN" altLang="en-US" dirty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52400"/>
            <a:ext cx="7772400" cy="845234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古典線性迴歸模型  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(2/4)</a:t>
            </a:r>
          </a:p>
        </p:txBody>
      </p:sp>
      <p:pic>
        <p:nvPicPr>
          <p:cNvPr id="9219" name="Picture 5" descr="guj70928_07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69977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1073150" y="5562600"/>
            <a:ext cx="70199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假設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2: 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誤差項的</a:t>
            </a:r>
            <a:r>
              <a:rPr lang="zh-TW" altLang="en-US" sz="2800" b="1" dirty="0">
                <a:latin typeface="Times New Roman" pitchFamily="18" charset="0"/>
                <a:ea typeface="標楷體" pitchFamily="65" charset="-120"/>
              </a:rPr>
              <a:t>條件期望值為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零</a:t>
            </a:r>
            <a:endParaRPr lang="en-US" altLang="zh-TW" sz="2800" b="1" dirty="0">
              <a:latin typeface="Times New Roman" pitchFamily="18" charset="0"/>
              <a:ea typeface="標楷體" pitchFamily="65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4</a:t>
            </a:fld>
            <a:endParaRPr lang="zh-CN" altLang="en-US" dirty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6280"/>
            <a:ext cx="8229600" cy="838200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古典線性迴歸模型  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(3/4)</a:t>
            </a:r>
          </a:p>
        </p:txBody>
      </p:sp>
      <p:pic>
        <p:nvPicPr>
          <p:cNvPr id="10243" name="Picture 4" descr="guj70928_07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1317377"/>
            <a:ext cx="8686800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552450" y="5218395"/>
            <a:ext cx="83439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圖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: 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同質變異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(homoscedasticity, equal variance); </a:t>
            </a:r>
          </a:p>
          <a:p>
            <a:pPr marL="457200" indent="-457200">
              <a:buAutoNum type="alphaLcParenBoth"/>
            </a:pP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圖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: 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異質變異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en-US" altLang="zh-TW" sz="2800" b="1" dirty="0" err="1" smtClean="0">
                <a:latin typeface="Times New Roman" pitchFamily="18" charset="0"/>
                <a:ea typeface="標楷體" pitchFamily="65" charset="-120"/>
              </a:rPr>
              <a:t>heteroscedasticity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, unequal </a:t>
            </a:r>
            <a:r>
              <a:rPr lang="en-US" altLang="zh-TW" sz="2800" b="1" dirty="0">
                <a:latin typeface="Times New Roman" pitchFamily="18" charset="0"/>
                <a:ea typeface="標楷體" pitchFamily="65" charset="-120"/>
              </a:rPr>
              <a:t>variance</a:t>
            </a:r>
            <a:r>
              <a:rPr lang="en-US" altLang="zh-TW" b="1" dirty="0"/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5</a:t>
            </a:fld>
            <a:endParaRPr lang="zh-CN" altLang="en-US" dirty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3163" y="228600"/>
            <a:ext cx="8229600" cy="914400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古典線性迴歸模型  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(4/4)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762000" y="4730844"/>
            <a:ext cx="81807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en-US" altLang="zh-TW" sz="2800" b="1" i="1" dirty="0">
                <a:latin typeface="Times New Roman" pitchFamily="18" charset="0"/>
                <a:ea typeface="標楷體" pitchFamily="65" charset="-120"/>
              </a:rPr>
              <a:t>a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圖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: 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誤差項無自我相關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(no autocorrelation); </a:t>
            </a:r>
          </a:p>
          <a:p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en-US" altLang="zh-TW" sz="2800" b="1" i="1" dirty="0">
                <a:latin typeface="Times New Roman" pitchFamily="18" charset="0"/>
                <a:ea typeface="標楷體" pitchFamily="65" charset="-120"/>
              </a:rPr>
              <a:t>b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圖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: 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誤差項正自我相關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(positive autocorrelation);</a:t>
            </a:r>
          </a:p>
          <a:p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en-US" altLang="zh-TW" sz="2800" b="1" i="1" dirty="0">
                <a:latin typeface="Times New Roman" pitchFamily="18" charset="0"/>
                <a:ea typeface="標楷體" pitchFamily="65" charset="-120"/>
              </a:rPr>
              <a:t>c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圖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: </a:t>
            </a:r>
            <a:r>
              <a:rPr lang="zh-TW" altLang="en-US" sz="2800" b="1" dirty="0" smtClean="0">
                <a:latin typeface="Times New Roman" pitchFamily="18" charset="0"/>
                <a:ea typeface="標楷體" pitchFamily="65" charset="-120"/>
              </a:rPr>
              <a:t>誤差項負自我相關</a:t>
            </a:r>
            <a:r>
              <a:rPr lang="en-US" altLang="zh-TW" sz="2800" b="1" dirty="0" smtClean="0">
                <a:latin typeface="Times New Roman" pitchFamily="18" charset="0"/>
                <a:ea typeface="標楷體" pitchFamily="65" charset="-120"/>
              </a:rPr>
              <a:t>(negative autocorrelation</a:t>
            </a:r>
            <a:r>
              <a:rPr lang="en-US" altLang="zh-TW" b="1" dirty="0" smtClean="0">
                <a:latin typeface="Times New Roman" pitchFamily="18" charset="0"/>
                <a:ea typeface="標楷體" pitchFamily="65" charset="-120"/>
              </a:rPr>
              <a:t>)</a:t>
            </a:r>
            <a:endParaRPr lang="en-US" altLang="zh-TW" b="1" dirty="0">
              <a:latin typeface="Times New Roman" pitchFamily="18" charset="0"/>
              <a:ea typeface="標楷體" pitchFamily="65" charset="-120"/>
            </a:endParaRPr>
          </a:p>
        </p:txBody>
      </p:sp>
      <p:pic>
        <p:nvPicPr>
          <p:cNvPr id="11268" name="Picture 5" descr="guj70928_07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1317672"/>
            <a:ext cx="87376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6</a:t>
            </a:fld>
            <a:endParaRPr lang="zh-CN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2706" y="215152"/>
            <a:ext cx="8229600" cy="775447"/>
          </a:xfrm>
        </p:spPr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估計式的抽樣分配</a:t>
            </a:r>
            <a:r>
              <a:rPr lang="en-US" altLang="zh-TW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(1/6)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04800" y="1143000"/>
            <a:ext cx="8534400" cy="50292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根據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OLS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估計方法所得到的估計值會隨著樣本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抽樣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不同而改變</a:t>
            </a:r>
            <a:r>
              <a:rPr lang="zh-TW" altLang="en-US" sz="3000" dirty="0" smtClean="0">
                <a:latin typeface="新細明體"/>
                <a:ea typeface="新細明體"/>
              </a:rPr>
              <a:t>，</a:t>
            </a:r>
            <a:r>
              <a:rPr lang="zh-TW" altLang="en-US" sz="3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故</a:t>
            </a:r>
            <a:r>
              <a:rPr lang="en-US" altLang="zh-TW" sz="3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OLS</a:t>
            </a:r>
            <a:r>
              <a:rPr lang="zh-TW" altLang="en-US" sz="3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估計式為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隨機變數</a:t>
            </a:r>
            <a:r>
              <a:rPr lang="zh-TW" altLang="en-US" sz="3000" dirty="0" smtClean="0">
                <a:latin typeface="新細明體"/>
                <a:ea typeface="新細明體"/>
              </a:rPr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必須知道估計式的抽樣分配</a:t>
            </a:r>
            <a:r>
              <a:rPr lang="zh-TW" altLang="en-US" sz="3000" dirty="0" smtClean="0">
                <a:latin typeface="新細明體"/>
                <a:ea typeface="新細明體"/>
              </a:rPr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也就是要知道估計式的機率分配、期望值和變異數，方才能夠進行檢定。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buFont typeface="Wingdings" pitchFamily="2" charset="2"/>
              <a:buChar char="n"/>
            </a:pPr>
            <a:r>
              <a:rPr lang="en-US" altLang="zh-TW" sz="32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OLS</a:t>
            </a:r>
            <a:r>
              <a:rPr lang="zh-TW" altLang="en-US" sz="32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估計式的期望值 </a:t>
            </a:r>
            <a:endParaRPr lang="en-US" altLang="zh-TW" sz="3200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在古典線性迴歸模型的假設下，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</a:pPr>
            <a:r>
              <a:rPr lang="en-US" altLang="zh-TW" dirty="0" smtClean="0">
                <a:latin typeface="Times New Roman" pitchFamily="18" charset="0"/>
                <a:ea typeface="標楷體" pitchFamily="65" charset="-120"/>
              </a:rPr>
              <a:t>                                                              </a:t>
            </a:r>
          </a:p>
          <a:p>
            <a:pPr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altLang="zh-TW" dirty="0" smtClean="0">
                <a:latin typeface="Times New Roman" pitchFamily="18" charset="0"/>
                <a:ea typeface="標楷體" pitchFamily="65" charset="-120"/>
              </a:rPr>
              <a:t>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故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OLS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估計式是不偏估計式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(unbiased estimator)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。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134957"/>
              </p:ext>
            </p:extLst>
          </p:nvPr>
        </p:nvGraphicFramePr>
        <p:xfrm>
          <a:off x="1524000" y="4419600"/>
          <a:ext cx="190159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0" name="方程式" r:id="rId3" imgW="622080" imgH="228600" progId="Equation.3">
                  <p:embed/>
                </p:oleObj>
              </mc:Choice>
              <mc:Fallback>
                <p:oleObj name="方程式" r:id="rId3" imgW="62208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419600"/>
                        <a:ext cx="1901590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690693"/>
              </p:ext>
            </p:extLst>
          </p:nvPr>
        </p:nvGraphicFramePr>
        <p:xfrm>
          <a:off x="4038600" y="4457700"/>
          <a:ext cx="186339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1" name="方程式" r:id="rId5" imgW="736560" imgH="241200" progId="Equation.3">
                  <p:embed/>
                </p:oleObj>
              </mc:Choice>
              <mc:Fallback>
                <p:oleObj name="方程式" r:id="rId5" imgW="736560" imgH="241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457700"/>
                        <a:ext cx="1863390" cy="533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7</a:t>
            </a:fld>
            <a:endParaRPr lang="zh-CN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17395"/>
            <a:ext cx="8229600" cy="855414"/>
          </a:xfrm>
        </p:spPr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估計式的抽樣分配</a:t>
            </a:r>
            <a:r>
              <a:rPr lang="en-US" altLang="zh-TW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(2/6)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160214"/>
            <a:ext cx="8382000" cy="50292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en-US" altLang="zh-TW" sz="3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32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OLS</a:t>
            </a:r>
            <a:r>
              <a:rPr lang="zh-TW" altLang="en-US" sz="32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估計式的變異數與標準誤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(variance and standard errors)</a:t>
            </a:r>
          </a:p>
          <a:p>
            <a:pPr algn="just" eaLnBrk="1" hangingPunct="1">
              <a:lnSpc>
                <a:spcPct val="100000"/>
              </a:lnSpc>
              <a:buFont typeface="Wingdings" pitchFamily="2" charset="2"/>
              <a:buChar char="Ø"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OLS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估計式的變異數係用來衡量估計式抽樣分配的變異程度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 eaLnBrk="1" hangingPunct="1">
              <a:lnSpc>
                <a:spcPct val="100000"/>
              </a:lnSpc>
              <a:spcBef>
                <a:spcPts val="1800"/>
              </a:spcBef>
              <a:buFont typeface="Wingdings" pitchFamily="2" charset="2"/>
              <a:buChar char="Ø"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OLS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估計式的變異數與標準誤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se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 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zh-TW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Times New Roman" pitchFamily="18" charset="0"/>
                <a:ea typeface="標楷體" pitchFamily="65" charset="-120"/>
              </a:rPr>
              <a:t>                                                                      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681738"/>
              </p:ext>
            </p:extLst>
          </p:nvPr>
        </p:nvGraphicFramePr>
        <p:xfrm>
          <a:off x="1150274" y="4343400"/>
          <a:ext cx="627507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0" name="方程式" r:id="rId3" imgW="2286000" imgH="482400" progId="Equation.3">
                  <p:embed/>
                </p:oleObj>
              </mc:Choice>
              <mc:Fallback>
                <p:oleObj name="方程式" r:id="rId3" imgW="22860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274" y="4343400"/>
                        <a:ext cx="6275070" cy="1143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8</a:t>
            </a:fld>
            <a:endParaRPr lang="zh-CN" altLang="en-US" dirty="0"/>
          </a:p>
        </p:txBody>
      </p:sp>
      <p:sp>
        <p:nvSpPr>
          <p:cNvPr id="41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2539" y="223837"/>
            <a:ext cx="8229600" cy="1000125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估計式的抽樣分配</a:t>
            </a:r>
            <a:r>
              <a:rPr lang="en-US" altLang="zh-TW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(3/6) </a:t>
            </a:r>
            <a:endParaRPr lang="zh-TW" altLang="en-US" sz="4400" dirty="0" smtClean="0">
              <a:solidFill>
                <a:schemeClr val="tx1"/>
              </a:solidFill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447800"/>
            <a:ext cx="8382000" cy="4876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2800" dirty="0" smtClean="0">
                <a:latin typeface="Arial" pitchFamily="34" charset="0"/>
              </a:rPr>
              <a:t>                                                                        </a:t>
            </a:r>
            <a:endParaRPr lang="en-US" altLang="zh-TW" sz="2800" dirty="0" smtClean="0">
              <a:latin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800" dirty="0" smtClean="0">
                <a:latin typeface="Arial" pitchFamily="34" charset="0"/>
              </a:rPr>
              <a:t>                                                                         </a:t>
            </a:r>
            <a:r>
              <a:rPr lang="zh-TW" altLang="en-US" sz="2800" dirty="0" smtClean="0">
                <a:latin typeface="Arial" pitchFamily="34" charset="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800" dirty="0" smtClean="0">
                <a:latin typeface="Arial" pitchFamily="34" charset="0"/>
              </a:rPr>
              <a:t>                                                      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                                        </a:t>
            </a:r>
            <a:endParaRPr lang="en-US" altLang="zh-TW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434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761477"/>
              </p:ext>
            </p:extLst>
          </p:nvPr>
        </p:nvGraphicFramePr>
        <p:xfrm>
          <a:off x="1447800" y="1447799"/>
          <a:ext cx="5713500" cy="1164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2" name="方程式" r:id="rId3" imgW="1993680" imgH="469800" progId="Equation.3">
                  <p:embed/>
                </p:oleObj>
              </mc:Choice>
              <mc:Fallback>
                <p:oleObj name="方程式" r:id="rId3" imgW="1993680" imgH="4698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447799"/>
                        <a:ext cx="5713500" cy="116480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43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556912"/>
              </p:ext>
            </p:extLst>
          </p:nvPr>
        </p:nvGraphicFramePr>
        <p:xfrm>
          <a:off x="1138934" y="3126013"/>
          <a:ext cx="3136623" cy="760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3" name="方程式" r:id="rId5" imgW="1168200" imgH="291960" progId="Equation.3">
                  <p:embed/>
                </p:oleObj>
              </mc:Choice>
              <mc:Fallback>
                <p:oleObj name="方程式" r:id="rId5" imgW="1168200" imgH="29196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934" y="3126013"/>
                        <a:ext cx="3136623" cy="76018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43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87368"/>
              </p:ext>
            </p:extLst>
          </p:nvPr>
        </p:nvGraphicFramePr>
        <p:xfrm>
          <a:off x="4557339" y="3130874"/>
          <a:ext cx="3206634" cy="75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4" name="方程式" r:id="rId7" imgW="1206360" imgH="291960" progId="Equation.3">
                  <p:embed/>
                </p:oleObj>
              </mc:Choice>
              <mc:Fallback>
                <p:oleObj name="方程式" r:id="rId7" imgW="1206360" imgH="29196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339" y="3130874"/>
                        <a:ext cx="3206634" cy="7553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4347" name="Rectangle 18"/>
          <p:cNvSpPr>
            <a:spLocks noChangeArrowheads="1"/>
          </p:cNvSpPr>
          <p:nvPr/>
        </p:nvSpPr>
        <p:spPr bwMode="auto">
          <a:xfrm>
            <a:off x="0" y="3429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628253" y="4158104"/>
            <a:ext cx="81002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zh-TW" altLang="en-US" sz="3000" dirty="0">
                <a:latin typeface="Times New Roman" pitchFamily="18" charset="0"/>
                <a:ea typeface="標楷體" pitchFamily="65" charset="-120"/>
              </a:rPr>
              <a:t>其中    是誤差項的變異數，倘若    已知</a:t>
            </a:r>
            <a:r>
              <a:rPr lang="zh-TW" altLang="en-US" sz="3000" dirty="0">
                <a:latin typeface="Times New Roman" pitchFamily="18" charset="0"/>
              </a:rPr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根據公式</a:t>
            </a:r>
            <a:r>
              <a:rPr lang="zh-TW" altLang="en-US" sz="3000" dirty="0">
                <a:latin typeface="Times New Roman" pitchFamily="18" charset="0"/>
                <a:ea typeface="標楷體" pitchFamily="65" charset="-120"/>
              </a:rPr>
              <a:t>可計算出估計式變異數的數值，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但因為母體</a:t>
            </a:r>
            <a:r>
              <a:rPr lang="zh-TW" altLang="en-US" sz="3000" dirty="0">
                <a:latin typeface="Times New Roman" pitchFamily="18" charset="0"/>
                <a:ea typeface="標楷體" pitchFamily="65" charset="-120"/>
              </a:rPr>
              <a:t>真實的變異數未知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，故      也必須</a:t>
            </a:r>
            <a:r>
              <a:rPr lang="zh-TW" altLang="en-US" sz="3000" dirty="0">
                <a:latin typeface="Times New Roman" pitchFamily="18" charset="0"/>
                <a:ea typeface="標楷體" pitchFamily="65" charset="-120"/>
              </a:rPr>
              <a:t>估計。</a:t>
            </a:r>
            <a:endParaRPr lang="en-US" altLang="zh-TW" sz="3000" dirty="0">
              <a:latin typeface="Times New Roman" pitchFamily="18" charset="0"/>
              <a:ea typeface="標楷體" pitchFamily="65" charset="-120"/>
            </a:endParaRPr>
          </a:p>
        </p:txBody>
      </p:sp>
      <p:graphicFrame>
        <p:nvGraphicFramePr>
          <p:cNvPr id="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468233"/>
              </p:ext>
            </p:extLst>
          </p:nvPr>
        </p:nvGraphicFramePr>
        <p:xfrm>
          <a:off x="1524000" y="4132910"/>
          <a:ext cx="53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5" name="方程式" r:id="rId9" imgW="190417" imgH="190417" progId="Equation.3">
                  <p:embed/>
                </p:oleObj>
              </mc:Choice>
              <mc:Fallback>
                <p:oleObj name="方程式" r:id="rId9" imgW="190417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132910"/>
                        <a:ext cx="533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426909"/>
              </p:ext>
            </p:extLst>
          </p:nvPr>
        </p:nvGraphicFramePr>
        <p:xfrm>
          <a:off x="6174103" y="4167038"/>
          <a:ext cx="53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6" name="方程式" r:id="rId11" imgW="190417" imgH="190417" progId="Equation.3">
                  <p:embed/>
                </p:oleObj>
              </mc:Choice>
              <mc:Fallback>
                <p:oleObj name="方程式" r:id="rId11" imgW="190417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4103" y="4167038"/>
                        <a:ext cx="533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023031"/>
              </p:ext>
            </p:extLst>
          </p:nvPr>
        </p:nvGraphicFramePr>
        <p:xfrm>
          <a:off x="4953000" y="5083545"/>
          <a:ext cx="53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7" name="方程式" r:id="rId12" imgW="190417" imgH="190417" progId="Equation.3">
                  <p:embed/>
                </p:oleObj>
              </mc:Choice>
              <mc:Fallback>
                <p:oleObj name="方程式" r:id="rId12" imgW="190417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5083545"/>
                        <a:ext cx="533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9</a:t>
            </a:fld>
            <a:endParaRPr lang="zh-CN" altLang="en-US" dirty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8229600" cy="1085850"/>
          </a:xfrm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估計式的抽樣分配</a:t>
            </a:r>
            <a:r>
              <a:rPr lang="en-US" altLang="zh-TW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(4/6) </a:t>
            </a:r>
            <a:endParaRPr lang="zh-TW" altLang="en-US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242732"/>
            <a:ext cx="8382000" cy="472440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n"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        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: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      的估計式，開根號     稱為</a:t>
            </a:r>
            <a:r>
              <a:rPr lang="zh-TW" altLang="en-US" sz="32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迴歸的估計標準誤</a:t>
            </a:r>
            <a:r>
              <a:rPr lang="en-US" altLang="zh-TW" sz="32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(standard error of the regression, SER)</a:t>
            </a:r>
            <a:endParaRPr lang="zh-TW" altLang="en-US" sz="3200" u="sng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Cambria" pitchFamily="18" charset="0"/>
              <a:buNone/>
            </a:pPr>
            <a:r>
              <a:rPr lang="en-US" altLang="zh-TW" dirty="0" smtClean="0"/>
              <a:t>                                                           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Cambria" pitchFamily="18" charset="0"/>
              <a:buNone/>
            </a:pPr>
            <a:r>
              <a:rPr lang="en-US" altLang="zh-TW" dirty="0" smtClean="0"/>
              <a:t>                                                                       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536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284867"/>
              </p:ext>
            </p:extLst>
          </p:nvPr>
        </p:nvGraphicFramePr>
        <p:xfrm>
          <a:off x="1316038" y="3013075"/>
          <a:ext cx="5980112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0" name="方程式" r:id="rId3" imgW="2171520" imgH="444240" progId="Equation.3">
                  <p:embed/>
                </p:oleObj>
              </mc:Choice>
              <mc:Fallback>
                <p:oleObj name="方程式" r:id="rId3" imgW="2171520" imgH="4442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3013075"/>
                        <a:ext cx="5980112" cy="12239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991732"/>
              </p:ext>
            </p:extLst>
          </p:nvPr>
        </p:nvGraphicFramePr>
        <p:xfrm>
          <a:off x="1938619" y="1259882"/>
          <a:ext cx="53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1" name="方程式" r:id="rId5" imgW="203040" imgH="203040" progId="Equation.3">
                  <p:embed/>
                </p:oleObj>
              </mc:Choice>
              <mc:Fallback>
                <p:oleObj name="方程式" r:id="rId5" imgW="203040" imgH="20304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619" y="1259882"/>
                        <a:ext cx="533400" cy="533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451171"/>
              </p:ext>
            </p:extLst>
          </p:nvPr>
        </p:nvGraphicFramePr>
        <p:xfrm>
          <a:off x="905436" y="1238250"/>
          <a:ext cx="533400" cy="531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2" name="Equation" r:id="rId7" imgW="203024" imgH="203024" progId="Equation.3">
                  <p:embed/>
                </p:oleObj>
              </mc:Choice>
              <mc:Fallback>
                <p:oleObj name="Equation" r:id="rId7" imgW="203024" imgH="203024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5436" y="1238250"/>
                        <a:ext cx="533400" cy="53190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4205961"/>
              </p:ext>
            </p:extLst>
          </p:nvPr>
        </p:nvGraphicFramePr>
        <p:xfrm>
          <a:off x="5867400" y="1326557"/>
          <a:ext cx="4000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3" name="方程式" r:id="rId9" imgW="152280" imgH="177480" progId="Equation.3">
                  <p:embed/>
                </p:oleObj>
              </mc:Choice>
              <mc:Fallback>
                <p:oleObj name="方程式" r:id="rId9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326557"/>
                        <a:ext cx="400050" cy="4667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10</a:t>
            </a:fld>
            <a:endParaRPr lang="zh-CN" altLang="en-US" dirty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763" y="183903"/>
            <a:ext cx="8229600" cy="838200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估計式的抽樣分配</a:t>
            </a:r>
            <a:r>
              <a:rPr lang="en-US" altLang="zh-TW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(5/6) </a:t>
            </a:r>
            <a:endParaRPr lang="zh-TW" altLang="en-US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447800"/>
            <a:ext cx="8382000" cy="4724400"/>
          </a:xfrm>
        </p:spPr>
        <p:txBody>
          <a:bodyPr/>
          <a:lstStyle/>
          <a:p>
            <a:pPr algn="just">
              <a:buNone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en-US" altLang="zh-TW" dirty="0" smtClean="0"/>
              <a:t>                                                            </a:t>
            </a:r>
          </a:p>
          <a:p>
            <a:pPr eaLnBrk="1" hangingPunct="1">
              <a:buFont typeface="Cambria" pitchFamily="18" charset="0"/>
              <a:buNone/>
            </a:pPr>
            <a:r>
              <a:rPr lang="en-US" altLang="zh-TW" dirty="0" smtClean="0"/>
              <a:t>                                                                       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912770"/>
              </p:ext>
            </p:extLst>
          </p:nvPr>
        </p:nvGraphicFramePr>
        <p:xfrm>
          <a:off x="1360859" y="1164873"/>
          <a:ext cx="6556494" cy="5151120"/>
        </p:xfrm>
        <a:graphic>
          <a:graphicData uri="http://schemas.openxmlformats.org/drawingml/2006/table">
            <a:tbl>
              <a:tblPr/>
              <a:tblGrid>
                <a:gridCol w="3278247"/>
                <a:gridCol w="3278247"/>
              </a:tblGrid>
              <a:tr h="39307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600" b="0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殘差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zh-TW" altLang="en-US" sz="2600" b="0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殘差平方</a:t>
                      </a:r>
                      <a:endParaRPr lang="zh-TW" altLang="en-US" sz="2600" b="0" i="0" u="none" strike="noStrike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4.818182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23.21488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-10.3636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107.405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4.454545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19.84298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-0.72727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0.528926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4.090909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16.73554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-1.09091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1.190083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-6.27273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39.34711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3.545455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12.57025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8.363636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69.95041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-6.81818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46.4876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l" fontAlgn="ctr"/>
                      <a:endParaRPr lang="zh-TW" altLang="en-US" sz="2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(SSR/n-2)  42.15909</a:t>
                      </a:r>
                      <a:endParaRPr lang="en-US" altLang="zh-TW" sz="2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076">
                <a:tc>
                  <a:txBody>
                    <a:bodyPr/>
                    <a:lstStyle/>
                    <a:p>
                      <a:pPr algn="l" fontAlgn="ctr"/>
                      <a:endParaRPr lang="zh-TW" altLang="en-US" sz="26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6.493003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11</a:t>
            </a:fld>
            <a:endParaRPr lang="zh-CN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447800"/>
            <a:ext cx="8382000" cy="4724400"/>
          </a:xfrm>
        </p:spPr>
        <p:txBody>
          <a:bodyPr/>
          <a:lstStyle/>
          <a:p>
            <a:pPr algn="just">
              <a:buNone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en-US" altLang="zh-TW" dirty="0" smtClean="0"/>
              <a:t>                                                            </a:t>
            </a:r>
          </a:p>
          <a:p>
            <a:pPr eaLnBrk="1" hangingPunct="1">
              <a:buFont typeface="Cambria" pitchFamily="18" charset="0"/>
              <a:buNone/>
            </a:pPr>
            <a:r>
              <a:rPr lang="en-US" altLang="zh-TW" dirty="0" smtClean="0"/>
              <a:t>                                                                       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537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277270"/>
              </p:ext>
            </p:extLst>
          </p:nvPr>
        </p:nvGraphicFramePr>
        <p:xfrm>
          <a:off x="1243013" y="1100138"/>
          <a:ext cx="5895975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3" name="方程式" r:id="rId3" imgW="1600200" imgH="215640" progId="Equation.3">
                  <p:embed/>
                </p:oleObj>
              </mc:Choice>
              <mc:Fallback>
                <p:oleObj name="方程式" r:id="rId3" imgW="1600200" imgH="215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013" y="1100138"/>
                        <a:ext cx="5895975" cy="6397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595506"/>
              </p:ext>
            </p:extLst>
          </p:nvPr>
        </p:nvGraphicFramePr>
        <p:xfrm>
          <a:off x="838200" y="2276787"/>
          <a:ext cx="7696200" cy="1072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4" name="方程式" r:id="rId5" imgW="2946240" imgH="469800" progId="Equation.3">
                  <p:embed/>
                </p:oleObj>
              </mc:Choice>
              <mc:Fallback>
                <p:oleObj name="方程式" r:id="rId5" imgW="2946240" imgH="469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76787"/>
                        <a:ext cx="7696200" cy="107233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723455"/>
              </p:ext>
            </p:extLst>
          </p:nvPr>
        </p:nvGraphicFramePr>
        <p:xfrm>
          <a:off x="806825" y="4021167"/>
          <a:ext cx="8006688" cy="1029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5" name="方程式" r:id="rId7" imgW="3276360" imgH="482400" progId="Equation.3">
                  <p:embed/>
                </p:oleObj>
              </mc:Choice>
              <mc:Fallback>
                <p:oleObj name="方程式" r:id="rId7" imgW="3276360" imgH="482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825" y="4021167"/>
                        <a:ext cx="8006688" cy="102929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12</a:t>
            </a:fld>
            <a:endParaRPr lang="zh-CN" altLang="en-US" dirty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763" y="262220"/>
            <a:ext cx="8229600" cy="890589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估計式的抽樣分配</a:t>
            </a:r>
            <a:r>
              <a:rPr lang="en-US" altLang="zh-TW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(6/6) </a:t>
            </a:r>
            <a:endParaRPr lang="zh-TW" altLang="en-US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152809"/>
            <a:ext cx="8382000" cy="48768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n"/>
            </a:pP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 雖然已經得到</a:t>
            </a:r>
            <a:r>
              <a:rPr lang="en-US" altLang="zh-TW" sz="12000" dirty="0" smtClean="0">
                <a:latin typeface="Times New Roman" pitchFamily="18" charset="0"/>
                <a:ea typeface="標楷體" pitchFamily="65" charset="-120"/>
              </a:rPr>
              <a:t>OLS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估計式抽樣分配的期望值和變異數，但是還不知道估計式屬於何種機率分配，因此在古典線性迴歸模型再加上一個假設</a:t>
            </a:r>
            <a:r>
              <a:rPr lang="en-US" altLang="zh-TW" sz="120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rPr>
              <a:t>: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altLang="zh-TW" sz="1200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12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12000" i="1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誤差項遵循常態分配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 </a:t>
            </a:r>
            <a:endParaRPr lang="en-US" altLang="zh-TW" sz="12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20000"/>
              </a:lnSpc>
              <a:spcBef>
                <a:spcPts val="1800"/>
              </a:spcBef>
              <a:buFont typeface="Wingdings" pitchFamily="2" charset="2"/>
              <a:buChar char="Ø"/>
            </a:pP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 由於常態分配隨機變數的線性函數仍為常態分配</a:t>
            </a:r>
            <a:r>
              <a:rPr lang="zh-TW" altLang="en-US" sz="12000" dirty="0" smtClean="0"/>
              <a:t>，</a:t>
            </a:r>
            <a:r>
              <a:rPr lang="zh-TW" altLang="en-US" sz="120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因此</a:t>
            </a:r>
            <a:r>
              <a:rPr lang="en-US" altLang="zh-TW" sz="120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OLS</a:t>
            </a:r>
            <a:r>
              <a:rPr lang="zh-TW" altLang="en-US" sz="120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估計式也為常態分配隨機變數</a:t>
            </a:r>
            <a:r>
              <a:rPr lang="zh-TW" altLang="en-US" sz="12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。</a:t>
            </a:r>
            <a:endParaRPr lang="en-US" altLang="zh-TW" sz="12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en-US" altLang="zh-TW" sz="12000" dirty="0" smtClean="0">
                <a:latin typeface="Times New Roman" pitchFamily="18" charset="0"/>
                <a:ea typeface="標楷體" pitchFamily="65" charset="-120"/>
              </a:rPr>
              <a:t>                </a:t>
            </a:r>
          </a:p>
          <a:p>
            <a:pPr algn="just">
              <a:buNone/>
            </a:pP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                                                          </a:t>
            </a:r>
          </a:p>
          <a:p>
            <a:pPr eaLnBrk="1" hangingPunct="1">
              <a:buFont typeface="Cambria" pitchFamily="18" charset="0"/>
              <a:buNone/>
            </a:pPr>
            <a:r>
              <a:rPr lang="en-US" altLang="zh-TW" dirty="0" smtClean="0"/>
              <a:t>                                                            </a:t>
            </a:r>
          </a:p>
          <a:p>
            <a:pPr eaLnBrk="1" hangingPunct="1">
              <a:buFont typeface="Cambria" pitchFamily="18" charset="0"/>
              <a:buNone/>
            </a:pPr>
            <a:r>
              <a:rPr lang="en-US" altLang="zh-TW" dirty="0" smtClean="0"/>
              <a:t>                                                                       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13</a:t>
            </a:fld>
            <a:endParaRPr lang="zh-CN" altLang="en-US" dirty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38409"/>
            <a:ext cx="8229600" cy="890589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OLS</a:t>
            </a: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估計式的統計性質</a:t>
            </a:r>
            <a:endParaRPr lang="zh-TW" altLang="en-US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07894" y="1101548"/>
            <a:ext cx="8382000" cy="4994451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n"/>
            </a:pPr>
            <a:r>
              <a:rPr lang="zh-TW" altLang="en-US" sz="112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128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Gauss-Markov </a:t>
            </a:r>
            <a:r>
              <a:rPr lang="en-US" altLang="zh-TW" sz="12800" u="sng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theorem </a:t>
            </a:r>
            <a:r>
              <a:rPr lang="en-US" altLang="zh-TW" sz="11200" dirty="0">
                <a:latin typeface="Times New Roman" pitchFamily="18" charset="0"/>
                <a:ea typeface="標楷體" pitchFamily="65" charset="-120"/>
              </a:rPr>
              <a:t>: 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在古典線性迴歸模型的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假設下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，</a:t>
            </a:r>
            <a:r>
              <a:rPr lang="en-US" altLang="zh-TW" sz="12000" dirty="0" smtClean="0">
                <a:latin typeface="Times New Roman" pitchFamily="18" charset="0"/>
                <a:ea typeface="標楷體" pitchFamily="65" charset="-120"/>
              </a:rPr>
              <a:t>OLS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估計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式具有</a:t>
            </a:r>
            <a:r>
              <a:rPr lang="en-US" altLang="zh-TW" sz="1200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BLUE (best linear unbiased estimator)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的良好性質</a:t>
            </a:r>
            <a:r>
              <a:rPr lang="zh-TW" altLang="en-US" sz="12000" dirty="0" smtClean="0">
                <a:ea typeface="標楷體" pitchFamily="65" charset="-120"/>
              </a:rPr>
              <a:t>，換言之</a:t>
            </a:r>
            <a:r>
              <a:rPr lang="zh-TW" altLang="en-US" sz="12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en-US" altLang="zh-TW" sz="12000" dirty="0" smtClean="0">
                <a:latin typeface="Times New Roman" pitchFamily="18" charset="0"/>
                <a:ea typeface="標楷體" pitchFamily="65" charset="-120"/>
              </a:rPr>
              <a:t>OLS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估計式是</a:t>
            </a:r>
            <a:r>
              <a:rPr lang="zh-TW" altLang="en-US" sz="12000" u="sng" dirty="0">
                <a:latin typeface="Times New Roman" pitchFamily="18" charset="0"/>
                <a:ea typeface="標楷體" pitchFamily="65" charset="-120"/>
              </a:rPr>
              <a:t>所有線性不偏估計式中變異數最小的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。</a:t>
            </a:r>
            <a:r>
              <a:rPr lang="en-US" altLang="zh-TW" sz="12000" dirty="0">
                <a:latin typeface="Times New Roman" pitchFamily="18" charset="0"/>
                <a:ea typeface="標楷體" pitchFamily="65" charset="-120"/>
              </a:rPr>
              <a:t>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zh-TW" altLang="en-US" sz="112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估計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式是觀察值 </a:t>
            </a:r>
            <a:r>
              <a:rPr lang="en-US" altLang="zh-TW" sz="12000" dirty="0">
                <a:latin typeface="Times New Roman" pitchFamily="18" charset="0"/>
                <a:ea typeface="標楷體" pitchFamily="65" charset="-120"/>
              </a:rPr>
              <a:t>Y 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的線性函數。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zh-TW" altLang="en-US" sz="112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估計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式不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偏</a:t>
            </a:r>
            <a:r>
              <a:rPr lang="zh-TW" altLang="en-US" sz="12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在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重複抽樣之下</a:t>
            </a:r>
            <a:r>
              <a:rPr lang="zh-TW" altLang="en-US" sz="12000" dirty="0">
                <a:ea typeface="標楷體" pitchFamily="65" charset="-120"/>
              </a:rPr>
              <a:t>，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平均來看</a:t>
            </a:r>
            <a:r>
              <a:rPr lang="zh-TW" altLang="en-US" sz="12000" dirty="0" smtClean="0">
                <a:ea typeface="標楷體" pitchFamily="65" charset="-120"/>
              </a:rPr>
              <a:t>，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估計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式的期望值會等於真實母體參數值</a:t>
            </a:r>
            <a:r>
              <a:rPr lang="en-US" altLang="zh-TW" sz="12000" dirty="0">
                <a:latin typeface="Times New Roman" pitchFamily="18" charset="0"/>
                <a:ea typeface="標楷體" pitchFamily="65" charset="-120"/>
              </a:rPr>
              <a:t>(    </a:t>
            </a:r>
            <a:r>
              <a:rPr lang="en-US" altLang="zh-TW" sz="120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同樣滿足不偏</a:t>
            </a:r>
            <a:r>
              <a:rPr lang="en-US" altLang="zh-TW" sz="120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。</a:t>
            </a:r>
            <a:endParaRPr lang="en-US" altLang="zh-TW" sz="12000" dirty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zh-TW" altLang="en-US" sz="112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在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所有線性不偏估計</a:t>
            </a:r>
            <a:r>
              <a:rPr lang="zh-TW" altLang="en-US" sz="12000" dirty="0" smtClean="0">
                <a:latin typeface="Times New Roman" pitchFamily="18" charset="0"/>
                <a:ea typeface="標楷體" pitchFamily="65" charset="-120"/>
              </a:rPr>
              <a:t>式</a:t>
            </a:r>
            <a:r>
              <a:rPr lang="zh-TW" altLang="zh-TW" sz="12000" dirty="0" smtClean="0"/>
              <a:t>，</a:t>
            </a:r>
            <a:r>
              <a:rPr lang="zh-TW" altLang="en-US" sz="12000" dirty="0">
                <a:latin typeface="Times New Roman" pitchFamily="18" charset="0"/>
              </a:rPr>
              <a:t>O</a:t>
            </a:r>
            <a:r>
              <a:rPr lang="en-US" altLang="zh-TW" sz="12000" dirty="0">
                <a:latin typeface="Times New Roman" pitchFamily="18" charset="0"/>
              </a:rPr>
              <a:t>LS</a:t>
            </a:r>
            <a:r>
              <a:rPr lang="zh-TW" altLang="en-US" sz="12000" dirty="0">
                <a:latin typeface="Times New Roman" pitchFamily="18" charset="0"/>
                <a:ea typeface="標楷體" pitchFamily="65" charset="-120"/>
              </a:rPr>
              <a:t>估計式最有效率。</a:t>
            </a:r>
            <a:endParaRPr lang="en-US" altLang="zh-TW" sz="12000" dirty="0">
              <a:latin typeface="標楷體" pitchFamily="65" charset="-120"/>
              <a:ea typeface="標楷體" pitchFamily="65" charset="-12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altLang="zh-TW" sz="11200" dirty="0" smtClean="0">
                <a:latin typeface="Times New Roman" pitchFamily="18" charset="0"/>
                <a:ea typeface="標楷體" pitchFamily="65" charset="-120"/>
              </a:rPr>
              <a:t>  </a:t>
            </a:r>
          </a:p>
          <a:p>
            <a:pPr algn="just">
              <a:buNone/>
            </a:pP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                                                          </a:t>
            </a:r>
          </a:p>
          <a:p>
            <a:pPr eaLnBrk="1" hangingPunct="1">
              <a:buFont typeface="Cambria" pitchFamily="18" charset="0"/>
              <a:buNone/>
            </a:pPr>
            <a:r>
              <a:rPr lang="en-US" altLang="zh-TW" sz="3200" dirty="0" smtClean="0"/>
              <a:t>                                                            </a:t>
            </a:r>
          </a:p>
          <a:p>
            <a:pPr eaLnBrk="1" hangingPunct="1">
              <a:buFont typeface="Cambria" pitchFamily="18" charset="0"/>
              <a:buNone/>
            </a:pPr>
            <a:r>
              <a:rPr lang="en-US" altLang="zh-TW" sz="3200" dirty="0" smtClean="0"/>
              <a:t>                                                                       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509578"/>
              </p:ext>
            </p:extLst>
          </p:nvPr>
        </p:nvGraphicFramePr>
        <p:xfrm>
          <a:off x="6400800" y="4145535"/>
          <a:ext cx="533400" cy="531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4" name="Equation" r:id="rId3" imgW="203024" imgH="203024" progId="Equation.3">
                  <p:embed/>
                </p:oleObj>
              </mc:Choice>
              <mc:Fallback>
                <p:oleObj name="Equation" r:id="rId3" imgW="203024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145535"/>
                        <a:ext cx="533400" cy="53190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99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14</a:t>
            </a:fld>
            <a:endParaRPr lang="zh-CN" altLang="en-US" dirty="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07715"/>
            <a:ext cx="8229600" cy="725488"/>
          </a:xfrm>
        </p:spPr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(1/9)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933203"/>
            <a:ext cx="8382000" cy="4953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迴歸分析的第二個目標是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檢定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，判斷自變數和應變數之間是否具有顯著的關係，是正向或是負向關係。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虛無假設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對立假設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雙尾檢定                    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右尾檢定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左尾檢定</a:t>
            </a: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662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31166"/>
              </p:ext>
            </p:extLst>
          </p:nvPr>
        </p:nvGraphicFramePr>
        <p:xfrm>
          <a:off x="2536826" y="2547145"/>
          <a:ext cx="162401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" name="方程式" r:id="rId3" imgW="685800" imgH="228600" progId="Equation.3">
                  <p:embed/>
                </p:oleObj>
              </mc:Choice>
              <mc:Fallback>
                <p:oleObj name="方程式" r:id="rId3" imgW="685800" imgH="2286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826" y="2547145"/>
                        <a:ext cx="1624012" cy="53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66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755514"/>
              </p:ext>
            </p:extLst>
          </p:nvPr>
        </p:nvGraphicFramePr>
        <p:xfrm>
          <a:off x="2670829" y="3707234"/>
          <a:ext cx="153670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0" name="方程式" r:id="rId5" imgW="672840" imgH="215640" progId="Equation.3">
                  <p:embed/>
                </p:oleObj>
              </mc:Choice>
              <mc:Fallback>
                <p:oleObj name="方程式" r:id="rId5" imgW="672840" imgH="21564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0829" y="3707234"/>
                        <a:ext cx="1536700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Rectangle 9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663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429115"/>
              </p:ext>
            </p:extLst>
          </p:nvPr>
        </p:nvGraphicFramePr>
        <p:xfrm>
          <a:off x="2670829" y="4261863"/>
          <a:ext cx="150812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1" name="方程式" r:id="rId7" imgW="660240" imgH="215640" progId="Equation.3">
                  <p:embed/>
                </p:oleObj>
              </mc:Choice>
              <mc:Fallback>
                <p:oleObj name="方程式" r:id="rId7" imgW="660240" imgH="21564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0829" y="4261863"/>
                        <a:ext cx="1508125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299903"/>
              </p:ext>
            </p:extLst>
          </p:nvPr>
        </p:nvGraphicFramePr>
        <p:xfrm>
          <a:off x="2670829" y="4816492"/>
          <a:ext cx="150812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2" name="方程式" r:id="rId9" imgW="660240" imgH="215640" progId="Equation.3">
                  <p:embed/>
                </p:oleObj>
              </mc:Choice>
              <mc:Fallback>
                <p:oleObj name="方程式" r:id="rId9" imgW="660240" imgH="21564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0829" y="4816492"/>
                        <a:ext cx="1508125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15</a:t>
            </a:fld>
            <a:endParaRPr lang="zh-CN" altLang="en-US" dirty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0294" y="209270"/>
            <a:ext cx="8229600" cy="762000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(2/9)</a:t>
            </a:r>
            <a:endParaRPr lang="zh-TW" altLang="en-US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07894" y="1066800"/>
            <a:ext cx="8382000" cy="4876800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n"/>
            </a:pPr>
            <a:r>
              <a:rPr lang="zh-TW" altLang="en-US" sz="8000" dirty="0" smtClean="0">
                <a:latin typeface="標楷體" pitchFamily="65" charset="-120"/>
                <a:ea typeface="標楷體" pitchFamily="65" charset="-120"/>
              </a:rPr>
              <a:t> 假說檢定必須仰賴估計式的抽樣分配，已知</a:t>
            </a:r>
            <a:r>
              <a:rPr lang="en-US" altLang="zh-TW" sz="8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OLS</a:t>
            </a:r>
            <a:r>
              <a:rPr lang="zh-TW" altLang="en-US" sz="8000" dirty="0" smtClean="0">
                <a:latin typeface="標楷體" pitchFamily="65" charset="-120"/>
                <a:ea typeface="標楷體" pitchFamily="65" charset="-120"/>
              </a:rPr>
              <a:t>估計式遵循常態分配，故 </a:t>
            </a:r>
            <a:endParaRPr lang="en-US" altLang="zh-TW" sz="80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None/>
            </a:pPr>
            <a:endParaRPr lang="en-US" altLang="zh-TW" sz="58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5800" dirty="0" smtClean="0">
                <a:latin typeface="Times New Roman" pitchFamily="18" charset="0"/>
                <a:ea typeface="標楷體" pitchFamily="65" charset="-120"/>
              </a:rPr>
              <a:t>                                               </a:t>
            </a:r>
            <a:endParaRPr lang="en-US" altLang="zh-TW" sz="58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endParaRPr lang="en-US" altLang="zh-TW" sz="58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endParaRPr lang="en-US" altLang="zh-TW" sz="58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000" dirty="0" smtClean="0">
                <a:latin typeface="Times New Roman" pitchFamily="18" charset="0"/>
                <a:ea typeface="標楷體" pitchFamily="65" charset="-120"/>
              </a:rPr>
              <a:t>  </a:t>
            </a:r>
            <a:endParaRPr lang="en-US" altLang="zh-TW" sz="80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8000" dirty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8000" dirty="0" smtClean="0">
                <a:latin typeface="Times New Roman" pitchFamily="18" charset="0"/>
                <a:ea typeface="標楷體" pitchFamily="65" charset="-120"/>
              </a:rPr>
              <a:t>  </a:t>
            </a:r>
            <a:r>
              <a:rPr lang="zh-TW" altLang="en-US" sz="8000" dirty="0" smtClean="0">
                <a:latin typeface="Times New Roman" pitchFamily="18" charset="0"/>
                <a:ea typeface="標楷體" pitchFamily="65" charset="-120"/>
              </a:rPr>
              <a:t>為標準常態分配。</a:t>
            </a:r>
            <a:endParaRPr lang="en-US" altLang="zh-TW" sz="80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5800" dirty="0" smtClean="0">
                <a:latin typeface="Times New Roman" pitchFamily="18" charset="0"/>
                <a:ea typeface="標楷體" pitchFamily="65" charset="-120"/>
              </a:rPr>
              <a:t>                                                                  </a:t>
            </a:r>
            <a:endParaRPr lang="en-US" altLang="zh-TW" sz="58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Char char="Ø"/>
            </a:pPr>
            <a:endParaRPr lang="zh-TW" altLang="en-US" sz="32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 </a:t>
            </a:r>
            <a:endParaRPr lang="en-US" altLang="zh-TW" sz="3200" dirty="0" smtClean="0">
              <a:latin typeface="Times New Roman" pitchFamily="18" charset="0"/>
              <a:ea typeface="標楷體" pitchFamily="65" charset="-120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895100"/>
              </p:ext>
            </p:extLst>
          </p:nvPr>
        </p:nvGraphicFramePr>
        <p:xfrm>
          <a:off x="2089150" y="2514600"/>
          <a:ext cx="512603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9" name="方程式" r:id="rId3" imgW="1866600" imgH="533160" progId="Equation.3">
                  <p:embed/>
                </p:oleObj>
              </mc:Choice>
              <mc:Fallback>
                <p:oleObj name="方程式" r:id="rId3" imgW="1866600" imgH="53316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9150" y="2514600"/>
                        <a:ext cx="5126038" cy="1447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9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16</a:t>
            </a:fld>
            <a:endParaRPr lang="zh-CN" altLang="en-US" dirty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3188"/>
            <a:ext cx="8229600" cy="762000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(3/9)</a:t>
            </a:r>
            <a:endParaRPr lang="zh-TW" altLang="en-US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143000"/>
            <a:ext cx="8534400" cy="4876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由於母體變異數未知，以迴歸標準誤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     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取代，                                 </a:t>
            </a:r>
            <a:endParaRPr lang="en-US" altLang="zh-TW" sz="32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Char char="Ø"/>
            </a:pPr>
            <a:endParaRPr lang="zh-TW" altLang="en-US" sz="3200" dirty="0" smtClean="0">
              <a:latin typeface="Times New Roman" pitchFamily="18" charset="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                                       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       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2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根據 </a:t>
            </a:r>
            <a:r>
              <a:rPr lang="en-US" altLang="zh-TW" sz="3200" i="1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t </a:t>
            </a:r>
            <a:r>
              <a:rPr lang="zh-TW" altLang="en-US" sz="32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分配建立信賴區間進行檢定</a:t>
            </a:r>
            <a:r>
              <a:rPr lang="zh-TW" altLang="en-US" sz="3200" u="sng" dirty="0" smtClean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32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或是計算</a:t>
            </a:r>
            <a:r>
              <a:rPr lang="en-US" altLang="zh-TW" sz="3200" i="1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t</a:t>
            </a:r>
            <a:r>
              <a:rPr lang="zh-TW" altLang="en-US" sz="3200" u="sng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值進行顯著性檢定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。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                  </a:t>
            </a:r>
          </a:p>
        </p:txBody>
      </p:sp>
      <p:graphicFrame>
        <p:nvGraphicFramePr>
          <p:cNvPr id="276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100497"/>
              </p:ext>
            </p:extLst>
          </p:nvPr>
        </p:nvGraphicFramePr>
        <p:xfrm>
          <a:off x="2133601" y="2171764"/>
          <a:ext cx="4191000" cy="166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9" name="方程式" r:id="rId3" imgW="1257120" imgH="533160" progId="Equation.3">
                  <p:embed/>
                </p:oleObj>
              </mc:Choice>
              <mc:Fallback>
                <p:oleObj name="方程式" r:id="rId3" imgW="1257120" imgH="53316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2171764"/>
                        <a:ext cx="4191000" cy="16613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9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766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897648"/>
              </p:ext>
            </p:extLst>
          </p:nvPr>
        </p:nvGraphicFramePr>
        <p:xfrm>
          <a:off x="7407415" y="1159339"/>
          <a:ext cx="393448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90" name="Equation" r:id="rId5" imgW="152202" imgH="177569" progId="Equation.3">
                  <p:embed/>
                </p:oleObj>
              </mc:Choice>
              <mc:Fallback>
                <p:oleObj name="Equation" r:id="rId5" imgW="152202" imgH="177569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7415" y="1159339"/>
                        <a:ext cx="393448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17</a:t>
            </a:fld>
            <a:endParaRPr lang="zh-CN" altLang="en-US" dirty="0"/>
          </a:p>
        </p:txBody>
      </p:sp>
      <p:sp>
        <p:nvSpPr>
          <p:cNvPr id="102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5965"/>
            <a:ext cx="8229600" cy="841764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(4/9)</a:t>
            </a:r>
            <a:endParaRPr lang="zh-TW" altLang="en-US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21341" y="997729"/>
            <a:ext cx="8382000" cy="4953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000" u="sng" dirty="0" smtClean="0">
                <a:latin typeface="Times New Roman" pitchFamily="18" charset="0"/>
                <a:ea typeface="標楷體" pitchFamily="65" charset="-120"/>
              </a:rPr>
              <a:t>信賴區間法</a:t>
            </a:r>
            <a:r>
              <a:rPr lang="en-US" altLang="zh-TW" sz="3000" u="sng" dirty="0" smtClean="0">
                <a:latin typeface="Times New Roman" pitchFamily="18" charset="0"/>
                <a:ea typeface="標楷體" pitchFamily="65" charset="-120"/>
              </a:rPr>
              <a:t>(confidence interval approach)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以簡單迴歸講義的數值例子來討論</a:t>
            </a:r>
            <a:r>
              <a:rPr lang="zh-TW" altLang="en-US" sz="3000" dirty="0" smtClean="0">
                <a:ea typeface="標楷體" pitchFamily="65" charset="-120"/>
              </a:rPr>
              <a:t>，假設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進行雙尾檢定</a:t>
            </a:r>
            <a:r>
              <a:rPr lang="zh-TW" altLang="en-US" sz="3000" dirty="0" smtClean="0">
                <a:ea typeface="標楷體" pitchFamily="65" charset="-120"/>
              </a:rPr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並令顯著水準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(significant level or the probability of committing a type I error)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為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5%</a:t>
            </a:r>
            <a:r>
              <a:rPr lang="zh-TW" altLang="en-US" sz="3000" dirty="0" smtClean="0">
                <a:ea typeface="標楷體" pitchFamily="65" charset="-120"/>
              </a:rPr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則由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t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分配表可知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3000" dirty="0" smtClean="0">
                <a:ea typeface="標楷體" pitchFamily="65" charset="-120"/>
              </a:rPr>
              <a:t>樣本數</a:t>
            </a:r>
            <a:r>
              <a:rPr lang="en-US" altLang="zh-TW" sz="30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3000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，故自由度為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anose="02020603050405020304" pitchFamily="18" charset="0"/>
              </a:rPr>
              <a:t>8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800" dirty="0" smtClean="0">
                <a:latin typeface="Arial" pitchFamily="34" charset="0"/>
                <a:ea typeface="標楷體" pitchFamily="65" charset="-120"/>
              </a:rPr>
              <a:t>                                                               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800" dirty="0" smtClean="0">
              <a:latin typeface="Arial" pitchFamily="34" charset="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800" dirty="0" smtClean="0">
                <a:latin typeface="Arial" pitchFamily="34" charset="0"/>
                <a:ea typeface="標楷體" pitchFamily="65" charset="-120"/>
              </a:rPr>
              <a:t>                                                          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800" dirty="0" smtClean="0">
                <a:latin typeface="Arial" pitchFamily="34" charset="0"/>
                <a:ea typeface="標楷體" pitchFamily="65" charset="-120"/>
              </a:rPr>
              <a:t>                                                                          </a:t>
            </a: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86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699981"/>
              </p:ext>
            </p:extLst>
          </p:nvPr>
        </p:nvGraphicFramePr>
        <p:xfrm>
          <a:off x="6781800" y="2637475"/>
          <a:ext cx="392604" cy="339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" name="方程式" r:id="rId3" imgW="139518" imgH="126835" progId="Equation.3">
                  <p:embed/>
                </p:oleObj>
              </mc:Choice>
              <mc:Fallback>
                <p:oleObj name="方程式" r:id="rId3" imgW="139518" imgH="126835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2637475"/>
                        <a:ext cx="392604" cy="33943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28680" name="Rectangle 12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28681" name="Rectangle 14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" name="Object 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93857486"/>
              </p:ext>
            </p:extLst>
          </p:nvPr>
        </p:nvGraphicFramePr>
        <p:xfrm>
          <a:off x="2057400" y="3708593"/>
          <a:ext cx="4495800" cy="556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7" name="方程式" r:id="rId5" imgW="1524000" imgH="190500" progId="Equation.3">
                  <p:embed/>
                </p:oleObj>
              </mc:Choice>
              <mc:Fallback>
                <p:oleObj name="方程式" r:id="rId5" imgW="1524000" imgH="190500" progId="Equation.3">
                  <p:embed/>
                  <p:pic>
                    <p:nvPicPr>
                      <p:cNvPr id="0" name="Picture 1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708593"/>
                        <a:ext cx="4495800" cy="5562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2" name="Object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64339099"/>
              </p:ext>
            </p:extLst>
          </p:nvPr>
        </p:nvGraphicFramePr>
        <p:xfrm>
          <a:off x="1790700" y="4464505"/>
          <a:ext cx="5562600" cy="1229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8" name="方程式" r:id="rId7" imgW="2412720" imgH="533160" progId="Equation.3">
                  <p:embed/>
                </p:oleObj>
              </mc:Choice>
              <mc:Fallback>
                <p:oleObj name="方程式" r:id="rId7" imgW="2412720" imgH="533160" progId="Equation.3">
                  <p:embed/>
                  <p:pic>
                    <p:nvPicPr>
                      <p:cNvPr id="0" name="Picture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4464505"/>
                        <a:ext cx="5562600" cy="12297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18</a:t>
            </a:fld>
            <a:endParaRPr lang="zh-CN" altLang="en-US" dirty="0"/>
          </a:p>
        </p:txBody>
      </p:sp>
      <p:sp>
        <p:nvSpPr>
          <p:cNvPr id="112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00944"/>
            <a:ext cx="8229600" cy="931614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(5/9)</a:t>
            </a:r>
            <a:endParaRPr lang="zh-TW" altLang="en-US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15471" y="1132558"/>
            <a:ext cx="8382000" cy="5039642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endParaRPr lang="en-US" altLang="zh-TW" dirty="0" smtClean="0">
              <a:latin typeface="Times New Roman" pitchFamily="18" charset="0"/>
              <a:ea typeface="標楷體" pitchFamily="65" charset="-12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en-US" altLang="zh-TW" dirty="0" smtClean="0">
              <a:latin typeface="Times New Roman" pitchFamily="18" charset="0"/>
              <a:ea typeface="標楷體" pitchFamily="65" charset="-12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en-US" altLang="zh-TW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上式為母體參數的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95%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信賴區間，重覆抽樣下，平均來說，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100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次當中有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95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次這個區間會包含母體真值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 信賴區間為接受域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(the region of acceptance)</a:t>
            </a:r>
            <a:r>
              <a:rPr lang="en-US" altLang="en-US" sz="2800" dirty="0" smtClean="0"/>
              <a:t>，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信賴區間之外為拒絕域 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(the rejection region)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，若虛無假設的   值落於信賴區間</a:t>
            </a:r>
            <a:r>
              <a:rPr lang="zh-TW" altLang="en-US" sz="2800" dirty="0" smtClean="0"/>
              <a:t>，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無法拒絕虛無假設</a:t>
            </a:r>
            <a:r>
              <a:rPr lang="zh-TW" altLang="en-US" sz="28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；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若落於信賴區間以外</a:t>
            </a:r>
            <a:r>
              <a:rPr lang="zh-TW" altLang="en-US" sz="2800" dirty="0" smtClean="0"/>
              <a:t>，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拒絕虛無假設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因為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有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5%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的機率這個區間不包含母體真值，故</a:t>
            </a: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錯誤地拒絕為真之虛無假設的機率為</a:t>
            </a:r>
            <a:r>
              <a:rPr lang="en-US" altLang="zh-TW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5%)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         </a:t>
            </a: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0728" name="Rectangle 9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0729" name="Rectangle 12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0734" name="Object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03456337"/>
              </p:ext>
            </p:extLst>
          </p:nvPr>
        </p:nvGraphicFramePr>
        <p:xfrm>
          <a:off x="958575" y="1177764"/>
          <a:ext cx="7226849" cy="1055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4" name="方程式" r:id="rId3" imgW="3390840" imgH="495000" progId="Equation.3">
                  <p:embed/>
                </p:oleObj>
              </mc:Choice>
              <mc:Fallback>
                <p:oleObj name="方程式" r:id="rId3" imgW="3390840" imgH="495000" progId="Equation.3">
                  <p:embed/>
                  <p:pic>
                    <p:nvPicPr>
                      <p:cNvPr id="0" name="Picture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575" y="1177764"/>
                        <a:ext cx="7226849" cy="105539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78826"/>
              </p:ext>
            </p:extLst>
          </p:nvPr>
        </p:nvGraphicFramePr>
        <p:xfrm>
          <a:off x="1447800" y="914400"/>
          <a:ext cx="5562600" cy="1371600"/>
        </p:xfrm>
        <a:graphic>
          <a:graphicData uri="http://schemas.openxmlformats.org/drawingml/2006/table">
            <a:tbl>
              <a:tblPr/>
              <a:tblGrid>
                <a:gridCol w="2781300"/>
                <a:gridCol w="2781300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下限 </a:t>
                      </a:r>
                      <a:r>
                        <a:rPr lang="en-US" altLang="zh-TW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上限 </a:t>
                      </a:r>
                      <a:r>
                        <a:rPr lang="en-US" altLang="zh-TW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9.664256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39.24483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0.426668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0.591514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6017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00009188"/>
              </p:ext>
            </p:extLst>
          </p:nvPr>
        </p:nvGraphicFramePr>
        <p:xfrm>
          <a:off x="460375" y="2654300"/>
          <a:ext cx="8531225" cy="320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48" name="方程式" r:id="rId3" imgW="3987720" imgH="1523880" progId="Equation.3">
                  <p:embed/>
                </p:oleObj>
              </mc:Choice>
              <mc:Fallback>
                <p:oleObj name="方程式" r:id="rId3" imgW="3987720" imgH="1523880" progId="Equation.3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2654300"/>
                        <a:ext cx="8531225" cy="3201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19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20</a:t>
            </a:fld>
            <a:endParaRPr lang="zh-CN" altLang="en-US" dirty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6100" y="110926"/>
            <a:ext cx="8229600" cy="920998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(6/9)</a:t>
            </a:r>
            <a:endParaRPr lang="zh-TW" altLang="en-US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988083"/>
            <a:ext cx="8382000" cy="50292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000" u="sng" dirty="0" smtClean="0">
                <a:latin typeface="Times New Roman" pitchFamily="18" charset="0"/>
                <a:ea typeface="標楷體" pitchFamily="65" charset="-120"/>
              </a:rPr>
              <a:t> 顯著性檢定法 </a:t>
            </a:r>
            <a:r>
              <a:rPr lang="en-US" altLang="zh-TW" sz="3000" u="sng" dirty="0" smtClean="0">
                <a:latin typeface="Times New Roman" pitchFamily="18" charset="0"/>
                <a:ea typeface="標楷體" pitchFamily="65" charset="-120"/>
              </a:rPr>
              <a:t>(The test of significance approach)</a:t>
            </a:r>
          </a:p>
          <a:p>
            <a:pPr algn="just">
              <a:lnSpc>
                <a:spcPct val="100000"/>
              </a:lnSpc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根據估計式的抽樣分配建立</a:t>
            </a:r>
            <a:r>
              <a:rPr lang="zh-TW" altLang="en-US" sz="3000" u="sng" dirty="0" smtClean="0">
                <a:latin typeface="Times New Roman" pitchFamily="18" charset="0"/>
                <a:ea typeface="標楷體" pitchFamily="65" charset="-120"/>
              </a:rPr>
              <a:t>虛無假設成立之下的檢定量</a:t>
            </a:r>
            <a:r>
              <a:rPr lang="en-US" altLang="zh-TW" sz="3000" u="sng" dirty="0" smtClean="0">
                <a:latin typeface="Times New Roman" pitchFamily="18" charset="0"/>
                <a:ea typeface="標楷體" pitchFamily="65" charset="-120"/>
              </a:rPr>
              <a:t>(test statistic)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，</a:t>
            </a:r>
            <a:r>
              <a:rPr lang="zh-TW" altLang="en-US" sz="3000" dirty="0">
                <a:latin typeface="Times New Roman" pitchFamily="18" charset="0"/>
                <a:ea typeface="標楷體" pitchFamily="65" charset="-120"/>
              </a:rPr>
              <a:t>計算於樣本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資料</a:t>
            </a:r>
            <a:r>
              <a:rPr lang="zh-TW" altLang="en-US" sz="3000" dirty="0">
                <a:latin typeface="Times New Roman" pitchFamily="18" charset="0"/>
                <a:ea typeface="標楷體" pitchFamily="65" charset="-120"/>
              </a:rPr>
              <a:t>下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該檢定量的數值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稱為檢定值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，再比較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檢定值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和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臨界值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進行顯著性檢定。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虛無假設成立下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(           )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的檢定量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(test statistic)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                                                                       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dirty="0" smtClean="0">
                <a:latin typeface="Times New Roman" pitchFamily="18" charset="0"/>
                <a:ea typeface="標楷體" pitchFamily="65" charset="-120"/>
              </a:rPr>
              <a:t>                                                               </a:t>
            </a: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2773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277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945718"/>
              </p:ext>
            </p:extLst>
          </p:nvPr>
        </p:nvGraphicFramePr>
        <p:xfrm>
          <a:off x="3733800" y="3645790"/>
          <a:ext cx="10493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4" name="方程式" r:id="rId3" imgW="457200" imgH="215640" progId="Equation.3">
                  <p:embed/>
                </p:oleObj>
              </mc:Choice>
              <mc:Fallback>
                <p:oleObj name="方程式" r:id="rId3" imgW="457200" imgH="2156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645790"/>
                        <a:ext cx="1049338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Rectangle 11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277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735836"/>
              </p:ext>
            </p:extLst>
          </p:nvPr>
        </p:nvGraphicFramePr>
        <p:xfrm>
          <a:off x="3001168" y="4348497"/>
          <a:ext cx="2637631" cy="1529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5" name="方程式" r:id="rId5" imgW="914400" imgH="533160" progId="Equation.3">
                  <p:embed/>
                </p:oleObj>
              </mc:Choice>
              <mc:Fallback>
                <p:oleObj name="方程式" r:id="rId5" imgW="914400" imgH="53316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1168" y="4348497"/>
                        <a:ext cx="2637631" cy="152954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21</a:t>
            </a:fld>
            <a:endParaRPr lang="zh-CN" altLang="en-US" dirty="0"/>
          </a:p>
        </p:txBody>
      </p:sp>
      <p:sp>
        <p:nvSpPr>
          <p:cNvPr id="58376" name="Rectangle 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7714"/>
            <a:ext cx="8229600" cy="990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(7/9)</a:t>
            </a:r>
            <a:endParaRPr lang="zh-TW" altLang="en-US" sz="4400" cap="none" dirty="0" smtClean="0">
              <a:ln>
                <a:noFill/>
              </a:ln>
              <a:solidFill>
                <a:schemeClr val="tx1"/>
              </a:solidFill>
              <a:effectLst/>
              <a:ea typeface="新細明體" pitchFamily="18" charset="-120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95300" y="1186393"/>
            <a:ext cx="8153400" cy="4724400"/>
          </a:xfrm>
        </p:spPr>
        <p:txBody>
          <a:bodyPr/>
          <a:lstStyle/>
          <a:p>
            <a:pPr algn="just" eaLnBrk="1" hangingPunct="1">
              <a:lnSpc>
                <a:spcPct val="100000"/>
              </a:lnSpc>
              <a:buFont typeface="Wingdings" pitchFamily="2" charset="2"/>
              <a:buChar char="Ø"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雙尾檢定時</a:t>
            </a:r>
            <a:r>
              <a:rPr lang="zh-TW" altLang="en-US" sz="3000" dirty="0" smtClean="0"/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若樣本資料所計算出之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t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值落於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臨界值之外</a:t>
            </a:r>
            <a:r>
              <a:rPr lang="zh-TW" altLang="en-US" sz="3000" dirty="0" smtClean="0"/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表示樣本檢定結果為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: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母體參數值顯著異於虛無假設的數值</a:t>
            </a:r>
            <a:r>
              <a:rPr lang="zh-TW" altLang="en-US" sz="3000" dirty="0" smtClean="0"/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故拒絕虛無假設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；</a:t>
            </a:r>
            <a:r>
              <a:rPr lang="zh-TW" altLang="en-US" sz="3000" dirty="0" smtClean="0">
                <a:latin typeface="Arial" pitchFamily="34" charset="0"/>
                <a:ea typeface="標楷體" pitchFamily="65" charset="-120"/>
              </a:rPr>
              <a:t>若計算出之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t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值落於兩臨界值之間</a:t>
            </a:r>
            <a:r>
              <a:rPr lang="en-US" altLang="en-US" sz="3000" dirty="0" smtClean="0"/>
              <a:t>，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則無法拒絕虛無假設</a:t>
            </a:r>
            <a:r>
              <a:rPr lang="zh-TW" altLang="en-US" sz="3000" dirty="0" smtClean="0"/>
              <a:t>。</a:t>
            </a:r>
            <a:endParaRPr lang="zh-TW" altLang="en-US" sz="30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         </a:t>
            </a:r>
            <a:endParaRPr lang="en-US" altLang="zh-TW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i="1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/>
            <a:endParaRPr lang="zh-TW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518800"/>
              </p:ext>
            </p:extLst>
          </p:nvPr>
        </p:nvGraphicFramePr>
        <p:xfrm>
          <a:off x="914400" y="4114800"/>
          <a:ext cx="7594522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2" name="方程式" r:id="rId3" imgW="3301920" imgH="533160" progId="Equation.3">
                  <p:embed/>
                </p:oleObj>
              </mc:Choice>
              <mc:Fallback>
                <p:oleObj name="方程式" r:id="rId3" imgW="3301920" imgH="5331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114800"/>
                        <a:ext cx="7594522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875584"/>
              </p:ext>
            </p:extLst>
          </p:nvPr>
        </p:nvGraphicFramePr>
        <p:xfrm>
          <a:off x="457200" y="1066800"/>
          <a:ext cx="8229601" cy="2514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5684"/>
                <a:gridCol w="1673479"/>
                <a:gridCol w="1753169"/>
                <a:gridCol w="1673479"/>
                <a:gridCol w="1593790"/>
              </a:tblGrid>
              <a:tr h="100464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係數</a:t>
                      </a:r>
                      <a:endParaRPr lang="zh-TW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標準誤</a:t>
                      </a:r>
                      <a:endParaRPr lang="zh-TW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t </a:t>
                      </a:r>
                      <a:r>
                        <a:rPr lang="zh-TW" alt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統計</a:t>
                      </a:r>
                      <a:endParaRPr lang="zh-TW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P-</a:t>
                      </a:r>
                      <a:r>
                        <a:rPr lang="zh-TW" alt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值</a:t>
                      </a:r>
                      <a:endParaRPr lang="zh-TW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382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截距</a:t>
                      </a:r>
                      <a:endParaRPr lang="zh-TW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24.45455</a:t>
                      </a:r>
                      <a:endParaRPr lang="en-US" altLang="zh-TW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6.413817</a:t>
                      </a:r>
                      <a:endParaRPr lang="en-US" altLang="zh-TW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3.812791</a:t>
                      </a:r>
                      <a:endParaRPr lang="en-US" altLang="zh-TW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0.005142</a:t>
                      </a:r>
                      <a:endParaRPr lang="en-US" altLang="zh-TW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717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X </a:t>
                      </a:r>
                      <a:r>
                        <a:rPr lang="zh-TW" altLang="en-US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變數 </a:t>
                      </a:r>
                      <a:r>
                        <a:rPr lang="en-US" altLang="zh-TW" sz="28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lang="en-US" altLang="zh-TW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0.509091</a:t>
                      </a:r>
                      <a:endParaRPr lang="en-US" altLang="zh-TW" sz="2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0.035743</a:t>
                      </a:r>
                      <a:endParaRPr lang="en-US" altLang="zh-TW" sz="2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6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14.24317</a:t>
                      </a:r>
                      <a:endParaRPr lang="en-US" altLang="zh-TW" sz="2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6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5.75E-07</a:t>
                      </a:r>
                      <a:endParaRPr lang="en-US" sz="2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22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23</a:t>
            </a:fld>
            <a:endParaRPr lang="zh-CN" altLang="en-US" dirty="0"/>
          </a:p>
        </p:txBody>
      </p:sp>
      <p:sp>
        <p:nvSpPr>
          <p:cNvPr id="133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9275" y="216755"/>
            <a:ext cx="8229600" cy="763930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(8/9)</a:t>
            </a:r>
            <a:endParaRPr lang="zh-TW" altLang="en-US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73075" y="1078316"/>
            <a:ext cx="8382000" cy="50292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00000"/>
              </a:lnSpc>
              <a:buFont typeface="Wingdings" pitchFamily="2" charset="2"/>
              <a:buChar char="Ø"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單尾檢定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(one-tailed test)</a:t>
            </a:r>
          </a:p>
          <a:p>
            <a:pPr algn="just">
              <a:lnSpc>
                <a:spcPct val="100000"/>
              </a:lnSpc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右尾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:  if                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，拒絕虛無假設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   左尾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:  if                 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，拒絕虛無假設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00000"/>
              </a:lnSpc>
              <a:buNone/>
            </a:pPr>
            <a:endParaRPr lang="en-US" altLang="zh-TW" sz="3000" i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  <a:p>
            <a:pPr algn="just" eaLnBrk="1" hangingPunct="1">
              <a:lnSpc>
                <a:spcPct val="100000"/>
              </a:lnSpc>
              <a:buFont typeface="Wingdings" pitchFamily="2" charset="2"/>
              <a:buChar char="Ø"/>
            </a:pPr>
            <a:r>
              <a:rPr lang="en-US" altLang="zh-TW" sz="3000" i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p</a:t>
            </a:r>
            <a:r>
              <a:rPr lang="en-US" altLang="zh-TW" sz="3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-value: the exact level of significance 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(reject null hypothesis if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value is sufficiently low)   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4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46" name="Rectangle 10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47" name="Rectangle 12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49" name="Rectangle 14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50" name="Rectangle 1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52" name="Rectangle 18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53" name="Rectangle 20"/>
          <p:cNvSpPr>
            <a:spLocks noChangeArrowheads="1"/>
          </p:cNvSpPr>
          <p:nvPr/>
        </p:nvSpPr>
        <p:spPr bwMode="auto">
          <a:xfrm>
            <a:off x="0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5854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244589"/>
              </p:ext>
            </p:extLst>
          </p:nvPr>
        </p:nvGraphicFramePr>
        <p:xfrm>
          <a:off x="2566706" y="1708368"/>
          <a:ext cx="1471893" cy="658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9" name="Equation" r:id="rId3" imgW="545863" imgH="241195" progId="Equation.3">
                  <p:embed/>
                </p:oleObj>
              </mc:Choice>
              <mc:Fallback>
                <p:oleObj name="Equation" r:id="rId3" imgW="545863" imgH="241195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706" y="1708368"/>
                        <a:ext cx="1471893" cy="6589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5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57" name="Rectangle 24"/>
          <p:cNvSpPr>
            <a:spLocks noChangeArrowheads="1"/>
          </p:cNvSpPr>
          <p:nvPr/>
        </p:nvSpPr>
        <p:spPr bwMode="auto">
          <a:xfrm>
            <a:off x="0" y="3200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59" name="Rectangle 26"/>
          <p:cNvSpPr>
            <a:spLocks noChangeArrowheads="1"/>
          </p:cNvSpPr>
          <p:nvPr/>
        </p:nvSpPr>
        <p:spPr bwMode="auto">
          <a:xfrm>
            <a:off x="0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61" name="Rectangle 28"/>
          <p:cNvSpPr>
            <a:spLocks noChangeArrowheads="1"/>
          </p:cNvSpPr>
          <p:nvPr/>
        </p:nvSpPr>
        <p:spPr bwMode="auto">
          <a:xfrm>
            <a:off x="0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5863" name="Rectangle 30"/>
          <p:cNvSpPr>
            <a:spLocks noChangeArrowheads="1"/>
          </p:cNvSpPr>
          <p:nvPr/>
        </p:nvSpPr>
        <p:spPr bwMode="auto">
          <a:xfrm>
            <a:off x="0" y="3200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5874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032745"/>
              </p:ext>
            </p:extLst>
          </p:nvPr>
        </p:nvGraphicFramePr>
        <p:xfrm>
          <a:off x="2557741" y="2367353"/>
          <a:ext cx="1668863" cy="642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0" name="Equation" r:id="rId5" imgW="634725" imgH="241195" progId="Equation.3">
                  <p:embed/>
                </p:oleObj>
              </mc:Choice>
              <mc:Fallback>
                <p:oleObj name="Equation" r:id="rId5" imgW="634725" imgH="241195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741" y="2367353"/>
                        <a:ext cx="1668863" cy="64254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guj70928_07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90600"/>
            <a:ext cx="6705600" cy="48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24</a:t>
            </a:fld>
            <a:endParaRPr lang="zh-CN" altLang="en-US" dirty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64649"/>
            <a:ext cx="8229600" cy="673551"/>
          </a:xfrm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假說檢定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(9/9)</a:t>
            </a:r>
            <a:endParaRPr lang="en-US" altLang="zh-TW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762000" y="5861050"/>
            <a:ext cx="800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單尾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i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 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檢定 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2800" b="1" i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右尾  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2800" b="1" i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左尾</a:t>
            </a:r>
            <a:endParaRPr lang="en-US" altLang="zh-TW" sz="28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25</a:t>
            </a:fld>
            <a:endParaRPr lang="zh-CN" altLang="en-US" dirty="0"/>
          </a:p>
        </p:txBody>
      </p:sp>
      <p:sp>
        <p:nvSpPr>
          <p:cNvPr id="143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0744"/>
            <a:ext cx="8305800" cy="914400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配適度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(goodness of fit)   (1/3)  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01825" y="1035144"/>
            <a:ext cx="8229600" cy="5105400"/>
          </a:xfrm>
        </p:spPr>
        <p:txBody>
          <a:bodyPr/>
          <a:lstStyle/>
          <a:p>
            <a:pPr algn="just" eaLnBrk="1" hangingPunct="1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2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判定係數</a:t>
            </a:r>
            <a:r>
              <a:rPr lang="en-US" altLang="zh-TW" sz="32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(coefficient of determination)</a:t>
            </a:r>
            <a:r>
              <a:rPr lang="en-US" altLang="zh-TW" sz="30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    :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衡量應變數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Y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的變異當中能夠被自變數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X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解釋的部分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定義為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buNone/>
            </a:pPr>
            <a:endParaRPr lang="en-US" altLang="zh-TW" sz="2800" dirty="0">
              <a:latin typeface="新細明體"/>
              <a:ea typeface="新細明體"/>
            </a:endParaRPr>
          </a:p>
          <a:p>
            <a:pPr algn="just" eaLnBrk="1" hangingPunct="1">
              <a:lnSpc>
                <a:spcPct val="100000"/>
              </a:lnSpc>
              <a:buFont typeface="Wingdings" pitchFamily="2" charset="2"/>
              <a:buChar char="Ø"/>
            </a:pP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SST(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總變異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、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SSE(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被解釋變異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與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SSR(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殘差變異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的定義與計算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: 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789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010555"/>
              </p:ext>
            </p:extLst>
          </p:nvPr>
        </p:nvGraphicFramePr>
        <p:xfrm>
          <a:off x="7391704" y="1095422"/>
          <a:ext cx="5032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54" name="方程式" r:id="rId3" imgW="203040" imgH="190440" progId="Equation.3">
                  <p:embed/>
                </p:oleObj>
              </mc:Choice>
              <mc:Fallback>
                <p:oleObj name="方程式" r:id="rId3" imgW="203040" imgH="190440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704" y="1095422"/>
                        <a:ext cx="503237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78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564131"/>
              </p:ext>
            </p:extLst>
          </p:nvPr>
        </p:nvGraphicFramePr>
        <p:xfrm>
          <a:off x="1219200" y="4175126"/>
          <a:ext cx="1644285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55" name="方程式" r:id="rId5" imgW="558720" imgH="215640" progId="Equation.3">
                  <p:embed/>
                </p:oleObj>
              </mc:Choice>
              <mc:Fallback>
                <p:oleObj name="方程式" r:id="rId5" imgW="558720" imgH="21564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75126"/>
                        <a:ext cx="1644285" cy="6397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7" name="Line 10"/>
          <p:cNvSpPr>
            <a:spLocks noChangeShapeType="1"/>
          </p:cNvSpPr>
          <p:nvPr/>
        </p:nvSpPr>
        <p:spPr bwMode="auto">
          <a:xfrm>
            <a:off x="3048000" y="4503972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3789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78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609376"/>
              </p:ext>
            </p:extLst>
          </p:nvPr>
        </p:nvGraphicFramePr>
        <p:xfrm>
          <a:off x="3995294" y="4210050"/>
          <a:ext cx="38862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56" name="方程式" r:id="rId7" imgW="1422400" imgH="215900" progId="Equation.3">
                  <p:embed/>
                </p:oleObj>
              </mc:Choice>
              <mc:Fallback>
                <p:oleObj name="方程式" r:id="rId7" imgW="1422400" imgH="215900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294" y="4210050"/>
                        <a:ext cx="388620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0" name="Line 13"/>
          <p:cNvSpPr>
            <a:spLocks noChangeShapeType="1"/>
          </p:cNvSpPr>
          <p:nvPr/>
        </p:nvSpPr>
        <p:spPr bwMode="auto">
          <a:xfrm>
            <a:off x="609600" y="5181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37901" name="Rectangle 15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790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362531"/>
              </p:ext>
            </p:extLst>
          </p:nvPr>
        </p:nvGraphicFramePr>
        <p:xfrm>
          <a:off x="1388040" y="4900707"/>
          <a:ext cx="1736160" cy="559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57" name="方程式" r:id="rId9" imgW="583920" imgH="190440" progId="Equation.3">
                  <p:embed/>
                </p:oleObj>
              </mc:Choice>
              <mc:Fallback>
                <p:oleObj name="方程式" r:id="rId9" imgW="583920" imgH="190440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8040" y="4900707"/>
                        <a:ext cx="1736160" cy="5596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3" name="Line 16"/>
          <p:cNvSpPr>
            <a:spLocks noChangeShapeType="1"/>
          </p:cNvSpPr>
          <p:nvPr/>
        </p:nvSpPr>
        <p:spPr bwMode="auto">
          <a:xfrm>
            <a:off x="3124200" y="5105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37904" name="Rectangle 1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790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528401"/>
              </p:ext>
            </p:extLst>
          </p:nvPr>
        </p:nvGraphicFramePr>
        <p:xfrm>
          <a:off x="3846279" y="4933158"/>
          <a:ext cx="4916721" cy="562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58" name="方程式" r:id="rId11" imgW="1765080" imgH="241200" progId="Equation.3">
                  <p:embed/>
                </p:oleObj>
              </mc:Choice>
              <mc:Fallback>
                <p:oleObj name="方程式" r:id="rId11" imgW="1765080" imgH="24120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6279" y="4933158"/>
                        <a:ext cx="4916721" cy="56277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6" name="Rectangle 20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790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34458"/>
              </p:ext>
            </p:extLst>
          </p:nvPr>
        </p:nvGraphicFramePr>
        <p:xfrm>
          <a:off x="1364222" y="5526320"/>
          <a:ext cx="4156075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59" name="方程式" r:id="rId13" imgW="1600200" imgH="266400" progId="Equation.3">
                  <p:embed/>
                </p:oleObj>
              </mc:Choice>
              <mc:Fallback>
                <p:oleObj name="方程式" r:id="rId13" imgW="1600200" imgH="2664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222" y="5526320"/>
                        <a:ext cx="4156075" cy="6873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8" name="Line 21"/>
          <p:cNvSpPr>
            <a:spLocks noChangeShapeType="1"/>
          </p:cNvSpPr>
          <p:nvPr/>
        </p:nvSpPr>
        <p:spPr bwMode="auto">
          <a:xfrm>
            <a:off x="609600" y="58293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zh-TW" altLang="en-US"/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872500"/>
              </p:ext>
            </p:extLst>
          </p:nvPr>
        </p:nvGraphicFramePr>
        <p:xfrm>
          <a:off x="3124200" y="2133600"/>
          <a:ext cx="2133600" cy="943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60" name="方程式" r:id="rId15" imgW="660240" imgH="393480" progId="Equation.3">
                  <p:embed/>
                </p:oleObj>
              </mc:Choice>
              <mc:Fallback>
                <p:oleObj name="方程式" r:id="rId15" imgW="660240" imgH="39348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133600"/>
                        <a:ext cx="2133600" cy="9438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120138"/>
              </p:ext>
            </p:extLst>
          </p:nvPr>
        </p:nvGraphicFramePr>
        <p:xfrm>
          <a:off x="914400" y="228600"/>
          <a:ext cx="6705600" cy="18632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6597"/>
                <a:gridCol w="2181340"/>
                <a:gridCol w="2827663"/>
              </a:tblGrid>
              <a:tr h="55456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自由度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SS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0146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迴歸</a:t>
                      </a:r>
                      <a:endParaRPr lang="zh-TW" altLang="en-US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lang="en-US" altLang="zh-TW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8552.727</a:t>
                      </a:r>
                      <a:endParaRPr lang="en-US" altLang="zh-TW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0146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殘差</a:t>
                      </a:r>
                      <a:endParaRPr lang="zh-TW" altLang="en-US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8</a:t>
                      </a:r>
                      <a:endParaRPr lang="en-US" altLang="zh-TW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337.2727</a:t>
                      </a:r>
                      <a:endParaRPr lang="en-US" altLang="zh-TW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0146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總和</a:t>
                      </a:r>
                      <a:endParaRPr lang="zh-TW" altLang="en-US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9</a:t>
                      </a:r>
                      <a:endParaRPr lang="en-US" altLang="zh-TW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8890</a:t>
                      </a:r>
                      <a:endParaRPr lang="en-US" altLang="zh-TW" sz="2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775262"/>
              </p:ext>
            </p:extLst>
          </p:nvPr>
        </p:nvGraphicFramePr>
        <p:xfrm>
          <a:off x="685800" y="2286000"/>
          <a:ext cx="4495800" cy="4137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8600"/>
                <a:gridCol w="1498600"/>
                <a:gridCol w="1498600"/>
              </a:tblGrid>
              <a:tr h="3302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200" u="none" strike="noStrike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殘差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200" u="none" strike="noStrike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殘差平方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4.818182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23.21488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-10.3636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107.405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4.454545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19.84298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-0.72727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0.528926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4.090909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16.73554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-1.09091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1.190083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-6.27273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39.34711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3.545455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12.57025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8.363636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69.95041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-6.81818</a:t>
                      </a:r>
                      <a:endParaRPr lang="en-US" altLang="zh-TW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46.4876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0200">
                <a:tc>
                  <a:txBody>
                    <a:bodyPr/>
                    <a:lstStyle/>
                    <a:p>
                      <a:pPr algn="l" fontAlgn="ctr"/>
                      <a:endParaRPr lang="zh-TW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337.2727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(SSR)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536369"/>
              </p:ext>
            </p:extLst>
          </p:nvPr>
        </p:nvGraphicFramePr>
        <p:xfrm>
          <a:off x="4191000" y="3200400"/>
          <a:ext cx="4724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7" name="方程式" r:id="rId3" imgW="1993680" imgH="507960" progId="Equation.3">
                  <p:embed/>
                </p:oleObj>
              </mc:Choice>
              <mc:Fallback>
                <p:oleObj name="方程式" r:id="rId3" imgW="199368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200400"/>
                        <a:ext cx="4724400" cy="1295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681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27</a:t>
            </a:fld>
            <a:endParaRPr lang="zh-CN" altLang="en-US" dirty="0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288"/>
            <a:ext cx="8686800" cy="914400"/>
          </a:xfrm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TW" altLang="en-US" sz="4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配適度 </a:t>
            </a:r>
            <a:r>
              <a:rPr lang="en-US" altLang="zh-TW" sz="4400" dirty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(goodness of fit)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(2/3</a:t>
            </a:r>
            <a:r>
              <a:rPr lang="en-US" altLang="zh-TW" sz="4400" dirty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) </a:t>
            </a:r>
            <a:endParaRPr lang="en-US" altLang="zh-TW" sz="4400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1524000" y="5720494"/>
            <a:ext cx="6067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應變數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之變異的分解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8916" name="Picture 5" descr="guj70928_07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19125"/>
            <a:ext cx="79248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28</a:t>
            </a:fld>
            <a:endParaRPr lang="zh-CN" altLang="en-US" dirty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159420"/>
            <a:ext cx="8229600" cy="762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zh-TW" altLang="en-US" sz="4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配適度 </a:t>
            </a:r>
            <a:r>
              <a:rPr lang="en-US" altLang="zh-TW" sz="4400" dirty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(goodness of fit)  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(3/3</a:t>
            </a:r>
            <a:r>
              <a:rPr lang="en-US" altLang="zh-TW" sz="4400" dirty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) </a:t>
            </a:r>
            <a:endParaRPr lang="zh-TW" altLang="en-US" sz="4400" cap="none" dirty="0" smtClean="0">
              <a:ln>
                <a:noFill/>
              </a:ln>
              <a:solidFill>
                <a:schemeClr val="tx1"/>
              </a:solidFill>
              <a:effectLst/>
              <a:ea typeface="新細明體" pitchFamily="18" charset="-120"/>
            </a:endParaRPr>
          </a:p>
        </p:txBody>
      </p:sp>
      <p:sp>
        <p:nvSpPr>
          <p:cNvPr id="40963" name="Rectangle 3"/>
          <p:cNvSpPr>
            <a:spLocks noGrp="1"/>
          </p:cNvSpPr>
          <p:nvPr>
            <p:ph idx="4294967295"/>
          </p:nvPr>
        </p:nvSpPr>
        <p:spPr>
          <a:xfrm>
            <a:off x="587188" y="935276"/>
            <a:ext cx="8077200" cy="487362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在簡單迴歸模型</a:t>
            </a:r>
            <a:r>
              <a:rPr lang="zh-TW" altLang="en-US" sz="3200" dirty="0" smtClean="0">
                <a:latin typeface="新細明體"/>
                <a:ea typeface="新細明體"/>
              </a:rPr>
              <a:t>，</a:t>
            </a:r>
            <a:r>
              <a:rPr lang="zh-TW" altLang="en-US" sz="3200" dirty="0">
                <a:latin typeface="Times New Roman" pitchFamily="18" charset="0"/>
                <a:ea typeface="標楷體" pitchFamily="65" charset="-120"/>
              </a:rPr>
              <a:t>應變數與自變數之</a:t>
            </a:r>
            <a:r>
              <a:rPr lang="zh-TW" altLang="en-US" sz="320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相關係數</a:t>
            </a:r>
            <a:r>
              <a:rPr lang="en-US" altLang="zh-TW" sz="3200" dirty="0">
                <a:latin typeface="Times New Roman" pitchFamily="18" charset="0"/>
                <a:ea typeface="標楷體" pitchFamily="65" charset="-120"/>
              </a:rPr>
              <a:t>(the coefficient of correlation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和</a:t>
            </a:r>
            <a:r>
              <a:rPr lang="zh-TW" altLang="en-US" sz="32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判定係數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具有如下的關係</a:t>
            </a:r>
            <a:r>
              <a:rPr lang="en-US" altLang="zh-TW" sz="3200" dirty="0" smtClean="0">
                <a:latin typeface="Times New Roman" pitchFamily="18" charset="0"/>
                <a:ea typeface="標楷體" pitchFamily="65" charset="-120"/>
              </a:rPr>
              <a:t>: 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endParaRPr lang="en-US" altLang="zh-TW" sz="3200" dirty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00000"/>
              </a:lnSpc>
              <a:buFont typeface="Wingdings" pitchFamily="2" charset="2"/>
              <a:buChar char="n"/>
            </a:pPr>
            <a:endParaRPr lang="en-US" altLang="zh-TW" sz="3200" dirty="0" smtClean="0">
              <a:latin typeface="Times New Roman" pitchFamily="18" charset="0"/>
              <a:ea typeface="標楷體" pitchFamily="65" charset="-120"/>
            </a:endParaRP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None/>
            </a:pP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應變數與自變數的樣本相關係數會等於判定係數開根號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而相關係數的正負號則由   的正負號所決定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zh-TW" altLang="en-US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628675"/>
              </p:ext>
            </p:extLst>
          </p:nvPr>
        </p:nvGraphicFramePr>
        <p:xfrm>
          <a:off x="2590800" y="2819400"/>
          <a:ext cx="3429000" cy="952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5" name="方程式" r:id="rId3" imgW="799920" imgH="266400" progId="Equation.3">
                  <p:embed/>
                </p:oleObj>
              </mc:Choice>
              <mc:Fallback>
                <p:oleObj name="方程式" r:id="rId3" imgW="799920" imgH="26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819400"/>
                        <a:ext cx="3429000" cy="95297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53463"/>
              </p:ext>
            </p:extLst>
          </p:nvPr>
        </p:nvGraphicFramePr>
        <p:xfrm>
          <a:off x="6942744" y="4495800"/>
          <a:ext cx="482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6" name="方程式" r:id="rId5" imgW="190440" imgH="241200" progId="Equation.3">
                  <p:embed/>
                </p:oleObj>
              </mc:Choice>
              <mc:Fallback>
                <p:oleObj name="方程式" r:id="rId5" imgW="190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2744" y="4495800"/>
                        <a:ext cx="482600" cy="533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29</a:t>
            </a:fld>
            <a:endParaRPr lang="zh-CN" altLang="en-US" dirty="0"/>
          </a:p>
        </p:txBody>
      </p:sp>
      <p:sp>
        <p:nvSpPr>
          <p:cNvPr id="18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6859" y="149592"/>
            <a:ext cx="8229600" cy="784018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預測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       (1/4)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2117" y="947070"/>
            <a:ext cx="8382000" cy="5377530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n"/>
            </a:pPr>
            <a:r>
              <a:rPr lang="zh-TW" altLang="en-US" sz="6300" dirty="0" smtClean="0">
                <a:latin typeface="Times New Roman" pitchFamily="18" charset="0"/>
                <a:ea typeface="標楷體" pitchFamily="65" charset="-120"/>
              </a:rPr>
              <a:t> 點預測</a:t>
            </a:r>
            <a:r>
              <a:rPr lang="en-US" altLang="en-US" sz="6300" dirty="0" smtClean="0"/>
              <a:t>：</a:t>
            </a:r>
            <a:r>
              <a:rPr lang="zh-TW" altLang="en-US" sz="6300" dirty="0" smtClean="0">
                <a:latin typeface="Times New Roman" pitchFamily="18" charset="0"/>
                <a:ea typeface="標楷體" pitchFamily="65" charset="-120"/>
              </a:rPr>
              <a:t>樣本迴歸估計出來後</a:t>
            </a:r>
            <a:r>
              <a:rPr lang="en-US" altLang="en-US" sz="6300" dirty="0" smtClean="0"/>
              <a:t>，</a:t>
            </a:r>
            <a:r>
              <a:rPr lang="zh-TW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可以根據估計結果作點預測</a:t>
            </a:r>
            <a:r>
              <a:rPr lang="en-US" altLang="zh-TW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在任一給定的</a:t>
            </a:r>
            <a:r>
              <a:rPr lang="en-US" altLang="zh-TW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X</a:t>
            </a:r>
            <a:r>
              <a:rPr lang="zh-TW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值</a:t>
            </a:r>
            <a:r>
              <a:rPr lang="en-US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預測</a:t>
            </a:r>
            <a:r>
              <a:rPr lang="en-US" altLang="zh-TW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Y</a:t>
            </a:r>
            <a:r>
              <a:rPr lang="zh-TW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值是多少</a:t>
            </a:r>
            <a:r>
              <a:rPr lang="en-US" altLang="zh-TW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 </a:t>
            </a:r>
            <a:r>
              <a:rPr lang="zh-TW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即 </a:t>
            </a:r>
            <a:r>
              <a:rPr lang="en-US" altLang="zh-TW" sz="63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given </a:t>
            </a:r>
            <a:r>
              <a:rPr lang="en-US" altLang="zh-TW" sz="63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</a:t>
            </a:r>
            <a:r>
              <a:rPr lang="zh-TW" altLang="en-US" sz="63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根據樣本迴歸預測                 </a:t>
            </a:r>
            <a:r>
              <a:rPr lang="en-US" altLang="zh-TW" sz="6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</a:t>
            </a:r>
            <a:endParaRPr lang="en-US" altLang="en-US" sz="63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None/>
            </a:pPr>
            <a:endParaRPr lang="en-US" altLang="en-US" sz="4800" dirty="0" smtClean="0"/>
          </a:p>
          <a:p>
            <a:pPr algn="just">
              <a:lnSpc>
                <a:spcPct val="120000"/>
              </a:lnSpc>
              <a:spcBef>
                <a:spcPts val="2400"/>
              </a:spcBef>
              <a:buNone/>
            </a:pPr>
            <a:r>
              <a:rPr lang="en-US" altLang="zh-TW" sz="6300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6300" dirty="0" smtClean="0">
                <a:latin typeface="Times New Roman" pitchFamily="18" charset="0"/>
                <a:ea typeface="標楷體" pitchFamily="65" charset="-120"/>
              </a:rPr>
              <a:t>預測誤差為           </a:t>
            </a:r>
            <a:endParaRPr lang="en-US" altLang="zh-TW" sz="63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zh-TW" sz="6300" dirty="0" smtClean="0">
                <a:latin typeface="Times New Roman" pitchFamily="18" charset="0"/>
                <a:ea typeface="標楷體" pitchFamily="65" charset="-120"/>
              </a:rPr>
              <a:t>       </a:t>
            </a:r>
            <a:r>
              <a:rPr lang="zh-TW" altLang="en-US" sz="6300" dirty="0" smtClean="0">
                <a:latin typeface="Times New Roman" pitchFamily="18" charset="0"/>
                <a:ea typeface="標楷體" pitchFamily="65" charset="-120"/>
              </a:rPr>
              <a:t>預測的信賴區間</a:t>
            </a:r>
            <a:r>
              <a:rPr lang="en-US" altLang="zh-TW" sz="6300" dirty="0" smtClean="0">
                <a:latin typeface="Times New Roman" pitchFamily="18" charset="0"/>
                <a:ea typeface="標楷體" pitchFamily="65" charset="-120"/>
              </a:rPr>
              <a:t>(individual prediction)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zh-TW" altLang="en-US" sz="4800" dirty="0" smtClean="0">
                <a:latin typeface="Times New Roman" pitchFamily="18" charset="0"/>
                <a:ea typeface="標楷體" pitchFamily="65" charset="-120"/>
              </a:rPr>
              <a:t>      </a:t>
            </a:r>
            <a:r>
              <a:rPr lang="zh-TW" altLang="en-US" sz="6300" dirty="0" smtClean="0">
                <a:latin typeface="Times New Roman" pitchFamily="18" charset="0"/>
                <a:ea typeface="標楷體" pitchFamily="65" charset="-120"/>
              </a:rPr>
              <a:t>因為  </a:t>
            </a:r>
            <a:r>
              <a:rPr lang="zh-TW" altLang="en-US" sz="4800" dirty="0" smtClean="0">
                <a:latin typeface="Times New Roman" pitchFamily="18" charset="0"/>
                <a:ea typeface="標楷體" pitchFamily="65" charset="-120"/>
              </a:rPr>
              <a:t>                                                 </a:t>
            </a:r>
            <a:r>
              <a:rPr lang="en-US" altLang="zh-TW" sz="4800" dirty="0" smtClean="0">
                <a:latin typeface="Times New Roman" pitchFamily="18" charset="0"/>
                <a:ea typeface="標楷體" pitchFamily="65" charset="-120"/>
              </a:rPr>
              <a:t>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zh-TW" altLang="en-US" sz="4800" dirty="0" smtClean="0">
                <a:latin typeface="Times New Roman" pitchFamily="18" charset="0"/>
                <a:ea typeface="標楷體" pitchFamily="65" charset="-120"/>
              </a:rPr>
              <a:t>      </a:t>
            </a:r>
            <a:r>
              <a:rPr lang="zh-TW" altLang="en-US" sz="6300" dirty="0" smtClean="0">
                <a:latin typeface="Times New Roman" pitchFamily="18" charset="0"/>
                <a:ea typeface="標楷體" pitchFamily="65" charset="-120"/>
              </a:rPr>
              <a:t>故 </a:t>
            </a:r>
            <a:r>
              <a:rPr lang="en-US" altLang="zh-TW" sz="6300" i="1" dirty="0" smtClean="0">
                <a:latin typeface="Times New Roman" pitchFamily="18" charset="0"/>
                <a:ea typeface="標楷體" pitchFamily="65" charset="-120"/>
              </a:rPr>
              <a:t>Y</a:t>
            </a:r>
            <a:r>
              <a:rPr lang="en-US" altLang="zh-TW" sz="6300" baseline="-25000" dirty="0" smtClean="0">
                <a:latin typeface="Times New Roman" pitchFamily="18" charset="0"/>
                <a:ea typeface="標楷體" pitchFamily="65" charset="-120"/>
              </a:rPr>
              <a:t>0</a:t>
            </a:r>
            <a:r>
              <a:rPr lang="zh-TW" altLang="en-US" sz="6300" dirty="0" smtClean="0">
                <a:latin typeface="Times New Roman" pitchFamily="18" charset="0"/>
                <a:ea typeface="標楷體" pitchFamily="65" charset="-120"/>
              </a:rPr>
              <a:t> 預測的信賴區間為</a:t>
            </a:r>
          </a:p>
          <a:p>
            <a:pPr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en-US" altLang="zh-TW" dirty="0" smtClean="0">
                <a:latin typeface="Times New Roman" pitchFamily="18" charset="0"/>
                <a:ea typeface="標楷體" pitchFamily="65" charset="-120"/>
              </a:rPr>
              <a:t>                             </a:t>
            </a:r>
          </a:p>
          <a:p>
            <a:pPr algn="just" eaLnBrk="1" hangingPunct="1">
              <a:buNone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                   </a:t>
            </a: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024334"/>
              </p:ext>
            </p:extLst>
          </p:nvPr>
        </p:nvGraphicFramePr>
        <p:xfrm>
          <a:off x="1974850" y="1917102"/>
          <a:ext cx="11144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81" name="Equation" r:id="rId3" imgW="495000" imgH="228600" progId="Equation.3">
                  <p:embed/>
                </p:oleObj>
              </mc:Choice>
              <mc:Fallback>
                <p:oleObj name="Equation" r:id="rId3" imgW="495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0" y="1917102"/>
                        <a:ext cx="1114425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994618"/>
              </p:ext>
            </p:extLst>
          </p:nvPr>
        </p:nvGraphicFramePr>
        <p:xfrm>
          <a:off x="2441928" y="4343401"/>
          <a:ext cx="4421187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82" name="方程式" r:id="rId5" imgW="2247840" imgH="469800" progId="Equation.3">
                  <p:embed/>
                </p:oleObj>
              </mc:Choice>
              <mc:Fallback>
                <p:oleObj name="方程式" r:id="rId5" imgW="22478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928" y="4343401"/>
                        <a:ext cx="4421187" cy="917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38959"/>
              </p:ext>
            </p:extLst>
          </p:nvPr>
        </p:nvGraphicFramePr>
        <p:xfrm>
          <a:off x="3581400" y="2546958"/>
          <a:ext cx="2425701" cy="713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83" name="方程式" r:id="rId7" imgW="1104840" imgH="266400" progId="Equation.3">
                  <p:embed/>
                </p:oleObj>
              </mc:Choice>
              <mc:Fallback>
                <p:oleObj name="方程式" r:id="rId7" imgW="11048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46958"/>
                        <a:ext cx="2425701" cy="71324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3" name="Rectangle 17"/>
          <p:cNvSpPr>
            <a:spLocks noChangeArrowheads="1"/>
          </p:cNvSpPr>
          <p:nvPr/>
        </p:nvSpPr>
        <p:spPr bwMode="auto">
          <a:xfrm>
            <a:off x="381000" y="4419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5" name="Rectangle 19"/>
          <p:cNvSpPr>
            <a:spLocks noChangeArrowheads="1"/>
          </p:cNvSpPr>
          <p:nvPr/>
        </p:nvSpPr>
        <p:spPr bwMode="auto">
          <a:xfrm>
            <a:off x="0" y="449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7" name="Rectangle 21"/>
          <p:cNvSpPr>
            <a:spLocks noChangeArrowheads="1"/>
          </p:cNvSpPr>
          <p:nvPr/>
        </p:nvSpPr>
        <p:spPr bwMode="auto">
          <a:xfrm rot="18900000">
            <a:off x="108693" y="327660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176015"/>
              </p:ext>
            </p:extLst>
          </p:nvPr>
        </p:nvGraphicFramePr>
        <p:xfrm>
          <a:off x="2500686" y="3229643"/>
          <a:ext cx="881063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84" name="方程式" r:id="rId9" imgW="495000" imgH="253800" progId="Equation.3">
                  <p:embed/>
                </p:oleObj>
              </mc:Choice>
              <mc:Fallback>
                <p:oleObj name="方程式" r:id="rId9" imgW="495000" imgH="253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686" y="3229643"/>
                        <a:ext cx="881063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587056"/>
              </p:ext>
            </p:extLst>
          </p:nvPr>
        </p:nvGraphicFramePr>
        <p:xfrm>
          <a:off x="6705600" y="1953481"/>
          <a:ext cx="368818" cy="474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85" name="方程式" r:id="rId11" imgW="152280" imgH="190440" progId="Equation.3">
                  <p:embed/>
                </p:oleObj>
              </mc:Choice>
              <mc:Fallback>
                <p:oleObj name="方程式" r:id="rId11" imgW="152280" imgH="1904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1953481"/>
                        <a:ext cx="368818" cy="4746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35245"/>
              </p:ext>
            </p:extLst>
          </p:nvPr>
        </p:nvGraphicFramePr>
        <p:xfrm>
          <a:off x="851272" y="3868738"/>
          <a:ext cx="31115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86" name="方程式" r:id="rId13" imgW="152280" imgH="190440" progId="Equation.3">
                  <p:embed/>
                </p:oleObj>
              </mc:Choice>
              <mc:Fallback>
                <p:oleObj name="方程式" r:id="rId13" imgW="152280" imgH="190440" progId="Equation.3">
                  <p:embed/>
                  <p:pic>
                    <p:nvPicPr>
                      <p:cNvPr id="0" name="物件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272" y="3868738"/>
                        <a:ext cx="311150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842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30</a:t>
            </a:fld>
            <a:endParaRPr lang="zh-CN" altLang="en-US" dirty="0"/>
          </a:p>
        </p:txBody>
      </p:sp>
      <p:sp>
        <p:nvSpPr>
          <p:cNvPr id="18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91990"/>
            <a:ext cx="8229600" cy="861169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預測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      (2/4)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031836"/>
            <a:ext cx="8382000" cy="5105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           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buFont typeface="Wingdings" pitchFamily="2" charset="2"/>
              <a:buChar char="n"/>
            </a:pPr>
            <a:endParaRPr lang="en-US" altLang="zh-TW" sz="2800" dirty="0">
              <a:latin typeface="Times New Roman" pitchFamily="18" charset="0"/>
              <a:ea typeface="標楷體" pitchFamily="65" charset="-120"/>
            </a:endParaRPr>
          </a:p>
          <a:p>
            <a:pPr algn="just">
              <a:buFont typeface="Wingdings" pitchFamily="2" charset="2"/>
              <a:buChar char="n"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           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預測的信賴區間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(mean prediction)</a:t>
            </a:r>
          </a:p>
          <a:p>
            <a:pPr marL="0" indent="0" algn="just">
              <a:buNone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               的點預測為</a:t>
            </a:r>
            <a:endParaRPr lang="en-US" altLang="zh-TW" sz="3000" dirty="0" smtClean="0">
              <a:latin typeface="Times New Roman" pitchFamily="18" charset="0"/>
              <a:ea typeface="標楷體" pitchFamily="65" charset="-120"/>
            </a:endParaRPr>
          </a:p>
          <a:p>
            <a:pPr marL="0" indent="0" algn="just"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    因為</a:t>
            </a:r>
            <a:endParaRPr lang="en-US" altLang="zh-TW" sz="2800" dirty="0" smtClean="0">
              <a:latin typeface="Times New Roman" pitchFamily="18" charset="0"/>
              <a:ea typeface="標楷體" pitchFamily="65" charset="-120"/>
            </a:endParaRPr>
          </a:p>
          <a:p>
            <a:pPr algn="just">
              <a:buNone/>
            </a:pP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     </a:t>
            </a:r>
          </a:p>
          <a:p>
            <a:pPr algn="just">
              <a:buNone/>
            </a:pPr>
            <a:endParaRPr lang="en-US" altLang="zh-TW" sz="2800" dirty="0">
              <a:latin typeface="Times New Roman" pitchFamily="18" charset="0"/>
              <a:ea typeface="標楷體" pitchFamily="65" charset="-120"/>
            </a:endParaRPr>
          </a:p>
          <a:p>
            <a:pPr algn="just">
              <a:spcBef>
                <a:spcPts val="0"/>
              </a:spcBef>
              <a:buNone/>
            </a:pPr>
            <a:r>
              <a:rPr lang="zh-TW" altLang="en-US" sz="2800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故            預測的信賴區間為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en-US" altLang="zh-TW" sz="2800" dirty="0" smtClean="0">
                <a:latin typeface="Times New Roman" pitchFamily="18" charset="0"/>
                <a:ea typeface="標楷體" pitchFamily="65" charset="-120"/>
              </a:rPr>
              <a:t>   </a:t>
            </a:r>
            <a:r>
              <a:rPr lang="en-US" altLang="zh-TW" dirty="0" smtClean="0">
                <a:latin typeface="Times New Roman" pitchFamily="18" charset="0"/>
                <a:ea typeface="標楷體" pitchFamily="65" charset="-120"/>
              </a:rPr>
              <a:t>                             </a:t>
            </a:r>
          </a:p>
          <a:p>
            <a:pPr algn="just" eaLnBrk="1" hangingPunct="1">
              <a:buNone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                   </a:t>
            </a:r>
          </a:p>
        </p:txBody>
      </p:sp>
      <p:graphicFrame>
        <p:nvGraphicFramePr>
          <p:cNvPr id="440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531391"/>
              </p:ext>
            </p:extLst>
          </p:nvPr>
        </p:nvGraphicFramePr>
        <p:xfrm>
          <a:off x="1949357" y="3246742"/>
          <a:ext cx="3533199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2" name="方程式" r:id="rId3" imgW="1574640" imgH="444240" progId="Equation.3">
                  <p:embed/>
                </p:oleObj>
              </mc:Choice>
              <mc:Fallback>
                <p:oleObj name="方程式" r:id="rId3" imgW="15746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357" y="3246742"/>
                        <a:ext cx="3533199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3" name="Rectangle 17"/>
          <p:cNvSpPr>
            <a:spLocks noChangeArrowheads="1"/>
          </p:cNvSpPr>
          <p:nvPr/>
        </p:nvSpPr>
        <p:spPr bwMode="auto">
          <a:xfrm>
            <a:off x="381000" y="4419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5" name="Rectangle 19"/>
          <p:cNvSpPr>
            <a:spLocks noChangeArrowheads="1"/>
          </p:cNvSpPr>
          <p:nvPr/>
        </p:nvSpPr>
        <p:spPr bwMode="auto">
          <a:xfrm>
            <a:off x="0" y="449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7" name="Rectangle 21"/>
          <p:cNvSpPr>
            <a:spLocks noChangeArrowheads="1"/>
          </p:cNvSpPr>
          <p:nvPr/>
        </p:nvSpPr>
        <p:spPr bwMode="auto">
          <a:xfrm rot="-2700000"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600486"/>
              </p:ext>
            </p:extLst>
          </p:nvPr>
        </p:nvGraphicFramePr>
        <p:xfrm>
          <a:off x="1110507" y="4509274"/>
          <a:ext cx="101123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3" name="方程式" r:id="rId5" imgW="495000" imgH="215640" progId="Equation.3">
                  <p:embed/>
                </p:oleObj>
              </mc:Choice>
              <mc:Fallback>
                <p:oleObj name="方程式" r:id="rId5" imgW="495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0507" y="4509274"/>
                        <a:ext cx="1011238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862221"/>
              </p:ext>
            </p:extLst>
          </p:nvPr>
        </p:nvGraphicFramePr>
        <p:xfrm>
          <a:off x="769609" y="5120288"/>
          <a:ext cx="7818437" cy="662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4" name="方程式" r:id="rId7" imgW="3035160" imgH="253800" progId="Equation.3">
                  <p:embed/>
                </p:oleObj>
              </mc:Choice>
              <mc:Fallback>
                <p:oleObj name="方程式" r:id="rId7" imgW="30351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09" y="5120288"/>
                        <a:ext cx="7818437" cy="662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008138"/>
              </p:ext>
            </p:extLst>
          </p:nvPr>
        </p:nvGraphicFramePr>
        <p:xfrm>
          <a:off x="755650" y="1958975"/>
          <a:ext cx="1166813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5" name="方程式" r:id="rId9" imgW="571320" imgH="253800" progId="Equation.3">
                  <p:embed/>
                </p:oleObj>
              </mc:Choice>
              <mc:Fallback>
                <p:oleObj name="方程式" r:id="rId9" imgW="571320" imgH="253800" progId="Equation.3">
                  <p:embed/>
                  <p:pic>
                    <p:nvPicPr>
                      <p:cNvPr id="0" name="物件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58975"/>
                        <a:ext cx="1166813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520131"/>
              </p:ext>
            </p:extLst>
          </p:nvPr>
        </p:nvGraphicFramePr>
        <p:xfrm>
          <a:off x="3961978" y="2540280"/>
          <a:ext cx="1803400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6" name="方程式" r:id="rId11" imgW="965160" imgH="266400" progId="Equation.3">
                  <p:embed/>
                </p:oleObj>
              </mc:Choice>
              <mc:Fallback>
                <p:oleObj name="方程式" r:id="rId11" imgW="965160" imgH="266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1978" y="2540280"/>
                        <a:ext cx="1803400" cy="60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113988"/>
              </p:ext>
            </p:extLst>
          </p:nvPr>
        </p:nvGraphicFramePr>
        <p:xfrm>
          <a:off x="769609" y="2550614"/>
          <a:ext cx="101123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7" name="方程式" r:id="rId13" imgW="494870" imgH="215713" progId="Equation.3">
                  <p:embed/>
                </p:oleObj>
              </mc:Choice>
              <mc:Fallback>
                <p:oleObj name="方程式" r:id="rId13" imgW="494870" imgH="215713" progId="Equation.3">
                  <p:embed/>
                  <p:pic>
                    <p:nvPicPr>
                      <p:cNvPr id="0" name="物件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09" y="2550614"/>
                        <a:ext cx="1011238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932087"/>
              </p:ext>
            </p:extLst>
          </p:nvPr>
        </p:nvGraphicFramePr>
        <p:xfrm>
          <a:off x="447675" y="1265238"/>
          <a:ext cx="8237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8" name="方程式" r:id="rId15" imgW="3606480" imgH="253800" progId="Equation.3">
                  <p:embed/>
                </p:oleObj>
              </mc:Choice>
              <mc:Fallback>
                <p:oleObj name="方程式" r:id="rId15" imgW="3606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265238"/>
                        <a:ext cx="8237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38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31</a:t>
            </a:fld>
            <a:endParaRPr lang="zh-CN" altLang="en-US" dirty="0"/>
          </a:p>
        </p:txBody>
      </p:sp>
      <p:sp>
        <p:nvSpPr>
          <p:cNvPr id="18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74412"/>
            <a:ext cx="8229600" cy="866775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預測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        (3/4)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143000"/>
            <a:ext cx="8382000" cy="51054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00000"/>
              </a:lnSpc>
              <a:buFont typeface="Wingdings" pitchFamily="2" charset="2"/>
              <a:buChar char="n"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隨著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X 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愈偏離   </a:t>
            </a:r>
            <a:r>
              <a:rPr lang="zh-TW" altLang="en-US" sz="3000" dirty="0" smtClean="0"/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信賴區間愈寬</a:t>
            </a:r>
            <a:r>
              <a:rPr lang="zh-TW" altLang="en-US" sz="3000" dirty="0" smtClean="0"/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表示預測的可靠性愈低</a:t>
            </a:r>
            <a:r>
              <a:rPr lang="zh-TW" altLang="en-US" sz="3000" dirty="0" smtClean="0"/>
              <a:t>，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因此當我們利用迴歸結果進行預測時必須注意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: exercise great caution in “extrapolating” the historical regression line to predict the value of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Y 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associated with any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X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far removed from the sample mean of </a:t>
            </a:r>
            <a:r>
              <a:rPr lang="en-US" altLang="zh-TW" sz="3000" i="1" dirty="0" smtClean="0">
                <a:latin typeface="Times New Roman" pitchFamily="18" charset="0"/>
                <a:ea typeface="標楷體" pitchFamily="65" charset="-120"/>
              </a:rPr>
              <a:t>X 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利用樣本迴歸預測時，當自變數的數值偏離樣本均值越大時，預測的結果越不可靠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endParaRPr lang="zh-TW" altLang="en-US" sz="3000" dirty="0" smtClean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4404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3" name="Rectangle 17"/>
          <p:cNvSpPr>
            <a:spLocks noChangeArrowheads="1"/>
          </p:cNvSpPr>
          <p:nvPr/>
        </p:nvSpPr>
        <p:spPr bwMode="auto">
          <a:xfrm>
            <a:off x="381000" y="4419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5" name="Rectangle 19"/>
          <p:cNvSpPr>
            <a:spLocks noChangeArrowheads="1"/>
          </p:cNvSpPr>
          <p:nvPr/>
        </p:nvSpPr>
        <p:spPr bwMode="auto">
          <a:xfrm>
            <a:off x="0" y="449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7" name="Rectangle 21"/>
          <p:cNvSpPr>
            <a:spLocks noChangeArrowheads="1"/>
          </p:cNvSpPr>
          <p:nvPr/>
        </p:nvSpPr>
        <p:spPr bwMode="auto">
          <a:xfrm rot="-2700000"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97293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119050"/>
              </p:ext>
            </p:extLst>
          </p:nvPr>
        </p:nvGraphicFramePr>
        <p:xfrm>
          <a:off x="3124200" y="1171892"/>
          <a:ext cx="50673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4" name="Equation" r:id="rId3" imgW="177480" imgH="190440" progId="Equation.3">
                  <p:embed/>
                </p:oleObj>
              </mc:Choice>
              <mc:Fallback>
                <p:oleObj name="Equation" r:id="rId3" imgW="177480" imgH="1904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171892"/>
                        <a:ext cx="506730" cy="457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C4959-BADB-4CB7-A4DD-BC88BEE5CF86}" type="slidenum">
              <a:rPr lang="en-US" smtClean="0"/>
              <a:pPr>
                <a:defRPr/>
              </a:pPr>
              <a:t>32</a:t>
            </a:fld>
            <a:endParaRPr lang="zh-CN" altLang="en-US" dirty="0"/>
          </a:p>
        </p:txBody>
      </p:sp>
      <p:sp>
        <p:nvSpPr>
          <p:cNvPr id="18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41294" y="111785"/>
            <a:ext cx="8229600" cy="866775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預測</a:t>
            </a:r>
            <a:r>
              <a:rPr lang="en-US" altLang="zh-TW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      (4/4)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038968"/>
            <a:ext cx="8382000" cy="5105400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Char char="n"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200" dirty="0" smtClean="0">
                <a:latin typeface="Times New Roman" pitchFamily="18" charset="0"/>
                <a:ea typeface="標楷體" pitchFamily="65" charset="-120"/>
              </a:rPr>
              <a:t>預測績效的衡量指標</a:t>
            </a:r>
            <a:endParaRPr lang="en-US" altLang="zh-TW" sz="3200" dirty="0" smtClean="0">
              <a:latin typeface="Times New Roman" pitchFamily="18" charset="0"/>
              <a:ea typeface="標楷體" pitchFamily="65" charset="-12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Root mean squared error (RMSE) </a:t>
            </a:r>
          </a:p>
          <a:p>
            <a:pPr marL="0" indent="0" algn="just" eaLnBrk="1" hangingPunct="1"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   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均方差之根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endParaRPr lang="en-US" altLang="zh-TW" sz="3000" dirty="0">
              <a:latin typeface="Times New Roman" pitchFamily="18" charset="0"/>
              <a:ea typeface="標楷體" pitchFamily="65" charset="-12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Mean absolute error (MAE)  </a:t>
            </a:r>
          </a:p>
          <a:p>
            <a:pPr marL="0" indent="0" algn="just" eaLnBrk="1" hangingPunct="1">
              <a:buNone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    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平均絕對誤差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endParaRPr lang="en-US" altLang="zh-TW" sz="3000" dirty="0">
              <a:latin typeface="Times New Roman" pitchFamily="18" charset="0"/>
              <a:ea typeface="標楷體" pitchFamily="65" charset="-12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Mean absolute percent error (MAPE)  </a:t>
            </a:r>
          </a:p>
          <a:p>
            <a:pPr marL="0" indent="0" algn="just" eaLnBrk="1" hangingPunct="1">
              <a:buNone/>
            </a:pPr>
            <a:r>
              <a:rPr lang="en-US" altLang="zh-TW" sz="3000" dirty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         (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</a:rPr>
              <a:t>平均相對誤差</a:t>
            </a:r>
            <a:r>
              <a:rPr lang="en-US" altLang="zh-TW" sz="3000" dirty="0" smtClean="0">
                <a:latin typeface="Times New Roman" pitchFamily="18" charset="0"/>
                <a:ea typeface="標楷體" pitchFamily="65" charset="-120"/>
              </a:rPr>
              <a:t>)</a:t>
            </a:r>
            <a:endParaRPr lang="zh-TW" altLang="en-US" sz="3000" dirty="0" smtClean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4404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3" name="Rectangle 17"/>
          <p:cNvSpPr>
            <a:spLocks noChangeArrowheads="1"/>
          </p:cNvSpPr>
          <p:nvPr/>
        </p:nvSpPr>
        <p:spPr bwMode="auto">
          <a:xfrm>
            <a:off x="381000" y="4419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5" name="Rectangle 19"/>
          <p:cNvSpPr>
            <a:spLocks noChangeArrowheads="1"/>
          </p:cNvSpPr>
          <p:nvPr/>
        </p:nvSpPr>
        <p:spPr bwMode="auto">
          <a:xfrm>
            <a:off x="0" y="449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4047" name="Rectangle 21"/>
          <p:cNvSpPr>
            <a:spLocks noChangeArrowheads="1"/>
          </p:cNvSpPr>
          <p:nvPr/>
        </p:nvSpPr>
        <p:spPr bwMode="auto">
          <a:xfrm rot="-2700000"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678008"/>
              </p:ext>
            </p:extLst>
          </p:nvPr>
        </p:nvGraphicFramePr>
        <p:xfrm>
          <a:off x="6111829" y="1546039"/>
          <a:ext cx="190341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1" name="方程式" r:id="rId3" imgW="965160" imgH="482400" progId="Equation.3">
                  <p:embed/>
                </p:oleObj>
              </mc:Choice>
              <mc:Fallback>
                <p:oleObj name="方程式" r:id="rId3" imgW="965160" imgH="482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29" y="1546039"/>
                        <a:ext cx="1903412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227756"/>
              </p:ext>
            </p:extLst>
          </p:nvPr>
        </p:nvGraphicFramePr>
        <p:xfrm>
          <a:off x="5334000" y="2771033"/>
          <a:ext cx="1427162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2" name="方程式" r:id="rId5" imgW="723600" imgH="457200" progId="Equation.3">
                  <p:embed/>
                </p:oleObj>
              </mc:Choice>
              <mc:Fallback>
                <p:oleObj name="方程式" r:id="rId5" imgW="723600" imgH="457200" progId="Equation.3">
                  <p:embed/>
                  <p:pic>
                    <p:nvPicPr>
                      <p:cNvPr id="0" name="物件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771033"/>
                        <a:ext cx="1427162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274467"/>
              </p:ext>
            </p:extLst>
          </p:nvPr>
        </p:nvGraphicFramePr>
        <p:xfrm>
          <a:off x="5221053" y="4572000"/>
          <a:ext cx="192405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3" name="方程式" r:id="rId7" imgW="850680" imgH="482400" progId="Equation.3">
                  <p:embed/>
                </p:oleObj>
              </mc:Choice>
              <mc:Fallback>
                <p:oleObj name="方程式" r:id="rId7" imgW="850680" imgH="482400" progId="Equation.3">
                  <p:embed/>
                  <p:pic>
                    <p:nvPicPr>
                      <p:cNvPr id="0" name="物件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1053" y="4572000"/>
                        <a:ext cx="1924050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962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3526</TotalTime>
  <Words>1752</Words>
  <Application>Microsoft Office PowerPoint</Application>
  <PresentationFormat>如螢幕大小 (4:3)</PresentationFormat>
  <Paragraphs>284</Paragraphs>
  <Slides>32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32</vt:i4>
      </vt:variant>
    </vt:vector>
  </HeadingPairs>
  <TitlesOfParts>
    <vt:vector size="45" baseType="lpstr">
      <vt:lpstr>宋体</vt:lpstr>
      <vt:lpstr>新細明體</vt:lpstr>
      <vt:lpstr>標楷體</vt:lpstr>
      <vt:lpstr>Arial</vt:lpstr>
      <vt:lpstr>Book Antiqua</vt:lpstr>
      <vt:lpstr>Calibri</vt:lpstr>
      <vt:lpstr>Calibri Light</vt:lpstr>
      <vt:lpstr>Cambria</vt:lpstr>
      <vt:lpstr>Times New Roman</vt:lpstr>
      <vt:lpstr>Wingdings</vt:lpstr>
      <vt:lpstr>回顧</vt:lpstr>
      <vt:lpstr>方程式</vt:lpstr>
      <vt:lpstr>Equation</vt:lpstr>
      <vt:lpstr>學習目標</vt:lpstr>
      <vt:lpstr>古典線性迴歸模型  (1/4)</vt:lpstr>
      <vt:lpstr>古典線性迴歸模型    (2/4)</vt:lpstr>
      <vt:lpstr>古典線性迴歸模型    (3/4)</vt:lpstr>
      <vt:lpstr>古典線性迴歸模型    (4/4)</vt:lpstr>
      <vt:lpstr>估計式的抽樣分配 (1/6) </vt:lpstr>
      <vt:lpstr>估計式的抽樣分配 (2/6) </vt:lpstr>
      <vt:lpstr>估計式的抽樣分配 (3/6) </vt:lpstr>
      <vt:lpstr>估計式的抽樣分配 (4/6) </vt:lpstr>
      <vt:lpstr>估計式的抽樣分配 (5/6) </vt:lpstr>
      <vt:lpstr>PowerPoint 簡報</vt:lpstr>
      <vt:lpstr>估計式的抽樣分配 (6/6) </vt:lpstr>
      <vt:lpstr>OLS估計式的統計性質</vt:lpstr>
      <vt:lpstr>假說檢定  (1/9)</vt:lpstr>
      <vt:lpstr>假說檢定   (2/9)</vt:lpstr>
      <vt:lpstr>假說檢定  (3/9)</vt:lpstr>
      <vt:lpstr>假說檢定  (4/9)</vt:lpstr>
      <vt:lpstr>假說檢定   (5/9)</vt:lpstr>
      <vt:lpstr>PowerPoint 簡報</vt:lpstr>
      <vt:lpstr>假說檢定   (6/9)</vt:lpstr>
      <vt:lpstr>假說檢定  (7/9)</vt:lpstr>
      <vt:lpstr>PowerPoint 簡報</vt:lpstr>
      <vt:lpstr>假說檢定  (8/9)</vt:lpstr>
      <vt:lpstr>假說檢定  (9/9)</vt:lpstr>
      <vt:lpstr>配適度 (goodness of fit)   (1/3)   </vt:lpstr>
      <vt:lpstr>PowerPoint 簡報</vt:lpstr>
      <vt:lpstr>配適度 (goodness of fit)   (2/3) </vt:lpstr>
      <vt:lpstr>配適度 (goodness of fit)   (3/3) </vt:lpstr>
      <vt:lpstr>    預測        (1/4)</vt:lpstr>
      <vt:lpstr>預測       (2/4)</vt:lpstr>
      <vt:lpstr>預測         (3/4)</vt:lpstr>
      <vt:lpstr>預測       (4/4)</vt:lpstr>
    </vt:vector>
  </TitlesOfParts>
  <Company>McGraw-Hill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McGraw-Hill Higher Education</dc:creator>
  <cp:lastModifiedBy>user</cp:lastModifiedBy>
  <cp:revision>121</cp:revision>
  <cp:lastPrinted>2014-08-22T05:42:40Z</cp:lastPrinted>
  <dcterms:created xsi:type="dcterms:W3CDTF">2004-08-25T16:16:53Z</dcterms:created>
  <dcterms:modified xsi:type="dcterms:W3CDTF">2018-10-01T04:36:12Z</dcterms:modified>
</cp:coreProperties>
</file>