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1" r:id="rId1"/>
  </p:sldMasterIdLst>
  <p:notesMasterIdLst>
    <p:notesMasterId r:id="rId20"/>
  </p:notesMasterIdLst>
  <p:handoutMasterIdLst>
    <p:handoutMasterId r:id="rId21"/>
  </p:handoutMasterIdLst>
  <p:sldIdLst>
    <p:sldId id="258" r:id="rId2"/>
    <p:sldId id="277" r:id="rId3"/>
    <p:sldId id="278" r:id="rId4"/>
    <p:sldId id="279" r:id="rId5"/>
    <p:sldId id="297" r:id="rId6"/>
    <p:sldId id="280" r:id="rId7"/>
    <p:sldId id="283" r:id="rId8"/>
    <p:sldId id="296" r:id="rId9"/>
    <p:sldId id="302" r:id="rId10"/>
    <p:sldId id="303" r:id="rId11"/>
    <p:sldId id="285" r:id="rId12"/>
    <p:sldId id="286" r:id="rId13"/>
    <p:sldId id="299" r:id="rId14"/>
    <p:sldId id="305" r:id="rId15"/>
    <p:sldId id="287" r:id="rId16"/>
    <p:sldId id="268" r:id="rId17"/>
    <p:sldId id="289" r:id="rId18"/>
    <p:sldId id="271" r:id="rId19"/>
  </p:sldIdLst>
  <p:sldSz cx="9144000" cy="6858000" type="screen4x3"/>
  <p:notesSz cx="6808788" cy="9942513"/>
  <p:defaultTextStyle>
    <a:defPPr>
      <a:defRPr lang="en-US"/>
    </a:defPPr>
    <a:lvl1pPr algn="l" rtl="0" fontAlgn="base">
      <a:spcBef>
        <a:spcPct val="0"/>
      </a:spcBef>
      <a:spcAft>
        <a:spcPct val="0"/>
      </a:spcAft>
      <a:defRPr sz="2400" kern="1200">
        <a:solidFill>
          <a:schemeClr val="tx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34" charset="0"/>
        <a:ea typeface="+mn-ea"/>
        <a:cs typeface="+mn-cs"/>
      </a:defRPr>
    </a:lvl2pPr>
    <a:lvl3pPr marL="914400" algn="l" rtl="0" fontAlgn="base">
      <a:spcBef>
        <a:spcPct val="0"/>
      </a:spcBef>
      <a:spcAft>
        <a:spcPct val="0"/>
      </a:spcAft>
      <a:defRPr sz="2400" kern="1200">
        <a:solidFill>
          <a:schemeClr val="tx1"/>
        </a:solidFill>
        <a:latin typeface="Arial" pitchFamily="34" charset="0"/>
        <a:ea typeface="+mn-ea"/>
        <a:cs typeface="+mn-cs"/>
      </a:defRPr>
    </a:lvl3pPr>
    <a:lvl4pPr marL="1371600" algn="l" rtl="0" fontAlgn="base">
      <a:spcBef>
        <a:spcPct val="0"/>
      </a:spcBef>
      <a:spcAft>
        <a:spcPct val="0"/>
      </a:spcAft>
      <a:defRPr sz="2400" kern="1200">
        <a:solidFill>
          <a:schemeClr val="tx1"/>
        </a:solidFill>
        <a:latin typeface="Arial" pitchFamily="34" charset="0"/>
        <a:ea typeface="+mn-ea"/>
        <a:cs typeface="+mn-cs"/>
      </a:defRPr>
    </a:lvl4pPr>
    <a:lvl5pPr marL="1828800" algn="l"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345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2842"/>
    <a:srgbClr val="FDFDFD"/>
    <a:srgbClr val="002E5C"/>
    <a:srgbClr val="BFBFAB"/>
    <a:srgbClr val="003366"/>
    <a:srgbClr val="45879F"/>
    <a:srgbClr val="3A8FAA"/>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71" d="100"/>
          <a:sy n="71" d="100"/>
        </p:scale>
        <p:origin x="1752" y="60"/>
      </p:cViewPr>
      <p:guideLst>
        <p:guide orient="horz" pos="345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4.wmf"/><Relationship Id="rId7" Type="http://schemas.openxmlformats.org/officeDocument/2006/relationships/image" Target="../media/image8.wmf"/><Relationship Id="rId2" Type="http://schemas.openxmlformats.org/officeDocument/2006/relationships/image" Target="../media/image3.wmf"/><Relationship Id="rId1" Type="http://schemas.openxmlformats.org/officeDocument/2006/relationships/image" Target="../media/image2.wmf"/><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50475" cy="49712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6737" y="0"/>
            <a:ext cx="2950475" cy="497126"/>
          </a:xfrm>
          <a:prstGeom prst="rect">
            <a:avLst/>
          </a:prstGeom>
        </p:spPr>
        <p:txBody>
          <a:bodyPr vert="horz" lIns="91440" tIns="45720" rIns="91440" bIns="45720" rtlCol="0"/>
          <a:lstStyle>
            <a:lvl1pPr algn="r">
              <a:defRPr sz="1200"/>
            </a:lvl1pPr>
          </a:lstStyle>
          <a:p>
            <a:fld id="{F63EDCF1-4507-4B3F-96BB-2F80614B075D}" type="datetimeFigureOut">
              <a:rPr lang="zh-TW" altLang="en-US" smtClean="0"/>
              <a:t>2018/11/19</a:t>
            </a:fld>
            <a:endParaRPr lang="zh-TW" altLang="en-US"/>
          </a:p>
        </p:txBody>
      </p:sp>
      <p:sp>
        <p:nvSpPr>
          <p:cNvPr id="4" name="頁尾版面配置區 3"/>
          <p:cNvSpPr>
            <a:spLocks noGrp="1"/>
          </p:cNvSpPr>
          <p:nvPr>
            <p:ph type="ftr" sz="quarter" idx="2"/>
          </p:nvPr>
        </p:nvSpPr>
        <p:spPr>
          <a:xfrm>
            <a:off x="0" y="9443662"/>
            <a:ext cx="2950475" cy="497126"/>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6737" y="9443662"/>
            <a:ext cx="2950475" cy="497126"/>
          </a:xfrm>
          <a:prstGeom prst="rect">
            <a:avLst/>
          </a:prstGeom>
        </p:spPr>
        <p:txBody>
          <a:bodyPr vert="horz" lIns="91440" tIns="45720" rIns="91440" bIns="45720" rtlCol="0" anchor="b"/>
          <a:lstStyle>
            <a:lvl1pPr algn="r">
              <a:defRPr sz="1200"/>
            </a:lvl1pPr>
          </a:lstStyle>
          <a:p>
            <a:fld id="{92C75BF3-BEBD-46A5-974E-8B229BEDA6E8}" type="slidenum">
              <a:rPr lang="zh-TW" altLang="en-US" smtClean="0"/>
              <a:t>‹#›</a:t>
            </a:fld>
            <a:endParaRPr lang="zh-TW" altLang="en-US"/>
          </a:p>
        </p:txBody>
      </p:sp>
    </p:spTree>
    <p:extLst>
      <p:ext uri="{BB962C8B-B14F-4D97-AF65-F5344CB8AC3E}">
        <p14:creationId xmlns:p14="http://schemas.microsoft.com/office/powerpoint/2010/main" val="4539924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50475"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ltLang="zh-TW"/>
          </a:p>
        </p:txBody>
      </p:sp>
      <p:sp>
        <p:nvSpPr>
          <p:cNvPr id="66563" name="Rectangle 3"/>
          <p:cNvSpPr>
            <a:spLocks noGrp="1" noChangeArrowheads="1"/>
          </p:cNvSpPr>
          <p:nvPr>
            <p:ph type="dt" idx="1"/>
          </p:nvPr>
        </p:nvSpPr>
        <p:spPr bwMode="auto">
          <a:xfrm>
            <a:off x="3856737" y="0"/>
            <a:ext cx="2950475"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ltLang="zh-TW"/>
          </a:p>
        </p:txBody>
      </p:sp>
      <p:sp>
        <p:nvSpPr>
          <p:cNvPr id="34820" name="Rectangle 4"/>
          <p:cNvSpPr>
            <a:spLocks noGrp="1" noRot="1" noChangeAspect="1" noChangeArrowheads="1" noTextEdit="1"/>
          </p:cNvSpPr>
          <p:nvPr>
            <p:ph type="sldImg" idx="2"/>
          </p:nvPr>
        </p:nvSpPr>
        <p:spPr bwMode="auto">
          <a:xfrm>
            <a:off x="920750" y="746125"/>
            <a:ext cx="4967288" cy="3727450"/>
          </a:xfrm>
          <a:prstGeom prst="rect">
            <a:avLst/>
          </a:prstGeom>
          <a:noFill/>
          <a:ln w="9525">
            <a:solidFill>
              <a:srgbClr val="000000"/>
            </a:solidFill>
            <a:miter lim="800000"/>
            <a:headEnd/>
            <a:tailEnd/>
          </a:ln>
        </p:spPr>
      </p:sp>
      <p:sp>
        <p:nvSpPr>
          <p:cNvPr id="66565" name="Rectangle 5"/>
          <p:cNvSpPr>
            <a:spLocks noGrp="1" noChangeArrowheads="1"/>
          </p:cNvSpPr>
          <p:nvPr>
            <p:ph type="body" sz="quarter" idx="3"/>
          </p:nvPr>
        </p:nvSpPr>
        <p:spPr bwMode="auto">
          <a:xfrm>
            <a:off x="680879" y="4722694"/>
            <a:ext cx="5447030" cy="447413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6566" name="Rectangle 6"/>
          <p:cNvSpPr>
            <a:spLocks noGrp="1" noChangeArrowheads="1"/>
          </p:cNvSpPr>
          <p:nvPr>
            <p:ph type="ftr" sz="quarter" idx="4"/>
          </p:nvPr>
        </p:nvSpPr>
        <p:spPr bwMode="auto">
          <a:xfrm>
            <a:off x="0" y="9443662"/>
            <a:ext cx="2950475"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ltLang="zh-TW"/>
          </a:p>
        </p:txBody>
      </p:sp>
      <p:sp>
        <p:nvSpPr>
          <p:cNvPr id="66567" name="Rectangle 7"/>
          <p:cNvSpPr>
            <a:spLocks noGrp="1" noChangeArrowheads="1"/>
          </p:cNvSpPr>
          <p:nvPr>
            <p:ph type="sldNum" sz="quarter" idx="5"/>
          </p:nvPr>
        </p:nvSpPr>
        <p:spPr bwMode="auto">
          <a:xfrm>
            <a:off x="3856737" y="9443662"/>
            <a:ext cx="2950475"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D85DCC23-6E4A-4332-971A-9998136E7B86}" type="slidenum">
              <a:rPr lang="zh-TW" altLang="en-US"/>
              <a:pPr>
                <a:defRPr/>
              </a:pPr>
              <a:t>‹#›</a:t>
            </a:fld>
            <a:endParaRPr lang="en-US" altLang="zh-TW"/>
          </a:p>
        </p:txBody>
      </p:sp>
    </p:spTree>
    <p:extLst>
      <p:ext uri="{BB962C8B-B14F-4D97-AF65-F5344CB8AC3E}">
        <p14:creationId xmlns:p14="http://schemas.microsoft.com/office/powerpoint/2010/main" val="5287804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B1760C71-B152-41B4-BAD0-DFAA11ED49CC}" type="slidenum">
              <a:rPr lang="zh-TW" altLang="en-US" smtClean="0"/>
              <a:pPr/>
              <a:t>1</a:t>
            </a:fld>
            <a:endParaRPr lang="en-US" altLang="zh-TW"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4095244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3A1D264C-B4D8-4B53-BC6B-E64665D099CB}" type="slidenum">
              <a:rPr lang="zh-TW" altLang="en-US" smtClean="0"/>
              <a:pPr/>
              <a:t>2</a:t>
            </a:fld>
            <a:endParaRPr lang="en-US" altLang="zh-TW"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258863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D87C4919-4E8D-4BA8-8BA8-DCCEAC3C02CD}" type="slidenum">
              <a:rPr lang="zh-TW" altLang="en-US" smtClean="0"/>
              <a:pPr/>
              <a:t>3</a:t>
            </a:fld>
            <a:endParaRPr lang="en-US" altLang="zh-TW"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338420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AF1EA1EF-C5B1-4BDC-BBD7-A745BA3094AD}" type="slidenum">
              <a:rPr lang="zh-TW" altLang="en-US" smtClean="0"/>
              <a:pPr/>
              <a:t>4</a:t>
            </a:fld>
            <a:endParaRPr lang="en-US" altLang="zh-TW"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167868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AF1EA1EF-C5B1-4BDC-BBD7-A745BA3094AD}" type="slidenum">
              <a:rPr lang="zh-TW" altLang="en-US" smtClean="0"/>
              <a:pPr/>
              <a:t>5</a:t>
            </a:fld>
            <a:endParaRPr lang="en-US" altLang="zh-TW"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2004573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3CAAC47-EEE3-4E22-A8C2-4B81F64CDE6E}" type="slidenum">
              <a:rPr lang="zh-TW" altLang="en-US" smtClean="0"/>
              <a:pPr/>
              <a:t>6</a:t>
            </a:fld>
            <a:endParaRPr lang="en-US" altLang="zh-TW"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1367675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B724664-1AD6-4E34-82DC-B8C60318ED52}" type="slidenum">
              <a:rPr lang="zh-TW" altLang="en-US" smtClean="0"/>
              <a:pPr/>
              <a:t>7</a:t>
            </a:fld>
            <a:endParaRPr lang="en-US" altLang="zh-TW"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1943565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94373AE-3282-4C26-A099-EC601E60A00C}" type="slidenum">
              <a:rPr lang="zh-TW" altLang="en-US" smtClean="0"/>
              <a:pPr/>
              <a:t>8</a:t>
            </a:fld>
            <a:endParaRPr lang="en-US" altLang="zh-TW"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2366767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94373AE-3282-4C26-A099-EC601E60A00C}" type="slidenum">
              <a:rPr lang="zh-TW" altLang="en-US" smtClean="0"/>
              <a:pPr/>
              <a:t>9</a:t>
            </a:fld>
            <a:endParaRPr lang="en-US" altLang="zh-TW"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665259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94373AE-3282-4C26-A099-EC601E60A00C}" type="slidenum">
              <a:rPr lang="zh-TW" altLang="en-US" smtClean="0"/>
              <a:pPr/>
              <a:t>10</a:t>
            </a:fld>
            <a:endParaRPr lang="en-US" altLang="zh-TW"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665259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6B711A34-6383-4C76-A505-918EE64143C8}" type="slidenum">
              <a:rPr lang="zh-TW" altLang="en-US" smtClean="0"/>
              <a:pPr/>
              <a:t>11</a:t>
            </a:fld>
            <a:endParaRPr lang="en-US" altLang="zh-TW"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2169905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EAC6B34-285F-4C12-AC91-FF91A4499E95}" type="slidenum">
              <a:rPr lang="zh-TW" altLang="en-US" smtClean="0"/>
              <a:pPr/>
              <a:t>12</a:t>
            </a:fld>
            <a:endParaRPr lang="en-US" altLang="zh-TW"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3949647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EAC6B34-285F-4C12-AC91-FF91A4499E95}" type="slidenum">
              <a:rPr lang="zh-TW" altLang="en-US" smtClean="0"/>
              <a:pPr/>
              <a:t>13</a:t>
            </a:fld>
            <a:endParaRPr lang="en-US" altLang="zh-TW"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3508358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EAC6B34-285F-4C12-AC91-FF91A4499E95}" type="slidenum">
              <a:rPr lang="zh-TW" altLang="en-US" smtClean="0"/>
              <a:pPr/>
              <a:t>14</a:t>
            </a:fld>
            <a:endParaRPr lang="en-US" altLang="zh-TW"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3508358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8AE8A1E2-AD86-4D3F-B7BB-591D5CBD3328}" type="slidenum">
              <a:rPr lang="zh-TW" altLang="en-US" smtClean="0"/>
              <a:pPr/>
              <a:t>15</a:t>
            </a:fld>
            <a:endParaRPr lang="en-US" altLang="zh-TW"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1115971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76568C96-E66B-4420-B5EB-29BB03415271}" type="slidenum">
              <a:rPr lang="zh-TW" altLang="en-US" smtClean="0"/>
              <a:pPr/>
              <a:t>16</a:t>
            </a:fld>
            <a:endParaRPr lang="en-US" altLang="zh-TW"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1816167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1AD72983-85C9-4A71-BBE0-D46550949447}" type="slidenum">
              <a:rPr lang="zh-TW" altLang="en-US" smtClean="0"/>
              <a:pPr/>
              <a:t>17</a:t>
            </a:fld>
            <a:endParaRPr lang="en-US" altLang="zh-TW"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1051146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79B5648-B2C4-4108-9B59-9B8030D278D6}" type="slidenum">
              <a:rPr lang="zh-TW" altLang="en-US" smtClean="0"/>
              <a:pPr/>
              <a:t>18</a:t>
            </a:fld>
            <a:endParaRPr lang="en-US" altLang="zh-TW"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zh-TW" altLang="en-US" smtClean="0"/>
          </a:p>
        </p:txBody>
      </p:sp>
    </p:spTree>
    <p:extLst>
      <p:ext uri="{BB962C8B-B14F-4D97-AF65-F5344CB8AC3E}">
        <p14:creationId xmlns:p14="http://schemas.microsoft.com/office/powerpoint/2010/main" val="3382132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D6939C4B-4245-4E7A-8E18-73E626CF2ED4}" type="datetime1">
              <a:rPr lang="en-US" altLang="zh-TW" smtClean="0"/>
              <a:t>11/19/2018</a:t>
            </a:fld>
            <a:endParaRPr lang="en-US" altLang="zh-TW" sz="2000">
              <a:solidFill>
                <a:srgbClr val="FFFFFF"/>
              </a:solidFill>
            </a:endParaRPr>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7D73185B-3573-47B0-9542-FBFFB9DEB203}" type="slidenum">
              <a:rPr lang="en-US" altLang="zh-TW" smtClean="0"/>
              <a:pPr/>
              <a:t>‹#›</a:t>
            </a:fld>
            <a:endParaRPr lang="en-US" altLang="zh-TW">
              <a:solidFill>
                <a:schemeClr val="tx2"/>
              </a:solidFill>
            </a:endParaRPr>
          </a:p>
        </p:txBody>
      </p:sp>
      <p:sp>
        <p:nvSpPr>
          <p:cNvPr id="17" name="Rectangle 356"/>
          <p:cNvSpPr>
            <a:spLocks noChangeArrowheads="1"/>
          </p:cNvSpPr>
          <p:nvPr userDrawn="1"/>
        </p:nvSpPr>
        <p:spPr bwMode="auto">
          <a:xfrm>
            <a:off x="0" y="1828800"/>
            <a:ext cx="9144000" cy="2819400"/>
          </a:xfrm>
          <a:prstGeom prst="rect">
            <a:avLst/>
          </a:prstGeom>
          <a:solidFill>
            <a:srgbClr val="45879F"/>
          </a:solidFill>
          <a:ln w="9525">
            <a:solidFill>
              <a:schemeClr val="tx1"/>
            </a:solidFill>
            <a:miter lim="800000"/>
            <a:headEnd/>
            <a:tailEnd/>
          </a:ln>
          <a:effec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defRPr/>
            </a:pPr>
            <a:endParaRPr lang="zh-TW" altLang="en-US" smtClean="0"/>
          </a:p>
        </p:txBody>
      </p:sp>
      <p:sp>
        <p:nvSpPr>
          <p:cNvPr id="18" name="Text Box 331"/>
          <p:cNvSpPr txBox="1">
            <a:spLocks noChangeArrowheads="1"/>
          </p:cNvSpPr>
          <p:nvPr userDrawn="1"/>
        </p:nvSpPr>
        <p:spPr bwMode="auto">
          <a:xfrm>
            <a:off x="4568825" y="6648450"/>
            <a:ext cx="4098925" cy="152400"/>
          </a:xfrm>
          <a:prstGeom prst="rect">
            <a:avLst/>
          </a:prstGeom>
          <a:noFill/>
          <a:ln w="9525">
            <a:noFill/>
            <a:miter lim="800000"/>
            <a:headEnd/>
            <a:tailEnd/>
          </a:ln>
        </p:spPr>
        <p:txBody>
          <a:bodyPr wrap="none" lIns="0" tIns="0" rIns="0" bIns="0" anchor="b">
            <a:spAutoFit/>
          </a:bodyPr>
          <a:lstStyle/>
          <a:p>
            <a:pPr algn="r"/>
            <a:r>
              <a:rPr lang="en-US" altLang="zh-TW" sz="1000" b="1" i="1">
                <a:solidFill>
                  <a:schemeClr val="accent2"/>
                </a:solidFill>
                <a:latin typeface="Book Antiqua" pitchFamily="18" charset="0"/>
              </a:rPr>
              <a:t>Copyright © 2006  The McGraw-Hill Companies, Inc. All rights reserved.</a:t>
            </a:r>
            <a:endParaRPr lang="en-US" altLang="zh-TW" sz="1800">
              <a:solidFill>
                <a:schemeClr val="accent2"/>
              </a:solidFill>
            </a:endParaRPr>
          </a:p>
        </p:txBody>
      </p:sp>
      <p:sp>
        <p:nvSpPr>
          <p:cNvPr id="19" name="Text Box 330"/>
          <p:cNvSpPr txBox="1">
            <a:spLocks noChangeArrowheads="1"/>
          </p:cNvSpPr>
          <p:nvPr userDrawn="1"/>
        </p:nvSpPr>
        <p:spPr bwMode="auto">
          <a:xfrm>
            <a:off x="552450" y="6648450"/>
            <a:ext cx="1141413" cy="152400"/>
          </a:xfrm>
          <a:prstGeom prst="rect">
            <a:avLst/>
          </a:prstGeom>
          <a:noFill/>
          <a:ln w="9525">
            <a:noFill/>
            <a:miter lim="800000"/>
            <a:headEnd/>
            <a:tailEnd/>
          </a:ln>
        </p:spPr>
        <p:txBody>
          <a:bodyPr wrap="none" lIns="0" tIns="0" rIns="0" bIns="0" anchor="b">
            <a:spAutoFit/>
          </a:bodyPr>
          <a:lstStyle/>
          <a:p>
            <a:r>
              <a:rPr lang="en-US" altLang="zh-TW" sz="1000">
                <a:solidFill>
                  <a:schemeClr val="accent2"/>
                </a:solidFill>
                <a:latin typeface="Book Antiqua" pitchFamily="18" charset="0"/>
              </a:rPr>
              <a:t>McGraw-Hill/Irwin</a:t>
            </a:r>
            <a:endParaRPr lang="en-US" altLang="zh-TW" sz="1800">
              <a:solidFill>
                <a:schemeClr val="accent2"/>
              </a:solidFill>
            </a:endParaRPr>
          </a:p>
        </p:txBody>
      </p:sp>
      <p:sp>
        <p:nvSpPr>
          <p:cNvPr id="20" name="Rectangle 353"/>
          <p:cNvSpPr>
            <a:spLocks noChangeArrowheads="1"/>
          </p:cNvSpPr>
          <p:nvPr userDrawn="1"/>
        </p:nvSpPr>
        <p:spPr bwMode="auto">
          <a:xfrm>
            <a:off x="0" y="5010150"/>
            <a:ext cx="9144000" cy="152400"/>
          </a:xfrm>
          <a:prstGeom prst="rect">
            <a:avLst/>
          </a:prstGeom>
          <a:solidFill>
            <a:schemeClr val="accent1"/>
          </a:solidFill>
          <a:ln w="9525">
            <a:noFill/>
            <a:miter lim="800000"/>
            <a:headEnd/>
            <a:tailEnd/>
          </a:ln>
          <a:effec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defRPr/>
            </a:pPr>
            <a:endParaRPr lang="zh-TW" altLang="en-US" smtClean="0"/>
          </a:p>
        </p:txBody>
      </p:sp>
      <p:sp>
        <p:nvSpPr>
          <p:cNvPr id="21" name="Rectangle 354"/>
          <p:cNvSpPr>
            <a:spLocks noChangeArrowheads="1"/>
          </p:cNvSpPr>
          <p:nvPr userDrawn="1"/>
        </p:nvSpPr>
        <p:spPr bwMode="auto">
          <a:xfrm>
            <a:off x="0" y="5200650"/>
            <a:ext cx="9144000" cy="304800"/>
          </a:xfrm>
          <a:prstGeom prst="rect">
            <a:avLst/>
          </a:prstGeom>
          <a:solidFill>
            <a:srgbClr val="45879F"/>
          </a:solidFill>
          <a:ln w="9525">
            <a:noFill/>
            <a:miter lim="800000"/>
            <a:headEnd/>
            <a:tailEnd/>
          </a:ln>
          <a:effec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defRPr/>
            </a:pPr>
            <a:endParaRPr lang="zh-TW" altLang="en-US" smtClean="0"/>
          </a:p>
        </p:txBody>
      </p:sp>
      <p:sp>
        <p:nvSpPr>
          <p:cNvPr id="22" name="Rectangle 355"/>
          <p:cNvSpPr>
            <a:spLocks noChangeArrowheads="1"/>
          </p:cNvSpPr>
          <p:nvPr userDrawn="1"/>
        </p:nvSpPr>
        <p:spPr bwMode="auto">
          <a:xfrm>
            <a:off x="0" y="4667250"/>
            <a:ext cx="9144000" cy="304800"/>
          </a:xfrm>
          <a:prstGeom prst="rect">
            <a:avLst/>
          </a:prstGeom>
          <a:solidFill>
            <a:schemeClr val="accent2"/>
          </a:solidFill>
          <a:ln w="9525">
            <a:noFill/>
            <a:miter lim="800000"/>
            <a:headEnd/>
            <a:tailEnd/>
          </a:ln>
          <a:effec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defRPr/>
            </a:pPr>
            <a:endParaRPr lang="zh-TW" altLang="en-US"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0474D915-4DCF-4BE4-BFF6-2D729E451AF7}" type="datetime1">
              <a:rPr lang="en-US" altLang="zh-TW" smtClean="0"/>
              <a:t>11/19/2018</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9E478F98-7B94-450E-81F2-05D51198745B}" type="slidenum">
              <a:rPr lang="en-US" altLang="zh-TW" smtClean="0"/>
              <a:pPr/>
              <a:t>‹#›</a:t>
            </a:fld>
            <a:endParaRPr lang="en-US" altLang="zh-TW">
              <a:solidFill>
                <a:srgbClr val="FFFFFF"/>
              </a:solidFill>
            </a:endParaRPr>
          </a:p>
        </p:txBody>
      </p:sp>
      <p:sp>
        <p:nvSpPr>
          <p:cNvPr id="7" name="Title 6"/>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8CA84302-1113-445A-BBA4-FAC94C74FF5B}" type="datetime1">
              <a:rPr lang="en-US" altLang="zh-TW" smtClean="0"/>
              <a:t>11/19/2018</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EA034AF5-9DF3-4AD3-865F-964F97461DF6}" type="slidenum">
              <a:rPr lang="en-US" altLang="zh-TW" smtClean="0"/>
              <a:pPr/>
              <a:t>‹#›</a:t>
            </a:fld>
            <a:endParaRPr lang="en-US" altLang="zh-TW" sz="24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5" name="Date Placeholder 4"/>
          <p:cNvSpPr>
            <a:spLocks noGrp="1"/>
          </p:cNvSpPr>
          <p:nvPr>
            <p:ph type="dt" sz="half" idx="10"/>
          </p:nvPr>
        </p:nvSpPr>
        <p:spPr/>
        <p:txBody>
          <a:bodyPr/>
          <a:lstStyle/>
          <a:p>
            <a:fld id="{815CA51F-DDFF-4D5C-AC38-3F88FBB441B2}" type="datetime1">
              <a:rPr lang="en-US" altLang="zh-TW" smtClean="0"/>
              <a:t>11/19/2018</a:t>
            </a:fld>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690376DD-5236-4948-9C27-3998D5FA16FE}" type="slidenum">
              <a:rPr lang="en-US" altLang="zh-TW" smtClean="0"/>
              <a:pPr/>
              <a:t>‹#›</a:t>
            </a:fld>
            <a:endParaRPr lang="en-US" altLang="zh-TW"/>
          </a:p>
        </p:txBody>
      </p:sp>
      <p:sp>
        <p:nvSpPr>
          <p:cNvPr id="9" name="Content Placeholder 8"/>
          <p:cNvSpPr>
            <a:spLocks noGrp="1"/>
          </p:cNvSpPr>
          <p:nvPr>
            <p:ph sz="quarter" idx="13"/>
          </p:nvPr>
        </p:nvSpPr>
        <p:spPr>
          <a:xfrm>
            <a:off x="676655" y="2679192"/>
            <a:ext cx="3822192" cy="34472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17BC33B4-4960-4A7E-8A82-A5F07AFE5D57}" type="datetime1">
              <a:rPr lang="en-US" altLang="zh-TW" smtClean="0"/>
              <a:t>11/19/2018</a:t>
            </a:fld>
            <a:endParaRPr lang="en-US" altLang="zh-TW"/>
          </a:p>
        </p:txBody>
      </p:sp>
      <p:sp>
        <p:nvSpPr>
          <p:cNvPr id="8" name="Footer Placeholder 7"/>
          <p:cNvSpPr>
            <a:spLocks noGrp="1"/>
          </p:cNvSpPr>
          <p:nvPr>
            <p:ph type="ftr" sz="quarter" idx="11"/>
          </p:nvPr>
        </p:nvSpPr>
        <p:spPr/>
        <p:txBody>
          <a:bodyPr/>
          <a:lstStyle/>
          <a:p>
            <a:endParaRPr lang="en-US" altLang="zh-TW"/>
          </a:p>
        </p:txBody>
      </p:sp>
      <p:sp>
        <p:nvSpPr>
          <p:cNvPr id="9" name="Slide Number Placeholder 8"/>
          <p:cNvSpPr>
            <a:spLocks noGrp="1"/>
          </p:cNvSpPr>
          <p:nvPr>
            <p:ph type="sldNum" sz="quarter" idx="12"/>
          </p:nvPr>
        </p:nvSpPr>
        <p:spPr/>
        <p:txBody>
          <a:bodyPr/>
          <a:lstStyle/>
          <a:p>
            <a:fld id="{92A32D70-EBCB-4591-93C2-17C592A72861}" type="slidenum">
              <a:rPr lang="en-US" altLang="zh-TW" smtClean="0"/>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Date Placeholder 2"/>
          <p:cNvSpPr>
            <a:spLocks noGrp="1"/>
          </p:cNvSpPr>
          <p:nvPr>
            <p:ph type="dt" sz="half" idx="10"/>
          </p:nvPr>
        </p:nvSpPr>
        <p:spPr/>
        <p:txBody>
          <a:bodyPr/>
          <a:lstStyle/>
          <a:p>
            <a:fld id="{52BB3EA6-BE25-443F-BEAA-D521EB6772F7}" type="datetime1">
              <a:rPr lang="en-US" altLang="zh-TW" smtClean="0"/>
              <a:t>11/19/2018</a:t>
            </a:fld>
            <a:endParaRPr lang="en-US" altLang="zh-TW"/>
          </a:p>
        </p:txBody>
      </p:sp>
      <p:sp>
        <p:nvSpPr>
          <p:cNvPr id="4" name="Footer Placeholder 3"/>
          <p:cNvSpPr>
            <a:spLocks noGrp="1"/>
          </p:cNvSpPr>
          <p:nvPr>
            <p:ph type="ftr" sz="quarter" idx="11"/>
          </p:nvPr>
        </p:nvSpPr>
        <p:spPr/>
        <p:txBody>
          <a:bodyPr/>
          <a:lstStyle/>
          <a:p>
            <a:endParaRPr lang="en-US" altLang="zh-TW"/>
          </a:p>
        </p:txBody>
      </p:sp>
      <p:sp>
        <p:nvSpPr>
          <p:cNvPr id="5" name="Slide Number Placeholder 4"/>
          <p:cNvSpPr>
            <a:spLocks noGrp="1"/>
          </p:cNvSpPr>
          <p:nvPr>
            <p:ph type="sldNum" sz="quarter" idx="12"/>
          </p:nvPr>
        </p:nvSpPr>
        <p:spPr/>
        <p:txBody>
          <a:bodyPr/>
          <a:lstStyle/>
          <a:p>
            <a:fld id="{FED32CB0-0D0B-4336-89BA-3989A8F9D23A}" type="slidenum">
              <a:rPr lang="en-US" altLang="zh-TW" smtClean="0"/>
              <a:pPr/>
              <a:t>‹#›</a:t>
            </a:fld>
            <a:endParaRPr lang="en-US" altLang="zh-TW">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3B52F19-9760-4AFB-B695-9ED0DD6C9B4E}" type="datetime1">
              <a:rPr lang="en-US" altLang="zh-TW" smtClean="0"/>
              <a:t>11/19/2018</a:t>
            </a:fld>
            <a:endParaRPr lang="en-US" altLang="zh-TW"/>
          </a:p>
        </p:txBody>
      </p:sp>
      <p:sp>
        <p:nvSpPr>
          <p:cNvPr id="3" name="Footer Placeholder 2"/>
          <p:cNvSpPr>
            <a:spLocks noGrp="1"/>
          </p:cNvSpPr>
          <p:nvPr>
            <p:ph type="ftr" sz="quarter" idx="11"/>
          </p:nvPr>
        </p:nvSpPr>
        <p:spPr/>
        <p:txBody>
          <a:bodyPr/>
          <a:lstStyle/>
          <a:p>
            <a:endParaRPr lang="en-US" altLang="zh-TW"/>
          </a:p>
        </p:txBody>
      </p:sp>
      <p:sp>
        <p:nvSpPr>
          <p:cNvPr id="4" name="Slide Number Placeholder 3"/>
          <p:cNvSpPr>
            <a:spLocks noGrp="1"/>
          </p:cNvSpPr>
          <p:nvPr>
            <p:ph type="sldNum" sz="quarter" idx="12"/>
          </p:nvPr>
        </p:nvSpPr>
        <p:spPr/>
        <p:txBody>
          <a:bodyPr/>
          <a:lstStyle/>
          <a:p>
            <a:fld id="{12214F69-0314-4BA6-B12A-ABA95FECB064}" type="slidenum">
              <a:rPr lang="en-US" altLang="zh-TW" smtClean="0"/>
              <a:pPr/>
              <a:t>‹#›</a:t>
            </a:fld>
            <a:endParaRPr lang="en-US" altLang="zh-TW">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D0D9A30-D3B0-4E06-BA67-BC8FB3C6AACC}" type="datetime1">
              <a:rPr lang="en-US" altLang="zh-TW" smtClean="0"/>
              <a:t>11/19/2018</a:t>
            </a:fld>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56E8D2E2-D5D9-493C-AC37-BD41D5322D26}" type="slidenum">
              <a:rPr lang="en-US" altLang="zh-TW" smtClean="0"/>
              <a:pPr/>
              <a:t>‹#›</a:t>
            </a:fld>
            <a:endParaRPr lang="en-US" altLang="zh-TW">
              <a:solidFill>
                <a:srgbClr val="FFFFFF"/>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51F23BE3-C225-447F-919D-D9D97AE3AA70}" type="datetime1">
              <a:rPr lang="en-US" altLang="zh-TW" smtClean="0"/>
              <a:t>11/19/2018</a:t>
            </a:fld>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39CDE430-83CC-4306-9C90-C508762475FA}" type="slidenum">
              <a:rPr lang="en-US" altLang="zh-TW" smtClean="0"/>
              <a:pPr/>
              <a:t>‹#›</a:t>
            </a:fld>
            <a:endParaRPr lang="en-US" altLang="zh-TW" sz="280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CA614872-35C3-4F48-BB83-44DCB84406BD}" type="datetime1">
              <a:rPr lang="en-US" altLang="zh-TW" smtClean="0"/>
              <a:t>11/19/2018</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60FBF55D-3609-4F41-80F4-503F6B85B3EB}" type="slidenum">
              <a:rPr lang="en-US" altLang="zh-TW" smtClean="0"/>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10912FB-9953-4565-9684-2B07723888CD}" type="datetime1">
              <a:rPr lang="en-US" altLang="zh-TW" smtClean="0"/>
              <a:t>11/19/2018</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D417DF15-EAAB-4F5C-98C1-96F498351D2C}" type="slidenum">
              <a:rPr lang="en-US" altLang="zh-TW" smtClean="0"/>
              <a:pPr/>
              <a:t>‹#›</a:t>
            </a:fld>
            <a:endParaRPr lang="en-US" altLang="zh-TW"/>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87DD79B8-B695-45AE-BDFA-151B775A638F}" type="datetime1">
              <a:rPr lang="en-US" altLang="zh-TW" smtClean="0"/>
              <a:t>11/19/2018</a:t>
            </a:fld>
            <a:endParaRPr lang="en-US" altLang="zh-TW" sz="1400">
              <a:solidFill>
                <a:schemeClr val="tx2"/>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ltLang="zh-TW"/>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D24AD56-DA4C-4086-A12F-AE8BD4C12147}" type="slidenum">
              <a:rPr lang="en-US" altLang="zh-TW" smtClean="0"/>
              <a:pPr/>
              <a:t>‹#›</a:t>
            </a:fld>
            <a:endParaRPr lang="en-US" altLang="zh-TW" sz="1400" b="1">
              <a:solidFill>
                <a:srgbClr val="FFFFFF"/>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15" name="AutoShape 19"/>
          <p:cNvSpPr>
            <a:spLocks noChangeArrowheads="1"/>
          </p:cNvSpPr>
          <p:nvPr userDrawn="1"/>
        </p:nvSpPr>
        <p:spPr bwMode="auto">
          <a:xfrm>
            <a:off x="-228600" y="-19050"/>
            <a:ext cx="8534400" cy="914400"/>
          </a:xfrm>
          <a:prstGeom prst="roundRect">
            <a:avLst>
              <a:gd name="adj" fmla="val 16667"/>
            </a:avLst>
          </a:prstGeom>
          <a:solidFill>
            <a:schemeClr val="accent1"/>
          </a:solidFill>
          <a:ln w="9525">
            <a:noFill/>
            <a:round/>
            <a:headEnd/>
            <a:tailEnd/>
          </a:ln>
          <a:effec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defRPr/>
            </a:pPr>
            <a:endParaRPr lang="zh-TW" altLang="en-US" smtClean="0"/>
          </a:p>
        </p:txBody>
      </p:sp>
      <p:sp>
        <p:nvSpPr>
          <p:cNvPr id="16" name="Line 91"/>
          <p:cNvSpPr>
            <a:spLocks noChangeShapeType="1"/>
          </p:cNvSpPr>
          <p:nvPr userDrawn="1"/>
        </p:nvSpPr>
        <p:spPr bwMode="auto">
          <a:xfrm>
            <a:off x="-19050" y="914400"/>
            <a:ext cx="7772400" cy="0"/>
          </a:xfrm>
          <a:prstGeom prst="line">
            <a:avLst/>
          </a:prstGeom>
          <a:noFill/>
          <a:ln w="9525">
            <a:solidFill>
              <a:srgbClr val="002E5C"/>
            </a:solidFill>
            <a:round/>
            <a:headEnd/>
            <a:tailEnd/>
          </a:ln>
        </p:spPr>
        <p:txBody>
          <a:bodyPr wrap="none"/>
          <a:lstStyle/>
          <a:p>
            <a:endParaRPr lang="zh-TW" altLang="en-US"/>
          </a:p>
        </p:txBody>
      </p:sp>
      <p:sp>
        <p:nvSpPr>
          <p:cNvPr id="22" name="Line 92"/>
          <p:cNvSpPr>
            <a:spLocks noChangeShapeType="1"/>
          </p:cNvSpPr>
          <p:nvPr userDrawn="1"/>
        </p:nvSpPr>
        <p:spPr bwMode="auto">
          <a:xfrm>
            <a:off x="0" y="971550"/>
            <a:ext cx="7391400" cy="0"/>
          </a:xfrm>
          <a:prstGeom prst="line">
            <a:avLst/>
          </a:prstGeom>
          <a:noFill/>
          <a:ln w="9525">
            <a:solidFill>
              <a:srgbClr val="45879F"/>
            </a:solidFill>
            <a:round/>
            <a:headEnd/>
            <a:tailEnd/>
          </a:ln>
        </p:spPr>
        <p:txBody>
          <a:bodyPr wrap="none"/>
          <a:lstStyle/>
          <a:p>
            <a:endParaRPr lang="zh-TW" altLang="en-US"/>
          </a:p>
        </p:txBody>
      </p:sp>
      <p:sp>
        <p:nvSpPr>
          <p:cNvPr id="23" name="Rectangle 93"/>
          <p:cNvSpPr>
            <a:spLocks noChangeArrowheads="1"/>
          </p:cNvSpPr>
          <p:nvPr userDrawn="1"/>
        </p:nvSpPr>
        <p:spPr bwMode="auto">
          <a:xfrm>
            <a:off x="0" y="6629400"/>
            <a:ext cx="9144000" cy="228600"/>
          </a:xfrm>
          <a:prstGeom prst="rect">
            <a:avLst/>
          </a:prstGeom>
          <a:solidFill>
            <a:schemeClr val="accent2"/>
          </a:solidFill>
          <a:ln w="9525">
            <a:solidFill>
              <a:schemeClr val="tx1"/>
            </a:solidFill>
            <a:miter lim="800000"/>
            <a:headEnd/>
            <a:tailEnd/>
          </a:ln>
          <a:effec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defRPr/>
            </a:pPr>
            <a:endParaRPr lang="zh-TW" altLang="en-US" smtClean="0"/>
          </a:p>
        </p:txBody>
      </p:sp>
      <p:sp>
        <p:nvSpPr>
          <p:cNvPr id="24" name="Text Box 95"/>
          <p:cNvSpPr txBox="1">
            <a:spLocks noChangeArrowheads="1"/>
          </p:cNvSpPr>
          <p:nvPr userDrawn="1"/>
        </p:nvSpPr>
        <p:spPr bwMode="auto">
          <a:xfrm>
            <a:off x="95250" y="6248400"/>
            <a:ext cx="914400" cy="366713"/>
          </a:xfrm>
          <a:prstGeom prst="rect">
            <a:avLst/>
          </a:prstGeom>
          <a:noFill/>
          <a:ln w="9525">
            <a:noFill/>
            <a:miter lim="800000"/>
            <a:headEnd/>
            <a:tailEnd/>
          </a:ln>
        </p:spPr>
        <p:txBody>
          <a:bodyPr>
            <a:spAutoFit/>
          </a:bodyPr>
          <a:lstStyle/>
          <a:p>
            <a:pPr>
              <a:spcBef>
                <a:spcPct val="50000"/>
              </a:spcBef>
            </a:pPr>
            <a:r>
              <a:rPr lang="en-US" altLang="zh-TW" sz="1800">
                <a:solidFill>
                  <a:srgbClr val="002E5C"/>
                </a:solidFill>
              </a:rPr>
              <a:t>10-</a:t>
            </a:r>
            <a:fld id="{6D781911-6729-4381-B8D0-2EC02ACFBE2F}" type="slidenum">
              <a:rPr lang="en-US" altLang="zh-TW" sz="1800">
                <a:solidFill>
                  <a:srgbClr val="002E5C"/>
                </a:solidFill>
              </a:rPr>
              <a:pPr>
                <a:spcBef>
                  <a:spcPct val="50000"/>
                </a:spcBef>
              </a:pPr>
              <a:t>‹#›</a:t>
            </a:fld>
            <a:endParaRPr lang="en-US" altLang="zh-TW" sz="1800">
              <a:solidFill>
                <a:srgbClr val="002E5C"/>
              </a:solidFill>
            </a:endParaRPr>
          </a:p>
        </p:txBody>
      </p:sp>
    </p:spTree>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6.wmf"/><Relationship Id="rId18" Type="http://schemas.openxmlformats.org/officeDocument/2006/relationships/oleObject" Target="../embeddings/oleObject8.bin"/><Relationship Id="rId3" Type="http://schemas.openxmlformats.org/officeDocument/2006/relationships/notesSlide" Target="../notesSlides/notesSlide4.xml"/><Relationship Id="rId7" Type="http://schemas.openxmlformats.org/officeDocument/2006/relationships/image" Target="../media/image3.wmf"/><Relationship Id="rId12" Type="http://schemas.openxmlformats.org/officeDocument/2006/relationships/oleObject" Target="../embeddings/oleObject5.bin"/><Relationship Id="rId17" Type="http://schemas.openxmlformats.org/officeDocument/2006/relationships/image" Target="../media/image8.wmf"/><Relationship Id="rId2" Type="http://schemas.openxmlformats.org/officeDocument/2006/relationships/slideLayout" Target="../slideLayouts/slideLayout7.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wmf"/><Relationship Id="rId5" Type="http://schemas.openxmlformats.org/officeDocument/2006/relationships/image" Target="../media/image2.wmf"/><Relationship Id="rId15" Type="http://schemas.openxmlformats.org/officeDocument/2006/relationships/image" Target="../media/image7.wmf"/><Relationship Id="rId10" Type="http://schemas.openxmlformats.org/officeDocument/2006/relationships/oleObject" Target="../embeddings/oleObject4.bin"/><Relationship Id="rId19" Type="http://schemas.openxmlformats.org/officeDocument/2006/relationships/image" Target="../media/image9.wmf"/><Relationship Id="rId4" Type="http://schemas.openxmlformats.org/officeDocument/2006/relationships/oleObject" Target="../embeddings/oleObject1.bin"/><Relationship Id="rId9" Type="http://schemas.openxmlformats.org/officeDocument/2006/relationships/image" Target="../media/image4.wmf"/><Relationship Id="rId1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1.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10.bin"/><Relationship Id="rId5" Type="http://schemas.openxmlformats.org/officeDocument/2006/relationships/image" Target="../media/image10.wmf"/><Relationship Id="rId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6.xml"/><Relationship Id="rId7" Type="http://schemas.openxmlformats.org/officeDocument/2006/relationships/image" Target="../media/image13.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2.bin"/><Relationship Id="rId5" Type="http://schemas.openxmlformats.org/officeDocument/2006/relationships/image" Target="../media/image12.wmf"/><Relationship Id="rId4" Type="http://schemas.openxmlformats.org/officeDocument/2006/relationships/oleObject" Target="../embeddings/oleObject11.bin"/><Relationship Id="rId9" Type="http://schemas.openxmlformats.org/officeDocument/2006/relationships/image" Target="../media/image14.w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5.wmf"/><Relationship Id="rId4" Type="http://schemas.openxmlformats.org/officeDocument/2006/relationships/oleObject" Target="../embeddings/oleObject14.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9.xml"/><Relationship Id="rId7"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6.bin"/><Relationship Id="rId5" Type="http://schemas.openxmlformats.org/officeDocument/2006/relationships/image" Target="../media/image16.wmf"/><Relationship Id="rId4" Type="http://schemas.openxmlformats.org/officeDocument/2006/relationships/oleObject" Target="../embeddings/oleObject15.bin"/><Relationship Id="rId9" Type="http://schemas.openxmlformats.org/officeDocument/2006/relationships/image" Target="../media/image18.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9.wmf"/><Relationship Id="rId4" Type="http://schemas.openxmlformats.org/officeDocument/2006/relationships/oleObject" Target="../embeddings/oleObject18.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1.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20.bin"/><Relationship Id="rId5" Type="http://schemas.openxmlformats.org/officeDocument/2006/relationships/image" Target="../media/image20.wmf"/><Relationship Id="rId4" Type="http://schemas.openxmlformats.org/officeDocument/2006/relationships/oleObject" Target="../embeddings/oleObject19.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3.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22.bin"/><Relationship Id="rId5" Type="http://schemas.openxmlformats.org/officeDocument/2006/relationships/image" Target="../media/image22.wmf"/><Relationship Id="rId4" Type="http://schemas.openxmlformats.org/officeDocument/2006/relationships/oleObject" Target="../embeddings/oleObject2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5.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24.bin"/><Relationship Id="rId5" Type="http://schemas.openxmlformats.org/officeDocument/2006/relationships/image" Target="../media/image24.wmf"/><Relationship Id="rId4" Type="http://schemas.openxmlformats.org/officeDocument/2006/relationships/oleObject" Target="../embeddings/oleObject23.bin"/></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7.wmf"/><Relationship Id="rId4" Type="http://schemas.openxmlformats.org/officeDocument/2006/relationships/oleObject" Target="../embeddings/oleObject25.bin"/></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1</a:t>
            </a:fld>
            <a:endParaRPr lang="en-US" altLang="zh-TW">
              <a:solidFill>
                <a:schemeClr val="tx2"/>
              </a:solidFill>
            </a:endParaRPr>
          </a:p>
        </p:txBody>
      </p:sp>
      <p:sp>
        <p:nvSpPr>
          <p:cNvPr id="13315" name="Rectangle 3"/>
          <p:cNvSpPr>
            <a:spLocks noGrp="1" noChangeArrowheads="1"/>
          </p:cNvSpPr>
          <p:nvPr>
            <p:ph type="subTitle" idx="4294967295"/>
          </p:nvPr>
        </p:nvSpPr>
        <p:spPr>
          <a:xfrm>
            <a:off x="914400" y="2133600"/>
            <a:ext cx="7543800" cy="2209800"/>
          </a:xfrm>
          <a:noFill/>
        </p:spPr>
        <p:txBody>
          <a:bodyPr>
            <a:normAutofit/>
          </a:bodyPr>
          <a:lstStyle/>
          <a:p>
            <a:pPr marL="0" indent="0" algn="ctr">
              <a:buNone/>
            </a:pPr>
            <a:r>
              <a:rPr lang="zh-TW" altLang="en-US" sz="4400" dirty="0" smtClean="0">
                <a:solidFill>
                  <a:schemeClr val="tx1"/>
                </a:solidFill>
                <a:latin typeface="標楷體" panose="03000509000000000000" pitchFamily="65" charset="-120"/>
                <a:ea typeface="標楷體" panose="03000509000000000000" pitchFamily="65" charset="-120"/>
                <a:cs typeface="Times New Roman" pitchFamily="18" charset="0"/>
              </a:rPr>
              <a:t>虛擬變數迴歸</a:t>
            </a:r>
            <a:endParaRPr lang="en-US" altLang="zh-TW" sz="4400" dirty="0" smtClean="0">
              <a:solidFill>
                <a:schemeClr val="tx1"/>
              </a:solidFill>
              <a:latin typeface="標楷體" panose="03000509000000000000" pitchFamily="65" charset="-120"/>
              <a:ea typeface="標楷體" panose="03000509000000000000" pitchFamily="65" charset="-120"/>
              <a:cs typeface="Times New Roman" pitchFamily="18" charset="0"/>
            </a:endParaRPr>
          </a:p>
          <a:p>
            <a:pPr marL="0" indent="0" algn="ctr">
              <a:buNone/>
            </a:pPr>
            <a:r>
              <a:rPr lang="en-US" altLang="zh-TW" sz="4400" i="1" dirty="0" smtClean="0">
                <a:solidFill>
                  <a:schemeClr val="tx1"/>
                </a:solidFill>
                <a:latin typeface="Times New Roman" pitchFamily="18" charset="0"/>
                <a:cs typeface="Times New Roman" pitchFamily="18" charset="0"/>
              </a:rPr>
              <a:t>Dummy Variable Regression</a:t>
            </a:r>
          </a:p>
        </p:txBody>
      </p:sp>
      <p:sp>
        <p:nvSpPr>
          <p:cNvPr id="13316" name="Line 11"/>
          <p:cNvSpPr>
            <a:spLocks noChangeShapeType="1"/>
          </p:cNvSpPr>
          <p:nvPr/>
        </p:nvSpPr>
        <p:spPr bwMode="auto">
          <a:xfrm>
            <a:off x="0" y="4648200"/>
            <a:ext cx="9144000" cy="0"/>
          </a:xfrm>
          <a:prstGeom prst="line">
            <a:avLst/>
          </a:prstGeom>
          <a:noFill/>
          <a:ln w="9525">
            <a:solidFill>
              <a:schemeClr val="bg1"/>
            </a:solidFill>
            <a:round/>
            <a:headEnd/>
            <a:tailEnd/>
          </a:ln>
        </p:spPr>
        <p:txBody>
          <a:bodyPr wrap="none"/>
          <a:lstStyle/>
          <a:p>
            <a:endParaRPr lang="zh-TW" altLang="en-US"/>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2</a:t>
            </a:fld>
            <a:endParaRPr lang="en-US" altLang="zh-TW">
              <a:solidFill>
                <a:schemeClr val="tx2"/>
              </a:solidFill>
            </a:endParaRPr>
          </a:p>
        </p:txBody>
      </p:sp>
      <p:sp>
        <p:nvSpPr>
          <p:cNvPr id="13314" name="Rectangle 2"/>
          <p:cNvSpPr>
            <a:spLocks noGrp="1" noChangeArrowheads="1"/>
          </p:cNvSpPr>
          <p:nvPr>
            <p:ph type="title" idx="4294967295"/>
          </p:nvPr>
        </p:nvSpPr>
        <p:spPr>
          <a:xfrm>
            <a:off x="533400" y="363071"/>
            <a:ext cx="8229600" cy="762000"/>
          </a:xfrm>
        </p:spPr>
        <p:txBody>
          <a:bodyPr>
            <a:normAutofit/>
          </a:bodyPr>
          <a:lstStyle/>
          <a:p>
            <a:pPr algn="ctr" fontAlgn="auto">
              <a:spcAft>
                <a:spcPts val="0"/>
              </a:spcAft>
              <a:defRPr/>
            </a:pPr>
            <a:r>
              <a:rPr lang="zh-TW" altLang="en-US" sz="4000" dirty="0" smtClean="0">
                <a:solidFill>
                  <a:schemeClr val="tx1"/>
                </a:solidFill>
                <a:latin typeface="標楷體" panose="03000509000000000000" pitchFamily="65" charset="-120"/>
                <a:ea typeface="標楷體" panose="03000509000000000000" pitchFamily="65" charset="-120"/>
                <a:cs typeface="Times New Roman" pitchFamily="18" charset="0"/>
              </a:rPr>
              <a:t>學習目標</a:t>
            </a:r>
            <a:endParaRPr lang="en-US" altLang="zh-TW" sz="4000" dirty="0" smtClean="0">
              <a:solidFill>
                <a:schemeClr val="tx1"/>
              </a:solidFill>
              <a:latin typeface="標楷體" panose="03000509000000000000" pitchFamily="65" charset="-120"/>
              <a:ea typeface="標楷體" panose="03000509000000000000" pitchFamily="65" charset="-120"/>
              <a:cs typeface="Times New Roman" pitchFamily="18" charset="0"/>
            </a:endParaRPr>
          </a:p>
        </p:txBody>
      </p:sp>
      <p:sp>
        <p:nvSpPr>
          <p:cNvPr id="14339" name="Rectangle 3"/>
          <p:cNvSpPr>
            <a:spLocks noGrp="1" noChangeArrowheads="1"/>
          </p:cNvSpPr>
          <p:nvPr>
            <p:ph idx="4294967295"/>
          </p:nvPr>
        </p:nvSpPr>
        <p:spPr>
          <a:xfrm>
            <a:off x="457200" y="1287317"/>
            <a:ext cx="8382000" cy="4800600"/>
          </a:xfrm>
        </p:spPr>
        <p:txBody>
          <a:bodyPr/>
          <a:lstStyle/>
          <a:p>
            <a:pPr>
              <a:lnSpc>
                <a:spcPct val="100000"/>
              </a:lnSpc>
              <a:buFont typeface="Wingdings" pitchFamily="2" charset="2"/>
              <a:buChar char="n"/>
            </a:pP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虛擬變數的設定</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設定在截距項</a:t>
            </a:r>
            <a:endPar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100000"/>
              </a:lnSpc>
              <a:buFont typeface="Wingdings" pitchFamily="2" charset="2"/>
              <a:buChar char="Ø"/>
            </a:pP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一個質性變數的模型</a:t>
            </a:r>
            <a:endPar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100000"/>
              </a:lnSpc>
              <a:buFont typeface="Wingdings" pitchFamily="2" charset="2"/>
              <a:buChar char="Ø"/>
            </a:pP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多個質性變數的模型</a:t>
            </a:r>
            <a:endPar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100000"/>
              </a:lnSpc>
              <a:spcBef>
                <a:spcPts val="2400"/>
              </a:spcBef>
              <a:buFont typeface="Wingdings" pitchFamily="2" charset="2"/>
              <a:buChar char="n"/>
            </a:pPr>
            <a:r>
              <a:rPr lang="zh-TW" altLang="en-US" sz="3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虛擬</a:t>
            </a: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變數的設定</a:t>
            </a:r>
            <a:r>
              <a:rPr lang="en-US" altLang="zh-TW" sz="3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設定在斜率項</a:t>
            </a:r>
            <a:endParaRPr lang="en-US" altLang="zh-TW" sz="3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100000"/>
              </a:lnSpc>
              <a:buFont typeface="Wingdings" panose="05000000000000000000" pitchFamily="2" charset="2"/>
              <a:buChar char="Ø"/>
            </a:pP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虛擬變數與其他變數的</a:t>
            </a:r>
            <a:r>
              <a:rPr lang="zh-TW" altLang="en-US" sz="3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交叉</a:t>
            </a: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效果</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(interactive effect)</a:t>
            </a:r>
          </a:p>
          <a:p>
            <a:pPr>
              <a:lnSpc>
                <a:spcPct val="100000"/>
              </a:lnSpc>
              <a:spcBef>
                <a:spcPts val="2400"/>
              </a:spcBef>
              <a:buFont typeface="Wingdings" panose="05000000000000000000" pitchFamily="2" charset="2"/>
              <a:buChar char="n"/>
            </a:pPr>
            <a:r>
              <a:rPr lang="en-US" altLang="zh-TW" sz="3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虛擬變數模型的應用</a:t>
            </a:r>
            <a:endParaRPr lang="en-US" altLang="zh-TW"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3</a:t>
            </a:fld>
            <a:endParaRPr lang="en-US" altLang="zh-TW">
              <a:solidFill>
                <a:schemeClr val="tx2"/>
              </a:solidFill>
            </a:endParaRPr>
          </a:p>
        </p:txBody>
      </p:sp>
      <p:sp>
        <p:nvSpPr>
          <p:cNvPr id="1027" name="Rectangle 2"/>
          <p:cNvSpPr>
            <a:spLocks noGrp="1" noChangeArrowheads="1"/>
          </p:cNvSpPr>
          <p:nvPr>
            <p:ph type="title" idx="4294967295"/>
          </p:nvPr>
        </p:nvSpPr>
        <p:spPr>
          <a:xfrm>
            <a:off x="466165" y="457200"/>
            <a:ext cx="8229600" cy="762000"/>
          </a:xfrm>
        </p:spPr>
        <p:txBody>
          <a:bodyPr anchor="ctr">
            <a:noAutofit/>
          </a:bodyPr>
          <a:lstStyle/>
          <a:p>
            <a:pPr algn="ctr" fontAlgn="auto">
              <a:spcAft>
                <a:spcPts val="0"/>
              </a:spcAft>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虛擬變數設定</a:t>
            </a:r>
            <a:r>
              <a:rPr lang="en-US" altLang="zh-TW"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截距項     </a:t>
            </a:r>
            <a:r>
              <a:rPr lang="en-US" altLang="zh-TW"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(1/10)</a:t>
            </a:r>
          </a:p>
        </p:txBody>
      </p:sp>
      <p:sp>
        <p:nvSpPr>
          <p:cNvPr id="15363" name="Rectangle 3"/>
          <p:cNvSpPr>
            <a:spLocks noGrp="1" noChangeArrowheads="1"/>
          </p:cNvSpPr>
          <p:nvPr>
            <p:ph idx="4294967295"/>
          </p:nvPr>
        </p:nvSpPr>
        <p:spPr>
          <a:xfrm>
            <a:off x="351865" y="1491959"/>
            <a:ext cx="8343900" cy="5105400"/>
          </a:xfrm>
        </p:spPr>
        <p:txBody>
          <a:bodyPr>
            <a:normAutofit fontScale="85000" lnSpcReduction="10000"/>
          </a:bodyPr>
          <a:lstStyle/>
          <a:p>
            <a:pPr algn="just">
              <a:lnSpc>
                <a:spcPct val="120000"/>
              </a:lnSpc>
              <a:spcBef>
                <a:spcPts val="1200"/>
              </a:spcBef>
              <a:buFont typeface="Wingdings" panose="05000000000000000000" pitchFamily="2" charset="2"/>
              <a:buChar char="n"/>
            </a:pPr>
            <a:r>
              <a:rPr lang="zh-TW" altLang="en-US"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目前為止所討論的迴歸模型，自變數與應變數皆為</a:t>
            </a:r>
            <a:r>
              <a:rPr lang="zh-TW" altLang="en-US" sz="3300" b="1" dirty="0" smtClean="0">
                <a:solidFill>
                  <a:schemeClr val="bg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可量化變數</a:t>
            </a:r>
            <a:r>
              <a:rPr lang="en-US" altLang="zh-TW" sz="3300" dirty="0" smtClean="0">
                <a:solidFill>
                  <a:schemeClr val="bg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(quantitative variables)</a:t>
            </a:r>
            <a:r>
              <a:rPr lang="zh-TW" altLang="en-US"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，實際上我們面臨的問題有可能自變數或是應變數為不可量化變數即所謂的</a:t>
            </a:r>
            <a:r>
              <a:rPr lang="zh-TW" altLang="en-US" sz="3300" b="1" dirty="0" smtClean="0">
                <a:solidFill>
                  <a:schemeClr val="bg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質性變數</a:t>
            </a:r>
            <a:r>
              <a:rPr lang="en-US" altLang="zh-TW" sz="3300" dirty="0" smtClean="0">
                <a:solidFill>
                  <a:schemeClr val="bg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(qualitative variables)</a:t>
            </a:r>
            <a:r>
              <a:rPr lang="zh-TW" altLang="en-US"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。本單元將介紹自變數為質性變數、而應變數仍為量化變數的虛擬變數迴歸模型</a:t>
            </a:r>
            <a:r>
              <a:rPr lang="en-US" altLang="zh-TW"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(dummy variable regression model)</a:t>
            </a:r>
            <a:r>
              <a:rPr lang="zh-TW" altLang="en-US"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20000"/>
              </a:lnSpc>
              <a:spcBef>
                <a:spcPts val="1200"/>
              </a:spcBef>
              <a:buFont typeface="Wingdings" panose="05000000000000000000" pitchFamily="2" charset="2"/>
              <a:buChar char="n"/>
            </a:pPr>
            <a:r>
              <a:rPr lang="zh-TW" altLang="en-US"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首先討論只有一個質性解釋變數</a:t>
            </a:r>
            <a:r>
              <a:rPr lang="en-US" altLang="zh-TW"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該變數可以有兩個或多個類別</a:t>
            </a:r>
            <a:r>
              <a:rPr lang="en-US" altLang="zh-TW"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，且</a:t>
            </a:r>
            <a:r>
              <a:rPr lang="zh-TW" altLang="en-US" sz="33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虛擬變數設定在截距項</a:t>
            </a:r>
            <a:r>
              <a:rPr lang="zh-TW" altLang="en-US" sz="33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的模型</a:t>
            </a:r>
            <a:r>
              <a:rPr lang="zh-TW" altLang="en-US" sz="3300" dirty="0" smtClean="0">
                <a:latin typeface="Times New Roman" panose="02020603050405020304" pitchFamily="18" charset="0"/>
                <a:ea typeface="標楷體" panose="03000509000000000000" pitchFamily="65" charset="-120"/>
                <a:cs typeface="Times New Roman" panose="02020603050405020304" pitchFamily="18" charset="0"/>
              </a:rPr>
              <a:t>。</a:t>
            </a:r>
          </a:p>
          <a:p>
            <a:pPr algn="just">
              <a:buFont typeface="Wingdings" pitchFamily="2" charset="2"/>
              <a:buNone/>
            </a:pPr>
            <a:r>
              <a:rPr lang="zh-TW" altLang="en-US" dirty="0" smtClean="0">
                <a:latin typeface="Times New Roman" pitchFamily="18" charset="0"/>
                <a:ea typeface="標楷體" pitchFamily="65" charset="-120"/>
                <a:cs typeface="Times New Roman" pitchFamily="18" charset="0"/>
              </a:rPr>
              <a:t>                                    </a:t>
            </a:r>
            <a:endParaRPr lang="en-US" altLang="zh-TW" dirty="0" smtClean="0">
              <a:latin typeface="Times New Roman" pitchFamily="18" charset="0"/>
              <a:ea typeface="標楷體" pitchFamily="65" charset="-120"/>
              <a:cs typeface="Times New Roman" pitchFamily="18" charset="0"/>
            </a:endParaRPr>
          </a:p>
        </p:txBody>
      </p:sp>
      <p:sp>
        <p:nvSpPr>
          <p:cNvPr id="1536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12214F69-0314-4BA6-B12A-ABA95FECB064}" type="slidenum">
              <a:rPr lang="en-US" altLang="zh-TW" smtClean="0"/>
              <a:pPr/>
              <a:t>4</a:t>
            </a:fld>
            <a:endParaRPr lang="en-US" altLang="zh-TW">
              <a:solidFill>
                <a:schemeClr val="tx2"/>
              </a:solidFill>
            </a:endParaRPr>
          </a:p>
        </p:txBody>
      </p:sp>
      <p:sp>
        <p:nvSpPr>
          <p:cNvPr id="2057" name="Rectangle 2"/>
          <p:cNvSpPr>
            <a:spLocks noGrp="1" noChangeArrowheads="1"/>
          </p:cNvSpPr>
          <p:nvPr>
            <p:ph type="title" idx="4294967295"/>
          </p:nvPr>
        </p:nvSpPr>
        <p:spPr>
          <a:xfrm>
            <a:off x="457200" y="399490"/>
            <a:ext cx="8229600" cy="762000"/>
          </a:xfrm>
        </p:spPr>
        <p:txBody>
          <a:bodyPr anchor="ctr">
            <a:no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截距</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項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(2/10)</a:t>
            </a:r>
            <a:endPar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6387" name="Rectangle 3"/>
          <p:cNvSpPr>
            <a:spLocks noGrp="1" noChangeArrowheads="1"/>
          </p:cNvSpPr>
          <p:nvPr>
            <p:ph idx="4294967295"/>
          </p:nvPr>
        </p:nvSpPr>
        <p:spPr>
          <a:xfrm>
            <a:off x="394447" y="1357278"/>
            <a:ext cx="8382000" cy="5105400"/>
          </a:xfrm>
        </p:spPr>
        <p:txBody>
          <a:bodyPr>
            <a:normAutofit lnSpcReduction="10000"/>
          </a:bodyPr>
          <a:lstStyle/>
          <a:p>
            <a:pPr algn="just">
              <a:buFont typeface="Wingdings" panose="05000000000000000000" pitchFamily="2" charset="2"/>
              <a:buChar char="Ø"/>
            </a:pPr>
            <a:r>
              <a:rPr lang="zh-TW" altLang="en-US" sz="2800" dirty="0" smtClean="0">
                <a:solidFill>
                  <a:schemeClr val="tx1"/>
                </a:solidFill>
                <a:latin typeface="Times New Roman" pitchFamily="18" charset="0"/>
                <a:ea typeface="標楷體" pitchFamily="65" charset="-120"/>
                <a:cs typeface="Times New Roman" pitchFamily="18" charset="0"/>
              </a:rPr>
              <a:t>例如探討 </a:t>
            </a:r>
            <a:r>
              <a:rPr lang="zh-TW" altLang="en-US" sz="2800" dirty="0" smtClean="0">
                <a:solidFill>
                  <a:schemeClr val="tx1"/>
                </a:solidFill>
                <a:latin typeface="新細明體"/>
                <a:ea typeface="新細明體"/>
                <a:cs typeface="Times New Roman" pitchFamily="18" charset="0"/>
              </a:rPr>
              <a:t>「</a:t>
            </a:r>
            <a:r>
              <a:rPr lang="zh-TW" altLang="en-US" sz="2800" dirty="0" smtClean="0">
                <a:solidFill>
                  <a:schemeClr val="tx1"/>
                </a:solidFill>
                <a:latin typeface="Times New Roman" pitchFamily="18" charset="0"/>
                <a:ea typeface="標楷體" pitchFamily="65" charset="-120"/>
                <a:cs typeface="Times New Roman" pitchFamily="18" charset="0"/>
              </a:rPr>
              <a:t>區域</a:t>
            </a:r>
            <a:r>
              <a:rPr lang="zh-TW" altLang="en-US" sz="2800" dirty="0" smtClean="0">
                <a:solidFill>
                  <a:schemeClr val="tx1"/>
                </a:solidFill>
                <a:latin typeface="標楷體"/>
                <a:ea typeface="標楷體"/>
                <a:cs typeface="Times New Roman" pitchFamily="18" charset="0"/>
              </a:rPr>
              <a:t>」</a:t>
            </a:r>
            <a:r>
              <a:rPr lang="zh-TW" altLang="en-US" sz="2800" dirty="0" smtClean="0">
                <a:solidFill>
                  <a:schemeClr val="tx1"/>
                </a:solidFill>
                <a:latin typeface="Times New Roman" pitchFamily="18" charset="0"/>
                <a:ea typeface="標楷體" pitchFamily="65" charset="-120"/>
                <a:cs typeface="Times New Roman" pitchFamily="18" charset="0"/>
              </a:rPr>
              <a:t>對房價的影響                                                   </a:t>
            </a:r>
            <a:endParaRPr lang="en-US" altLang="zh-TW" sz="2800" dirty="0" smtClean="0">
              <a:solidFill>
                <a:schemeClr val="tx1"/>
              </a:solidFill>
              <a:latin typeface="Times New Roman" pitchFamily="18" charset="0"/>
              <a:ea typeface="標楷體" pitchFamily="65" charset="-120"/>
              <a:cs typeface="Times New Roman" pitchFamily="18" charset="0"/>
            </a:endParaRPr>
          </a:p>
          <a:p>
            <a:pPr algn="just">
              <a:buFont typeface="Wingdings" panose="05000000000000000000" pitchFamily="2" charset="2"/>
              <a:buChar char="n"/>
            </a:pPr>
            <a:endParaRPr lang="en-US" altLang="zh-TW" sz="2800" dirty="0">
              <a:solidFill>
                <a:schemeClr val="tx1"/>
              </a:solidFill>
              <a:latin typeface="Times New Roman" pitchFamily="18" charset="0"/>
              <a:ea typeface="標楷體" pitchFamily="65" charset="-120"/>
              <a:cs typeface="Times New Roman" pitchFamily="18" charset="0"/>
            </a:endParaRPr>
          </a:p>
          <a:p>
            <a:pPr marL="0" indent="0" algn="just">
              <a:buNone/>
            </a:pPr>
            <a:r>
              <a:rPr lang="en-US" altLang="zh-TW" sz="2800" dirty="0" smtClean="0">
                <a:solidFill>
                  <a:schemeClr val="tx1"/>
                </a:solidFill>
                <a:latin typeface="Times New Roman" pitchFamily="18" charset="0"/>
                <a:ea typeface="標楷體" pitchFamily="65" charset="-120"/>
                <a:cs typeface="Times New Roman" pitchFamily="18" charset="0"/>
              </a:rPr>
              <a:t>                                                                     </a:t>
            </a:r>
            <a:endParaRPr lang="en-US" altLang="zh-TW" sz="2800" dirty="0">
              <a:solidFill>
                <a:schemeClr val="tx1"/>
              </a:solidFill>
              <a:latin typeface="Times New Roman" pitchFamily="18" charset="0"/>
              <a:ea typeface="標楷體" pitchFamily="65" charset="-120"/>
              <a:cs typeface="Times New Roman" pitchFamily="18" charset="0"/>
            </a:endParaRPr>
          </a:p>
          <a:p>
            <a:pPr marL="0" indent="0" algn="just">
              <a:lnSpc>
                <a:spcPct val="110000"/>
              </a:lnSpc>
              <a:spcBef>
                <a:spcPts val="0"/>
              </a:spcBef>
              <a:buNone/>
            </a:pPr>
            <a:r>
              <a:rPr lang="zh-TW" altLang="en-US" sz="2800" dirty="0" smtClean="0">
                <a:solidFill>
                  <a:schemeClr val="tx1"/>
                </a:solidFill>
                <a:latin typeface="標楷體" pitchFamily="65" charset="-120"/>
                <a:ea typeface="標楷體" pitchFamily="65" charset="-120"/>
              </a:rPr>
              <a:t>其中   </a:t>
            </a:r>
            <a:r>
              <a:rPr lang="en-US" altLang="zh-TW" sz="2800" dirty="0" smtClean="0">
                <a:solidFill>
                  <a:schemeClr val="tx1"/>
                </a:solidFill>
                <a:latin typeface="標楷體" pitchFamily="65" charset="-120"/>
                <a:ea typeface="標楷體" pitchFamily="65" charset="-120"/>
              </a:rPr>
              <a:t>(</a:t>
            </a:r>
            <a:r>
              <a:rPr lang="zh-TW" altLang="en-US" sz="2800" dirty="0" smtClean="0">
                <a:solidFill>
                  <a:schemeClr val="tx1"/>
                </a:solidFill>
                <a:latin typeface="標楷體" pitchFamily="65" charset="-120"/>
                <a:ea typeface="標楷體" pitchFamily="65" charset="-120"/>
              </a:rPr>
              <a:t>坪數</a:t>
            </a:r>
            <a:r>
              <a:rPr lang="en-US" altLang="zh-TW" sz="2800" dirty="0" smtClean="0">
                <a:solidFill>
                  <a:schemeClr val="tx1"/>
                </a:solidFill>
                <a:latin typeface="標楷體" pitchFamily="65" charset="-120"/>
                <a:ea typeface="標楷體" pitchFamily="65" charset="-120"/>
              </a:rPr>
              <a:t>)</a:t>
            </a:r>
            <a:r>
              <a:rPr lang="zh-TW" altLang="en-US" sz="2800" dirty="0" smtClean="0">
                <a:solidFill>
                  <a:schemeClr val="tx1"/>
                </a:solidFill>
                <a:latin typeface="標楷體" pitchFamily="65" charset="-120"/>
                <a:ea typeface="標楷體" pitchFamily="65" charset="-120"/>
              </a:rPr>
              <a:t>是可量化變數</a:t>
            </a:r>
            <a:r>
              <a:rPr lang="zh-TW" altLang="en-US" sz="2800" dirty="0" smtClean="0">
                <a:solidFill>
                  <a:schemeClr val="tx1"/>
                </a:solidFill>
                <a:latin typeface="新細明體"/>
                <a:ea typeface="新細明體"/>
              </a:rPr>
              <a:t>，</a:t>
            </a:r>
            <a:r>
              <a:rPr lang="zh-TW" altLang="en-US" sz="2800" dirty="0" smtClean="0">
                <a:solidFill>
                  <a:schemeClr val="tx1"/>
                </a:solidFill>
                <a:latin typeface="標楷體" pitchFamily="65" charset="-120"/>
                <a:ea typeface="標楷體" pitchFamily="65" charset="-120"/>
              </a:rPr>
              <a:t>   是代表區域的虛擬變數，假設將區域劃分成市區和非市區</a:t>
            </a:r>
            <a:r>
              <a:rPr lang="zh-TW" altLang="en-US" sz="2800" dirty="0" smtClean="0">
                <a:solidFill>
                  <a:schemeClr val="tx1"/>
                </a:solidFill>
                <a:latin typeface="新細明體"/>
                <a:ea typeface="新細明體"/>
              </a:rPr>
              <a:t>，</a:t>
            </a:r>
            <a:r>
              <a:rPr lang="zh-TW" altLang="en-US" sz="2800" u="sng" dirty="0" smtClean="0">
                <a:solidFill>
                  <a:srgbClr val="FF0000"/>
                </a:solidFill>
                <a:latin typeface="標楷體" panose="03000509000000000000" pitchFamily="65" charset="-120"/>
                <a:ea typeface="標楷體" panose="03000509000000000000" pitchFamily="65" charset="-120"/>
              </a:rPr>
              <a:t>令</a:t>
            </a:r>
            <a:r>
              <a:rPr lang="en-US" altLang="zh-TW" sz="2800" u="sng" dirty="0" smtClean="0">
                <a:solidFill>
                  <a:srgbClr val="FF0000"/>
                </a:solidFill>
                <a:latin typeface="+mn-ea"/>
              </a:rPr>
              <a:t> </a:t>
            </a:r>
            <a:r>
              <a:rPr lang="en-US" altLang="zh-TW" sz="2800" u="sng" dirty="0" smtClean="0">
                <a:solidFill>
                  <a:srgbClr val="FF0000"/>
                </a:solidFill>
                <a:latin typeface="標楷體" pitchFamily="65" charset="-120"/>
                <a:ea typeface="標楷體" pitchFamily="65" charset="-120"/>
              </a:rPr>
              <a:t>   </a:t>
            </a:r>
            <a:r>
              <a:rPr lang="zh-TW" altLang="en-US" sz="2800" u="sng" dirty="0" smtClean="0">
                <a:solidFill>
                  <a:srgbClr val="FF0000"/>
                </a:solidFill>
                <a:latin typeface="標楷體" pitchFamily="65" charset="-120"/>
                <a:ea typeface="標楷體" pitchFamily="65" charset="-120"/>
              </a:rPr>
              <a:t>為非市區</a:t>
            </a:r>
            <a:r>
              <a:rPr lang="zh-TW" altLang="en-US" sz="2800" u="sng" dirty="0" smtClean="0">
                <a:solidFill>
                  <a:srgbClr val="FF0000"/>
                </a:solidFill>
                <a:latin typeface="新細明體"/>
                <a:ea typeface="新細明體"/>
              </a:rPr>
              <a:t>，</a:t>
            </a:r>
            <a:r>
              <a:rPr lang="en-US" altLang="zh-TW" sz="2800" u="sng" dirty="0" smtClean="0">
                <a:solidFill>
                  <a:srgbClr val="FF0000"/>
                </a:solidFill>
                <a:latin typeface="標楷體" pitchFamily="65" charset="-120"/>
                <a:ea typeface="標楷體" pitchFamily="65" charset="-120"/>
              </a:rPr>
              <a:t>     </a:t>
            </a:r>
            <a:r>
              <a:rPr lang="zh-TW" altLang="en-US" sz="2800" u="sng" dirty="0" smtClean="0">
                <a:solidFill>
                  <a:srgbClr val="FF0000"/>
                </a:solidFill>
                <a:latin typeface="標楷體" pitchFamily="65" charset="-120"/>
                <a:ea typeface="標楷體" pitchFamily="65" charset="-120"/>
              </a:rPr>
              <a:t>為市區</a:t>
            </a:r>
            <a:r>
              <a:rPr lang="zh-TW" altLang="en-US" sz="2800" dirty="0" smtClean="0">
                <a:solidFill>
                  <a:schemeClr val="tx1"/>
                </a:solidFill>
                <a:latin typeface="新細明體"/>
                <a:ea typeface="新細明體"/>
              </a:rPr>
              <a:t>，</a:t>
            </a:r>
            <a:r>
              <a:rPr lang="zh-TW" altLang="en-US" sz="2800" dirty="0" smtClean="0">
                <a:solidFill>
                  <a:schemeClr val="tx1"/>
                </a:solidFill>
                <a:latin typeface="標楷體" pitchFamily="65" charset="-120"/>
                <a:ea typeface="標楷體" pitchFamily="65" charset="-120"/>
              </a:rPr>
              <a:t>同樣採用</a:t>
            </a:r>
            <a:r>
              <a:rPr lang="en-US" altLang="zh-TW" sz="2800" dirty="0" smtClean="0">
                <a:solidFill>
                  <a:schemeClr val="tx1"/>
                </a:solidFill>
                <a:latin typeface="Times New Roman" panose="02020603050405020304" pitchFamily="18" charset="0"/>
                <a:ea typeface="標楷體" pitchFamily="65" charset="-120"/>
                <a:cs typeface="Times New Roman" panose="02020603050405020304" pitchFamily="18" charset="0"/>
              </a:rPr>
              <a:t>OLS</a:t>
            </a:r>
            <a:r>
              <a:rPr lang="zh-TW" altLang="en-US" sz="2800" dirty="0" smtClean="0">
                <a:solidFill>
                  <a:schemeClr val="tx1"/>
                </a:solidFill>
                <a:latin typeface="標楷體" pitchFamily="65" charset="-120"/>
                <a:ea typeface="標楷體" pitchFamily="65" charset="-120"/>
              </a:rPr>
              <a:t>估計，根據模型設定</a:t>
            </a:r>
            <a:r>
              <a:rPr lang="en-US" altLang="zh-TW" sz="2800" dirty="0" smtClean="0">
                <a:solidFill>
                  <a:schemeClr val="tx1"/>
                </a:solidFill>
                <a:latin typeface="標楷體" pitchFamily="65" charset="-120"/>
                <a:ea typeface="標楷體" pitchFamily="65" charset="-120"/>
              </a:rPr>
              <a:t>:</a:t>
            </a:r>
            <a:r>
              <a:rPr lang="zh-TW" altLang="en-US" sz="2800" dirty="0" smtClean="0">
                <a:solidFill>
                  <a:schemeClr val="tx1"/>
                </a:solidFill>
                <a:latin typeface="標楷體" pitchFamily="65" charset="-120"/>
                <a:ea typeface="標楷體" pitchFamily="65" charset="-120"/>
              </a:rPr>
              <a:t>在坪數給定之下</a:t>
            </a:r>
            <a:r>
              <a:rPr lang="zh-TW" altLang="en-US" sz="2800" dirty="0" smtClean="0">
                <a:solidFill>
                  <a:schemeClr val="tx1"/>
                </a:solidFill>
                <a:latin typeface="新細明體"/>
                <a:ea typeface="新細明體"/>
              </a:rPr>
              <a:t>，</a:t>
            </a:r>
            <a:r>
              <a:rPr lang="en-US" altLang="zh-TW" sz="2800" dirty="0" smtClean="0">
                <a:solidFill>
                  <a:schemeClr val="tx1"/>
                </a:solidFill>
                <a:latin typeface="標楷體" pitchFamily="65" charset="-120"/>
                <a:ea typeface="標楷體" pitchFamily="65" charset="-120"/>
              </a:rPr>
              <a:t>          </a:t>
            </a:r>
            <a:r>
              <a:rPr lang="zh-TW" altLang="en-US" sz="2800" dirty="0" smtClean="0">
                <a:solidFill>
                  <a:schemeClr val="tx1"/>
                </a:solidFill>
                <a:latin typeface="標楷體" pitchFamily="65" charset="-120"/>
                <a:ea typeface="標楷體" pitchFamily="65" charset="-120"/>
              </a:rPr>
              <a:t>代表市區內該坪數的平均房價</a:t>
            </a:r>
            <a:r>
              <a:rPr lang="zh-TW" altLang="en-US" sz="2800" dirty="0" smtClean="0">
                <a:solidFill>
                  <a:schemeClr val="tx1"/>
                </a:solidFill>
                <a:latin typeface="新細明體"/>
                <a:ea typeface="新細明體"/>
              </a:rPr>
              <a:t>，           </a:t>
            </a:r>
            <a:r>
              <a:rPr lang="zh-TW" altLang="en-US" sz="2800" dirty="0" smtClean="0">
                <a:solidFill>
                  <a:schemeClr val="tx1"/>
                </a:solidFill>
                <a:latin typeface="標楷體" pitchFamily="65" charset="-120"/>
                <a:ea typeface="標楷體" pitchFamily="65" charset="-120"/>
              </a:rPr>
              <a:t>代表非市區內該坪數的平均房價。因此</a:t>
            </a:r>
            <a:r>
              <a:rPr lang="zh-TW" altLang="en-US" sz="2800" u="sng" dirty="0" smtClean="0">
                <a:solidFill>
                  <a:schemeClr val="tx1"/>
                </a:solidFill>
                <a:latin typeface="標楷體" pitchFamily="65" charset="-120"/>
                <a:ea typeface="標楷體" pitchFamily="65" charset="-120"/>
              </a:rPr>
              <a:t>迴歸式虛擬變數</a:t>
            </a:r>
            <a:r>
              <a:rPr lang="en-US" altLang="zh-TW" sz="2800" u="sng" dirty="0" smtClean="0">
                <a:solidFill>
                  <a:schemeClr val="tx1"/>
                </a:solidFill>
                <a:latin typeface="Arial" pitchFamily="34" charset="0"/>
                <a:ea typeface="標楷體" pitchFamily="65" charset="-120"/>
              </a:rPr>
              <a:t>“</a:t>
            </a:r>
            <a:r>
              <a:rPr lang="zh-TW" altLang="en-US" sz="2800" u="sng" dirty="0">
                <a:solidFill>
                  <a:srgbClr val="2C2842"/>
                </a:solidFill>
                <a:latin typeface="Arial" pitchFamily="34" charset="0"/>
                <a:ea typeface="標楷體" pitchFamily="65" charset="-120"/>
              </a:rPr>
              <a:t>斜率項</a:t>
            </a:r>
            <a:r>
              <a:rPr lang="en-US" altLang="zh-TW" sz="2800" u="sng" dirty="0">
                <a:solidFill>
                  <a:srgbClr val="2C2842"/>
                </a:solidFill>
                <a:latin typeface="Arial" pitchFamily="34" charset="0"/>
                <a:ea typeface="標楷體" pitchFamily="65" charset="-120"/>
              </a:rPr>
              <a:t>”   </a:t>
            </a:r>
            <a:r>
              <a:rPr lang="zh-TW" altLang="en-US" sz="2800" u="sng" dirty="0">
                <a:solidFill>
                  <a:srgbClr val="2C2842"/>
                </a:solidFill>
                <a:latin typeface="Arial" pitchFamily="34" charset="0"/>
                <a:ea typeface="標楷體" pitchFamily="65" charset="-120"/>
              </a:rPr>
              <a:t> 的意義為</a:t>
            </a:r>
            <a:r>
              <a:rPr lang="en-US" altLang="zh-TW" sz="2800" u="sng" dirty="0">
                <a:solidFill>
                  <a:srgbClr val="2C2842"/>
                </a:solidFill>
                <a:latin typeface="標楷體" pitchFamily="65" charset="-120"/>
                <a:ea typeface="標楷體" pitchFamily="65" charset="-120"/>
              </a:rPr>
              <a:t>:</a:t>
            </a:r>
            <a:r>
              <a:rPr lang="zh-TW" altLang="en-US" sz="2800" u="sng" dirty="0">
                <a:solidFill>
                  <a:srgbClr val="0070C0"/>
                </a:solidFill>
                <a:latin typeface="標楷體" pitchFamily="65" charset="-120"/>
                <a:ea typeface="標楷體" pitchFamily="65" charset="-120"/>
              </a:rPr>
              <a:t>虛擬變數值為</a:t>
            </a:r>
            <a:r>
              <a:rPr lang="en-US" altLang="zh-TW" sz="2800" u="sng" dirty="0">
                <a:solidFill>
                  <a:srgbClr val="0070C0"/>
                </a:solidFill>
                <a:latin typeface="Times New Roman" pitchFamily="18" charset="0"/>
                <a:ea typeface="標楷體" pitchFamily="65" charset="-120"/>
                <a:cs typeface="Times New Roman" pitchFamily="18" charset="0"/>
              </a:rPr>
              <a:t>1</a:t>
            </a:r>
            <a:r>
              <a:rPr lang="zh-TW" altLang="en-US" sz="2800" u="sng" dirty="0">
                <a:solidFill>
                  <a:srgbClr val="0070C0"/>
                </a:solidFill>
                <a:latin typeface="Arial" pitchFamily="34" charset="0"/>
                <a:ea typeface="標楷體" pitchFamily="65" charset="-120"/>
              </a:rPr>
              <a:t>之</a:t>
            </a:r>
            <a:r>
              <a:rPr lang="zh-TW" altLang="en-US" sz="2800" u="sng" dirty="0">
                <a:solidFill>
                  <a:srgbClr val="0070C0"/>
                </a:solidFill>
                <a:latin typeface="標楷體" pitchFamily="65" charset="-120"/>
                <a:ea typeface="標楷體" pitchFamily="65" charset="-120"/>
              </a:rPr>
              <a:t>類</a:t>
            </a:r>
            <a:r>
              <a:rPr lang="zh-TW" altLang="en-US" sz="2800" u="sng" dirty="0" smtClean="0">
                <a:solidFill>
                  <a:srgbClr val="0070C0"/>
                </a:solidFill>
                <a:latin typeface="標楷體" pitchFamily="65" charset="-120"/>
                <a:ea typeface="標楷體" pitchFamily="65" charset="-120"/>
              </a:rPr>
              <a:t>組</a:t>
            </a:r>
            <a:r>
              <a:rPr lang="en-US" altLang="zh-TW" sz="2800" u="sng" dirty="0" smtClean="0">
                <a:solidFill>
                  <a:srgbClr val="2C2842"/>
                </a:solidFill>
                <a:latin typeface="標楷體" pitchFamily="65" charset="-120"/>
                <a:ea typeface="標楷體" pitchFamily="65" charset="-120"/>
              </a:rPr>
              <a:t>(</a:t>
            </a:r>
            <a:r>
              <a:rPr lang="zh-TW" altLang="en-US" sz="2800" u="sng" dirty="0" smtClean="0">
                <a:solidFill>
                  <a:srgbClr val="2C2842"/>
                </a:solidFill>
                <a:latin typeface="標楷體" pitchFamily="65" charset="-120"/>
                <a:ea typeface="標楷體" pitchFamily="65" charset="-120"/>
              </a:rPr>
              <a:t>市區</a:t>
            </a:r>
            <a:r>
              <a:rPr lang="en-US" altLang="zh-TW" sz="2800" u="sng" dirty="0" smtClean="0">
                <a:solidFill>
                  <a:srgbClr val="2C2842"/>
                </a:solidFill>
                <a:latin typeface="標楷體" pitchFamily="65" charset="-120"/>
                <a:ea typeface="標楷體" pitchFamily="65" charset="-120"/>
              </a:rPr>
              <a:t>)</a:t>
            </a:r>
            <a:r>
              <a:rPr lang="zh-TW" altLang="en-US" sz="2800" u="sng" dirty="0" smtClean="0">
                <a:solidFill>
                  <a:srgbClr val="2C2842"/>
                </a:solidFill>
                <a:latin typeface="標楷體" pitchFamily="65" charset="-120"/>
                <a:ea typeface="標楷體" pitchFamily="65" charset="-120"/>
              </a:rPr>
              <a:t>跟</a:t>
            </a:r>
            <a:r>
              <a:rPr lang="zh-TW" altLang="en-US" sz="2800" u="sng" dirty="0" smtClean="0">
                <a:solidFill>
                  <a:srgbClr val="0070C0"/>
                </a:solidFill>
                <a:latin typeface="標楷體" pitchFamily="65" charset="-120"/>
                <a:ea typeface="標楷體" pitchFamily="65" charset="-120"/>
              </a:rPr>
              <a:t>虛擬</a:t>
            </a:r>
            <a:r>
              <a:rPr lang="zh-TW" altLang="en-US" sz="2800" u="sng" dirty="0">
                <a:solidFill>
                  <a:srgbClr val="0070C0"/>
                </a:solidFill>
                <a:latin typeface="標楷體" pitchFamily="65" charset="-120"/>
                <a:ea typeface="標楷體" pitchFamily="65" charset="-120"/>
              </a:rPr>
              <a:t>變數值為零之類</a:t>
            </a:r>
            <a:r>
              <a:rPr lang="zh-TW" altLang="en-US" sz="2800" u="sng" dirty="0" smtClean="0">
                <a:solidFill>
                  <a:srgbClr val="0070C0"/>
                </a:solidFill>
                <a:latin typeface="標楷體" pitchFamily="65" charset="-120"/>
                <a:ea typeface="標楷體" pitchFamily="65" charset="-120"/>
              </a:rPr>
              <a:t>組</a:t>
            </a:r>
            <a:r>
              <a:rPr lang="en-US" altLang="zh-TW" sz="2800" u="sng" dirty="0" smtClean="0">
                <a:solidFill>
                  <a:srgbClr val="2C2842"/>
                </a:solidFill>
                <a:latin typeface="標楷體" pitchFamily="65" charset="-120"/>
                <a:ea typeface="標楷體" pitchFamily="65" charset="-120"/>
              </a:rPr>
              <a:t>(</a:t>
            </a:r>
            <a:r>
              <a:rPr lang="zh-TW" altLang="en-US" sz="2800" u="sng" dirty="0" smtClean="0">
                <a:solidFill>
                  <a:srgbClr val="2C2842"/>
                </a:solidFill>
                <a:latin typeface="標楷體" pitchFamily="65" charset="-120"/>
                <a:ea typeface="標楷體" pitchFamily="65" charset="-120"/>
              </a:rPr>
              <a:t>非市區</a:t>
            </a:r>
            <a:r>
              <a:rPr lang="en-US" altLang="zh-TW" sz="2800" u="sng" dirty="0" smtClean="0">
                <a:solidFill>
                  <a:srgbClr val="2C2842"/>
                </a:solidFill>
                <a:latin typeface="標楷體" pitchFamily="65" charset="-120"/>
                <a:ea typeface="標楷體" pitchFamily="65" charset="-120"/>
              </a:rPr>
              <a:t>)</a:t>
            </a:r>
            <a:r>
              <a:rPr lang="zh-TW" altLang="en-US" sz="2800" u="sng" dirty="0" smtClean="0">
                <a:solidFill>
                  <a:srgbClr val="2C2842"/>
                </a:solidFill>
                <a:latin typeface="標楷體" pitchFamily="65" charset="-120"/>
                <a:ea typeface="標楷體" pitchFamily="65" charset="-120"/>
              </a:rPr>
              <a:t>平均</a:t>
            </a:r>
            <a:r>
              <a:rPr lang="en-US" altLang="zh-TW" sz="2800" u="sng" dirty="0">
                <a:solidFill>
                  <a:srgbClr val="2C2842"/>
                </a:solidFill>
                <a:latin typeface="Times New Roman" pitchFamily="18" charset="0"/>
                <a:ea typeface="標楷體" pitchFamily="65" charset="-120"/>
                <a:cs typeface="Times New Roman" pitchFamily="18" charset="0"/>
              </a:rPr>
              <a:t>Y</a:t>
            </a:r>
            <a:r>
              <a:rPr lang="zh-TW" altLang="en-US" sz="2800" u="sng" dirty="0" smtClean="0">
                <a:solidFill>
                  <a:srgbClr val="2C2842"/>
                </a:solidFill>
                <a:latin typeface="標楷體" pitchFamily="65" charset="-120"/>
                <a:ea typeface="標楷體" pitchFamily="65" charset="-120"/>
              </a:rPr>
              <a:t>值</a:t>
            </a:r>
            <a:r>
              <a:rPr lang="en-US" altLang="zh-TW" sz="2800" u="sng" dirty="0" smtClean="0">
                <a:solidFill>
                  <a:srgbClr val="2C2842"/>
                </a:solidFill>
                <a:latin typeface="標楷體" pitchFamily="65" charset="-120"/>
                <a:ea typeface="標楷體" pitchFamily="65" charset="-120"/>
              </a:rPr>
              <a:t>(</a:t>
            </a:r>
            <a:r>
              <a:rPr lang="zh-TW" altLang="en-US" sz="2800" u="sng" dirty="0" smtClean="0">
                <a:solidFill>
                  <a:srgbClr val="2C2842"/>
                </a:solidFill>
                <a:latin typeface="標楷體" pitchFamily="65" charset="-120"/>
                <a:ea typeface="標楷體" pitchFamily="65" charset="-120"/>
              </a:rPr>
              <a:t>平均房價</a:t>
            </a:r>
            <a:r>
              <a:rPr lang="en-US" altLang="zh-TW" sz="2800" u="sng" dirty="0" smtClean="0">
                <a:solidFill>
                  <a:srgbClr val="2C2842"/>
                </a:solidFill>
                <a:latin typeface="標楷體" pitchFamily="65" charset="-120"/>
                <a:ea typeface="標楷體" pitchFamily="65" charset="-120"/>
              </a:rPr>
              <a:t>)</a:t>
            </a:r>
            <a:r>
              <a:rPr lang="zh-TW" altLang="en-US" sz="2800" u="sng" dirty="0" smtClean="0">
                <a:solidFill>
                  <a:srgbClr val="2C2842"/>
                </a:solidFill>
                <a:latin typeface="標楷體" pitchFamily="65" charset="-120"/>
                <a:ea typeface="標楷體" pitchFamily="65" charset="-120"/>
              </a:rPr>
              <a:t>的差異。</a:t>
            </a:r>
            <a:endParaRPr lang="en-US" altLang="zh-TW" sz="2800" dirty="0" smtClean="0">
              <a:solidFill>
                <a:srgbClr val="2C2842"/>
              </a:solidFill>
              <a:latin typeface="Arial" pitchFamily="34" charset="0"/>
              <a:ea typeface="標楷體" pitchFamily="65" charset="-120"/>
            </a:endParaRPr>
          </a:p>
        </p:txBody>
      </p:sp>
      <p:sp>
        <p:nvSpPr>
          <p:cNvPr id="1638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16389" name="Object 4"/>
          <p:cNvGraphicFramePr>
            <a:graphicFrameLocks noChangeAspect="1"/>
          </p:cNvGraphicFramePr>
          <p:nvPr>
            <p:extLst>
              <p:ext uri="{D42A27DB-BD31-4B8C-83A1-F6EECF244321}">
                <p14:modId xmlns:p14="http://schemas.microsoft.com/office/powerpoint/2010/main" val="519943363"/>
              </p:ext>
            </p:extLst>
          </p:nvPr>
        </p:nvGraphicFramePr>
        <p:xfrm>
          <a:off x="1279572" y="2743200"/>
          <a:ext cx="433387" cy="457200"/>
        </p:xfrm>
        <a:graphic>
          <a:graphicData uri="http://schemas.openxmlformats.org/presentationml/2006/ole">
            <mc:AlternateContent xmlns:mc="http://schemas.openxmlformats.org/markup-compatibility/2006">
              <mc:Choice xmlns:v="urn:schemas-microsoft-com:vml" Requires="v">
                <p:oleObj spid="_x0000_s16633" name="方程式" r:id="rId4" imgW="177480" imgH="190440" progId="Equation.3">
                  <p:embed/>
                </p:oleObj>
              </mc:Choice>
              <mc:Fallback>
                <p:oleObj name="方程式" r:id="rId4" imgW="177480" imgH="190440" progId="Equation.3">
                  <p:embed/>
                  <p:pic>
                    <p:nvPicPr>
                      <p:cNvPr id="0" name="Object 4"/>
                      <p:cNvPicPr>
                        <a:picLocks noChangeAspect="1" noChangeArrowheads="1"/>
                      </p:cNvPicPr>
                      <p:nvPr/>
                    </p:nvPicPr>
                    <p:blipFill>
                      <a:blip r:embed="rId5"/>
                      <a:srcRect/>
                      <a:stretch>
                        <a:fillRect/>
                      </a:stretch>
                    </p:blipFill>
                    <p:spPr bwMode="auto">
                      <a:xfrm>
                        <a:off x="1279572" y="2743200"/>
                        <a:ext cx="433387"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0" name="Rectangle 7"/>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16391" name="Object 6"/>
          <p:cNvGraphicFramePr>
            <a:graphicFrameLocks noChangeAspect="1"/>
          </p:cNvGraphicFramePr>
          <p:nvPr>
            <p:extLst>
              <p:ext uri="{D42A27DB-BD31-4B8C-83A1-F6EECF244321}">
                <p14:modId xmlns:p14="http://schemas.microsoft.com/office/powerpoint/2010/main" val="4027163168"/>
              </p:ext>
            </p:extLst>
          </p:nvPr>
        </p:nvGraphicFramePr>
        <p:xfrm>
          <a:off x="7239000" y="3200400"/>
          <a:ext cx="778851" cy="382780"/>
        </p:xfrm>
        <a:graphic>
          <a:graphicData uri="http://schemas.openxmlformats.org/presentationml/2006/ole">
            <mc:AlternateContent xmlns:mc="http://schemas.openxmlformats.org/markup-compatibility/2006">
              <mc:Choice xmlns:v="urn:schemas-microsoft-com:vml" Requires="v">
                <p:oleObj spid="_x0000_s16634" name="方程式" r:id="rId6" imgW="380880" imgH="190440" progId="Equation.3">
                  <p:embed/>
                </p:oleObj>
              </mc:Choice>
              <mc:Fallback>
                <p:oleObj name="方程式" r:id="rId6" imgW="380880" imgH="190440" progId="Equation.3">
                  <p:embed/>
                  <p:pic>
                    <p:nvPicPr>
                      <p:cNvPr id="0" name="Object 6"/>
                      <p:cNvPicPr>
                        <a:picLocks noChangeAspect="1" noChangeArrowheads="1"/>
                      </p:cNvPicPr>
                      <p:nvPr/>
                    </p:nvPicPr>
                    <p:blipFill>
                      <a:blip r:embed="rId7"/>
                      <a:srcRect/>
                      <a:stretch>
                        <a:fillRect/>
                      </a:stretch>
                    </p:blipFill>
                    <p:spPr bwMode="auto">
                      <a:xfrm>
                        <a:off x="7239000" y="3200400"/>
                        <a:ext cx="778851" cy="382780"/>
                      </a:xfrm>
                      <a:prstGeom prst="rect">
                        <a:avLst/>
                      </a:prstGeom>
                      <a:noFill/>
                      <a:extLst/>
                    </p:spPr>
                  </p:pic>
                </p:oleObj>
              </mc:Fallback>
            </mc:AlternateContent>
          </a:graphicData>
        </a:graphic>
      </p:graphicFrame>
      <p:sp>
        <p:nvSpPr>
          <p:cNvPr id="16392" name="Rectangle 9"/>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16393" name="Object 8"/>
          <p:cNvGraphicFramePr>
            <a:graphicFrameLocks noChangeAspect="1"/>
          </p:cNvGraphicFramePr>
          <p:nvPr>
            <p:extLst>
              <p:ext uri="{D42A27DB-BD31-4B8C-83A1-F6EECF244321}">
                <p14:modId xmlns:p14="http://schemas.microsoft.com/office/powerpoint/2010/main" val="3239825986"/>
              </p:ext>
            </p:extLst>
          </p:nvPr>
        </p:nvGraphicFramePr>
        <p:xfrm>
          <a:off x="5334000" y="2743200"/>
          <a:ext cx="404812" cy="457200"/>
        </p:xfrm>
        <a:graphic>
          <a:graphicData uri="http://schemas.openxmlformats.org/presentationml/2006/ole">
            <mc:AlternateContent xmlns:mc="http://schemas.openxmlformats.org/markup-compatibility/2006">
              <mc:Choice xmlns:v="urn:schemas-microsoft-com:vml" Requires="v">
                <p:oleObj spid="_x0000_s16635" name="方程式" r:id="rId8" imgW="164880" imgH="190440" progId="Equation.3">
                  <p:embed/>
                </p:oleObj>
              </mc:Choice>
              <mc:Fallback>
                <p:oleObj name="方程式" r:id="rId8" imgW="164880" imgH="190440" progId="Equation.3">
                  <p:embed/>
                  <p:pic>
                    <p:nvPicPr>
                      <p:cNvPr id="0" name="Object 8"/>
                      <p:cNvPicPr>
                        <a:picLocks noChangeAspect="1" noChangeArrowheads="1"/>
                      </p:cNvPicPr>
                      <p:nvPr/>
                    </p:nvPicPr>
                    <p:blipFill>
                      <a:blip r:embed="rId9"/>
                      <a:srcRect/>
                      <a:stretch>
                        <a:fillRect/>
                      </a:stretch>
                    </p:blipFill>
                    <p:spPr bwMode="auto">
                      <a:xfrm>
                        <a:off x="5334000" y="2743200"/>
                        <a:ext cx="404812"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4" name="Rectangle 11"/>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sp>
        <p:nvSpPr>
          <p:cNvPr id="16396" name="Rectangle 13"/>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16397" name="Object 12"/>
          <p:cNvGraphicFramePr>
            <a:graphicFrameLocks noChangeAspect="1"/>
          </p:cNvGraphicFramePr>
          <p:nvPr>
            <p:extLst>
              <p:ext uri="{D42A27DB-BD31-4B8C-83A1-F6EECF244321}">
                <p14:modId xmlns:p14="http://schemas.microsoft.com/office/powerpoint/2010/main" val="2606750801"/>
              </p:ext>
            </p:extLst>
          </p:nvPr>
        </p:nvGraphicFramePr>
        <p:xfrm>
          <a:off x="5867400" y="4876800"/>
          <a:ext cx="381000" cy="401934"/>
        </p:xfrm>
        <a:graphic>
          <a:graphicData uri="http://schemas.openxmlformats.org/presentationml/2006/ole">
            <mc:AlternateContent xmlns:mc="http://schemas.openxmlformats.org/markup-compatibility/2006">
              <mc:Choice xmlns:v="urn:schemas-microsoft-com:vml" Requires="v">
                <p:oleObj spid="_x0000_s16636" name="方程式" r:id="rId10" imgW="177480" imgH="190440" progId="Equation.3">
                  <p:embed/>
                </p:oleObj>
              </mc:Choice>
              <mc:Fallback>
                <p:oleObj name="方程式" r:id="rId10" imgW="177480" imgH="190440" progId="Equation.3">
                  <p:embed/>
                  <p:pic>
                    <p:nvPicPr>
                      <p:cNvPr id="0" name="Object 12"/>
                      <p:cNvPicPr>
                        <a:picLocks noChangeAspect="1" noChangeArrowheads="1"/>
                      </p:cNvPicPr>
                      <p:nvPr/>
                    </p:nvPicPr>
                    <p:blipFill>
                      <a:blip r:embed="rId11"/>
                      <a:srcRect/>
                      <a:stretch>
                        <a:fillRect/>
                      </a:stretch>
                    </p:blipFill>
                    <p:spPr bwMode="auto">
                      <a:xfrm>
                        <a:off x="5867400" y="4876800"/>
                        <a:ext cx="381000" cy="401934"/>
                      </a:xfrm>
                      <a:prstGeom prst="rect">
                        <a:avLst/>
                      </a:prstGeom>
                      <a:noFill/>
                      <a:extLst/>
                    </p:spPr>
                  </p:pic>
                </p:oleObj>
              </mc:Fallback>
            </mc:AlternateContent>
          </a:graphicData>
        </a:graphic>
      </p:graphicFrame>
      <p:sp>
        <p:nvSpPr>
          <p:cNvPr id="16398" name="Rectangle 15"/>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16399" name="Object 14"/>
          <p:cNvGraphicFramePr>
            <a:graphicFrameLocks noChangeAspect="1"/>
          </p:cNvGraphicFramePr>
          <p:nvPr>
            <p:extLst>
              <p:ext uri="{D42A27DB-BD31-4B8C-83A1-F6EECF244321}">
                <p14:modId xmlns:p14="http://schemas.microsoft.com/office/powerpoint/2010/main" val="2657036886"/>
              </p:ext>
            </p:extLst>
          </p:nvPr>
        </p:nvGraphicFramePr>
        <p:xfrm>
          <a:off x="2895600" y="4495800"/>
          <a:ext cx="1143000" cy="397086"/>
        </p:xfrm>
        <a:graphic>
          <a:graphicData uri="http://schemas.openxmlformats.org/presentationml/2006/ole">
            <mc:AlternateContent xmlns:mc="http://schemas.openxmlformats.org/markup-compatibility/2006">
              <mc:Choice xmlns:v="urn:schemas-microsoft-com:vml" Requires="v">
                <p:oleObj spid="_x0000_s16637" name="方程式" r:id="rId12" imgW="558720" imgH="190440" progId="Equation.3">
                  <p:embed/>
                </p:oleObj>
              </mc:Choice>
              <mc:Fallback>
                <p:oleObj name="方程式" r:id="rId12" imgW="558720" imgH="190440" progId="Equation.3">
                  <p:embed/>
                  <p:pic>
                    <p:nvPicPr>
                      <p:cNvPr id="0" name="Object 14"/>
                      <p:cNvPicPr>
                        <a:picLocks noChangeAspect="1" noChangeArrowheads="1"/>
                      </p:cNvPicPr>
                      <p:nvPr/>
                    </p:nvPicPr>
                    <p:blipFill>
                      <a:blip r:embed="rId13"/>
                      <a:srcRect/>
                      <a:stretch>
                        <a:fillRect/>
                      </a:stretch>
                    </p:blipFill>
                    <p:spPr bwMode="auto">
                      <a:xfrm>
                        <a:off x="2895600" y="4495800"/>
                        <a:ext cx="1143000" cy="397086"/>
                      </a:xfrm>
                      <a:prstGeom prst="rect">
                        <a:avLst/>
                      </a:prstGeom>
                      <a:noFill/>
                      <a:extLst/>
                    </p:spPr>
                  </p:pic>
                </p:oleObj>
              </mc:Fallback>
            </mc:AlternateContent>
          </a:graphicData>
        </a:graphic>
      </p:graphicFrame>
      <p:sp>
        <p:nvSpPr>
          <p:cNvPr id="16400" name="Rectangle 17"/>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16401" name="Object 16"/>
          <p:cNvGraphicFramePr>
            <a:graphicFrameLocks noChangeAspect="1"/>
          </p:cNvGraphicFramePr>
          <p:nvPr>
            <p:extLst>
              <p:ext uri="{D42A27DB-BD31-4B8C-83A1-F6EECF244321}">
                <p14:modId xmlns:p14="http://schemas.microsoft.com/office/powerpoint/2010/main" val="548924097"/>
              </p:ext>
            </p:extLst>
          </p:nvPr>
        </p:nvGraphicFramePr>
        <p:xfrm>
          <a:off x="4267200" y="4038600"/>
          <a:ext cx="1752600" cy="403154"/>
        </p:xfrm>
        <a:graphic>
          <a:graphicData uri="http://schemas.openxmlformats.org/presentationml/2006/ole">
            <mc:AlternateContent xmlns:mc="http://schemas.openxmlformats.org/markup-compatibility/2006">
              <mc:Choice xmlns:v="urn:schemas-microsoft-com:vml" Requires="v">
                <p:oleObj spid="_x0000_s16638" name="方程式" r:id="rId14" imgW="812520" imgH="190440" progId="Equation.3">
                  <p:embed/>
                </p:oleObj>
              </mc:Choice>
              <mc:Fallback>
                <p:oleObj name="方程式" r:id="rId14" imgW="812520" imgH="190440" progId="Equation.3">
                  <p:embed/>
                  <p:pic>
                    <p:nvPicPr>
                      <p:cNvPr id="0" name="Object 16"/>
                      <p:cNvPicPr>
                        <a:picLocks noChangeAspect="1" noChangeArrowheads="1"/>
                      </p:cNvPicPr>
                      <p:nvPr/>
                    </p:nvPicPr>
                    <p:blipFill>
                      <a:blip r:embed="rId15"/>
                      <a:srcRect/>
                      <a:stretch>
                        <a:fillRect/>
                      </a:stretch>
                    </p:blipFill>
                    <p:spPr bwMode="auto">
                      <a:xfrm>
                        <a:off x="4267200" y="4038600"/>
                        <a:ext cx="1752600" cy="403154"/>
                      </a:xfrm>
                      <a:prstGeom prst="rect">
                        <a:avLst/>
                      </a:prstGeom>
                      <a:noFill/>
                      <a:extLst/>
                    </p:spPr>
                  </p:pic>
                </p:oleObj>
              </mc:Fallback>
            </mc:AlternateContent>
          </a:graphicData>
        </a:graphic>
      </p:graphicFrame>
      <p:graphicFrame>
        <p:nvGraphicFramePr>
          <p:cNvPr id="16402" name="Object 4"/>
          <p:cNvGraphicFramePr>
            <a:graphicFrameLocks noChangeAspect="1"/>
          </p:cNvGraphicFramePr>
          <p:nvPr>
            <p:extLst>
              <p:ext uri="{D42A27DB-BD31-4B8C-83A1-F6EECF244321}">
                <p14:modId xmlns:p14="http://schemas.microsoft.com/office/powerpoint/2010/main" val="661554789"/>
              </p:ext>
            </p:extLst>
          </p:nvPr>
        </p:nvGraphicFramePr>
        <p:xfrm>
          <a:off x="2193131" y="2120883"/>
          <a:ext cx="3343275" cy="449263"/>
        </p:xfrm>
        <a:graphic>
          <a:graphicData uri="http://schemas.openxmlformats.org/presentationml/2006/ole">
            <mc:AlternateContent xmlns:mc="http://schemas.openxmlformats.org/markup-compatibility/2006">
              <mc:Choice xmlns:v="urn:schemas-microsoft-com:vml" Requires="v">
                <p:oleObj spid="_x0000_s16639" name="方程式" r:id="rId16" imgW="1409400" imgH="190440" progId="Equation.3">
                  <p:embed/>
                </p:oleObj>
              </mc:Choice>
              <mc:Fallback>
                <p:oleObj name="方程式" r:id="rId16" imgW="1409400" imgH="190440" progId="Equation.3">
                  <p:embed/>
                  <p:pic>
                    <p:nvPicPr>
                      <p:cNvPr id="0" name="Picture 18"/>
                      <p:cNvPicPr>
                        <a:picLocks noChangeAspect="1" noChangeArrowheads="1"/>
                      </p:cNvPicPr>
                      <p:nvPr/>
                    </p:nvPicPr>
                    <p:blipFill>
                      <a:blip r:embed="rId17"/>
                      <a:srcRect/>
                      <a:stretch>
                        <a:fillRect/>
                      </a:stretch>
                    </p:blipFill>
                    <p:spPr bwMode="auto">
                      <a:xfrm>
                        <a:off x="2193131" y="2120883"/>
                        <a:ext cx="3343275" cy="449263"/>
                      </a:xfrm>
                      <a:prstGeom prst="rect">
                        <a:avLst/>
                      </a:prstGeom>
                      <a:noFill/>
                      <a:extLst/>
                    </p:spPr>
                  </p:pic>
                </p:oleObj>
              </mc:Fallback>
            </mc:AlternateContent>
          </a:graphicData>
        </a:graphic>
      </p:graphicFrame>
      <p:graphicFrame>
        <p:nvGraphicFramePr>
          <p:cNvPr id="2" name="物件 1"/>
          <p:cNvGraphicFramePr>
            <a:graphicFrameLocks noChangeAspect="1"/>
          </p:cNvGraphicFramePr>
          <p:nvPr>
            <p:extLst>
              <p:ext uri="{D42A27DB-BD31-4B8C-83A1-F6EECF244321}">
                <p14:modId xmlns:p14="http://schemas.microsoft.com/office/powerpoint/2010/main" val="1359679080"/>
              </p:ext>
            </p:extLst>
          </p:nvPr>
        </p:nvGraphicFramePr>
        <p:xfrm>
          <a:off x="1712959" y="3605847"/>
          <a:ext cx="762000" cy="401199"/>
        </p:xfrm>
        <a:graphic>
          <a:graphicData uri="http://schemas.openxmlformats.org/presentationml/2006/ole">
            <mc:AlternateContent xmlns:mc="http://schemas.openxmlformats.org/markup-compatibility/2006">
              <mc:Choice xmlns:v="urn:schemas-microsoft-com:vml" Requires="v">
                <p:oleObj spid="_x0000_s16640" name="方程式" r:id="rId18" imgW="355320" imgH="190440" progId="Equation.3">
                  <p:embed/>
                </p:oleObj>
              </mc:Choice>
              <mc:Fallback>
                <p:oleObj name="方程式" r:id="rId18" imgW="355320" imgH="190440" progId="Equation.3">
                  <p:embed/>
                  <p:pic>
                    <p:nvPicPr>
                      <p:cNvPr id="0" name="Object 6"/>
                      <p:cNvPicPr>
                        <a:picLocks noChangeAspect="1" noChangeArrowheads="1"/>
                      </p:cNvPicPr>
                      <p:nvPr/>
                    </p:nvPicPr>
                    <p:blipFill>
                      <a:blip r:embed="rId19"/>
                      <a:srcRect/>
                      <a:stretch>
                        <a:fillRect/>
                      </a:stretch>
                    </p:blipFill>
                    <p:spPr bwMode="auto">
                      <a:xfrm>
                        <a:off x="1712959" y="3605847"/>
                        <a:ext cx="762000" cy="401199"/>
                      </a:xfrm>
                      <a:prstGeom prst="rect">
                        <a:avLst/>
                      </a:prstGeom>
                      <a:noFill/>
                      <a:ln>
                        <a:noFill/>
                      </a:ln>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5</a:t>
            </a:fld>
            <a:endParaRPr lang="en-US" altLang="zh-TW">
              <a:solidFill>
                <a:schemeClr val="tx2"/>
              </a:solidFill>
            </a:endParaRPr>
          </a:p>
        </p:txBody>
      </p:sp>
      <p:sp>
        <p:nvSpPr>
          <p:cNvPr id="2057" name="Rectangle 2"/>
          <p:cNvSpPr>
            <a:spLocks noGrp="1" noChangeArrowheads="1"/>
          </p:cNvSpPr>
          <p:nvPr>
            <p:ph type="title" idx="4294967295"/>
          </p:nvPr>
        </p:nvSpPr>
        <p:spPr>
          <a:xfrm>
            <a:off x="443753" y="468313"/>
            <a:ext cx="8229600" cy="722312"/>
          </a:xfrm>
        </p:spPr>
        <p:txBody>
          <a:bodyPr anchor="ctr">
            <a:no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截距</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項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(3/10)</a:t>
            </a:r>
            <a:endPar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6387" name="Rectangle 3"/>
          <p:cNvSpPr>
            <a:spLocks noGrp="1" noChangeArrowheads="1"/>
          </p:cNvSpPr>
          <p:nvPr>
            <p:ph idx="4294967295"/>
          </p:nvPr>
        </p:nvSpPr>
        <p:spPr>
          <a:xfrm>
            <a:off x="419100" y="1295400"/>
            <a:ext cx="8305800" cy="4800600"/>
          </a:xfrm>
        </p:spPr>
        <p:txBody>
          <a:bodyPr>
            <a:normAutofit lnSpcReduction="10000"/>
          </a:bodyPr>
          <a:lstStyle/>
          <a:p>
            <a:pPr algn="just">
              <a:lnSpc>
                <a:spcPct val="110000"/>
              </a:lnSpc>
              <a:spcBef>
                <a:spcPts val="600"/>
              </a:spcBef>
              <a:buFont typeface="Wingdings" panose="05000000000000000000" pitchFamily="2" charset="2"/>
              <a:buChar char="Ø"/>
            </a:pPr>
            <a:r>
              <a:rPr lang="zh-TW" altLang="en-US" sz="2800" dirty="0" smtClean="0">
                <a:solidFill>
                  <a:srgbClr val="2C2842"/>
                </a:solidFill>
                <a:latin typeface="Times New Roman" pitchFamily="18" charset="0"/>
                <a:ea typeface="標楷體" pitchFamily="65" charset="-120"/>
                <a:cs typeface="Times New Roman" pitchFamily="18" charset="0"/>
              </a:rPr>
              <a:t>由於虛擬變數的值為</a:t>
            </a:r>
            <a:r>
              <a:rPr lang="en-US" altLang="zh-TW" sz="2800" dirty="0" smtClean="0">
                <a:solidFill>
                  <a:srgbClr val="2C2842"/>
                </a:solidFill>
                <a:latin typeface="Times New Roman" pitchFamily="18" charset="0"/>
                <a:ea typeface="標楷體" pitchFamily="65" charset="-120"/>
                <a:cs typeface="Times New Roman" pitchFamily="18" charset="0"/>
              </a:rPr>
              <a:t>0</a:t>
            </a:r>
            <a:r>
              <a:rPr lang="zh-TW" altLang="en-US" sz="2800" dirty="0" smtClean="0">
                <a:solidFill>
                  <a:srgbClr val="2C2842"/>
                </a:solidFill>
                <a:latin typeface="Times New Roman" pitchFamily="18" charset="0"/>
                <a:ea typeface="標楷體" pitchFamily="65" charset="-120"/>
                <a:cs typeface="Times New Roman" pitchFamily="18" charset="0"/>
              </a:rPr>
              <a:t>或</a:t>
            </a:r>
            <a:r>
              <a:rPr lang="en-US" altLang="zh-TW" sz="2800" dirty="0" smtClean="0">
                <a:solidFill>
                  <a:srgbClr val="2C2842"/>
                </a:solidFill>
                <a:latin typeface="Times New Roman" pitchFamily="18" charset="0"/>
                <a:ea typeface="標楷體" pitchFamily="65" charset="-120"/>
                <a:cs typeface="Times New Roman" pitchFamily="18" charset="0"/>
              </a:rPr>
              <a:t>1</a:t>
            </a:r>
            <a:r>
              <a:rPr lang="zh-TW" altLang="en-US" sz="2800" dirty="0" smtClean="0">
                <a:solidFill>
                  <a:srgbClr val="2C2842"/>
                </a:solidFill>
                <a:latin typeface="Times New Roman" pitchFamily="18" charset="0"/>
                <a:ea typeface="標楷體" pitchFamily="65" charset="-120"/>
                <a:cs typeface="Times New Roman" pitchFamily="18" charset="0"/>
              </a:rPr>
              <a:t>，因此    稱為斜率項其實並不恰當，真正的意義為</a:t>
            </a:r>
            <a:r>
              <a:rPr lang="zh-TW" altLang="en-US" sz="2800" u="sng" dirty="0" smtClean="0">
                <a:solidFill>
                  <a:srgbClr val="0070C0"/>
                </a:solidFill>
                <a:latin typeface="Times New Roman" pitchFamily="18" charset="0"/>
                <a:ea typeface="標楷體" pitchFamily="65" charset="-120"/>
                <a:cs typeface="Times New Roman" pitchFamily="18" charset="0"/>
              </a:rPr>
              <a:t>截距項的差異</a:t>
            </a:r>
            <a:r>
              <a:rPr lang="en-US" altLang="zh-TW" sz="2800" dirty="0" smtClean="0">
                <a:solidFill>
                  <a:srgbClr val="2C2842"/>
                </a:solidFill>
                <a:latin typeface="Times New Roman" pitchFamily="18" charset="0"/>
                <a:ea typeface="標楷體" pitchFamily="65" charset="-120"/>
                <a:cs typeface="Times New Roman" pitchFamily="18" charset="0"/>
              </a:rPr>
              <a:t>(differential intercept coefficient)</a:t>
            </a:r>
            <a:r>
              <a:rPr lang="zh-TW" altLang="en-US" sz="2800" dirty="0" smtClean="0">
                <a:solidFill>
                  <a:srgbClr val="2C2842"/>
                </a:solidFill>
                <a:latin typeface="Times New Roman" pitchFamily="18" charset="0"/>
                <a:ea typeface="標楷體" pitchFamily="65" charset="-120"/>
                <a:cs typeface="Times New Roman" pitchFamily="18" charset="0"/>
              </a:rPr>
              <a:t>。</a:t>
            </a:r>
            <a:r>
              <a:rPr lang="en-US" altLang="zh-TW" sz="2800" dirty="0" smtClean="0">
                <a:solidFill>
                  <a:srgbClr val="2C2842"/>
                </a:solidFill>
                <a:latin typeface="Times New Roman" pitchFamily="18" charset="0"/>
                <a:ea typeface="標楷體" pitchFamily="65" charset="-120"/>
                <a:cs typeface="Times New Roman" pitchFamily="18" charset="0"/>
              </a:rPr>
              <a:t> </a:t>
            </a:r>
          </a:p>
          <a:p>
            <a:pPr algn="just">
              <a:lnSpc>
                <a:spcPct val="110000"/>
              </a:lnSpc>
              <a:spcBef>
                <a:spcPts val="600"/>
              </a:spcBef>
              <a:buFont typeface="Wingdings" panose="05000000000000000000" pitchFamily="2" charset="2"/>
              <a:buChar char="Ø"/>
            </a:pPr>
            <a:r>
              <a:rPr lang="zh-TW" altLang="en-US" sz="2800" dirty="0" smtClean="0">
                <a:solidFill>
                  <a:srgbClr val="2C2842"/>
                </a:solidFill>
                <a:latin typeface="Times New Roman" pitchFamily="18" charset="0"/>
                <a:ea typeface="標楷體" pitchFamily="65" charset="-120"/>
                <a:cs typeface="Times New Roman" pitchFamily="18" charset="0"/>
              </a:rPr>
              <a:t>透過 </a:t>
            </a:r>
            <a:r>
              <a:rPr lang="en-US" altLang="zh-TW" sz="2800" i="1" dirty="0" smtClean="0">
                <a:solidFill>
                  <a:srgbClr val="2C2842"/>
                </a:solidFill>
                <a:latin typeface="Times New Roman" pitchFamily="18" charset="0"/>
                <a:ea typeface="標楷體" pitchFamily="65" charset="-120"/>
                <a:cs typeface="Times New Roman" pitchFamily="18" charset="0"/>
              </a:rPr>
              <a:t>t </a:t>
            </a:r>
            <a:r>
              <a:rPr lang="zh-TW" altLang="en-US" sz="2800" dirty="0" smtClean="0">
                <a:solidFill>
                  <a:srgbClr val="2C2842"/>
                </a:solidFill>
                <a:latin typeface="Times New Roman" pitchFamily="18" charset="0"/>
                <a:ea typeface="標楷體" pitchFamily="65" charset="-120"/>
                <a:cs typeface="Times New Roman" pitchFamily="18" charset="0"/>
              </a:rPr>
              <a:t>檢定</a:t>
            </a:r>
            <a:r>
              <a:rPr lang="en-US" altLang="zh-TW" sz="2800" dirty="0" smtClean="0">
                <a:solidFill>
                  <a:srgbClr val="2C2842"/>
                </a:solidFill>
                <a:latin typeface="Times New Roman" pitchFamily="18" charset="0"/>
                <a:ea typeface="標楷體" pitchFamily="65" charset="-120"/>
                <a:cs typeface="Times New Roman" pitchFamily="18" charset="0"/>
              </a:rPr>
              <a:t>(</a:t>
            </a:r>
            <a:r>
              <a:rPr lang="zh-TW" altLang="en-US" sz="2800" dirty="0" smtClean="0">
                <a:solidFill>
                  <a:srgbClr val="2C2842"/>
                </a:solidFill>
                <a:latin typeface="Times New Roman" pitchFamily="18" charset="0"/>
                <a:ea typeface="標楷體" pitchFamily="65" charset="-120"/>
                <a:cs typeface="Times New Roman" pitchFamily="18" charset="0"/>
              </a:rPr>
              <a:t>檢定    是否顯著異於零</a:t>
            </a:r>
            <a:r>
              <a:rPr lang="en-US" altLang="zh-TW" sz="2800" dirty="0" smtClean="0">
                <a:solidFill>
                  <a:srgbClr val="2C2842"/>
                </a:solidFill>
                <a:latin typeface="Times New Roman" pitchFamily="18" charset="0"/>
                <a:ea typeface="標楷體" pitchFamily="65" charset="-120"/>
                <a:cs typeface="Times New Roman" pitchFamily="18" charset="0"/>
              </a:rPr>
              <a:t>)</a:t>
            </a:r>
            <a:r>
              <a:rPr lang="zh-TW" altLang="en-US" sz="2800" dirty="0" smtClean="0">
                <a:solidFill>
                  <a:srgbClr val="2C2842"/>
                </a:solidFill>
                <a:latin typeface="Times New Roman" pitchFamily="18" charset="0"/>
                <a:ea typeface="標楷體" pitchFamily="65" charset="-120"/>
                <a:cs typeface="Times New Roman" pitchFamily="18" charset="0"/>
              </a:rPr>
              <a:t>，可以判斷在相同坪數之下</a:t>
            </a:r>
            <a:r>
              <a:rPr lang="zh-TW" altLang="en-US" sz="2800" dirty="0" smtClean="0">
                <a:solidFill>
                  <a:srgbClr val="2C2842"/>
                </a:solidFill>
                <a:latin typeface="新細明體"/>
                <a:ea typeface="新細明體"/>
                <a:cs typeface="Times New Roman" pitchFamily="18" charset="0"/>
              </a:rPr>
              <a:t>，</a:t>
            </a:r>
            <a:r>
              <a:rPr lang="zh-TW" altLang="en-US" sz="2800" dirty="0" smtClean="0">
                <a:solidFill>
                  <a:srgbClr val="2C2842"/>
                </a:solidFill>
                <a:latin typeface="Times New Roman" pitchFamily="18" charset="0"/>
                <a:ea typeface="標楷體" pitchFamily="65" charset="-120"/>
                <a:cs typeface="Times New Roman" pitchFamily="18" charset="0"/>
              </a:rPr>
              <a:t>市區和非市區的平均房價是否有顯著差別。</a:t>
            </a:r>
            <a:endParaRPr lang="en-US" altLang="zh-TW" sz="2800" dirty="0" smtClean="0">
              <a:solidFill>
                <a:srgbClr val="2C2842"/>
              </a:solidFill>
              <a:latin typeface="Times New Roman" pitchFamily="18" charset="0"/>
              <a:ea typeface="標楷體" pitchFamily="65" charset="-120"/>
              <a:cs typeface="Times New Roman" pitchFamily="18" charset="0"/>
            </a:endParaRPr>
          </a:p>
          <a:p>
            <a:pPr algn="just">
              <a:lnSpc>
                <a:spcPct val="110000"/>
              </a:lnSpc>
              <a:spcBef>
                <a:spcPts val="600"/>
              </a:spcBef>
              <a:buFont typeface="Wingdings" panose="05000000000000000000" pitchFamily="2" charset="2"/>
              <a:buChar char="Ø"/>
            </a:pPr>
            <a:r>
              <a:rPr lang="zh-TW" altLang="en-US" sz="2800" dirty="0" smtClean="0">
                <a:solidFill>
                  <a:srgbClr val="2C2842"/>
                </a:solidFill>
                <a:latin typeface="Times New Roman" pitchFamily="18" charset="0"/>
                <a:ea typeface="標楷體" pitchFamily="65" charset="-120"/>
                <a:cs typeface="Times New Roman" pitchFamily="18" charset="0"/>
              </a:rPr>
              <a:t>式中應該設定市區還是非市區的虛擬變數值為零</a:t>
            </a:r>
            <a:r>
              <a:rPr lang="en-US" altLang="zh-TW" sz="2800" dirty="0" smtClean="0">
                <a:solidFill>
                  <a:srgbClr val="2C2842"/>
                </a:solidFill>
                <a:latin typeface="Times New Roman" pitchFamily="18" charset="0"/>
                <a:ea typeface="標楷體" pitchFamily="65" charset="-120"/>
                <a:cs typeface="Times New Roman" pitchFamily="18" charset="0"/>
              </a:rPr>
              <a:t>?</a:t>
            </a:r>
          </a:p>
          <a:p>
            <a:pPr marL="0" indent="0" algn="just">
              <a:lnSpc>
                <a:spcPct val="110000"/>
              </a:lnSpc>
              <a:spcBef>
                <a:spcPts val="600"/>
              </a:spcBef>
              <a:buNone/>
            </a:pPr>
            <a:r>
              <a:rPr lang="zh-TW" altLang="en-US" sz="2800" dirty="0" smtClean="0">
                <a:solidFill>
                  <a:srgbClr val="2C2842"/>
                </a:solidFill>
                <a:latin typeface="Times New Roman" pitchFamily="18" charset="0"/>
                <a:ea typeface="標楷體" pitchFamily="65" charset="-120"/>
                <a:cs typeface="Times New Roman" pitchFamily="18" charset="0"/>
              </a:rPr>
              <a:t>   在虛擬變數模型，虛擬變數值為零者稱為基準類別</a:t>
            </a:r>
            <a:r>
              <a:rPr lang="en-US" altLang="zh-TW" sz="2800" dirty="0" smtClean="0">
                <a:solidFill>
                  <a:srgbClr val="2C2842"/>
                </a:solidFill>
                <a:latin typeface="Times New Roman" pitchFamily="18" charset="0"/>
                <a:ea typeface="標楷體" pitchFamily="65" charset="-120"/>
                <a:cs typeface="Times New Roman" pitchFamily="18" charset="0"/>
              </a:rPr>
              <a:t>(base, reference or comparison category)</a:t>
            </a:r>
            <a:r>
              <a:rPr lang="zh-TW" altLang="en-US" sz="2800" dirty="0" smtClean="0">
                <a:solidFill>
                  <a:srgbClr val="2C2842"/>
                </a:solidFill>
                <a:latin typeface="新細明體"/>
                <a:ea typeface="新細明體"/>
                <a:cs typeface="Times New Roman" pitchFamily="18" charset="0"/>
              </a:rPr>
              <a:t>，</a:t>
            </a:r>
            <a:r>
              <a:rPr lang="zh-TW" altLang="en-US" sz="2800" dirty="0" smtClean="0">
                <a:solidFill>
                  <a:srgbClr val="2C2842"/>
                </a:solidFill>
                <a:latin typeface="Times New Roman" pitchFamily="18" charset="0"/>
                <a:ea typeface="標楷體" pitchFamily="65" charset="-120"/>
                <a:cs typeface="Times New Roman" pitchFamily="18" charset="0"/>
              </a:rPr>
              <a:t>選擇何種類別做為基準都可以，只要</a:t>
            </a:r>
            <a:r>
              <a:rPr lang="zh-TW" altLang="en-US" sz="2800" dirty="0">
                <a:solidFill>
                  <a:srgbClr val="2C2842"/>
                </a:solidFill>
                <a:latin typeface="Times New Roman" pitchFamily="18" charset="0"/>
                <a:ea typeface="標楷體" pitchFamily="65" charset="-120"/>
                <a:cs typeface="Times New Roman" pitchFamily="18" charset="0"/>
              </a:rPr>
              <a:t>注意估計結果的解釋</a:t>
            </a:r>
            <a:r>
              <a:rPr lang="zh-TW" altLang="en-US" sz="2800" dirty="0" smtClean="0">
                <a:solidFill>
                  <a:srgbClr val="2C2842"/>
                </a:solidFill>
                <a:latin typeface="Times New Roman" pitchFamily="18" charset="0"/>
                <a:ea typeface="標楷體" pitchFamily="65" charset="-120"/>
                <a:cs typeface="Times New Roman" pitchFamily="18" charset="0"/>
              </a:rPr>
              <a:t>即可</a:t>
            </a:r>
            <a:r>
              <a:rPr lang="zh-TW" altLang="en-US" sz="2800" dirty="0" smtClean="0">
                <a:solidFill>
                  <a:srgbClr val="2C2842"/>
                </a:solidFill>
                <a:latin typeface="新細明體"/>
                <a:ea typeface="新細明體"/>
                <a:cs typeface="Times New Roman" pitchFamily="18" charset="0"/>
              </a:rPr>
              <a:t>。</a:t>
            </a:r>
            <a:endParaRPr lang="en-US" altLang="zh-TW" sz="2800" dirty="0" smtClean="0">
              <a:solidFill>
                <a:srgbClr val="2C2842"/>
              </a:solidFill>
              <a:latin typeface="Times New Roman" pitchFamily="18" charset="0"/>
              <a:ea typeface="標楷體" pitchFamily="65" charset="-120"/>
              <a:cs typeface="Times New Roman" pitchFamily="18" charset="0"/>
            </a:endParaRPr>
          </a:p>
        </p:txBody>
      </p:sp>
      <p:sp>
        <p:nvSpPr>
          <p:cNvPr id="1638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sp>
        <p:nvSpPr>
          <p:cNvPr id="16390" name="Rectangle 7"/>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sp>
        <p:nvSpPr>
          <p:cNvPr id="16392" name="Rectangle 9"/>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sp>
        <p:nvSpPr>
          <p:cNvPr id="16394" name="Rectangle 11"/>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sp>
        <p:nvSpPr>
          <p:cNvPr id="16396" name="Rectangle 13"/>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16397" name="Object 12"/>
          <p:cNvGraphicFramePr>
            <a:graphicFrameLocks noChangeAspect="1"/>
          </p:cNvGraphicFramePr>
          <p:nvPr>
            <p:extLst>
              <p:ext uri="{D42A27DB-BD31-4B8C-83A1-F6EECF244321}">
                <p14:modId xmlns:p14="http://schemas.microsoft.com/office/powerpoint/2010/main" val="3406099547"/>
              </p:ext>
            </p:extLst>
          </p:nvPr>
        </p:nvGraphicFramePr>
        <p:xfrm>
          <a:off x="3429000" y="2712384"/>
          <a:ext cx="434975" cy="457200"/>
        </p:xfrm>
        <a:graphic>
          <a:graphicData uri="http://schemas.openxmlformats.org/presentationml/2006/ole">
            <mc:AlternateContent xmlns:mc="http://schemas.openxmlformats.org/markup-compatibility/2006">
              <mc:Choice xmlns:v="urn:schemas-microsoft-com:vml" Requires="v">
                <p:oleObj spid="_x0000_s58429" name="方程式" r:id="rId4" imgW="177480" imgH="190440" progId="Equation.3">
                  <p:embed/>
                </p:oleObj>
              </mc:Choice>
              <mc:Fallback>
                <p:oleObj name="方程式" r:id="rId4" imgW="177480" imgH="190440" progId="Equation.3">
                  <p:embed/>
                  <p:pic>
                    <p:nvPicPr>
                      <p:cNvPr id="0" name="Object 12"/>
                      <p:cNvPicPr>
                        <a:picLocks noChangeAspect="1" noChangeArrowheads="1"/>
                      </p:cNvPicPr>
                      <p:nvPr/>
                    </p:nvPicPr>
                    <p:blipFill>
                      <a:blip r:embed="rId5"/>
                      <a:srcRect/>
                      <a:stretch>
                        <a:fillRect/>
                      </a:stretch>
                    </p:blipFill>
                    <p:spPr bwMode="auto">
                      <a:xfrm>
                        <a:off x="3429000" y="2712384"/>
                        <a:ext cx="4349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8" name="Rectangle 15"/>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sp>
        <p:nvSpPr>
          <p:cNvPr id="16400" name="Rectangle 17"/>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16401" name="Object 16"/>
          <p:cNvGraphicFramePr>
            <a:graphicFrameLocks noChangeAspect="1"/>
          </p:cNvGraphicFramePr>
          <p:nvPr>
            <p:extLst>
              <p:ext uri="{D42A27DB-BD31-4B8C-83A1-F6EECF244321}">
                <p14:modId xmlns:p14="http://schemas.microsoft.com/office/powerpoint/2010/main" val="1476912402"/>
              </p:ext>
            </p:extLst>
          </p:nvPr>
        </p:nvGraphicFramePr>
        <p:xfrm>
          <a:off x="5715000" y="1345826"/>
          <a:ext cx="434975" cy="457200"/>
        </p:xfrm>
        <a:graphic>
          <a:graphicData uri="http://schemas.openxmlformats.org/presentationml/2006/ole">
            <mc:AlternateContent xmlns:mc="http://schemas.openxmlformats.org/markup-compatibility/2006">
              <mc:Choice xmlns:v="urn:schemas-microsoft-com:vml" Requires="v">
                <p:oleObj spid="_x0000_s58430" name="方程式" r:id="rId6" imgW="177480" imgH="190440" progId="Equation.3">
                  <p:embed/>
                </p:oleObj>
              </mc:Choice>
              <mc:Fallback>
                <p:oleObj name="方程式" r:id="rId6" imgW="177480" imgH="190440" progId="Equation.3">
                  <p:embed/>
                  <p:pic>
                    <p:nvPicPr>
                      <p:cNvPr id="0" name="Object 16"/>
                      <p:cNvPicPr>
                        <a:picLocks noChangeAspect="1" noChangeArrowheads="1"/>
                      </p:cNvPicPr>
                      <p:nvPr/>
                    </p:nvPicPr>
                    <p:blipFill>
                      <a:blip r:embed="rId7"/>
                      <a:srcRect/>
                      <a:stretch>
                        <a:fillRect/>
                      </a:stretch>
                    </p:blipFill>
                    <p:spPr bwMode="auto">
                      <a:xfrm>
                        <a:off x="5715000" y="1345826"/>
                        <a:ext cx="4349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6</a:t>
            </a:fld>
            <a:endParaRPr lang="en-US" altLang="zh-TW">
              <a:solidFill>
                <a:schemeClr val="tx2"/>
              </a:solidFill>
            </a:endParaRPr>
          </a:p>
        </p:txBody>
      </p:sp>
      <p:sp>
        <p:nvSpPr>
          <p:cNvPr id="14338" name="Rectangle 2"/>
          <p:cNvSpPr>
            <a:spLocks noGrp="1" noChangeArrowheads="1"/>
          </p:cNvSpPr>
          <p:nvPr>
            <p:ph type="title" idx="4294967295"/>
          </p:nvPr>
        </p:nvSpPr>
        <p:spPr>
          <a:xfrm>
            <a:off x="533400" y="381000"/>
            <a:ext cx="8229600" cy="838200"/>
          </a:xfrm>
        </p:spPr>
        <p:txBody>
          <a:bodyPr anchor="ctr">
            <a:no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距</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項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(4/10)</a:t>
            </a:r>
            <a:endPar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7411" name="Rectangle 3"/>
          <p:cNvSpPr>
            <a:spLocks noGrp="1" noChangeArrowheads="1"/>
          </p:cNvSpPr>
          <p:nvPr>
            <p:ph idx="4294967295"/>
          </p:nvPr>
        </p:nvSpPr>
        <p:spPr>
          <a:xfrm>
            <a:off x="457200" y="1333500"/>
            <a:ext cx="8382000" cy="4953000"/>
          </a:xfrm>
        </p:spPr>
        <p:txBody>
          <a:bodyPr>
            <a:normAutofit/>
          </a:bodyPr>
          <a:lstStyle/>
          <a:p>
            <a:pPr algn="just">
              <a:buFont typeface="Wingdings" panose="05000000000000000000" pitchFamily="2" charset="2"/>
              <a:buChar char="Ø"/>
            </a:pPr>
            <a:r>
              <a:rPr lang="en-US" altLang="zh-TW" sz="2800" dirty="0" smtClean="0">
                <a:latin typeface="Times New Roman" pitchFamily="18" charset="0"/>
                <a:ea typeface="標楷體" pitchFamily="65" charset="-120"/>
                <a:cs typeface="Times New Roman" pitchFamily="18" charset="0"/>
              </a:rPr>
              <a:t> </a:t>
            </a:r>
            <a:r>
              <a:rPr lang="en-US" altLang="zh-TW" sz="2800" dirty="0" smtClean="0">
                <a:solidFill>
                  <a:schemeClr val="tx1"/>
                </a:solidFill>
                <a:latin typeface="Times New Roman" pitchFamily="18" charset="0"/>
                <a:ea typeface="標楷體" pitchFamily="65" charset="-120"/>
                <a:cs typeface="Times New Roman" pitchFamily="18" charset="0"/>
              </a:rPr>
              <a:t>Dummy variable trap</a:t>
            </a:r>
          </a:p>
          <a:p>
            <a:pPr algn="just">
              <a:lnSpc>
                <a:spcPct val="100000"/>
              </a:lnSpc>
              <a:buNone/>
            </a:pPr>
            <a:r>
              <a:rPr lang="zh-TW" altLang="en-US" sz="2800" dirty="0" smtClean="0">
                <a:solidFill>
                  <a:schemeClr val="tx1"/>
                </a:solidFill>
                <a:latin typeface="標楷體" pitchFamily="65" charset="-120"/>
                <a:ea typeface="標楷體" pitchFamily="65" charset="-120"/>
              </a:rPr>
              <a:t>  前例的虛擬變數模型</a:t>
            </a:r>
            <a:r>
              <a:rPr lang="en-US" altLang="zh-TW" sz="2800" dirty="0" smtClean="0">
                <a:solidFill>
                  <a:schemeClr val="tx1"/>
                </a:solidFill>
                <a:latin typeface="標楷體" pitchFamily="65" charset="-120"/>
                <a:ea typeface="標楷體" pitchFamily="65" charset="-120"/>
              </a:rPr>
              <a:t>,</a:t>
            </a:r>
            <a:r>
              <a:rPr lang="zh-TW" altLang="en-US" sz="2800" dirty="0" smtClean="0">
                <a:solidFill>
                  <a:schemeClr val="tx1"/>
                </a:solidFill>
                <a:latin typeface="標楷體" pitchFamily="65" charset="-120"/>
                <a:ea typeface="標楷體" pitchFamily="65" charset="-120"/>
              </a:rPr>
              <a:t>可否改成下列形式</a:t>
            </a:r>
            <a:r>
              <a:rPr lang="en-US" altLang="zh-TW" sz="2800" dirty="0" smtClean="0">
                <a:solidFill>
                  <a:schemeClr val="tx1"/>
                </a:solidFill>
                <a:latin typeface="標楷體" pitchFamily="65" charset="-120"/>
                <a:ea typeface="標楷體" pitchFamily="65" charset="-120"/>
              </a:rPr>
              <a:t>?</a:t>
            </a:r>
          </a:p>
          <a:p>
            <a:pPr algn="just">
              <a:lnSpc>
                <a:spcPct val="100000"/>
              </a:lnSpc>
              <a:buNone/>
            </a:pPr>
            <a:endParaRPr lang="en-US" altLang="zh-TW" sz="2800" dirty="0">
              <a:solidFill>
                <a:schemeClr val="tx1"/>
              </a:solidFill>
              <a:latin typeface="標楷體" pitchFamily="65" charset="-120"/>
              <a:ea typeface="標楷體" pitchFamily="65" charset="-120"/>
              <a:cs typeface="Times New Roman" pitchFamily="18" charset="0"/>
            </a:endParaRPr>
          </a:p>
          <a:p>
            <a:pPr algn="just">
              <a:lnSpc>
                <a:spcPct val="100000"/>
              </a:lnSpc>
              <a:buNone/>
            </a:pPr>
            <a:endParaRPr lang="en-US" altLang="zh-TW" sz="2800" dirty="0" smtClean="0">
              <a:solidFill>
                <a:schemeClr val="tx1"/>
              </a:solidFill>
              <a:latin typeface="標楷體" pitchFamily="65" charset="-120"/>
              <a:ea typeface="標楷體" pitchFamily="65" charset="-120"/>
              <a:cs typeface="Times New Roman" pitchFamily="18" charset="0"/>
            </a:endParaRPr>
          </a:p>
          <a:p>
            <a:pPr algn="just">
              <a:lnSpc>
                <a:spcPct val="100000"/>
              </a:lnSpc>
              <a:buNone/>
            </a:pPr>
            <a:r>
              <a:rPr lang="zh-TW" altLang="en-US" sz="2800" dirty="0" smtClean="0">
                <a:solidFill>
                  <a:schemeClr val="tx1"/>
                </a:solidFill>
                <a:latin typeface="Times New Roman" pitchFamily="18" charset="0"/>
                <a:ea typeface="標楷體" pitchFamily="65" charset="-120"/>
                <a:cs typeface="Times New Roman" pitchFamily="18" charset="0"/>
              </a:rPr>
              <a:t>   其中       </a:t>
            </a:r>
            <a:r>
              <a:rPr lang="en-US" altLang="zh-TW" sz="2800" dirty="0" smtClean="0">
                <a:solidFill>
                  <a:schemeClr val="tx1"/>
                </a:solidFill>
                <a:latin typeface="Times New Roman" pitchFamily="18" charset="0"/>
                <a:ea typeface="標楷體" pitchFamily="65" charset="-120"/>
                <a:cs typeface="Times New Roman" pitchFamily="18" charset="0"/>
              </a:rPr>
              <a:t>    </a:t>
            </a:r>
            <a:r>
              <a:rPr lang="zh-TW" altLang="en-US" sz="2800" dirty="0" smtClean="0">
                <a:solidFill>
                  <a:schemeClr val="tx1"/>
                </a:solidFill>
                <a:latin typeface="Times New Roman" pitchFamily="18" charset="0"/>
                <a:ea typeface="標楷體" pitchFamily="65" charset="-120"/>
                <a:cs typeface="Times New Roman" pitchFamily="18" charset="0"/>
              </a:rPr>
              <a:t>代表市區</a:t>
            </a:r>
            <a:r>
              <a:rPr lang="zh-TW" altLang="en-US" sz="2800" dirty="0" smtClean="0">
                <a:solidFill>
                  <a:schemeClr val="tx1"/>
                </a:solidFill>
                <a:latin typeface="新細明體"/>
                <a:ea typeface="新細明體"/>
                <a:cs typeface="Times New Roman" pitchFamily="18" charset="0"/>
              </a:rPr>
              <a:t>，</a:t>
            </a:r>
            <a:r>
              <a:rPr lang="en-US" altLang="zh-TW" sz="2800" dirty="0" smtClean="0">
                <a:solidFill>
                  <a:schemeClr val="tx1"/>
                </a:solidFill>
                <a:latin typeface="Times New Roman" pitchFamily="18" charset="0"/>
                <a:ea typeface="標楷體" pitchFamily="65" charset="-120"/>
                <a:cs typeface="Times New Roman" pitchFamily="18" charset="0"/>
              </a:rPr>
              <a:t>          </a:t>
            </a:r>
            <a:r>
              <a:rPr lang="zh-TW" altLang="en-US" sz="2800" dirty="0" smtClean="0">
                <a:solidFill>
                  <a:schemeClr val="tx1"/>
                </a:solidFill>
                <a:latin typeface="Times New Roman" pitchFamily="18" charset="0"/>
                <a:ea typeface="標楷體" pitchFamily="65" charset="-120"/>
                <a:cs typeface="Times New Roman" pitchFamily="18" charset="0"/>
              </a:rPr>
              <a:t>代表非市區。這樣</a:t>
            </a:r>
            <a:r>
              <a:rPr lang="zh-TW" altLang="en-US" sz="2800" dirty="0">
                <a:solidFill>
                  <a:schemeClr val="tx1"/>
                </a:solidFill>
                <a:latin typeface="Times New Roman" pitchFamily="18" charset="0"/>
                <a:ea typeface="標楷體" pitchFamily="65" charset="-120"/>
                <a:cs typeface="Times New Roman" pitchFamily="18" charset="0"/>
              </a:rPr>
              <a:t>的設定會造成</a:t>
            </a:r>
            <a:r>
              <a:rPr lang="zh-TW" altLang="en-US" sz="2800" dirty="0">
                <a:solidFill>
                  <a:srgbClr val="0070C0"/>
                </a:solidFill>
                <a:latin typeface="Times New Roman" pitchFamily="18" charset="0"/>
                <a:ea typeface="標楷體" pitchFamily="65" charset="-120"/>
                <a:cs typeface="Times New Roman" pitchFamily="18" charset="0"/>
              </a:rPr>
              <a:t>完全共線性</a:t>
            </a:r>
            <a:r>
              <a:rPr lang="zh-TW" altLang="en-US" sz="2800" dirty="0" smtClean="0">
                <a:solidFill>
                  <a:schemeClr val="tx1"/>
                </a:solidFill>
                <a:latin typeface="Times New Roman" pitchFamily="18" charset="0"/>
                <a:ea typeface="標楷體" pitchFamily="65" charset="-120"/>
                <a:cs typeface="Times New Roman" pitchFamily="18" charset="0"/>
              </a:rPr>
              <a:t>問題</a:t>
            </a:r>
            <a:r>
              <a:rPr lang="zh-TW" altLang="en-US" sz="2800" dirty="0" smtClean="0">
                <a:solidFill>
                  <a:schemeClr val="tx1"/>
                </a:solidFill>
                <a:latin typeface="新細明體"/>
                <a:ea typeface="新細明體"/>
                <a:cs typeface="Times New Roman" pitchFamily="18" charset="0"/>
              </a:rPr>
              <a:t>，</a:t>
            </a:r>
            <a:r>
              <a:rPr lang="zh-TW" altLang="en-US" sz="2800" dirty="0" smtClean="0">
                <a:solidFill>
                  <a:schemeClr val="tx1"/>
                </a:solidFill>
                <a:latin typeface="標楷體" panose="03000509000000000000" pitchFamily="65" charset="-120"/>
                <a:ea typeface="標楷體" panose="03000509000000000000" pitchFamily="65" charset="-120"/>
                <a:cs typeface="Times New Roman" pitchFamily="18" charset="0"/>
              </a:rPr>
              <a:t>無法進行估計</a:t>
            </a:r>
            <a:r>
              <a:rPr lang="zh-TW" altLang="en-US" sz="2800" dirty="0" smtClean="0">
                <a:solidFill>
                  <a:schemeClr val="tx1"/>
                </a:solidFill>
                <a:latin typeface="新細明體"/>
                <a:ea typeface="新細明體"/>
                <a:cs typeface="Times New Roman" pitchFamily="18" charset="0"/>
              </a:rPr>
              <a:t>，</a:t>
            </a:r>
            <a:r>
              <a:rPr lang="zh-TW" altLang="en-US" sz="2800" dirty="0" smtClean="0">
                <a:solidFill>
                  <a:schemeClr val="tx1"/>
                </a:solidFill>
                <a:latin typeface="+mn-ea"/>
                <a:cs typeface="Times New Roman" pitchFamily="18" charset="0"/>
              </a:rPr>
              <a:t>故</a:t>
            </a:r>
            <a:r>
              <a:rPr lang="zh-TW" altLang="en-US" sz="2800" dirty="0" smtClean="0">
                <a:solidFill>
                  <a:schemeClr val="tx1"/>
                </a:solidFill>
                <a:latin typeface="Times New Roman" pitchFamily="18" charset="0"/>
                <a:ea typeface="標楷體" pitchFamily="65" charset="-120"/>
                <a:cs typeface="Times New Roman" pitchFamily="18" charset="0"/>
              </a:rPr>
              <a:t>虛擬</a:t>
            </a:r>
            <a:r>
              <a:rPr lang="zh-TW" altLang="en-US" sz="2800" dirty="0">
                <a:solidFill>
                  <a:schemeClr val="tx1"/>
                </a:solidFill>
                <a:latin typeface="Times New Roman" pitchFamily="18" charset="0"/>
                <a:ea typeface="標楷體" pitchFamily="65" charset="-120"/>
                <a:cs typeface="Times New Roman" pitchFamily="18" charset="0"/>
              </a:rPr>
              <a:t>變數的設定規則如下</a:t>
            </a:r>
            <a:r>
              <a:rPr lang="en-US" altLang="zh-TW" sz="2800" dirty="0">
                <a:solidFill>
                  <a:schemeClr val="tx1"/>
                </a:solidFill>
                <a:latin typeface="Times New Roman" pitchFamily="18" charset="0"/>
                <a:ea typeface="標楷體" pitchFamily="65" charset="-120"/>
                <a:cs typeface="Times New Roman" pitchFamily="18" charset="0"/>
              </a:rPr>
              <a:t>:</a:t>
            </a:r>
          </a:p>
          <a:p>
            <a:pPr algn="just">
              <a:lnSpc>
                <a:spcPct val="100000"/>
              </a:lnSpc>
              <a:spcBef>
                <a:spcPts val="1800"/>
              </a:spcBef>
              <a:buNone/>
            </a:pPr>
            <a:r>
              <a:rPr lang="en-US" altLang="zh-TW" sz="2800" dirty="0" smtClean="0">
                <a:solidFill>
                  <a:schemeClr val="tx1"/>
                </a:solidFill>
                <a:latin typeface="標楷體" pitchFamily="65" charset="-120"/>
                <a:ea typeface="標楷體" pitchFamily="65" charset="-120"/>
              </a:rPr>
              <a:t>  </a:t>
            </a:r>
            <a:r>
              <a:rPr lang="en-US" altLang="zh-TW" sz="2800" dirty="0" smtClean="0">
                <a:solidFill>
                  <a:schemeClr val="tx1"/>
                </a:solidFill>
                <a:latin typeface="Times New Roman" pitchFamily="18" charset="0"/>
                <a:ea typeface="標楷體" pitchFamily="65" charset="-120"/>
                <a:cs typeface="Times New Roman" pitchFamily="18" charset="0"/>
              </a:rPr>
              <a:t>“</a:t>
            </a:r>
            <a:r>
              <a:rPr lang="zh-TW" altLang="en-US" sz="2800" dirty="0" smtClean="0">
                <a:solidFill>
                  <a:srgbClr val="FF0000"/>
                </a:solidFill>
                <a:latin typeface="Times New Roman" pitchFamily="18" charset="0"/>
                <a:ea typeface="標楷體" pitchFamily="65" charset="-120"/>
                <a:cs typeface="Times New Roman" pitchFamily="18" charset="0"/>
              </a:rPr>
              <a:t>若</a:t>
            </a:r>
            <a:r>
              <a:rPr lang="zh-TW" altLang="en-US" sz="2800" dirty="0">
                <a:solidFill>
                  <a:srgbClr val="FF0000"/>
                </a:solidFill>
                <a:latin typeface="Times New Roman" pitchFamily="18" charset="0"/>
                <a:ea typeface="標楷體" pitchFamily="65" charset="-120"/>
                <a:cs typeface="Times New Roman" pitchFamily="18" charset="0"/>
              </a:rPr>
              <a:t>迴歸模型有</a:t>
            </a:r>
            <a:r>
              <a:rPr lang="zh-TW" altLang="en-US" sz="2800" dirty="0" smtClean="0">
                <a:solidFill>
                  <a:srgbClr val="FF0000"/>
                </a:solidFill>
                <a:latin typeface="Times New Roman" pitchFamily="18" charset="0"/>
                <a:ea typeface="標楷體" pitchFamily="65" charset="-120"/>
                <a:cs typeface="Times New Roman" pitchFamily="18" charset="0"/>
              </a:rPr>
              <a:t>一個共同</a:t>
            </a:r>
            <a:r>
              <a:rPr lang="zh-TW" altLang="en-US" sz="2800" dirty="0">
                <a:solidFill>
                  <a:srgbClr val="FF0000"/>
                </a:solidFill>
                <a:latin typeface="Times New Roman" pitchFamily="18" charset="0"/>
                <a:ea typeface="標楷體" pitchFamily="65" charset="-120"/>
                <a:cs typeface="Times New Roman" pitchFamily="18" charset="0"/>
              </a:rPr>
              <a:t>的截距項，而該質性變數有</a:t>
            </a:r>
            <a:r>
              <a:rPr lang="en-US" altLang="zh-TW" sz="2800" i="1" dirty="0">
                <a:solidFill>
                  <a:srgbClr val="FF0000"/>
                </a:solidFill>
                <a:latin typeface="Times New Roman" pitchFamily="18" charset="0"/>
                <a:ea typeface="標楷體" pitchFamily="65" charset="-120"/>
                <a:cs typeface="Times New Roman" pitchFamily="18" charset="0"/>
              </a:rPr>
              <a:t>m</a:t>
            </a:r>
            <a:r>
              <a:rPr lang="zh-TW" altLang="en-US" sz="2800" dirty="0">
                <a:solidFill>
                  <a:srgbClr val="FF0000"/>
                </a:solidFill>
                <a:latin typeface="Times New Roman" pitchFamily="18" charset="0"/>
                <a:ea typeface="標楷體" pitchFamily="65" charset="-120"/>
                <a:cs typeface="Times New Roman" pitchFamily="18" charset="0"/>
              </a:rPr>
              <a:t>個類別，則放入</a:t>
            </a:r>
            <a:r>
              <a:rPr lang="en-US" altLang="zh-TW" sz="2800" i="1" dirty="0">
                <a:solidFill>
                  <a:srgbClr val="FF0000"/>
                </a:solidFill>
                <a:latin typeface="Times New Roman" pitchFamily="18" charset="0"/>
                <a:ea typeface="標楷體" pitchFamily="65" charset="-120"/>
                <a:cs typeface="Times New Roman" pitchFamily="18" charset="0"/>
              </a:rPr>
              <a:t>m</a:t>
            </a:r>
            <a:r>
              <a:rPr lang="en-US" altLang="zh-TW" sz="2800" dirty="0">
                <a:solidFill>
                  <a:srgbClr val="FF0000"/>
                </a:solidFill>
                <a:latin typeface="Times New Roman" pitchFamily="18" charset="0"/>
                <a:ea typeface="標楷體" pitchFamily="65" charset="-120"/>
                <a:cs typeface="Times New Roman" pitchFamily="18" charset="0"/>
              </a:rPr>
              <a:t>-1</a:t>
            </a:r>
            <a:r>
              <a:rPr lang="zh-TW" altLang="en-US" sz="2800" dirty="0">
                <a:solidFill>
                  <a:srgbClr val="FF0000"/>
                </a:solidFill>
                <a:latin typeface="Times New Roman" pitchFamily="18" charset="0"/>
                <a:ea typeface="標楷體" pitchFamily="65" charset="-120"/>
                <a:cs typeface="Times New Roman" pitchFamily="18" charset="0"/>
              </a:rPr>
              <a:t>個虛擬變數</a:t>
            </a:r>
            <a:r>
              <a:rPr lang="en-US" altLang="zh-TW" sz="2800" dirty="0" smtClean="0">
                <a:solidFill>
                  <a:schemeClr val="tx1"/>
                </a:solidFill>
                <a:latin typeface="Times New Roman" pitchFamily="18" charset="0"/>
                <a:ea typeface="標楷體" pitchFamily="65" charset="-120"/>
                <a:cs typeface="Times New Roman" pitchFamily="18" charset="0"/>
              </a:rPr>
              <a:t>”</a:t>
            </a:r>
            <a:r>
              <a:rPr lang="zh-TW" altLang="en-US" sz="3000" dirty="0" smtClean="0">
                <a:latin typeface="新細明體"/>
                <a:ea typeface="新細明體"/>
                <a:cs typeface="Times New Roman" pitchFamily="18" charset="0"/>
              </a:rPr>
              <a:t>。</a:t>
            </a:r>
            <a:r>
              <a:rPr lang="en-US" altLang="zh-TW" sz="2800" dirty="0" smtClean="0">
                <a:latin typeface="標楷體" pitchFamily="65" charset="-120"/>
                <a:ea typeface="標楷體" pitchFamily="65" charset="-120"/>
              </a:rPr>
              <a:t>         </a:t>
            </a:r>
            <a:endParaRPr lang="en-US" altLang="zh-TW" sz="2800" dirty="0" smtClean="0">
              <a:latin typeface="Times New Roman" pitchFamily="18" charset="0"/>
              <a:ea typeface="標楷體" pitchFamily="65" charset="-120"/>
              <a:cs typeface="Times New Roman" pitchFamily="18" charset="0"/>
            </a:endParaRPr>
          </a:p>
        </p:txBody>
      </p:sp>
      <p:graphicFrame>
        <p:nvGraphicFramePr>
          <p:cNvPr id="17412" name="Object 4"/>
          <p:cNvGraphicFramePr>
            <a:graphicFrameLocks noChangeAspect="1"/>
          </p:cNvGraphicFramePr>
          <p:nvPr>
            <p:extLst>
              <p:ext uri="{D42A27DB-BD31-4B8C-83A1-F6EECF244321}">
                <p14:modId xmlns:p14="http://schemas.microsoft.com/office/powerpoint/2010/main" val="2240643252"/>
              </p:ext>
            </p:extLst>
          </p:nvPr>
        </p:nvGraphicFramePr>
        <p:xfrm>
          <a:off x="1614283" y="2618172"/>
          <a:ext cx="4524375" cy="473075"/>
        </p:xfrm>
        <a:graphic>
          <a:graphicData uri="http://schemas.openxmlformats.org/presentationml/2006/ole">
            <mc:AlternateContent xmlns:mc="http://schemas.openxmlformats.org/markup-compatibility/2006">
              <mc:Choice xmlns:v="urn:schemas-microsoft-com:vml" Requires="v">
                <p:oleObj spid="_x0000_s17489" name="方程式" r:id="rId4" imgW="1854000" imgH="190440" progId="Equation.3">
                  <p:embed/>
                </p:oleObj>
              </mc:Choice>
              <mc:Fallback>
                <p:oleObj name="方程式" r:id="rId4" imgW="1854000" imgH="190440" progId="Equation.3">
                  <p:embed/>
                  <p:pic>
                    <p:nvPicPr>
                      <p:cNvPr id="0" name="Object 4"/>
                      <p:cNvPicPr>
                        <a:picLocks noChangeAspect="1" noChangeArrowheads="1"/>
                      </p:cNvPicPr>
                      <p:nvPr/>
                    </p:nvPicPr>
                    <p:blipFill>
                      <a:blip r:embed="rId5"/>
                      <a:srcRect/>
                      <a:stretch>
                        <a:fillRect/>
                      </a:stretch>
                    </p:blipFill>
                    <p:spPr bwMode="auto">
                      <a:xfrm>
                        <a:off x="1614283" y="2618172"/>
                        <a:ext cx="4524375" cy="473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物件 3"/>
          <p:cNvGraphicFramePr>
            <a:graphicFrameLocks noChangeAspect="1"/>
          </p:cNvGraphicFramePr>
          <p:nvPr>
            <p:extLst>
              <p:ext uri="{D42A27DB-BD31-4B8C-83A1-F6EECF244321}">
                <p14:modId xmlns:p14="http://schemas.microsoft.com/office/powerpoint/2010/main" val="2580300823"/>
              </p:ext>
            </p:extLst>
          </p:nvPr>
        </p:nvGraphicFramePr>
        <p:xfrm>
          <a:off x="1676400" y="3429000"/>
          <a:ext cx="838200" cy="457200"/>
        </p:xfrm>
        <a:graphic>
          <a:graphicData uri="http://schemas.openxmlformats.org/presentationml/2006/ole">
            <mc:AlternateContent xmlns:mc="http://schemas.openxmlformats.org/markup-compatibility/2006">
              <mc:Choice xmlns:v="urn:schemas-microsoft-com:vml" Requires="v">
                <p:oleObj spid="_x0000_s17490" name="方程式" r:id="rId6" imgW="355320" imgH="190440" progId="Equation.3">
                  <p:embed/>
                </p:oleObj>
              </mc:Choice>
              <mc:Fallback>
                <p:oleObj name="方程式" r:id="rId6" imgW="355320" imgH="190440" progId="Equation.3">
                  <p:embed/>
                  <p:pic>
                    <p:nvPicPr>
                      <p:cNvPr id="0" name="Object 6"/>
                      <p:cNvPicPr>
                        <a:picLocks noChangeAspect="1" noChangeArrowheads="1"/>
                      </p:cNvPicPr>
                      <p:nvPr/>
                    </p:nvPicPr>
                    <p:blipFill>
                      <a:blip r:embed="rId7"/>
                      <a:srcRect/>
                      <a:stretch>
                        <a:fillRect/>
                      </a:stretch>
                    </p:blipFill>
                    <p:spPr bwMode="auto">
                      <a:xfrm>
                        <a:off x="1676400" y="34290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物件 4"/>
          <p:cNvGraphicFramePr>
            <a:graphicFrameLocks noChangeAspect="1"/>
          </p:cNvGraphicFramePr>
          <p:nvPr>
            <p:extLst>
              <p:ext uri="{D42A27DB-BD31-4B8C-83A1-F6EECF244321}">
                <p14:modId xmlns:p14="http://schemas.microsoft.com/office/powerpoint/2010/main" val="3342538040"/>
              </p:ext>
            </p:extLst>
          </p:nvPr>
        </p:nvGraphicFramePr>
        <p:xfrm>
          <a:off x="4254389" y="3429000"/>
          <a:ext cx="898525" cy="457200"/>
        </p:xfrm>
        <a:graphic>
          <a:graphicData uri="http://schemas.openxmlformats.org/presentationml/2006/ole">
            <mc:AlternateContent xmlns:mc="http://schemas.openxmlformats.org/markup-compatibility/2006">
              <mc:Choice xmlns:v="urn:schemas-microsoft-com:vml" Requires="v">
                <p:oleObj spid="_x0000_s17491" name="方程式" r:id="rId8" imgW="380880" imgH="190440" progId="Equation.3">
                  <p:embed/>
                </p:oleObj>
              </mc:Choice>
              <mc:Fallback>
                <p:oleObj name="方程式" r:id="rId8" imgW="380880" imgH="190440" progId="Equation.3">
                  <p:embed/>
                  <p:pic>
                    <p:nvPicPr>
                      <p:cNvPr id="0" name="Object 8"/>
                      <p:cNvPicPr>
                        <a:picLocks noChangeAspect="1" noChangeArrowheads="1"/>
                      </p:cNvPicPr>
                      <p:nvPr/>
                    </p:nvPicPr>
                    <p:blipFill>
                      <a:blip r:embed="rId9"/>
                      <a:srcRect/>
                      <a:stretch>
                        <a:fillRect/>
                      </a:stretch>
                    </p:blipFill>
                    <p:spPr bwMode="auto">
                      <a:xfrm>
                        <a:off x="4254389" y="3429000"/>
                        <a:ext cx="898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7</a:t>
            </a:fld>
            <a:endParaRPr lang="en-US" altLang="zh-TW">
              <a:solidFill>
                <a:schemeClr val="tx2"/>
              </a:solidFill>
            </a:endParaRPr>
          </a:p>
        </p:txBody>
      </p:sp>
      <p:sp>
        <p:nvSpPr>
          <p:cNvPr id="4103" name="Rectangle 2"/>
          <p:cNvSpPr>
            <a:spLocks noGrp="1" noChangeArrowheads="1"/>
          </p:cNvSpPr>
          <p:nvPr>
            <p:ph type="title" idx="4294967295"/>
          </p:nvPr>
        </p:nvSpPr>
        <p:spPr>
          <a:xfrm>
            <a:off x="494853" y="457200"/>
            <a:ext cx="8229600" cy="685800"/>
          </a:xfrm>
        </p:spPr>
        <p:txBody>
          <a:bodyPr anchor="ctr">
            <a:no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截距</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項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(5/10)</a:t>
            </a:r>
            <a:endPar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104" name="Rectangle 3"/>
          <p:cNvSpPr>
            <a:spLocks noGrp="1" noChangeArrowheads="1"/>
          </p:cNvSpPr>
          <p:nvPr>
            <p:ph idx="4294967295"/>
          </p:nvPr>
        </p:nvSpPr>
        <p:spPr>
          <a:xfrm>
            <a:off x="457200" y="1393096"/>
            <a:ext cx="8229600" cy="5029200"/>
          </a:xfrm>
        </p:spPr>
        <p:txBody>
          <a:bodyPr rtlCol="0">
            <a:noAutofit/>
          </a:bodyPr>
          <a:lstStyle/>
          <a:p>
            <a:pPr algn="just" fontAlgn="auto">
              <a:spcAft>
                <a:spcPts val="0"/>
              </a:spcAft>
              <a:buFont typeface="Wingdings" panose="05000000000000000000" pitchFamily="2" charset="2"/>
              <a:buChar char="Ø"/>
              <a:defRPr/>
            </a:pPr>
            <a:r>
              <a:rPr lang="zh-TW" altLang="en-US" sz="3000" dirty="0" smtClean="0">
                <a:solidFill>
                  <a:schemeClr val="tx1"/>
                </a:solidFill>
                <a:latin typeface="Times New Roman" pitchFamily="18" charset="0"/>
                <a:ea typeface="標楷體" pitchFamily="65" charset="-120"/>
                <a:cs typeface="Times New Roman" pitchFamily="18" charset="0"/>
              </a:rPr>
              <a:t>一個質性解釋變數，但類別超過兩種的模型</a:t>
            </a:r>
            <a:endParaRPr lang="en-US" altLang="zh-TW" sz="3000" dirty="0" smtClean="0">
              <a:solidFill>
                <a:schemeClr val="tx1"/>
              </a:solidFill>
              <a:latin typeface="Times New Roman" pitchFamily="18" charset="0"/>
              <a:ea typeface="標楷體" pitchFamily="65" charset="-120"/>
              <a:cs typeface="Times New Roman" pitchFamily="18" charset="0"/>
            </a:endParaRPr>
          </a:p>
          <a:p>
            <a:pPr marL="0" indent="0" algn="just" fontAlgn="auto">
              <a:lnSpc>
                <a:spcPct val="100000"/>
              </a:lnSpc>
              <a:spcBef>
                <a:spcPts val="600"/>
              </a:spcBef>
              <a:spcAft>
                <a:spcPts val="0"/>
              </a:spcAft>
              <a:buNone/>
              <a:defRPr/>
            </a:pPr>
            <a:r>
              <a:rPr lang="zh-TW" altLang="en-US" sz="3000" dirty="0" smtClean="0">
                <a:solidFill>
                  <a:schemeClr val="tx1"/>
                </a:solidFill>
                <a:latin typeface="Times New Roman" pitchFamily="18" charset="0"/>
                <a:ea typeface="標楷體" pitchFamily="65" charset="-120"/>
                <a:cs typeface="Times New Roman" pitchFamily="18" charset="0"/>
              </a:rPr>
              <a:t>    在房價的例子</a:t>
            </a:r>
            <a:r>
              <a:rPr lang="zh-TW" altLang="en-US" sz="3000" dirty="0" smtClean="0">
                <a:solidFill>
                  <a:schemeClr val="tx1"/>
                </a:solidFill>
                <a:latin typeface="新細明體"/>
                <a:ea typeface="新細明體"/>
                <a:cs typeface="Times New Roman" pitchFamily="18" charset="0"/>
              </a:rPr>
              <a:t>，</a:t>
            </a:r>
            <a:r>
              <a:rPr lang="zh-TW" altLang="en-US" sz="3000" dirty="0" smtClean="0">
                <a:solidFill>
                  <a:schemeClr val="tx1"/>
                </a:solidFill>
                <a:latin typeface="Times New Roman" pitchFamily="18" charset="0"/>
                <a:ea typeface="標楷體" pitchFamily="65" charset="-120"/>
                <a:cs typeface="Times New Roman" pitchFamily="18" charset="0"/>
              </a:rPr>
              <a:t>區域只分成兩個類別，有時候質性變數的類別可能超過兩個，比如分析學歷對於薪資的影響，將學歷分成高中以下、高中畢業和大專畢業三個類別，則必須設兩個虛擬變數的迴歸模型如下</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p>
          <a:p>
            <a:pPr marL="0" indent="0" algn="just" fontAlgn="auto">
              <a:lnSpc>
                <a:spcPct val="100000"/>
              </a:lnSpc>
              <a:spcAft>
                <a:spcPts val="0"/>
              </a:spcAft>
              <a:buNone/>
              <a:defRPr/>
            </a:pPr>
            <a:endParaRPr lang="en-US" altLang="zh-TW" sz="30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fontAlgn="auto">
              <a:lnSpc>
                <a:spcPct val="100000"/>
              </a:lnSpc>
              <a:spcAft>
                <a:spcPts val="0"/>
              </a:spcAft>
              <a:buNone/>
              <a:defRPr/>
            </a:pPr>
            <a:endParaRPr lang="en-US" altLang="zh-TW" sz="30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fontAlgn="auto">
              <a:lnSpc>
                <a:spcPct val="100000"/>
              </a:lnSpc>
              <a:spcBef>
                <a:spcPts val="0"/>
              </a:spcBef>
              <a:spcAft>
                <a:spcPts val="0"/>
              </a:spcAft>
              <a:buNone/>
              <a:defRPr/>
            </a:pP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此式</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中</a:t>
            </a:r>
            <a:r>
              <a:rPr lang="zh-TW" altLang="en-US" sz="3000" dirty="0" smtClean="0">
                <a:solidFill>
                  <a:schemeClr val="tx1"/>
                </a:solidFill>
                <a:latin typeface="新細明體"/>
                <a:ea typeface="新細明體"/>
                <a:cs typeface="Times New Roman" panose="02020603050405020304" pitchFamily="18" charset="0"/>
              </a:rPr>
              <a:t>，</a:t>
            </a:r>
            <a:r>
              <a:rPr lang="en-US" altLang="zh-TW" sz="3000" i="1" dirty="0" smtClean="0">
                <a:solidFill>
                  <a:schemeClr val="tx1"/>
                </a:solidFill>
                <a:latin typeface="Times New Roman" panose="02020603050405020304" pitchFamily="18" charset="0"/>
                <a:cs typeface="Times New Roman" panose="02020603050405020304" pitchFamily="18" charset="0"/>
              </a:rPr>
              <a:t>high</a:t>
            </a:r>
            <a:r>
              <a:rPr lang="zh-TW" altLang="en-US" sz="3000" dirty="0" smtClean="0">
                <a:solidFill>
                  <a:schemeClr val="tx1"/>
                </a:solidFill>
                <a:latin typeface="Times New Roman" panose="02020603050405020304" pitchFamily="18" charset="0"/>
                <a:cs typeface="Times New Roman" panose="02020603050405020304" pitchFamily="18" charset="0"/>
              </a:rPr>
              <a:t>是高中畢業，</a:t>
            </a:r>
            <a:r>
              <a:rPr lang="en-US" altLang="zh-TW" sz="3000" i="1" dirty="0" smtClean="0">
                <a:solidFill>
                  <a:schemeClr val="tx1"/>
                </a:solidFill>
                <a:latin typeface="Times New Roman" panose="02020603050405020304" pitchFamily="18" charset="0"/>
                <a:cs typeface="Times New Roman" panose="02020603050405020304" pitchFamily="18" charset="0"/>
              </a:rPr>
              <a:t>college</a:t>
            </a:r>
            <a:r>
              <a:rPr lang="zh-TW" altLang="en-US" sz="3000" dirty="0" smtClean="0">
                <a:solidFill>
                  <a:schemeClr val="tx1"/>
                </a:solidFill>
                <a:latin typeface="Times New Roman" panose="02020603050405020304" pitchFamily="18" charset="0"/>
                <a:cs typeface="Times New Roman" panose="02020603050405020304" pitchFamily="18" charset="0"/>
              </a:rPr>
              <a:t>是大專畢業</a:t>
            </a:r>
            <a:r>
              <a:rPr lang="zh-TW" altLang="en-US" sz="3000" dirty="0" smtClean="0">
                <a:solidFill>
                  <a:schemeClr val="tx1"/>
                </a:solidFill>
                <a:latin typeface="新細明體"/>
                <a:ea typeface="新細明體"/>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基準</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類別</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是</a:t>
            </a:r>
            <a:r>
              <a:rPr lang="zh-TW" altLang="en-US" sz="3000" dirty="0" smtClean="0">
                <a:solidFill>
                  <a:schemeClr val="tx1"/>
                </a:solidFill>
                <a:latin typeface="新細明體"/>
                <a:ea typeface="新細明體"/>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高中以下</a:t>
            </a:r>
            <a:r>
              <a:rPr lang="zh-TW" altLang="en-US" sz="3000" dirty="0" smtClean="0">
                <a:solidFill>
                  <a:schemeClr val="tx1"/>
                </a:solidFill>
                <a:latin typeface="標楷體"/>
                <a:ea typeface="標楷體"/>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algn="just" fontAlgn="auto">
              <a:spcAft>
                <a:spcPts val="0"/>
              </a:spcAft>
              <a:buFont typeface="Wingdings" pitchFamily="2" charset="2"/>
              <a:buNone/>
              <a:defRPr/>
            </a:pPr>
            <a:r>
              <a:rPr lang="zh-TW" altLang="en-US" sz="2800" dirty="0" smtClean="0">
                <a:latin typeface="Times New Roman" pitchFamily="18" charset="0"/>
                <a:ea typeface="標楷體" pitchFamily="65" charset="-120"/>
                <a:cs typeface="Times New Roman" pitchFamily="18" charset="0"/>
              </a:rPr>
              <a:t>                                                                  </a:t>
            </a:r>
            <a:endParaRPr lang="en-US" altLang="zh-TW" sz="2800" dirty="0" smtClean="0">
              <a:latin typeface="Times New Roman" pitchFamily="18" charset="0"/>
              <a:ea typeface="標楷體" pitchFamily="65" charset="-120"/>
              <a:cs typeface="Times New Roman" pitchFamily="18" charset="0"/>
            </a:endParaRPr>
          </a:p>
          <a:p>
            <a:pPr algn="just" fontAlgn="auto">
              <a:spcAft>
                <a:spcPts val="0"/>
              </a:spcAft>
              <a:buFont typeface="Wingdings" pitchFamily="2" charset="2"/>
              <a:buNone/>
              <a:defRPr/>
            </a:pPr>
            <a:endParaRPr lang="zh-TW" altLang="en-US" sz="2800" dirty="0" smtClean="0">
              <a:latin typeface="Times New Roman" pitchFamily="18" charset="0"/>
              <a:cs typeface="Times New Roman" pitchFamily="18" charset="0"/>
            </a:endParaRPr>
          </a:p>
        </p:txBody>
      </p:sp>
      <p:sp>
        <p:nvSpPr>
          <p:cNvPr id="2048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20485" name="Object 4"/>
          <p:cNvGraphicFramePr>
            <a:graphicFrameLocks noChangeAspect="1"/>
          </p:cNvGraphicFramePr>
          <p:nvPr>
            <p:extLst>
              <p:ext uri="{D42A27DB-BD31-4B8C-83A1-F6EECF244321}">
                <p14:modId xmlns:p14="http://schemas.microsoft.com/office/powerpoint/2010/main" val="4022278242"/>
              </p:ext>
            </p:extLst>
          </p:nvPr>
        </p:nvGraphicFramePr>
        <p:xfrm>
          <a:off x="1219200" y="4502728"/>
          <a:ext cx="7010400" cy="589868"/>
        </p:xfrm>
        <a:graphic>
          <a:graphicData uri="http://schemas.openxmlformats.org/presentationml/2006/ole">
            <mc:AlternateContent xmlns:mc="http://schemas.openxmlformats.org/markup-compatibility/2006">
              <mc:Choice xmlns:v="urn:schemas-microsoft-com:vml" Requires="v">
                <p:oleObj spid="_x0000_s20514" name="方程式" r:id="rId4" imgW="2755800" imgH="228600" progId="Equation.3">
                  <p:embed/>
                </p:oleObj>
              </mc:Choice>
              <mc:Fallback>
                <p:oleObj name="方程式" r:id="rId4" imgW="2755800" imgH="228600" progId="Equation.3">
                  <p:embed/>
                  <p:pic>
                    <p:nvPicPr>
                      <p:cNvPr id="0" name="Object 4"/>
                      <p:cNvPicPr>
                        <a:picLocks noChangeAspect="1" noChangeArrowheads="1"/>
                      </p:cNvPicPr>
                      <p:nvPr/>
                    </p:nvPicPr>
                    <p:blipFill>
                      <a:blip r:embed="rId5"/>
                      <a:srcRect/>
                      <a:stretch>
                        <a:fillRect/>
                      </a:stretch>
                    </p:blipFill>
                    <p:spPr bwMode="auto">
                      <a:xfrm>
                        <a:off x="1219200" y="4502728"/>
                        <a:ext cx="7010400" cy="589868"/>
                      </a:xfrm>
                      <a:prstGeom prst="rect">
                        <a:avLst/>
                      </a:prstGeom>
                      <a:noFill/>
                      <a:extLst/>
                    </p:spPr>
                  </p:pic>
                </p:oleObj>
              </mc:Fallback>
            </mc:AlternateContent>
          </a:graphicData>
        </a:graphic>
      </p:graphicFrame>
      <p:sp>
        <p:nvSpPr>
          <p:cNvPr id="20486"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sp>
        <p:nvSpPr>
          <p:cNvPr id="20488"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sp>
        <p:nvSpPr>
          <p:cNvPr id="20490" name="Rectangle 11"/>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sp>
        <p:nvSpPr>
          <p:cNvPr id="20492" name="Rectangle 1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8</a:t>
            </a:fld>
            <a:endParaRPr lang="en-US" altLang="zh-TW">
              <a:solidFill>
                <a:schemeClr val="tx2"/>
              </a:solidFill>
            </a:endParaRPr>
          </a:p>
        </p:txBody>
      </p:sp>
      <p:sp>
        <p:nvSpPr>
          <p:cNvPr id="16386" name="Rectangle 2"/>
          <p:cNvSpPr>
            <a:spLocks noGrp="1" noChangeArrowheads="1"/>
          </p:cNvSpPr>
          <p:nvPr>
            <p:ph type="title" idx="4294967295"/>
          </p:nvPr>
        </p:nvSpPr>
        <p:spPr>
          <a:xfrm>
            <a:off x="533400" y="416859"/>
            <a:ext cx="8229600" cy="762000"/>
          </a:xfrm>
        </p:spPr>
        <p:txBody>
          <a:bodyPr anchor="ctr">
            <a:no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截距項 </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(6/10)</a:t>
            </a:r>
            <a:endPar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2531" name="Rectangle 3"/>
          <p:cNvSpPr>
            <a:spLocks noGrp="1" noChangeArrowheads="1"/>
          </p:cNvSpPr>
          <p:nvPr>
            <p:ph idx="4294967295"/>
          </p:nvPr>
        </p:nvSpPr>
        <p:spPr>
          <a:xfrm>
            <a:off x="457200" y="1449563"/>
            <a:ext cx="8382000" cy="4800600"/>
          </a:xfrm>
        </p:spPr>
        <p:txBody>
          <a:bodyPr>
            <a:normAutofit/>
          </a:bodyPr>
          <a:lstStyle/>
          <a:p>
            <a:pPr>
              <a:buFont typeface="Wingdings" pitchFamily="2" charset="2"/>
              <a:buChar char="n"/>
            </a:pPr>
            <a:r>
              <a:rPr lang="zh-TW" altLang="en-US" sz="3000" dirty="0" smtClean="0">
                <a:solidFill>
                  <a:schemeClr val="tx1"/>
                </a:solidFill>
                <a:latin typeface="Times New Roman" pitchFamily="18" charset="0"/>
                <a:ea typeface="標楷體" pitchFamily="65" charset="-120"/>
                <a:cs typeface="Times New Roman" pitchFamily="18" charset="0"/>
              </a:rPr>
              <a:t>變異數分析</a:t>
            </a:r>
            <a:r>
              <a:rPr lang="en-US" altLang="zh-TW" sz="3000" dirty="0" smtClean="0">
                <a:solidFill>
                  <a:schemeClr val="tx1"/>
                </a:solidFill>
                <a:latin typeface="Times New Roman" pitchFamily="18" charset="0"/>
                <a:cs typeface="Times New Roman" pitchFamily="18" charset="0"/>
              </a:rPr>
              <a:t>(ANOVA)</a:t>
            </a:r>
            <a:r>
              <a:rPr lang="zh-TW" altLang="en-US" sz="3000" dirty="0" smtClean="0">
                <a:solidFill>
                  <a:schemeClr val="tx1"/>
                </a:solidFill>
                <a:latin typeface="Times New Roman" pitchFamily="18" charset="0"/>
                <a:ea typeface="標楷體" pitchFamily="65" charset="-120"/>
                <a:cs typeface="Times New Roman" pitchFamily="18" charset="0"/>
              </a:rPr>
              <a:t>與虛擬變數迴歸</a:t>
            </a:r>
            <a:endParaRPr lang="en-US" altLang="zh-TW" sz="3000" dirty="0" smtClean="0">
              <a:solidFill>
                <a:schemeClr val="tx1"/>
              </a:solidFill>
              <a:latin typeface="Times New Roman" pitchFamily="18" charset="0"/>
              <a:ea typeface="標楷體" pitchFamily="65" charset="-120"/>
              <a:cs typeface="Times New Roman" pitchFamily="18" charset="0"/>
            </a:endParaRPr>
          </a:p>
          <a:p>
            <a:pPr marL="0" indent="0" algn="just">
              <a:buNone/>
            </a:pPr>
            <a:r>
              <a:rPr lang="en-US" altLang="zh-TW" sz="3000" dirty="0">
                <a:solidFill>
                  <a:schemeClr val="tx1"/>
                </a:solidFill>
                <a:latin typeface="Times New Roman" pitchFamily="18" charset="0"/>
                <a:ea typeface="標楷體" pitchFamily="65" charset="-120"/>
                <a:cs typeface="Times New Roman" pitchFamily="18" charset="0"/>
              </a:rPr>
              <a:t> </a:t>
            </a:r>
            <a:r>
              <a:rPr lang="en-US" altLang="zh-TW" sz="3000" dirty="0" smtClean="0">
                <a:solidFill>
                  <a:schemeClr val="tx1"/>
                </a:solidFill>
                <a:latin typeface="Times New Roman" pitchFamily="18" charset="0"/>
                <a:ea typeface="標楷體" pitchFamily="65" charset="-120"/>
                <a:cs typeface="Times New Roman" pitchFamily="18" charset="0"/>
              </a:rPr>
              <a:t>   </a:t>
            </a:r>
            <a:r>
              <a:rPr lang="zh-TW" altLang="en-US" sz="3000" dirty="0" smtClean="0">
                <a:solidFill>
                  <a:schemeClr val="tx1"/>
                </a:solidFill>
                <a:latin typeface="Times New Roman" pitchFamily="18" charset="0"/>
                <a:ea typeface="標楷體" pitchFamily="65" charset="-120"/>
                <a:cs typeface="Times New Roman" pitchFamily="18" charset="0"/>
              </a:rPr>
              <a:t>虛擬變數迴歸可以用來檢定多個母體</a:t>
            </a:r>
            <a:r>
              <a:rPr lang="en-US" altLang="zh-TW" sz="3000" dirty="0" smtClean="0">
                <a:solidFill>
                  <a:schemeClr val="tx1"/>
                </a:solidFill>
                <a:latin typeface="Times New Roman" pitchFamily="18" charset="0"/>
                <a:ea typeface="標楷體" pitchFamily="65" charset="-120"/>
                <a:cs typeface="Times New Roman" pitchFamily="18" charset="0"/>
              </a:rPr>
              <a:t>(</a:t>
            </a:r>
            <a:r>
              <a:rPr lang="zh-TW" altLang="en-US" sz="3000" dirty="0" smtClean="0">
                <a:solidFill>
                  <a:schemeClr val="tx1"/>
                </a:solidFill>
                <a:latin typeface="Times New Roman" pitchFamily="18" charset="0"/>
                <a:ea typeface="標楷體" pitchFamily="65" charset="-120"/>
                <a:cs typeface="Times New Roman" pitchFamily="18" charset="0"/>
              </a:rPr>
              <a:t>兩個以上</a:t>
            </a:r>
            <a:r>
              <a:rPr lang="en-US" altLang="zh-TW" sz="3000" dirty="0" smtClean="0">
                <a:solidFill>
                  <a:schemeClr val="tx1"/>
                </a:solidFill>
                <a:latin typeface="Times New Roman" pitchFamily="18" charset="0"/>
                <a:ea typeface="標楷體" pitchFamily="65" charset="-120"/>
                <a:cs typeface="Times New Roman" pitchFamily="18" charset="0"/>
              </a:rPr>
              <a:t>)</a:t>
            </a:r>
            <a:r>
              <a:rPr lang="zh-TW" altLang="en-US" sz="3000" dirty="0" smtClean="0">
                <a:solidFill>
                  <a:schemeClr val="tx1"/>
                </a:solidFill>
                <a:latin typeface="Times New Roman" pitchFamily="18" charset="0"/>
                <a:ea typeface="標楷體" pitchFamily="65" charset="-120"/>
                <a:cs typeface="Times New Roman" pitchFamily="18" charset="0"/>
              </a:rPr>
              <a:t>的期望值是否相等</a:t>
            </a:r>
            <a:r>
              <a:rPr lang="zh-TW" altLang="en-US" sz="3000" dirty="0" smtClean="0">
                <a:solidFill>
                  <a:schemeClr val="tx1"/>
                </a:solidFill>
                <a:latin typeface="新細明體"/>
                <a:ea typeface="新細明體"/>
                <a:cs typeface="Times New Roman" pitchFamily="18" charset="0"/>
              </a:rPr>
              <a:t>，</a:t>
            </a:r>
            <a:r>
              <a:rPr lang="zh-TW" altLang="en-US" sz="3000" dirty="0" smtClean="0">
                <a:solidFill>
                  <a:schemeClr val="tx1"/>
                </a:solidFill>
                <a:latin typeface="+mn-ea"/>
                <a:cs typeface="Times New Roman" pitchFamily="18" charset="0"/>
              </a:rPr>
              <a:t>也是變異數分析之應用。</a:t>
            </a:r>
            <a:endParaRPr lang="en-US" altLang="zh-TW" sz="3000" dirty="0" smtClean="0">
              <a:solidFill>
                <a:schemeClr val="tx1"/>
              </a:solidFill>
              <a:latin typeface="+mn-ea"/>
              <a:cs typeface="Times New Roman" pitchFamily="18" charset="0"/>
            </a:endParaRPr>
          </a:p>
          <a:p>
            <a:pPr algn="just">
              <a:spcBef>
                <a:spcPts val="1200"/>
              </a:spcBef>
              <a:buFont typeface="Wingdings" panose="05000000000000000000" pitchFamily="2" charset="2"/>
              <a:buChar char="Ø"/>
            </a:pPr>
            <a:r>
              <a:rPr lang="zh-TW" altLang="en-US" sz="3000" dirty="0" smtClean="0">
                <a:solidFill>
                  <a:schemeClr val="tx1"/>
                </a:solidFill>
                <a:latin typeface="標楷體" panose="03000509000000000000" pitchFamily="65" charset="-120"/>
                <a:ea typeface="標楷體" panose="03000509000000000000" pitchFamily="65" charset="-120"/>
                <a:cs typeface="Times New Roman" pitchFamily="18" charset="0"/>
              </a:rPr>
              <a:t>假設</a:t>
            </a:r>
            <a:r>
              <a:rPr lang="zh-TW" altLang="en-US" sz="3000" dirty="0">
                <a:solidFill>
                  <a:schemeClr val="tx1"/>
                </a:solidFill>
                <a:latin typeface="標楷體" panose="03000509000000000000" pitchFamily="65" charset="-120"/>
                <a:ea typeface="標楷體" panose="03000509000000000000" pitchFamily="65" charset="-120"/>
                <a:cs typeface="Times New Roman" pitchFamily="18" charset="0"/>
              </a:rPr>
              <a:t>欲檢定甲</a:t>
            </a:r>
            <a:r>
              <a:rPr lang="zh-TW" altLang="en-US" sz="3000" dirty="0" smtClean="0">
                <a:solidFill>
                  <a:schemeClr val="tx1"/>
                </a:solidFill>
                <a:latin typeface="標楷體" panose="03000509000000000000" pitchFamily="65" charset="-120"/>
                <a:ea typeface="標楷體" panose="03000509000000000000" pitchFamily="65" charset="-120"/>
                <a:cs typeface="Times New Roman" pitchFamily="18" charset="0"/>
              </a:rPr>
              <a:t>乙丙三</a:t>
            </a:r>
            <a:r>
              <a:rPr lang="zh-TW" altLang="en-US" sz="3000" dirty="0">
                <a:solidFill>
                  <a:schemeClr val="tx1"/>
                </a:solidFill>
                <a:latin typeface="標楷體" panose="03000509000000000000" pitchFamily="65" charset="-120"/>
                <a:ea typeface="標楷體" panose="03000509000000000000" pitchFamily="65" charset="-120"/>
                <a:cs typeface="Times New Roman" pitchFamily="18" charset="0"/>
              </a:rPr>
              <a:t>班</a:t>
            </a:r>
            <a:r>
              <a:rPr lang="zh-TW" altLang="en-US" sz="3000" dirty="0" smtClean="0">
                <a:solidFill>
                  <a:schemeClr val="tx1"/>
                </a:solidFill>
                <a:latin typeface="標楷體" panose="03000509000000000000" pitchFamily="65" charset="-120"/>
                <a:ea typeface="標楷體" panose="03000509000000000000" pitchFamily="65" charset="-120"/>
                <a:cs typeface="Times New Roman" pitchFamily="18" charset="0"/>
              </a:rPr>
              <a:t>學生的平均</a:t>
            </a:r>
            <a:r>
              <a:rPr lang="zh-TW" altLang="en-US" sz="3000" dirty="0">
                <a:solidFill>
                  <a:schemeClr val="tx1"/>
                </a:solidFill>
                <a:latin typeface="標楷體" panose="03000509000000000000" pitchFamily="65" charset="-120"/>
                <a:ea typeface="標楷體" panose="03000509000000000000" pitchFamily="65" charset="-120"/>
                <a:cs typeface="Times New Roman" pitchFamily="18" charset="0"/>
              </a:rPr>
              <a:t>上網時間是否有顯著的</a:t>
            </a:r>
            <a:r>
              <a:rPr lang="zh-TW" altLang="en-US" sz="3000" dirty="0" smtClean="0">
                <a:solidFill>
                  <a:schemeClr val="tx1"/>
                </a:solidFill>
                <a:latin typeface="標楷體" panose="03000509000000000000" pitchFamily="65" charset="-120"/>
                <a:ea typeface="標楷體" panose="03000509000000000000" pitchFamily="65" charset="-120"/>
                <a:cs typeface="Times New Roman" pitchFamily="18" charset="0"/>
              </a:rPr>
              <a:t>差別，由各班隨機抽取三名學生，調查其每週上網時間，令樣本資料如下</a:t>
            </a:r>
            <a:r>
              <a:rPr lang="en-US" altLang="zh-TW" sz="3000" dirty="0" smtClean="0">
                <a:solidFill>
                  <a:schemeClr val="tx1"/>
                </a:solidFill>
                <a:latin typeface="標楷體" panose="03000509000000000000" pitchFamily="65" charset="-120"/>
                <a:ea typeface="標楷體" panose="03000509000000000000" pitchFamily="65" charset="-120"/>
                <a:cs typeface="Times New Roman" pitchFamily="18" charset="0"/>
              </a:rPr>
              <a:t>:</a:t>
            </a:r>
          </a:p>
          <a:p>
            <a:pPr>
              <a:spcBef>
                <a:spcPts val="1800"/>
              </a:spcBef>
              <a:buFont typeface="Wingdings" pitchFamily="2" charset="2"/>
              <a:buNone/>
            </a:pPr>
            <a:r>
              <a:rPr lang="en-US" altLang="zh-TW" sz="2800" dirty="0" smtClean="0">
                <a:latin typeface="Times New Roman" pitchFamily="18" charset="0"/>
                <a:ea typeface="標楷體" pitchFamily="65" charset="-120"/>
                <a:cs typeface="Times New Roman" pitchFamily="18" charset="0"/>
              </a:rPr>
              <a:t>                 </a:t>
            </a:r>
            <a:r>
              <a:rPr lang="zh-TW" altLang="en-US" sz="3000" dirty="0" smtClean="0">
                <a:latin typeface="Times New Roman" pitchFamily="18" charset="0"/>
                <a:ea typeface="標楷體" pitchFamily="65" charset="-120"/>
                <a:cs typeface="Times New Roman" pitchFamily="18" charset="0"/>
              </a:rPr>
              <a:t>甲  甲</a:t>
            </a:r>
            <a:r>
              <a:rPr lang="en-US" altLang="zh-TW" sz="3000" dirty="0" smtClean="0">
                <a:latin typeface="Times New Roman" pitchFamily="18" charset="0"/>
                <a:ea typeface="標楷體" pitchFamily="65" charset="-120"/>
                <a:cs typeface="Times New Roman" pitchFamily="18" charset="0"/>
              </a:rPr>
              <a:t>  </a:t>
            </a:r>
            <a:r>
              <a:rPr lang="zh-TW" altLang="en-US" sz="3000" dirty="0" smtClean="0">
                <a:latin typeface="Times New Roman" pitchFamily="18" charset="0"/>
                <a:ea typeface="標楷體" pitchFamily="65" charset="-120"/>
                <a:cs typeface="Times New Roman" pitchFamily="18" charset="0"/>
              </a:rPr>
              <a:t>甲  乙  乙  乙  丙  丙  丙</a:t>
            </a:r>
            <a:endParaRPr lang="en-US" altLang="zh-TW" sz="3000" dirty="0" smtClean="0">
              <a:latin typeface="Times New Roman" pitchFamily="18" charset="0"/>
              <a:ea typeface="標楷體" pitchFamily="65" charset="-120"/>
              <a:cs typeface="Times New Roman" pitchFamily="18" charset="0"/>
            </a:endParaRPr>
          </a:p>
          <a:p>
            <a:pPr>
              <a:buFont typeface="Wingdings" pitchFamily="2" charset="2"/>
              <a:buNone/>
            </a:pPr>
            <a:r>
              <a:rPr lang="zh-TW" altLang="en-US" sz="3000" dirty="0" smtClean="0">
                <a:latin typeface="Times New Roman" pitchFamily="18" charset="0"/>
                <a:ea typeface="標楷體" pitchFamily="65" charset="-120"/>
                <a:cs typeface="Times New Roman" pitchFamily="18" charset="0"/>
              </a:rPr>
              <a:t>                </a:t>
            </a:r>
            <a:r>
              <a:rPr lang="en-US" altLang="zh-TW" sz="3000" dirty="0" smtClean="0">
                <a:latin typeface="Times New Roman" pitchFamily="18" charset="0"/>
                <a:ea typeface="標楷體" pitchFamily="65" charset="-120"/>
                <a:cs typeface="Times New Roman" pitchFamily="18" charset="0"/>
              </a:rPr>
              <a:t>20  17  10  22  26  24   8  14  19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9</a:t>
            </a:fld>
            <a:endParaRPr lang="en-US" altLang="zh-TW">
              <a:solidFill>
                <a:schemeClr val="tx2"/>
              </a:solidFill>
            </a:endParaRPr>
          </a:p>
        </p:txBody>
      </p:sp>
      <p:sp>
        <p:nvSpPr>
          <p:cNvPr id="16386" name="Rectangle 2"/>
          <p:cNvSpPr>
            <a:spLocks noGrp="1" noChangeArrowheads="1"/>
          </p:cNvSpPr>
          <p:nvPr>
            <p:ph type="title" idx="4294967295"/>
          </p:nvPr>
        </p:nvSpPr>
        <p:spPr>
          <a:xfrm>
            <a:off x="838200" y="457200"/>
            <a:ext cx="7924800" cy="762000"/>
          </a:xfrm>
        </p:spPr>
        <p:txBody>
          <a:bodyPr anchor="ctr">
            <a:no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截距</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項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(7/10)</a:t>
            </a:r>
            <a:endPar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2531" name="Rectangle 3"/>
          <p:cNvSpPr>
            <a:spLocks noGrp="1" noChangeArrowheads="1"/>
          </p:cNvSpPr>
          <p:nvPr>
            <p:ph idx="4294967295"/>
          </p:nvPr>
        </p:nvSpPr>
        <p:spPr>
          <a:xfrm>
            <a:off x="381001" y="1479725"/>
            <a:ext cx="8382000" cy="4953000"/>
          </a:xfrm>
        </p:spPr>
        <p:txBody>
          <a:bodyPr>
            <a:normAutofit/>
          </a:bodyPr>
          <a:lstStyle/>
          <a:p>
            <a:pPr>
              <a:buFont typeface="Wingdings" panose="05000000000000000000" pitchFamily="2" charset="2"/>
              <a:buChar char="Ø"/>
            </a:pPr>
            <a:r>
              <a:rPr lang="zh-TW" altLang="en-US" sz="3000" dirty="0" smtClean="0">
                <a:solidFill>
                  <a:schemeClr val="tx1"/>
                </a:solidFill>
                <a:latin typeface="Times New Roman" pitchFamily="18" charset="0"/>
                <a:ea typeface="標楷體" pitchFamily="65" charset="-120"/>
                <a:cs typeface="Times New Roman" pitchFamily="18" charset="0"/>
              </a:rPr>
              <a:t>變異數分析</a:t>
            </a:r>
            <a:endParaRPr lang="en-US" altLang="zh-TW" sz="3000" dirty="0">
              <a:solidFill>
                <a:schemeClr val="tx1"/>
              </a:solidFill>
              <a:latin typeface="Times New Roman" pitchFamily="18" charset="0"/>
              <a:ea typeface="標楷體" pitchFamily="65" charset="-120"/>
              <a:cs typeface="Times New Roman" pitchFamily="18" charset="0"/>
            </a:endParaRPr>
          </a:p>
          <a:p>
            <a:pPr marL="0" indent="0">
              <a:buNone/>
            </a:pPr>
            <a:r>
              <a:rPr lang="en-US" altLang="zh-TW" sz="2800" dirty="0" smtClean="0">
                <a:solidFill>
                  <a:schemeClr val="tx1"/>
                </a:solidFill>
                <a:latin typeface="Times New Roman" pitchFamily="18" charset="0"/>
                <a:ea typeface="標楷體" pitchFamily="65" charset="-120"/>
                <a:cs typeface="Times New Roman" pitchFamily="18" charset="0"/>
              </a:rPr>
              <a:t>    </a:t>
            </a:r>
            <a:r>
              <a:rPr lang="zh-TW" altLang="en-US" sz="2800" dirty="0" smtClean="0">
                <a:solidFill>
                  <a:srgbClr val="FF0000"/>
                </a:solidFill>
                <a:latin typeface="+mn-ea"/>
                <a:cs typeface="Times New Roman" pitchFamily="18" charset="0"/>
              </a:rPr>
              <a:t>組內差異</a:t>
            </a:r>
            <a:r>
              <a:rPr lang="en-US" altLang="zh-TW" sz="2800" dirty="0" smtClean="0">
                <a:solidFill>
                  <a:schemeClr val="tx1"/>
                </a:solidFill>
                <a:latin typeface="+mn-ea"/>
                <a:cs typeface="Times New Roman" pitchFamily="18" charset="0"/>
              </a:rPr>
              <a:t>(</a:t>
            </a:r>
            <a:r>
              <a:rPr lang="zh-TW" altLang="en-US" sz="2800" dirty="0" smtClean="0">
                <a:solidFill>
                  <a:schemeClr val="tx1"/>
                </a:solidFill>
                <a:latin typeface="+mn-ea"/>
                <a:cs typeface="Times New Roman" pitchFamily="18" charset="0"/>
              </a:rPr>
              <a:t>無法用類別，也就是班級來解釋的差異</a:t>
            </a:r>
            <a:r>
              <a:rPr lang="en-US" altLang="zh-TW" sz="2800" dirty="0" smtClean="0">
                <a:solidFill>
                  <a:schemeClr val="tx1"/>
                </a:solidFill>
                <a:latin typeface="+mn-ea"/>
                <a:cs typeface="Times New Roman" pitchFamily="18" charset="0"/>
              </a:rPr>
              <a:t>)</a:t>
            </a:r>
          </a:p>
          <a:p>
            <a:pPr marL="0" indent="0">
              <a:buNone/>
            </a:pPr>
            <a:r>
              <a:rPr lang="en-US" altLang="zh-TW" sz="2800" dirty="0">
                <a:solidFill>
                  <a:schemeClr val="tx1"/>
                </a:solidFill>
                <a:latin typeface="+mn-ea"/>
                <a:cs typeface="Times New Roman" pitchFamily="18" charset="0"/>
              </a:rPr>
              <a:t> </a:t>
            </a:r>
            <a:r>
              <a:rPr lang="en-US" altLang="zh-TW" sz="2800" dirty="0" smtClean="0">
                <a:solidFill>
                  <a:schemeClr val="tx1"/>
                </a:solidFill>
                <a:latin typeface="+mn-ea"/>
                <a:cs typeface="Times New Roman" pitchFamily="18" charset="0"/>
              </a:rPr>
              <a:t>     </a:t>
            </a:r>
          </a:p>
          <a:p>
            <a:pPr marL="0" indent="0">
              <a:buNone/>
            </a:pPr>
            <a:r>
              <a:rPr lang="en-US" altLang="zh-TW" sz="2800" dirty="0">
                <a:solidFill>
                  <a:schemeClr val="tx1"/>
                </a:solidFill>
                <a:latin typeface="+mn-ea"/>
                <a:cs typeface="Times New Roman" pitchFamily="18" charset="0"/>
              </a:rPr>
              <a:t> </a:t>
            </a:r>
            <a:r>
              <a:rPr lang="en-US" altLang="zh-TW" sz="2800" dirty="0" smtClean="0">
                <a:solidFill>
                  <a:schemeClr val="tx1"/>
                </a:solidFill>
                <a:latin typeface="+mn-ea"/>
                <a:cs typeface="Times New Roman" pitchFamily="18" charset="0"/>
              </a:rPr>
              <a:t> </a:t>
            </a:r>
          </a:p>
          <a:p>
            <a:pPr marL="0" indent="0">
              <a:buNone/>
            </a:pPr>
            <a:r>
              <a:rPr lang="en-US" altLang="zh-TW" sz="2800" dirty="0">
                <a:solidFill>
                  <a:schemeClr val="tx1"/>
                </a:solidFill>
                <a:latin typeface="+mn-ea"/>
                <a:cs typeface="Times New Roman" pitchFamily="18" charset="0"/>
              </a:rPr>
              <a:t> </a:t>
            </a:r>
            <a:r>
              <a:rPr lang="en-US" altLang="zh-TW" sz="2800" dirty="0" smtClean="0">
                <a:solidFill>
                  <a:schemeClr val="tx1"/>
                </a:solidFill>
                <a:latin typeface="+mn-ea"/>
                <a:cs typeface="Times New Roman" pitchFamily="18" charset="0"/>
              </a:rPr>
              <a:t> </a:t>
            </a:r>
            <a:r>
              <a:rPr lang="zh-TW" altLang="en-US" sz="2800" dirty="0" smtClean="0">
                <a:solidFill>
                  <a:srgbClr val="FF0000"/>
                </a:solidFill>
                <a:latin typeface="+mn-ea"/>
                <a:cs typeface="Times New Roman" pitchFamily="18" charset="0"/>
              </a:rPr>
              <a:t>組間差異</a:t>
            </a:r>
            <a:r>
              <a:rPr lang="en-US" altLang="zh-TW" sz="2800" dirty="0" smtClean="0">
                <a:solidFill>
                  <a:schemeClr val="tx1"/>
                </a:solidFill>
                <a:latin typeface="+mn-ea"/>
                <a:cs typeface="Times New Roman" pitchFamily="18" charset="0"/>
              </a:rPr>
              <a:t>(</a:t>
            </a:r>
            <a:r>
              <a:rPr lang="zh-TW" altLang="en-US" sz="2800" dirty="0" smtClean="0">
                <a:solidFill>
                  <a:schemeClr val="tx1"/>
                </a:solidFill>
                <a:latin typeface="+mn-ea"/>
                <a:cs typeface="Times New Roman" pitchFamily="18" charset="0"/>
              </a:rPr>
              <a:t>可以用</a:t>
            </a:r>
            <a:r>
              <a:rPr lang="zh-TW" altLang="en-US" sz="2800" dirty="0">
                <a:solidFill>
                  <a:schemeClr val="tx1"/>
                </a:solidFill>
                <a:latin typeface="+mn-ea"/>
                <a:cs typeface="Times New Roman" pitchFamily="18" charset="0"/>
              </a:rPr>
              <a:t>類別，也就是班級來解釋的差異</a:t>
            </a:r>
            <a:r>
              <a:rPr lang="en-US" altLang="zh-TW" sz="2800" dirty="0">
                <a:solidFill>
                  <a:schemeClr val="tx1"/>
                </a:solidFill>
                <a:latin typeface="+mn-ea"/>
                <a:cs typeface="Times New Roman" pitchFamily="18" charset="0"/>
              </a:rPr>
              <a:t>)</a:t>
            </a:r>
          </a:p>
          <a:p>
            <a:pPr marL="0" indent="0">
              <a:buNone/>
            </a:pPr>
            <a:r>
              <a:rPr lang="en-US" altLang="zh-TW" sz="2800" dirty="0">
                <a:solidFill>
                  <a:schemeClr val="tx1"/>
                </a:solidFill>
                <a:latin typeface="+mn-ea"/>
                <a:cs typeface="Times New Roman" pitchFamily="18" charset="0"/>
              </a:rPr>
              <a:t>     </a:t>
            </a:r>
          </a:p>
          <a:p>
            <a:pPr marL="0" indent="0">
              <a:buNone/>
            </a:pPr>
            <a:r>
              <a:rPr lang="zh-TW" altLang="en-US" sz="2800" dirty="0" smtClean="0">
                <a:solidFill>
                  <a:schemeClr val="tx1"/>
                </a:solidFill>
                <a:latin typeface="Times New Roman" pitchFamily="18" charset="0"/>
                <a:ea typeface="標楷體" pitchFamily="65" charset="-120"/>
                <a:cs typeface="Times New Roman" pitchFamily="18" charset="0"/>
              </a:rPr>
              <a:t>   </a:t>
            </a:r>
            <a:endParaRPr lang="en-US" altLang="zh-TW" sz="2800" dirty="0" smtClean="0">
              <a:solidFill>
                <a:schemeClr val="tx1"/>
              </a:solidFill>
              <a:latin typeface="Times New Roman" pitchFamily="18" charset="0"/>
              <a:ea typeface="標楷體" pitchFamily="65" charset="-120"/>
              <a:cs typeface="Times New Roman" pitchFamily="18" charset="0"/>
            </a:endParaRPr>
          </a:p>
          <a:p>
            <a:pPr marL="0" indent="0">
              <a:buNone/>
            </a:pPr>
            <a:r>
              <a:rPr lang="en-US" altLang="zh-TW" sz="2800" dirty="0">
                <a:solidFill>
                  <a:schemeClr val="tx1"/>
                </a:solidFill>
                <a:latin typeface="Times New Roman" pitchFamily="18" charset="0"/>
                <a:ea typeface="標楷體" pitchFamily="65" charset="-120"/>
                <a:cs typeface="Times New Roman" pitchFamily="18" charset="0"/>
              </a:rPr>
              <a:t> </a:t>
            </a:r>
            <a:r>
              <a:rPr lang="en-US" altLang="zh-TW" sz="2800" dirty="0" smtClean="0">
                <a:solidFill>
                  <a:schemeClr val="tx1"/>
                </a:solidFill>
                <a:latin typeface="Times New Roman" pitchFamily="18" charset="0"/>
                <a:ea typeface="標楷體" pitchFamily="65" charset="-120"/>
                <a:cs typeface="Times New Roman" pitchFamily="18" charset="0"/>
              </a:rPr>
              <a:t>   </a:t>
            </a:r>
            <a:r>
              <a:rPr lang="zh-TW" altLang="en-US" sz="2800" dirty="0" smtClean="0">
                <a:solidFill>
                  <a:srgbClr val="FF0000"/>
                </a:solidFill>
                <a:latin typeface="Times New Roman" pitchFamily="18" charset="0"/>
                <a:ea typeface="標楷體" pitchFamily="65" charset="-120"/>
                <a:cs typeface="Times New Roman" pitchFamily="18" charset="0"/>
              </a:rPr>
              <a:t>總差異</a:t>
            </a:r>
            <a:r>
              <a:rPr lang="zh-TW" altLang="en-US" sz="2800" dirty="0" smtClean="0">
                <a:solidFill>
                  <a:schemeClr val="tx1"/>
                </a:solidFill>
                <a:latin typeface="Times New Roman" pitchFamily="18" charset="0"/>
                <a:ea typeface="標楷體" pitchFamily="65" charset="-120"/>
                <a:cs typeface="Times New Roman" pitchFamily="18" charset="0"/>
              </a:rPr>
              <a:t> </a:t>
            </a:r>
            <a:r>
              <a:rPr lang="en-US" altLang="zh-TW" sz="2800" dirty="0" smtClean="0">
                <a:solidFill>
                  <a:schemeClr val="tx1"/>
                </a:solidFill>
                <a:latin typeface="Times New Roman" pitchFamily="18" charset="0"/>
                <a:ea typeface="標楷體" pitchFamily="65" charset="-120"/>
                <a:cs typeface="Times New Roman" pitchFamily="18" charset="0"/>
              </a:rPr>
              <a:t>                                 = </a:t>
            </a:r>
            <a:r>
              <a:rPr lang="zh-TW" altLang="en-US" sz="2800" dirty="0" smtClean="0">
                <a:solidFill>
                  <a:schemeClr val="tx1"/>
                </a:solidFill>
                <a:latin typeface="Times New Roman" pitchFamily="18" charset="0"/>
                <a:ea typeface="標楷體" pitchFamily="65" charset="-120"/>
                <a:cs typeface="Times New Roman" pitchFamily="18" charset="0"/>
              </a:rPr>
              <a:t>組內差異</a:t>
            </a:r>
            <a:r>
              <a:rPr lang="en-US" altLang="zh-TW" sz="2800" dirty="0" smtClean="0">
                <a:solidFill>
                  <a:schemeClr val="tx1"/>
                </a:solidFill>
                <a:latin typeface="Times New Roman" pitchFamily="18" charset="0"/>
                <a:ea typeface="標楷體" pitchFamily="65" charset="-120"/>
                <a:cs typeface="Times New Roman" pitchFamily="18" charset="0"/>
              </a:rPr>
              <a:t>+</a:t>
            </a:r>
            <a:r>
              <a:rPr lang="zh-TW" altLang="en-US" sz="2800" dirty="0" smtClean="0">
                <a:solidFill>
                  <a:schemeClr val="tx1"/>
                </a:solidFill>
                <a:latin typeface="Times New Roman" pitchFamily="18" charset="0"/>
                <a:ea typeface="標楷體" pitchFamily="65" charset="-120"/>
                <a:cs typeface="Times New Roman" pitchFamily="18" charset="0"/>
              </a:rPr>
              <a:t>組間差異</a:t>
            </a:r>
            <a:endParaRPr lang="en-US" altLang="zh-TW" sz="2800" dirty="0" smtClean="0">
              <a:solidFill>
                <a:schemeClr val="tx1"/>
              </a:solidFill>
              <a:latin typeface="Times New Roman" pitchFamily="18" charset="0"/>
              <a:ea typeface="標楷體" pitchFamily="65" charset="-120"/>
              <a:cs typeface="Times New Roman" pitchFamily="18" charset="0"/>
            </a:endParaRPr>
          </a:p>
          <a:p>
            <a:pPr marL="0" indent="0">
              <a:spcBef>
                <a:spcPts val="1200"/>
              </a:spcBef>
              <a:buNone/>
            </a:pPr>
            <a:r>
              <a:rPr lang="en-US" altLang="zh-TW" sz="2800" dirty="0">
                <a:solidFill>
                  <a:schemeClr val="tx1"/>
                </a:solidFill>
                <a:latin typeface="Times New Roman" pitchFamily="18" charset="0"/>
                <a:ea typeface="標楷體" pitchFamily="65" charset="-120"/>
                <a:cs typeface="Times New Roman" pitchFamily="18" charset="0"/>
              </a:rPr>
              <a:t> </a:t>
            </a:r>
            <a:r>
              <a:rPr lang="en-US" altLang="zh-TW" sz="2800" dirty="0" smtClean="0">
                <a:solidFill>
                  <a:schemeClr val="tx1"/>
                </a:solidFill>
                <a:latin typeface="Times New Roman" pitchFamily="18" charset="0"/>
                <a:ea typeface="標楷體" pitchFamily="65" charset="-120"/>
                <a:cs typeface="Times New Roman" pitchFamily="18" charset="0"/>
              </a:rPr>
              <a:t>        </a:t>
            </a:r>
            <a:r>
              <a:rPr lang="en-US" altLang="zh-TW" sz="2800" i="1" dirty="0" smtClean="0">
                <a:solidFill>
                  <a:schemeClr val="tx1"/>
                </a:solidFill>
                <a:latin typeface="Times New Roman" pitchFamily="18" charset="0"/>
                <a:ea typeface="標楷體" pitchFamily="65" charset="-120"/>
                <a:cs typeface="Times New Roman" pitchFamily="18" charset="0"/>
              </a:rPr>
              <a:t>F</a:t>
            </a:r>
            <a:r>
              <a:rPr lang="en-US" altLang="zh-TW" sz="2800" dirty="0" smtClean="0">
                <a:solidFill>
                  <a:schemeClr val="tx1"/>
                </a:solidFill>
                <a:latin typeface="Times New Roman" pitchFamily="18" charset="0"/>
                <a:ea typeface="標楷體" pitchFamily="65" charset="-120"/>
                <a:cs typeface="Times New Roman" pitchFamily="18" charset="0"/>
              </a:rPr>
              <a:t> </a:t>
            </a:r>
            <a:r>
              <a:rPr lang="zh-TW" altLang="en-US" sz="2800" dirty="0" smtClean="0">
                <a:solidFill>
                  <a:schemeClr val="tx1"/>
                </a:solidFill>
                <a:latin typeface="Times New Roman" pitchFamily="18" charset="0"/>
                <a:ea typeface="標楷體" pitchFamily="65" charset="-120"/>
                <a:cs typeface="Times New Roman" pitchFamily="18" charset="0"/>
              </a:rPr>
              <a:t>值  </a:t>
            </a:r>
            <a:r>
              <a:rPr lang="en-US" altLang="zh-TW" sz="2800" dirty="0" smtClean="0">
                <a:solidFill>
                  <a:schemeClr val="tx1"/>
                </a:solidFill>
                <a:latin typeface="Times New Roman" pitchFamily="18" charset="0"/>
                <a:ea typeface="標楷體" pitchFamily="65" charset="-120"/>
                <a:cs typeface="Times New Roman" pitchFamily="18" charset="0"/>
              </a:rPr>
              <a:t>=</a:t>
            </a:r>
          </a:p>
          <a:p>
            <a:pPr marL="0" indent="0">
              <a:buNone/>
            </a:pPr>
            <a:endParaRPr lang="en-US" altLang="zh-TW" sz="2800" dirty="0">
              <a:solidFill>
                <a:schemeClr val="tx1"/>
              </a:solidFill>
              <a:latin typeface="Times New Roman" pitchFamily="18" charset="0"/>
              <a:ea typeface="標楷體" pitchFamily="65" charset="-120"/>
              <a:cs typeface="Times New Roman" pitchFamily="18" charset="0"/>
            </a:endParaRPr>
          </a:p>
        </p:txBody>
      </p:sp>
      <p:graphicFrame>
        <p:nvGraphicFramePr>
          <p:cNvPr id="3" name="物件 2"/>
          <p:cNvGraphicFramePr>
            <a:graphicFrameLocks noChangeAspect="1"/>
          </p:cNvGraphicFramePr>
          <p:nvPr>
            <p:extLst>
              <p:ext uri="{D42A27DB-BD31-4B8C-83A1-F6EECF244321}">
                <p14:modId xmlns:p14="http://schemas.microsoft.com/office/powerpoint/2010/main" val="752770834"/>
              </p:ext>
            </p:extLst>
          </p:nvPr>
        </p:nvGraphicFramePr>
        <p:xfrm>
          <a:off x="904570" y="2700250"/>
          <a:ext cx="7334862" cy="609600"/>
        </p:xfrm>
        <a:graphic>
          <a:graphicData uri="http://schemas.openxmlformats.org/presentationml/2006/ole">
            <mc:AlternateContent xmlns:mc="http://schemas.openxmlformats.org/markup-compatibility/2006">
              <mc:Choice xmlns:v="urn:schemas-microsoft-com:vml" Requires="v">
                <p:oleObj spid="_x0000_s62486" name="方程式" r:id="rId4" imgW="3416040" imgH="279360" progId="Equation.3">
                  <p:embed/>
                </p:oleObj>
              </mc:Choice>
              <mc:Fallback>
                <p:oleObj name="方程式" r:id="rId4" imgW="3416040" imgH="279360" progId="Equation.3">
                  <p:embed/>
                  <p:pic>
                    <p:nvPicPr>
                      <p:cNvPr id="0" name="Object 4"/>
                      <p:cNvPicPr>
                        <a:picLocks noChangeAspect="1" noChangeArrowheads="1"/>
                      </p:cNvPicPr>
                      <p:nvPr/>
                    </p:nvPicPr>
                    <p:blipFill>
                      <a:blip r:embed="rId5"/>
                      <a:srcRect/>
                      <a:stretch>
                        <a:fillRect/>
                      </a:stretch>
                    </p:blipFill>
                    <p:spPr bwMode="auto">
                      <a:xfrm>
                        <a:off x="904570" y="2700250"/>
                        <a:ext cx="7334862" cy="609600"/>
                      </a:xfrm>
                      <a:prstGeom prst="rect">
                        <a:avLst/>
                      </a:prstGeom>
                      <a:noFill/>
                      <a:ln>
                        <a:noFill/>
                      </a:ln>
                    </p:spPr>
                  </p:pic>
                </p:oleObj>
              </mc:Fallback>
            </mc:AlternateContent>
          </a:graphicData>
        </a:graphic>
      </p:graphicFrame>
      <p:graphicFrame>
        <p:nvGraphicFramePr>
          <p:cNvPr id="4" name="物件 3"/>
          <p:cNvGraphicFramePr>
            <a:graphicFrameLocks noChangeAspect="1"/>
          </p:cNvGraphicFramePr>
          <p:nvPr>
            <p:extLst>
              <p:ext uri="{D42A27DB-BD31-4B8C-83A1-F6EECF244321}">
                <p14:modId xmlns:p14="http://schemas.microsoft.com/office/powerpoint/2010/main" val="1821209172"/>
              </p:ext>
            </p:extLst>
          </p:nvPr>
        </p:nvGraphicFramePr>
        <p:xfrm>
          <a:off x="1340644" y="4221074"/>
          <a:ext cx="6462713" cy="525463"/>
        </p:xfrm>
        <a:graphic>
          <a:graphicData uri="http://schemas.openxmlformats.org/presentationml/2006/ole">
            <mc:AlternateContent xmlns:mc="http://schemas.openxmlformats.org/markup-compatibility/2006">
              <mc:Choice xmlns:v="urn:schemas-microsoft-com:vml" Requires="v">
                <p:oleObj spid="_x0000_s62487" name="方程式" r:id="rId6" imgW="3009600" imgH="241200" progId="Equation.3">
                  <p:embed/>
                </p:oleObj>
              </mc:Choice>
              <mc:Fallback>
                <p:oleObj name="方程式" r:id="rId6" imgW="3009600" imgH="241200" progId="Equation.3">
                  <p:embed/>
                  <p:pic>
                    <p:nvPicPr>
                      <p:cNvPr id="0" name="物件 2"/>
                      <p:cNvPicPr>
                        <a:picLocks noChangeAspect="1" noChangeArrowheads="1"/>
                      </p:cNvPicPr>
                      <p:nvPr/>
                    </p:nvPicPr>
                    <p:blipFill>
                      <a:blip r:embed="rId7"/>
                      <a:srcRect/>
                      <a:stretch>
                        <a:fillRect/>
                      </a:stretch>
                    </p:blipFill>
                    <p:spPr bwMode="auto">
                      <a:xfrm>
                        <a:off x="1340644" y="4221074"/>
                        <a:ext cx="6462713"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物件 4"/>
          <p:cNvGraphicFramePr>
            <a:graphicFrameLocks noChangeAspect="1"/>
          </p:cNvGraphicFramePr>
          <p:nvPr>
            <p:extLst>
              <p:ext uri="{D42A27DB-BD31-4B8C-83A1-F6EECF244321}">
                <p14:modId xmlns:p14="http://schemas.microsoft.com/office/powerpoint/2010/main" val="3787239677"/>
              </p:ext>
            </p:extLst>
          </p:nvPr>
        </p:nvGraphicFramePr>
        <p:xfrm>
          <a:off x="1903619" y="5132298"/>
          <a:ext cx="2974975" cy="525463"/>
        </p:xfrm>
        <a:graphic>
          <a:graphicData uri="http://schemas.openxmlformats.org/presentationml/2006/ole">
            <mc:AlternateContent xmlns:mc="http://schemas.openxmlformats.org/markup-compatibility/2006">
              <mc:Choice xmlns:v="urn:schemas-microsoft-com:vml" Requires="v">
                <p:oleObj spid="_x0000_s62488" name="方程式" r:id="rId8" imgW="1384200" imgH="241200" progId="Equation.3">
                  <p:embed/>
                </p:oleObj>
              </mc:Choice>
              <mc:Fallback>
                <p:oleObj name="方程式" r:id="rId8" imgW="1384200" imgH="241200" progId="Equation.3">
                  <p:embed/>
                  <p:pic>
                    <p:nvPicPr>
                      <p:cNvPr id="0" name="物件 3"/>
                      <p:cNvPicPr>
                        <a:picLocks noChangeAspect="1" noChangeArrowheads="1"/>
                      </p:cNvPicPr>
                      <p:nvPr/>
                    </p:nvPicPr>
                    <p:blipFill>
                      <a:blip r:embed="rId9"/>
                      <a:srcRect/>
                      <a:stretch>
                        <a:fillRect/>
                      </a:stretch>
                    </p:blipFill>
                    <p:spPr bwMode="auto">
                      <a:xfrm>
                        <a:off x="1903619" y="5132298"/>
                        <a:ext cx="297497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61149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10</a:t>
            </a:fld>
            <a:endParaRPr lang="en-US" altLang="zh-TW">
              <a:solidFill>
                <a:schemeClr val="tx2"/>
              </a:solidFill>
            </a:endParaRPr>
          </a:p>
        </p:txBody>
      </p:sp>
      <p:sp>
        <p:nvSpPr>
          <p:cNvPr id="16386" name="Rectangle 2"/>
          <p:cNvSpPr>
            <a:spLocks noGrp="1" noChangeArrowheads="1"/>
          </p:cNvSpPr>
          <p:nvPr>
            <p:ph type="title" idx="4294967295"/>
          </p:nvPr>
        </p:nvSpPr>
        <p:spPr>
          <a:xfrm>
            <a:off x="533400" y="381000"/>
            <a:ext cx="8229600" cy="762000"/>
          </a:xfrm>
        </p:spPr>
        <p:txBody>
          <a:bodyPr anchor="ctr">
            <a:no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截距</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項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(8/10)</a:t>
            </a:r>
            <a:endPar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2531" name="Rectangle 3"/>
          <p:cNvSpPr>
            <a:spLocks noGrp="1" noChangeArrowheads="1"/>
          </p:cNvSpPr>
          <p:nvPr>
            <p:ph idx="4294967295"/>
          </p:nvPr>
        </p:nvSpPr>
        <p:spPr>
          <a:xfrm>
            <a:off x="381001" y="1363184"/>
            <a:ext cx="8382000" cy="5029200"/>
          </a:xfrm>
        </p:spPr>
        <p:txBody>
          <a:bodyPr>
            <a:normAutofit fontScale="32500" lnSpcReduction="20000"/>
          </a:bodyPr>
          <a:lstStyle/>
          <a:p>
            <a:pPr>
              <a:lnSpc>
                <a:spcPct val="120000"/>
              </a:lnSpc>
              <a:spcBef>
                <a:spcPts val="0"/>
              </a:spcBef>
              <a:buFont typeface="Wingdings" panose="05000000000000000000" pitchFamily="2" charset="2"/>
              <a:buChar char="Ø"/>
            </a:pPr>
            <a:r>
              <a:rPr lang="zh-TW" altLang="en-US" sz="9200" dirty="0" smtClean="0">
                <a:solidFill>
                  <a:schemeClr val="tx1"/>
                </a:solidFill>
                <a:latin typeface="Times New Roman" pitchFamily="18" charset="0"/>
                <a:ea typeface="標楷體" pitchFamily="65" charset="-120"/>
                <a:cs typeface="Times New Roman" pitchFamily="18" charset="0"/>
              </a:rPr>
              <a:t>虛擬迴歸結果</a:t>
            </a:r>
            <a:endParaRPr lang="en-US" altLang="zh-TW" sz="9200" dirty="0" smtClean="0">
              <a:solidFill>
                <a:schemeClr val="tx1"/>
              </a:solidFill>
              <a:latin typeface="Times New Roman" pitchFamily="18" charset="0"/>
              <a:ea typeface="標楷體" pitchFamily="65" charset="-120"/>
              <a:cs typeface="Times New Roman" pitchFamily="18" charset="0"/>
            </a:endParaRPr>
          </a:p>
          <a:p>
            <a:pPr marL="0" indent="0" algn="just">
              <a:lnSpc>
                <a:spcPct val="120000"/>
              </a:lnSpc>
              <a:spcBef>
                <a:spcPts val="0"/>
              </a:spcBef>
              <a:buNone/>
            </a:pPr>
            <a:r>
              <a:rPr lang="zh-TW" altLang="en-US" sz="7000" dirty="0" smtClean="0">
                <a:solidFill>
                  <a:schemeClr val="tx1"/>
                </a:solidFill>
                <a:latin typeface="+mn-ea"/>
                <a:cs typeface="Times New Roman" pitchFamily="18" charset="0"/>
              </a:rPr>
              <a:t>  </a:t>
            </a:r>
            <a:r>
              <a:rPr lang="zh-TW" altLang="en-US" sz="8600" dirty="0" smtClean="0">
                <a:solidFill>
                  <a:schemeClr val="tx1"/>
                </a:solidFill>
                <a:latin typeface="Times New Roman" panose="02020603050405020304" pitchFamily="18" charset="0"/>
                <a:cs typeface="Times New Roman" panose="02020603050405020304" pitchFamily="18" charset="0"/>
              </a:rPr>
              <a:t>組</a:t>
            </a:r>
            <a:r>
              <a:rPr lang="zh-TW" altLang="en-US" sz="8600" dirty="0">
                <a:solidFill>
                  <a:schemeClr val="tx1"/>
                </a:solidFill>
                <a:latin typeface="Times New Roman" panose="02020603050405020304" pitchFamily="18" charset="0"/>
                <a:cs typeface="Times New Roman" panose="02020603050405020304" pitchFamily="18" charset="0"/>
              </a:rPr>
              <a:t>內</a:t>
            </a:r>
            <a:r>
              <a:rPr lang="zh-TW" altLang="en-US" sz="8600" dirty="0" smtClean="0">
                <a:solidFill>
                  <a:schemeClr val="tx1"/>
                </a:solidFill>
                <a:latin typeface="Times New Roman" panose="02020603050405020304" pitchFamily="18" charset="0"/>
                <a:cs typeface="Times New Roman" panose="02020603050405020304" pitchFamily="18" charset="0"/>
              </a:rPr>
              <a:t>差異就是殘差變異</a:t>
            </a:r>
            <a:r>
              <a:rPr lang="en-US" altLang="zh-TW" sz="8600" dirty="0" smtClean="0">
                <a:solidFill>
                  <a:schemeClr val="tx1"/>
                </a:solidFill>
                <a:latin typeface="Times New Roman" panose="02020603050405020304" pitchFamily="18" charset="0"/>
                <a:cs typeface="Times New Roman" panose="02020603050405020304" pitchFamily="18" charset="0"/>
              </a:rPr>
              <a:t>(SSR)</a:t>
            </a:r>
            <a:r>
              <a:rPr lang="zh-TW" altLang="en-US" sz="8600" dirty="0" smtClean="0">
                <a:solidFill>
                  <a:schemeClr val="tx1"/>
                </a:solidFill>
                <a:latin typeface="Times New Roman" panose="02020603050405020304" pitchFamily="18" charset="0"/>
                <a:cs typeface="Times New Roman" panose="02020603050405020304" pitchFamily="18" charset="0"/>
              </a:rPr>
              <a:t>，組間差異就是被解釋變異</a:t>
            </a:r>
            <a:r>
              <a:rPr lang="en-US" altLang="zh-TW" sz="8600" dirty="0" smtClean="0">
                <a:solidFill>
                  <a:schemeClr val="tx1"/>
                </a:solidFill>
                <a:latin typeface="Times New Roman" panose="02020603050405020304" pitchFamily="18" charset="0"/>
                <a:cs typeface="Times New Roman" panose="02020603050405020304" pitchFamily="18" charset="0"/>
              </a:rPr>
              <a:t>(SSE)</a:t>
            </a:r>
            <a:r>
              <a:rPr lang="zh-TW" altLang="en-US" sz="8600" dirty="0" smtClean="0">
                <a:solidFill>
                  <a:schemeClr val="tx1"/>
                </a:solidFill>
                <a:latin typeface="Times New Roman" panose="02020603050405020304" pitchFamily="18" charset="0"/>
                <a:cs typeface="Times New Roman" panose="02020603050405020304" pitchFamily="18" charset="0"/>
              </a:rPr>
              <a:t>，總差異就是總變異</a:t>
            </a:r>
            <a:r>
              <a:rPr lang="en-US" altLang="zh-TW" sz="8600" dirty="0" smtClean="0">
                <a:solidFill>
                  <a:schemeClr val="tx1"/>
                </a:solidFill>
                <a:latin typeface="Times New Roman" panose="02020603050405020304" pitchFamily="18" charset="0"/>
                <a:cs typeface="Times New Roman" panose="02020603050405020304" pitchFamily="18" charset="0"/>
              </a:rPr>
              <a:t>(SST)</a:t>
            </a:r>
            <a:r>
              <a:rPr lang="zh-TW" altLang="en-US" sz="8600" dirty="0" smtClean="0">
                <a:solidFill>
                  <a:schemeClr val="tx1"/>
                </a:solidFill>
                <a:latin typeface="Times New Roman" panose="02020603050405020304" pitchFamily="18" charset="0"/>
                <a:cs typeface="Times New Roman" panose="02020603050405020304" pitchFamily="18" charset="0"/>
              </a:rPr>
              <a:t>。用組內</a:t>
            </a:r>
            <a:r>
              <a:rPr lang="en-US" altLang="zh-TW" sz="8600" dirty="0" smtClean="0">
                <a:solidFill>
                  <a:schemeClr val="tx1"/>
                </a:solidFill>
                <a:latin typeface="Times New Roman" panose="02020603050405020304" pitchFamily="18" charset="0"/>
                <a:cs typeface="Times New Roman" panose="02020603050405020304" pitchFamily="18" charset="0"/>
              </a:rPr>
              <a:t>(</a:t>
            </a:r>
            <a:r>
              <a:rPr lang="zh-TW" altLang="en-US" sz="8600" dirty="0" smtClean="0">
                <a:solidFill>
                  <a:schemeClr val="tx1"/>
                </a:solidFill>
                <a:latin typeface="Times New Roman" panose="02020603050405020304" pitchFamily="18" charset="0"/>
                <a:cs typeface="Times New Roman" panose="02020603050405020304" pitchFamily="18" charset="0"/>
              </a:rPr>
              <a:t>間</a:t>
            </a:r>
            <a:r>
              <a:rPr lang="en-US" altLang="zh-TW" sz="8600" dirty="0" smtClean="0">
                <a:solidFill>
                  <a:schemeClr val="tx1"/>
                </a:solidFill>
                <a:latin typeface="Times New Roman" panose="02020603050405020304" pitchFamily="18" charset="0"/>
                <a:cs typeface="Times New Roman" panose="02020603050405020304" pitchFamily="18" charset="0"/>
              </a:rPr>
              <a:t>)</a:t>
            </a:r>
            <a:r>
              <a:rPr lang="zh-TW" altLang="en-US" sz="8600" dirty="0" smtClean="0">
                <a:solidFill>
                  <a:schemeClr val="tx1"/>
                </a:solidFill>
                <a:latin typeface="Times New Roman" panose="02020603050405020304" pitchFamily="18" charset="0"/>
                <a:cs typeface="Times New Roman" panose="02020603050405020304" pitchFamily="18" charset="0"/>
              </a:rPr>
              <a:t>變異概念檢定多個母體期望值是否相等有其限制。</a:t>
            </a:r>
            <a:endParaRPr lang="en-US" altLang="zh-TW" sz="8600" dirty="0" smtClean="0">
              <a:solidFill>
                <a:schemeClr val="tx1"/>
              </a:solidFill>
              <a:latin typeface="Times New Roman" panose="02020603050405020304" pitchFamily="18" charset="0"/>
              <a:cs typeface="Times New Roman" panose="02020603050405020304" pitchFamily="18" charset="0"/>
            </a:endParaRPr>
          </a:p>
          <a:p>
            <a:pPr marL="0" indent="0">
              <a:lnSpc>
                <a:spcPct val="120000"/>
              </a:lnSpc>
              <a:spcBef>
                <a:spcPts val="0"/>
              </a:spcBef>
              <a:buNone/>
            </a:pPr>
            <a:endParaRPr lang="en-US" altLang="zh-TW" sz="7000" dirty="0">
              <a:solidFill>
                <a:schemeClr val="tx1"/>
              </a:solidFill>
              <a:latin typeface="Times New Roman" panose="02020603050405020304" pitchFamily="18" charset="0"/>
              <a:ea typeface="標楷體" pitchFamily="65" charset="-120"/>
              <a:cs typeface="Times New Roman" panose="02020603050405020304" pitchFamily="18" charset="0"/>
            </a:endParaRPr>
          </a:p>
          <a:p>
            <a:pPr marL="0" indent="0">
              <a:lnSpc>
                <a:spcPct val="120000"/>
              </a:lnSpc>
              <a:spcBef>
                <a:spcPts val="0"/>
              </a:spcBef>
              <a:buNone/>
            </a:pPr>
            <a:endParaRPr lang="en-US" altLang="zh-TW" sz="3300" dirty="0" smtClean="0">
              <a:solidFill>
                <a:schemeClr val="tx1"/>
              </a:solidFill>
              <a:latin typeface="+mn-ea"/>
              <a:ea typeface="標楷體" pitchFamily="65" charset="-120"/>
              <a:cs typeface="Times New Roman" pitchFamily="18" charset="0"/>
            </a:endParaRPr>
          </a:p>
          <a:p>
            <a:pPr marL="0" indent="0">
              <a:lnSpc>
                <a:spcPct val="120000"/>
              </a:lnSpc>
              <a:spcBef>
                <a:spcPts val="0"/>
              </a:spcBef>
              <a:buNone/>
            </a:pPr>
            <a:endParaRPr lang="en-US" altLang="zh-TW" sz="3300" dirty="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smtClean="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smtClean="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smtClean="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smtClean="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smtClean="0">
              <a:solidFill>
                <a:schemeClr val="tx1"/>
              </a:solidFill>
              <a:latin typeface="+mn-ea"/>
              <a:ea typeface="標楷體" pitchFamily="65" charset="-120"/>
              <a:cs typeface="Times New Roman" pitchFamily="18" charset="0"/>
            </a:endParaRPr>
          </a:p>
          <a:p>
            <a:pPr marL="0" indent="0">
              <a:lnSpc>
                <a:spcPct val="120000"/>
              </a:lnSpc>
              <a:spcBef>
                <a:spcPts val="0"/>
              </a:spcBef>
              <a:buNone/>
            </a:pPr>
            <a:r>
              <a:rPr lang="en-US" altLang="zh-TW" sz="3300" dirty="0" smtClean="0">
                <a:solidFill>
                  <a:schemeClr val="tx1"/>
                </a:solidFill>
                <a:latin typeface="+mn-ea"/>
                <a:ea typeface="標楷體" pitchFamily="65" charset="-120"/>
                <a:cs typeface="Times New Roman" pitchFamily="18" charset="0"/>
              </a:rPr>
              <a:t> </a:t>
            </a:r>
            <a:endParaRPr lang="en-US" altLang="zh-TW" sz="3300" dirty="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smtClean="0">
              <a:solidFill>
                <a:schemeClr val="tx1"/>
              </a:solidFill>
              <a:latin typeface="+mn-ea"/>
              <a:ea typeface="標楷體" pitchFamily="65" charset="-120"/>
              <a:cs typeface="Times New Roman" pitchFamily="18" charset="0"/>
            </a:endParaRPr>
          </a:p>
          <a:p>
            <a:pPr>
              <a:lnSpc>
                <a:spcPct val="120000"/>
              </a:lnSpc>
              <a:spcBef>
                <a:spcPts val="0"/>
              </a:spcBef>
              <a:buFont typeface="Wingdings" panose="05000000000000000000" pitchFamily="2" charset="2"/>
              <a:buChar char="Ø"/>
            </a:pPr>
            <a:endParaRPr lang="en-US" altLang="zh-TW" sz="3300" dirty="0">
              <a:solidFill>
                <a:schemeClr val="tx1"/>
              </a:solidFill>
              <a:latin typeface="+mn-ea"/>
              <a:ea typeface="標楷體" pitchFamily="65" charset="-120"/>
              <a:cs typeface="Times New Roman" pitchFamily="18" charset="0"/>
            </a:endParaRPr>
          </a:p>
          <a:p>
            <a:pPr marL="0" indent="0">
              <a:buNone/>
            </a:pPr>
            <a:endParaRPr lang="en-US" altLang="zh-TW" sz="2800" dirty="0" smtClean="0">
              <a:solidFill>
                <a:schemeClr val="tx1"/>
              </a:solidFill>
              <a:latin typeface="+mn-ea"/>
              <a:ea typeface="標楷體" pitchFamily="65" charset="-120"/>
              <a:cs typeface="Times New Roman" pitchFamily="18" charset="0"/>
            </a:endParaRPr>
          </a:p>
          <a:p>
            <a:pPr marL="0" indent="0">
              <a:buNone/>
            </a:pPr>
            <a:r>
              <a:rPr lang="en-US" altLang="zh-TW" sz="2800" dirty="0">
                <a:solidFill>
                  <a:schemeClr val="tx1"/>
                </a:solidFill>
                <a:latin typeface="+mn-ea"/>
                <a:ea typeface="標楷體" pitchFamily="65" charset="-120"/>
                <a:cs typeface="Times New Roman" pitchFamily="18" charset="0"/>
              </a:rPr>
              <a:t> </a:t>
            </a:r>
            <a:r>
              <a:rPr lang="en-US" altLang="zh-TW" sz="2800" dirty="0" smtClean="0">
                <a:solidFill>
                  <a:schemeClr val="tx1"/>
                </a:solidFill>
                <a:latin typeface="+mn-ea"/>
                <a:ea typeface="標楷體" pitchFamily="65" charset="-120"/>
                <a:cs typeface="Times New Roman" pitchFamily="18" charset="0"/>
              </a:rPr>
              <a:t> </a:t>
            </a:r>
            <a:endParaRPr lang="en-US" altLang="zh-TW" sz="2800" dirty="0" smtClean="0">
              <a:solidFill>
                <a:schemeClr val="tx1"/>
              </a:solidFill>
              <a:latin typeface="Times New Roman" pitchFamily="18" charset="0"/>
              <a:ea typeface="標楷體" pitchFamily="65" charset="-120"/>
              <a:cs typeface="Times New Roman" pitchFamily="18"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3655382741"/>
              </p:ext>
            </p:extLst>
          </p:nvPr>
        </p:nvGraphicFramePr>
        <p:xfrm>
          <a:off x="1219200" y="3200400"/>
          <a:ext cx="6096000" cy="1571625"/>
        </p:xfrm>
        <a:graphic>
          <a:graphicData uri="http://schemas.openxmlformats.org/drawingml/2006/table">
            <a:tbl>
              <a:tblPr>
                <a:tableStyleId>{5C22544A-7EE6-4342-B048-85BDC9FD1C3A}</a:tableStyleId>
              </a:tblPr>
              <a:tblGrid>
                <a:gridCol w="927100"/>
                <a:gridCol w="927100"/>
                <a:gridCol w="1117600"/>
                <a:gridCol w="990600"/>
                <a:gridCol w="1066800"/>
                <a:gridCol w="1066800"/>
              </a:tblGrid>
              <a:tr h="234723">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ANOVA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224518">
                <a:tc>
                  <a:txBody>
                    <a:bodyPr/>
                    <a:lstStyle/>
                    <a:p>
                      <a:pPr algn="ctr" fontAlgn="ctr"/>
                      <a:r>
                        <a:rPr lang="zh-TW" altLang="en-US" sz="2000" u="none" strike="noStrike">
                          <a:effectLst/>
                          <a:latin typeface="Times New Roman" panose="02020603050405020304" pitchFamily="18" charset="0"/>
                          <a:cs typeface="Times New Roman" panose="02020603050405020304" pitchFamily="18" charset="0"/>
                        </a:rPr>
                        <a:t>　</a:t>
                      </a: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zh-TW" altLang="en-US" sz="2000" u="none" strike="noStrike" dirty="0">
                          <a:effectLst/>
                          <a:latin typeface="Times New Roman" panose="02020603050405020304" pitchFamily="18" charset="0"/>
                          <a:cs typeface="Times New Roman" panose="02020603050405020304" pitchFamily="18" charset="0"/>
                        </a:rPr>
                        <a:t>自由度</a:t>
                      </a: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SS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MS</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F</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zh-TW" altLang="en-US" sz="2000" u="none" strike="noStrike">
                          <a:effectLst/>
                          <a:latin typeface="Times New Roman" panose="02020603050405020304" pitchFamily="18" charset="0"/>
                          <a:cs typeface="Times New Roman" panose="02020603050405020304" pitchFamily="18" charset="0"/>
                        </a:rPr>
                        <a:t>顯著值</a:t>
                      </a: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224518">
                <a:tc>
                  <a:txBody>
                    <a:bodyPr/>
                    <a:lstStyle/>
                    <a:p>
                      <a:pPr algn="l" fontAlgn="ctr"/>
                      <a:r>
                        <a:rPr lang="zh-TW" altLang="en-US" sz="2000" u="none" strike="noStrike">
                          <a:effectLst/>
                          <a:latin typeface="Times New Roman" panose="02020603050405020304" pitchFamily="18" charset="0"/>
                          <a:cs typeface="Times New Roman" panose="02020603050405020304" pitchFamily="18" charset="0"/>
                        </a:rPr>
                        <a:t>迴歸</a:t>
                      </a: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2</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180.2222</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90.11111</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a:effectLst/>
                          <a:latin typeface="Times New Roman" panose="02020603050405020304" pitchFamily="18" charset="0"/>
                          <a:cs typeface="Times New Roman" panose="02020603050405020304" pitchFamily="18" charset="0"/>
                        </a:rPr>
                        <a:t>4.456044</a:t>
                      </a:r>
                      <a:endParaRPr lang="en-US" altLang="zh-TW"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0.065139</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224518">
                <a:tc>
                  <a:txBody>
                    <a:bodyPr/>
                    <a:lstStyle/>
                    <a:p>
                      <a:pPr algn="l" fontAlgn="ctr"/>
                      <a:r>
                        <a:rPr lang="zh-TW" altLang="en-US" sz="2000" u="none" strike="noStrike">
                          <a:effectLst/>
                          <a:latin typeface="Times New Roman" panose="02020603050405020304" pitchFamily="18" charset="0"/>
                          <a:cs typeface="Times New Roman" panose="02020603050405020304" pitchFamily="18" charset="0"/>
                        </a:rPr>
                        <a:t>殘差</a:t>
                      </a: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a:effectLst/>
                          <a:latin typeface="Times New Roman" panose="02020603050405020304" pitchFamily="18" charset="0"/>
                          <a:cs typeface="Times New Roman" panose="02020603050405020304" pitchFamily="18" charset="0"/>
                        </a:rPr>
                        <a:t>6</a:t>
                      </a:r>
                      <a:endParaRPr lang="en-US" altLang="zh-TW"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a:effectLst/>
                          <a:latin typeface="Times New Roman" panose="02020603050405020304" pitchFamily="18" charset="0"/>
                          <a:cs typeface="Times New Roman" panose="02020603050405020304" pitchFamily="18" charset="0"/>
                        </a:rPr>
                        <a:t>121.3333</a:t>
                      </a:r>
                      <a:endParaRPr lang="en-US" altLang="zh-TW"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20.22222</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234723">
                <a:tc>
                  <a:txBody>
                    <a:bodyPr/>
                    <a:lstStyle/>
                    <a:p>
                      <a:pPr algn="l" fontAlgn="ctr"/>
                      <a:r>
                        <a:rPr lang="zh-TW" altLang="en-US" sz="2000" u="none" strike="noStrike">
                          <a:effectLst/>
                          <a:latin typeface="Times New Roman" panose="02020603050405020304" pitchFamily="18" charset="0"/>
                          <a:cs typeface="Times New Roman" panose="02020603050405020304" pitchFamily="18" charset="0"/>
                        </a:rPr>
                        <a:t>總和</a:t>
                      </a: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a:effectLst/>
                          <a:latin typeface="Times New Roman" panose="02020603050405020304" pitchFamily="18" charset="0"/>
                          <a:cs typeface="Times New Roman" panose="02020603050405020304" pitchFamily="18" charset="0"/>
                        </a:rPr>
                        <a:t>8</a:t>
                      </a:r>
                      <a:endParaRPr lang="en-US" altLang="zh-TW"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a:effectLst/>
                          <a:latin typeface="Times New Roman" panose="02020603050405020304" pitchFamily="18" charset="0"/>
                          <a:cs typeface="Times New Roman" panose="02020603050405020304" pitchFamily="18" charset="0"/>
                        </a:rPr>
                        <a:t>301.5556</a:t>
                      </a:r>
                      <a:endParaRPr lang="en-US" altLang="zh-TW"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zh-TW" altLang="en-US" sz="2000" u="none" strike="noStrike">
                          <a:effectLst/>
                          <a:latin typeface="Times New Roman" panose="02020603050405020304" pitchFamily="18" charset="0"/>
                          <a:cs typeface="Times New Roman" panose="02020603050405020304" pitchFamily="18" charset="0"/>
                        </a:rPr>
                        <a:t>　</a:t>
                      </a:r>
                      <a:endParaRPr lang="zh-TW" alt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zh-TW" altLang="en-US" sz="2000" u="none" strike="noStrike" dirty="0">
                          <a:effectLst/>
                          <a:latin typeface="Times New Roman" panose="02020603050405020304" pitchFamily="18" charset="0"/>
                          <a:cs typeface="Times New Roman" panose="02020603050405020304" pitchFamily="18" charset="0"/>
                        </a:rPr>
                        <a:t>　</a:t>
                      </a: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zh-TW" altLang="en-US" sz="2000" u="none" strike="noStrike" dirty="0">
                          <a:effectLst/>
                          <a:latin typeface="Times New Roman" panose="02020603050405020304" pitchFamily="18" charset="0"/>
                          <a:cs typeface="Times New Roman" panose="02020603050405020304" pitchFamily="18" charset="0"/>
                        </a:rPr>
                        <a:t>　</a:t>
                      </a: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1913936259"/>
              </p:ext>
            </p:extLst>
          </p:nvPr>
        </p:nvGraphicFramePr>
        <p:xfrm>
          <a:off x="1219200" y="4876800"/>
          <a:ext cx="5486400" cy="1257300"/>
        </p:xfrm>
        <a:graphic>
          <a:graphicData uri="http://schemas.openxmlformats.org/drawingml/2006/table">
            <a:tbl>
              <a:tblPr>
                <a:tableStyleId>{5C22544A-7EE6-4342-B048-85BDC9FD1C3A}</a:tableStyleId>
              </a:tblPr>
              <a:tblGrid>
                <a:gridCol w="1036320"/>
                <a:gridCol w="1097280"/>
                <a:gridCol w="1143000"/>
                <a:gridCol w="990600"/>
                <a:gridCol w="1219200"/>
              </a:tblGrid>
              <a:tr h="209550">
                <a:tc>
                  <a:txBody>
                    <a:bodyPr/>
                    <a:lstStyle/>
                    <a:p>
                      <a:pPr algn="ctr" fontAlgn="ctr"/>
                      <a:r>
                        <a:rPr lang="zh-TW" altLang="en-US" sz="1200" u="none" strike="noStrike" dirty="0">
                          <a:effectLst/>
                        </a:rPr>
                        <a:t>　</a:t>
                      </a:r>
                      <a:endParaRPr lang="zh-TW" altLang="en-US" sz="1200" b="0" i="0" u="none" strike="noStrike" dirty="0">
                        <a:solidFill>
                          <a:srgbClr val="000000"/>
                        </a:solidFill>
                        <a:effectLst/>
                        <a:latin typeface="新細明體"/>
                      </a:endParaRPr>
                    </a:p>
                  </a:txBody>
                  <a:tcPr marL="9525" marR="9525" marT="9525" marB="0" anchor="ctr"/>
                </a:tc>
                <a:tc>
                  <a:txBody>
                    <a:bodyPr/>
                    <a:lstStyle/>
                    <a:p>
                      <a:pPr algn="ctr" fontAlgn="ctr"/>
                      <a:r>
                        <a:rPr lang="zh-TW" altLang="en-US" sz="2000" u="none" strike="noStrike" dirty="0">
                          <a:effectLst/>
                          <a:latin typeface="Times New Roman" panose="02020603050405020304" pitchFamily="18" charset="0"/>
                          <a:cs typeface="Times New Roman" panose="02020603050405020304" pitchFamily="18" charset="0"/>
                        </a:rPr>
                        <a:t>係數</a:t>
                      </a: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zh-TW" altLang="en-US" sz="2000" u="none" strike="noStrike" dirty="0">
                          <a:effectLst/>
                          <a:latin typeface="Times New Roman" panose="02020603050405020304" pitchFamily="18" charset="0"/>
                          <a:cs typeface="Times New Roman" panose="02020603050405020304" pitchFamily="18" charset="0"/>
                        </a:rPr>
                        <a:t>標準誤</a:t>
                      </a: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t </a:t>
                      </a:r>
                      <a:r>
                        <a:rPr lang="zh-TW" altLang="en-US" sz="2000" u="none" strike="noStrike" dirty="0">
                          <a:effectLst/>
                          <a:latin typeface="Times New Roman" panose="02020603050405020304" pitchFamily="18" charset="0"/>
                          <a:cs typeface="Times New Roman" panose="02020603050405020304" pitchFamily="18" charset="0"/>
                        </a:rPr>
                        <a:t>統計</a:t>
                      </a: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P-</a:t>
                      </a:r>
                      <a:r>
                        <a:rPr lang="zh-TW" altLang="en-US" sz="2000" u="none" strike="noStrike" dirty="0">
                          <a:effectLst/>
                          <a:latin typeface="Times New Roman" panose="02020603050405020304" pitchFamily="18" charset="0"/>
                          <a:cs typeface="Times New Roman" panose="02020603050405020304" pitchFamily="18" charset="0"/>
                        </a:rPr>
                        <a:t>值</a:t>
                      </a: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209550">
                <a:tc>
                  <a:txBody>
                    <a:bodyPr/>
                    <a:lstStyle/>
                    <a:p>
                      <a:pPr algn="l" fontAlgn="ctr"/>
                      <a:r>
                        <a:rPr lang="zh-TW" altLang="en-US" sz="2000" u="none" strike="noStrike" dirty="0">
                          <a:effectLst/>
                          <a:latin typeface="Times New Roman" panose="02020603050405020304" pitchFamily="18" charset="0"/>
                          <a:cs typeface="Times New Roman" panose="02020603050405020304" pitchFamily="18" charset="0"/>
                        </a:rPr>
                        <a:t>截距</a:t>
                      </a:r>
                      <a:endParaRPr lang="zh-TW" alt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15.66667</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2.596294</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6.034243</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0.000936</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219075">
                <a:tc>
                  <a:txBody>
                    <a:bodyPr/>
                    <a:lstStyle/>
                    <a:p>
                      <a:pPr algn="l" fontAlgn="ctr"/>
                      <a:r>
                        <a:rPr lang="en-US" sz="2000" u="none" strike="noStrike">
                          <a:effectLst/>
                          <a:latin typeface="Times New Roman" panose="02020603050405020304" pitchFamily="18" charset="0"/>
                          <a:cs typeface="Times New Roman" panose="02020603050405020304" pitchFamily="18" charset="0"/>
                        </a:rPr>
                        <a:t>X </a:t>
                      </a:r>
                      <a:r>
                        <a:rPr lang="zh-TW" altLang="en-US" sz="2000" u="none" strike="noStrike">
                          <a:effectLst/>
                          <a:latin typeface="Times New Roman" panose="02020603050405020304" pitchFamily="18" charset="0"/>
                          <a:cs typeface="Times New Roman" panose="02020603050405020304" pitchFamily="18" charset="0"/>
                        </a:rPr>
                        <a:t>變數 </a:t>
                      </a:r>
                      <a:r>
                        <a:rPr lang="en-US" altLang="zh-TW" sz="2000" u="none" strike="noStrike">
                          <a:effectLst/>
                          <a:latin typeface="Times New Roman" panose="02020603050405020304" pitchFamily="18" charset="0"/>
                          <a:cs typeface="Times New Roman" panose="02020603050405020304" pitchFamily="18" charset="0"/>
                        </a:rPr>
                        <a:t>1</a:t>
                      </a:r>
                      <a:endParaRPr lang="en-US" altLang="zh-TW"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8.333333</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3.671714</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2.269603</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0.063702</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219075">
                <a:tc>
                  <a:txBody>
                    <a:bodyPr/>
                    <a:lstStyle/>
                    <a:p>
                      <a:pPr algn="l" fontAlgn="ctr"/>
                      <a:r>
                        <a:rPr lang="en-US" sz="2000" u="none" strike="noStrike">
                          <a:effectLst/>
                          <a:latin typeface="Times New Roman" panose="02020603050405020304" pitchFamily="18" charset="0"/>
                          <a:cs typeface="Times New Roman" panose="02020603050405020304" pitchFamily="18" charset="0"/>
                        </a:rPr>
                        <a:t>X </a:t>
                      </a:r>
                      <a:r>
                        <a:rPr lang="zh-TW" altLang="en-US" sz="2000" u="none" strike="noStrike">
                          <a:effectLst/>
                          <a:latin typeface="Times New Roman" panose="02020603050405020304" pitchFamily="18" charset="0"/>
                          <a:cs typeface="Times New Roman" panose="02020603050405020304" pitchFamily="18" charset="0"/>
                        </a:rPr>
                        <a:t>變數 </a:t>
                      </a:r>
                      <a:r>
                        <a:rPr lang="en-US" altLang="zh-TW" sz="2000" u="none" strike="noStrike">
                          <a:effectLst/>
                          <a:latin typeface="Times New Roman" panose="02020603050405020304" pitchFamily="18" charset="0"/>
                          <a:cs typeface="Times New Roman" panose="02020603050405020304" pitchFamily="18" charset="0"/>
                        </a:rPr>
                        <a:t>2</a:t>
                      </a:r>
                      <a:endParaRPr lang="en-US" altLang="zh-TW"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a:effectLst/>
                          <a:latin typeface="Times New Roman" panose="02020603050405020304" pitchFamily="18" charset="0"/>
                          <a:cs typeface="Times New Roman" panose="02020603050405020304" pitchFamily="18" charset="0"/>
                        </a:rPr>
                        <a:t>-2</a:t>
                      </a:r>
                      <a:endParaRPr lang="en-US" altLang="zh-TW"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3.671714</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a:effectLst/>
                          <a:latin typeface="Times New Roman" panose="02020603050405020304" pitchFamily="18" charset="0"/>
                          <a:cs typeface="Times New Roman" panose="02020603050405020304" pitchFamily="18" charset="0"/>
                        </a:rPr>
                        <a:t>-0.5447</a:t>
                      </a:r>
                      <a:endParaRPr lang="en-US" altLang="zh-TW"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altLang="zh-TW" sz="2000" u="none" strike="noStrike" dirty="0">
                          <a:effectLst/>
                          <a:latin typeface="Times New Roman" panose="02020603050405020304" pitchFamily="18" charset="0"/>
                          <a:cs typeface="Times New Roman" panose="02020603050405020304" pitchFamily="18" charset="0"/>
                        </a:rPr>
                        <a:t>0.605594</a:t>
                      </a:r>
                      <a:endParaRPr lang="en-US" altLang="zh-TW"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bl>
          </a:graphicData>
        </a:graphic>
      </p:graphicFrame>
    </p:spTree>
    <p:extLst>
      <p:ext uri="{BB962C8B-B14F-4D97-AF65-F5344CB8AC3E}">
        <p14:creationId xmlns:p14="http://schemas.microsoft.com/office/powerpoint/2010/main" val="3267069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11</a:t>
            </a:fld>
            <a:endParaRPr lang="en-US" altLang="zh-TW">
              <a:solidFill>
                <a:schemeClr val="tx2"/>
              </a:solidFill>
            </a:endParaRPr>
          </a:p>
        </p:txBody>
      </p:sp>
      <p:sp>
        <p:nvSpPr>
          <p:cNvPr id="6147" name="Rectangle 2"/>
          <p:cNvSpPr>
            <a:spLocks noGrp="1" noChangeArrowheads="1"/>
          </p:cNvSpPr>
          <p:nvPr>
            <p:ph type="title" idx="4294967295"/>
          </p:nvPr>
        </p:nvSpPr>
        <p:spPr>
          <a:xfrm>
            <a:off x="457200" y="381000"/>
            <a:ext cx="8229600" cy="762000"/>
          </a:xfrm>
        </p:spPr>
        <p:txBody>
          <a:bodyPr anchor="ctr">
            <a:norm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距</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項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(9/10)</a:t>
            </a:r>
            <a:endPar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3555" name="Rectangle 3"/>
          <p:cNvSpPr>
            <a:spLocks noGrp="1" noChangeArrowheads="1"/>
          </p:cNvSpPr>
          <p:nvPr>
            <p:ph idx="4294967295"/>
          </p:nvPr>
        </p:nvSpPr>
        <p:spPr>
          <a:xfrm>
            <a:off x="457200" y="1433688"/>
            <a:ext cx="8382000" cy="5181600"/>
          </a:xfrm>
        </p:spPr>
        <p:txBody>
          <a:bodyPr>
            <a:normAutofit fontScale="92500" lnSpcReduction="10000"/>
          </a:bodyPr>
          <a:lstStyle/>
          <a:p>
            <a:pPr algn="just">
              <a:lnSpc>
                <a:spcPct val="110000"/>
              </a:lnSpc>
              <a:buFont typeface="Wingdings" pitchFamily="2" charset="2"/>
              <a:buChar char="n"/>
            </a:pP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多個質性變數</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針對每一個質性變數，視其有幾個類別來設計虛擬變數</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類別數減</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p>
          <a:p>
            <a:pPr marL="0" indent="0" algn="just">
              <a:lnSpc>
                <a:spcPct val="110000"/>
              </a:lnSpc>
              <a:spcBef>
                <a:spcPts val="600"/>
              </a:spcBef>
              <a:buNone/>
            </a:pP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比如</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欲</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探討婚姻狀態、性別與薪資的關係，有兩個質性變數</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性別和婚姻狀態，性別有兩個類別，設一個虛擬變數；婚姻狀態若分成已婚與未婚，也是兩個類別，則亦設一個虛擬變數，迴歸模型如下所示</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(X</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為工作經驗</a:t>
            </a:r>
            <a:r>
              <a:rPr lang="zh-TW" altLang="en-US" sz="3000" dirty="0" smtClean="0">
                <a:solidFill>
                  <a:schemeClr val="tx1"/>
                </a:solidFill>
                <a:latin typeface="新細明體"/>
                <a:ea typeface="新細明體"/>
                <a:cs typeface="Times New Roman" panose="02020603050405020304" pitchFamily="18" charset="0"/>
              </a:rPr>
              <a:t>，</a:t>
            </a:r>
            <a:r>
              <a:rPr lang="zh-TW" altLang="en-US" sz="3000" dirty="0" smtClean="0">
                <a:solidFill>
                  <a:schemeClr val="tx1"/>
                </a:solidFill>
                <a:latin typeface="+mn-ea"/>
                <a:cs typeface="Times New Roman" panose="02020603050405020304" pitchFamily="18" charset="0"/>
              </a:rPr>
              <a:t>可量化變數</a:t>
            </a:r>
            <a:r>
              <a:rPr lang="en-US" altLang="zh-TW" sz="3000" dirty="0" smtClean="0">
                <a:solidFill>
                  <a:schemeClr val="tx1"/>
                </a:solidFill>
                <a:latin typeface="新細明體"/>
                <a:ea typeface="新細明體"/>
                <a:cs typeface="Times New Roman" panose="02020603050405020304" pitchFamily="18" charset="0"/>
              </a:rPr>
              <a:t>)</a:t>
            </a:r>
            <a:endPar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lnSpc>
                <a:spcPct val="110000"/>
              </a:lnSpc>
              <a:buNone/>
            </a:pPr>
            <a:endPar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lnSpc>
                <a:spcPct val="110000"/>
              </a:lnSpc>
              <a:spcBef>
                <a:spcPts val="1200"/>
              </a:spcBef>
              <a:buNone/>
            </a:pP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cs typeface="Times New Roman" panose="02020603050405020304" pitchFamily="18" charset="0"/>
              </a:rPr>
              <a:t>式中，若為女性 </a:t>
            </a:r>
            <a:r>
              <a:rPr lang="en-US" altLang="zh-TW" sz="2800" i="1" dirty="0" smtClean="0">
                <a:solidFill>
                  <a:schemeClr val="tx1"/>
                </a:solidFill>
                <a:latin typeface="Times New Roman" panose="02020603050405020304" pitchFamily="18" charset="0"/>
                <a:cs typeface="Times New Roman" panose="02020603050405020304" pitchFamily="18" charset="0"/>
              </a:rPr>
              <a:t>female</a:t>
            </a:r>
            <a:r>
              <a:rPr lang="en-US" altLang="zh-TW" sz="2800" dirty="0" smtClean="0">
                <a:solidFill>
                  <a:schemeClr val="tx1"/>
                </a:solidFill>
                <a:latin typeface="Times New Roman" panose="02020603050405020304" pitchFamily="18" charset="0"/>
                <a:cs typeface="Times New Roman" panose="02020603050405020304" pitchFamily="18" charset="0"/>
              </a:rPr>
              <a:t>=1</a:t>
            </a:r>
            <a:r>
              <a:rPr lang="zh-TW" altLang="en-US" sz="2800" dirty="0" smtClean="0">
                <a:solidFill>
                  <a:schemeClr val="tx1"/>
                </a:solidFill>
                <a:latin typeface="Times New Roman" panose="02020603050405020304" pitchFamily="18" charset="0"/>
                <a:cs typeface="Times New Roman" panose="02020603050405020304" pitchFamily="18" charset="0"/>
              </a:rPr>
              <a:t>，若已婚 </a:t>
            </a:r>
            <a:r>
              <a:rPr lang="en-US" altLang="zh-TW" sz="2800" i="1" dirty="0" smtClean="0">
                <a:solidFill>
                  <a:schemeClr val="tx1"/>
                </a:solidFill>
                <a:latin typeface="Times New Roman" panose="02020603050405020304" pitchFamily="18" charset="0"/>
                <a:cs typeface="Times New Roman" panose="02020603050405020304" pitchFamily="18" charset="0"/>
              </a:rPr>
              <a:t>married</a:t>
            </a:r>
            <a:r>
              <a:rPr lang="en-US" altLang="zh-TW" sz="2800" dirty="0" smtClean="0">
                <a:solidFill>
                  <a:schemeClr val="tx1"/>
                </a:solidFill>
                <a:latin typeface="Times New Roman" panose="02020603050405020304" pitchFamily="18" charset="0"/>
                <a:cs typeface="Times New Roman" panose="02020603050405020304" pitchFamily="18" charset="0"/>
              </a:rPr>
              <a:t>=1</a:t>
            </a:r>
            <a:r>
              <a:rPr lang="zh-TW" altLang="en-US" sz="2800" dirty="0" smtClean="0">
                <a:solidFill>
                  <a:schemeClr val="tx1"/>
                </a:solidFill>
                <a:latin typeface="Times New Roman" panose="02020603050405020304" pitchFamily="18" charset="0"/>
                <a:cs typeface="Times New Roman" panose="02020603050405020304" pitchFamily="18" charset="0"/>
              </a:rPr>
              <a:t>，故基準類別為</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Times New Roman" panose="02020603050405020304" pitchFamily="18" charset="0"/>
                <a:cs typeface="Times New Roman" panose="02020603050405020304" pitchFamily="18" charset="0"/>
              </a:rPr>
              <a:t>未婚的男性</a:t>
            </a:r>
            <a:r>
              <a:rPr lang="zh-TW" altLang="en-US" sz="2800" dirty="0" smtClean="0">
                <a:solidFill>
                  <a:schemeClr val="tx1"/>
                </a:solidFill>
                <a:latin typeface="標楷體"/>
                <a:ea typeface="標楷體"/>
                <a:cs typeface="Times New Roman" panose="02020603050405020304" pitchFamily="18" charset="0"/>
              </a:rPr>
              <a:t>」</a:t>
            </a:r>
            <a:r>
              <a:rPr lang="zh-TW" altLang="en-US" sz="2800" dirty="0" smtClean="0">
                <a:solidFill>
                  <a:schemeClr val="tx1"/>
                </a:solidFill>
                <a:latin typeface="Times New Roman" panose="02020603050405020304" pitchFamily="18" charset="0"/>
                <a:cs typeface="Times New Roman" panose="02020603050405020304" pitchFamily="18" charset="0"/>
              </a:rPr>
              <a:t>。</a:t>
            </a:r>
            <a:endParaRPr lang="en-US" altLang="zh-TW" sz="2800" dirty="0" smtClean="0">
              <a:solidFill>
                <a:schemeClr val="tx1"/>
              </a:solidFill>
              <a:latin typeface="Times New Roman" panose="02020603050405020304" pitchFamily="18" charset="0"/>
              <a:cs typeface="Times New Roman" panose="02020603050405020304" pitchFamily="18" charset="0"/>
            </a:endParaRPr>
          </a:p>
          <a:p>
            <a:pPr algn="just">
              <a:lnSpc>
                <a:spcPct val="110000"/>
              </a:lnSpc>
              <a:buFont typeface="Wingdings" pitchFamily="2" charset="2"/>
              <a:buNone/>
            </a:pPr>
            <a:r>
              <a:rPr lang="en-US" altLang="zh-TW" sz="2800"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           </a:t>
            </a:r>
          </a:p>
        </p:txBody>
      </p:sp>
      <p:sp>
        <p:nvSpPr>
          <p:cNvPr id="23556" name="Rectangle 5"/>
          <p:cNvSpPr>
            <a:spLocks noChangeArrowheads="1"/>
          </p:cNvSpPr>
          <p:nvPr/>
        </p:nvSpPr>
        <p:spPr bwMode="auto">
          <a:xfrm>
            <a:off x="0" y="3319463"/>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3" name="物件 2"/>
          <p:cNvGraphicFramePr>
            <a:graphicFrameLocks noChangeAspect="1"/>
          </p:cNvGraphicFramePr>
          <p:nvPr>
            <p:extLst>
              <p:ext uri="{D42A27DB-BD31-4B8C-83A1-F6EECF244321}">
                <p14:modId xmlns:p14="http://schemas.microsoft.com/office/powerpoint/2010/main" val="95906133"/>
              </p:ext>
            </p:extLst>
          </p:nvPr>
        </p:nvGraphicFramePr>
        <p:xfrm>
          <a:off x="1524000" y="4623164"/>
          <a:ext cx="6438900" cy="530131"/>
        </p:xfrm>
        <a:graphic>
          <a:graphicData uri="http://schemas.openxmlformats.org/presentationml/2006/ole">
            <mc:AlternateContent xmlns:mc="http://schemas.openxmlformats.org/markup-compatibility/2006">
              <mc:Choice xmlns:v="urn:schemas-microsoft-com:vml" Requires="v">
                <p:oleObj spid="_x0000_s61466" name="方程式" r:id="rId4" imgW="2819160" imgH="228600" progId="Equation.3">
                  <p:embed/>
                </p:oleObj>
              </mc:Choice>
              <mc:Fallback>
                <p:oleObj name="方程式" r:id="rId4" imgW="2819160" imgH="228600" progId="Equation.3">
                  <p:embed/>
                  <p:pic>
                    <p:nvPicPr>
                      <p:cNvPr id="0" name="Object 4"/>
                      <p:cNvPicPr>
                        <a:picLocks noChangeAspect="1" noChangeArrowheads="1"/>
                      </p:cNvPicPr>
                      <p:nvPr/>
                    </p:nvPicPr>
                    <p:blipFill>
                      <a:blip r:embed="rId5"/>
                      <a:srcRect/>
                      <a:stretch>
                        <a:fillRect/>
                      </a:stretch>
                    </p:blipFill>
                    <p:spPr bwMode="auto">
                      <a:xfrm>
                        <a:off x="1524000" y="4623164"/>
                        <a:ext cx="6438900" cy="530131"/>
                      </a:xfrm>
                      <a:prstGeom prst="rect">
                        <a:avLst/>
                      </a:prstGeom>
                      <a:noFill/>
                      <a:ln>
                        <a:noFill/>
                      </a:ln>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12</a:t>
            </a:fld>
            <a:endParaRPr lang="en-US" altLang="zh-TW">
              <a:solidFill>
                <a:schemeClr val="tx2"/>
              </a:solidFill>
            </a:endParaRPr>
          </a:p>
        </p:txBody>
      </p:sp>
      <p:sp>
        <p:nvSpPr>
          <p:cNvPr id="17410" name="Rectangle 2"/>
          <p:cNvSpPr>
            <a:spLocks noGrp="1" noChangeArrowheads="1"/>
          </p:cNvSpPr>
          <p:nvPr>
            <p:ph type="title" idx="4294967295"/>
          </p:nvPr>
        </p:nvSpPr>
        <p:spPr>
          <a:xfrm>
            <a:off x="609600" y="381000"/>
            <a:ext cx="8229600" cy="762000"/>
          </a:xfrm>
        </p:spPr>
        <p:txBody>
          <a:bodyPr anchor="ctr">
            <a:norm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截距項 </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(10/10)</a:t>
            </a:r>
            <a:endPar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4579" name="Rectangle 3"/>
          <p:cNvSpPr>
            <a:spLocks noGrp="1" noChangeArrowheads="1"/>
          </p:cNvSpPr>
          <p:nvPr>
            <p:ph idx="4294967295"/>
          </p:nvPr>
        </p:nvSpPr>
        <p:spPr>
          <a:xfrm>
            <a:off x="381000" y="1282501"/>
            <a:ext cx="8382000" cy="5181600"/>
          </a:xfrm>
        </p:spPr>
        <p:txBody>
          <a:bodyPr/>
          <a:lstStyle/>
          <a:p>
            <a:pPr algn="just">
              <a:lnSpc>
                <a:spcPct val="100000"/>
              </a:lnSpc>
              <a:spcBef>
                <a:spcPts val="1200"/>
              </a:spcBef>
              <a:buFont typeface="Wingdings" panose="05000000000000000000" pitchFamily="2" charset="2"/>
              <a:buChar char="Ø"/>
            </a:pPr>
            <a:r>
              <a:rPr lang="en-US" altLang="zh-TW" sz="2800" dirty="0" smtClean="0">
                <a:latin typeface="Times New Roman" pitchFamily="18" charset="0"/>
                <a:ea typeface="標楷體" pitchFamily="65" charset="-120"/>
                <a:cs typeface="Times New Roman" pitchFamily="18" charset="0"/>
              </a:rPr>
              <a:t> </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female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為捕捉性別的虛擬變數，</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married</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為捕捉婚姻狀態的虛擬變數。</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00000"/>
              </a:lnSpc>
              <a:spcBef>
                <a:spcPts val="1200"/>
              </a:spcBef>
              <a:buFont typeface="Wingdings" panose="05000000000000000000" pitchFamily="2" charset="2"/>
              <a:buChar char="Ø"/>
            </a:pP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代表在相同的工作經驗和相同婚姻狀態下，性別差異所造成的薪資差異</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代表</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在相同的工作經驗</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和同樣性別下，婚姻狀態差異</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所造成的薪資</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差異。</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00000"/>
              </a:lnSpc>
              <a:spcBef>
                <a:spcPts val="1200"/>
              </a:spcBef>
              <a:buFont typeface="Wingdings" panose="05000000000000000000" pitchFamily="2" charset="2"/>
              <a:buChar char="Ø"/>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母體條件期望值</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給定相同的工作經驗</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p:txBody>
      </p:sp>
      <p:graphicFrame>
        <p:nvGraphicFramePr>
          <p:cNvPr id="24581" name="Object 4"/>
          <p:cNvGraphicFramePr>
            <a:graphicFrameLocks noChangeAspect="1"/>
          </p:cNvGraphicFramePr>
          <p:nvPr>
            <p:extLst>
              <p:ext uri="{D42A27DB-BD31-4B8C-83A1-F6EECF244321}">
                <p14:modId xmlns:p14="http://schemas.microsoft.com/office/powerpoint/2010/main" val="4237673453"/>
              </p:ext>
            </p:extLst>
          </p:nvPr>
        </p:nvGraphicFramePr>
        <p:xfrm>
          <a:off x="4673395" y="2798763"/>
          <a:ext cx="430213" cy="471487"/>
        </p:xfrm>
        <a:graphic>
          <a:graphicData uri="http://schemas.openxmlformats.org/presentationml/2006/ole">
            <mc:AlternateContent xmlns:mc="http://schemas.openxmlformats.org/markup-compatibility/2006">
              <mc:Choice xmlns:v="urn:schemas-microsoft-com:vml" Requires="v">
                <p:oleObj spid="_x0000_s24641" name="方程式" r:id="rId4" imgW="177480" imgH="190440" progId="Equation.3">
                  <p:embed/>
                </p:oleObj>
              </mc:Choice>
              <mc:Fallback>
                <p:oleObj name="方程式" r:id="rId4" imgW="177480" imgH="190440" progId="Equation.3">
                  <p:embed/>
                  <p:pic>
                    <p:nvPicPr>
                      <p:cNvPr id="0" name="Picture 5"/>
                      <p:cNvPicPr>
                        <a:picLocks noChangeAspect="1" noChangeArrowheads="1"/>
                      </p:cNvPicPr>
                      <p:nvPr/>
                    </p:nvPicPr>
                    <p:blipFill>
                      <a:blip r:embed="rId5"/>
                      <a:srcRect/>
                      <a:stretch>
                        <a:fillRect/>
                      </a:stretch>
                    </p:blipFill>
                    <p:spPr bwMode="auto">
                      <a:xfrm>
                        <a:off x="4673395" y="2798763"/>
                        <a:ext cx="430213" cy="471487"/>
                      </a:xfrm>
                      <a:prstGeom prst="rect">
                        <a:avLst/>
                      </a:prstGeom>
                      <a:noFill/>
                      <a:extLst/>
                    </p:spPr>
                  </p:pic>
                </p:oleObj>
              </mc:Fallback>
            </mc:AlternateContent>
          </a:graphicData>
        </a:graphic>
      </p:graphicFrame>
      <p:graphicFrame>
        <p:nvGraphicFramePr>
          <p:cNvPr id="6" name="Object 4"/>
          <p:cNvGraphicFramePr>
            <a:graphicFrameLocks noChangeAspect="1"/>
          </p:cNvGraphicFramePr>
          <p:nvPr>
            <p:extLst>
              <p:ext uri="{D42A27DB-BD31-4B8C-83A1-F6EECF244321}">
                <p14:modId xmlns:p14="http://schemas.microsoft.com/office/powerpoint/2010/main" val="1640691813"/>
              </p:ext>
            </p:extLst>
          </p:nvPr>
        </p:nvGraphicFramePr>
        <p:xfrm>
          <a:off x="762000" y="2362200"/>
          <a:ext cx="457200" cy="436563"/>
        </p:xfrm>
        <a:graphic>
          <a:graphicData uri="http://schemas.openxmlformats.org/presentationml/2006/ole">
            <mc:AlternateContent xmlns:mc="http://schemas.openxmlformats.org/markup-compatibility/2006">
              <mc:Choice xmlns:v="urn:schemas-microsoft-com:vml" Requires="v">
                <p:oleObj spid="_x0000_s24642" name="方程式" r:id="rId6" imgW="203040" imgH="190440" progId="Equation.3">
                  <p:embed/>
                </p:oleObj>
              </mc:Choice>
              <mc:Fallback>
                <p:oleObj name="方程式" r:id="rId6" imgW="203040" imgH="190440" progId="Equation.3">
                  <p:embed/>
                  <p:pic>
                    <p:nvPicPr>
                      <p:cNvPr id="0" name="Picture 6"/>
                      <p:cNvPicPr>
                        <a:picLocks noChangeAspect="1" noChangeArrowheads="1"/>
                      </p:cNvPicPr>
                      <p:nvPr/>
                    </p:nvPicPr>
                    <p:blipFill>
                      <a:blip r:embed="rId7"/>
                      <a:srcRect/>
                      <a:stretch>
                        <a:fillRect/>
                      </a:stretch>
                    </p:blipFill>
                    <p:spPr bwMode="auto">
                      <a:xfrm>
                        <a:off x="762000" y="2362200"/>
                        <a:ext cx="457200" cy="436563"/>
                      </a:xfrm>
                      <a:prstGeom prst="rect">
                        <a:avLst/>
                      </a:prstGeom>
                      <a:noFill/>
                      <a:extLst/>
                    </p:spPr>
                  </p:pic>
                </p:oleObj>
              </mc:Fallback>
            </mc:AlternateContent>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12214F69-0314-4BA6-B12A-ABA95FECB064}" type="slidenum">
              <a:rPr lang="en-US" altLang="zh-TW" smtClean="0"/>
              <a:pPr/>
              <a:t>13</a:t>
            </a:fld>
            <a:endParaRPr lang="en-US" altLang="zh-TW">
              <a:solidFill>
                <a:schemeClr val="tx2"/>
              </a:solidFill>
            </a:endParaRPr>
          </a:p>
        </p:txBody>
      </p:sp>
      <p:sp>
        <p:nvSpPr>
          <p:cNvPr id="17410" name="Rectangle 2"/>
          <p:cNvSpPr>
            <a:spLocks noGrp="1" noChangeArrowheads="1"/>
          </p:cNvSpPr>
          <p:nvPr>
            <p:ph type="title" idx="4294967295"/>
          </p:nvPr>
        </p:nvSpPr>
        <p:spPr>
          <a:xfrm>
            <a:off x="457201" y="471312"/>
            <a:ext cx="8229600" cy="762000"/>
          </a:xfrm>
        </p:spPr>
        <p:txBody>
          <a:bodyPr anchor="ctr">
            <a:norm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斜率項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(1/4)</a:t>
            </a:r>
            <a:endPar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4579" name="Rectangle 3"/>
          <p:cNvSpPr>
            <a:spLocks noGrp="1" noChangeArrowheads="1"/>
          </p:cNvSpPr>
          <p:nvPr>
            <p:ph idx="4294967295"/>
          </p:nvPr>
        </p:nvSpPr>
        <p:spPr>
          <a:xfrm>
            <a:off x="381001" y="1327990"/>
            <a:ext cx="8382000" cy="5181600"/>
          </a:xfrm>
        </p:spPr>
        <p:txBody>
          <a:bodyPr>
            <a:normAutofit/>
          </a:bodyPr>
          <a:lstStyle/>
          <a:p>
            <a:pPr algn="just">
              <a:buFont typeface="Wingdings" pitchFamily="2" charset="2"/>
              <a:buChar char="n"/>
            </a:pPr>
            <a:r>
              <a:rPr lang="zh-TW" altLang="en-US" sz="3000" dirty="0" smtClean="0">
                <a:solidFill>
                  <a:schemeClr val="tx1"/>
                </a:solidFill>
                <a:latin typeface="Times New Roman" pitchFamily="18" charset="0"/>
                <a:ea typeface="標楷體" pitchFamily="65" charset="-120"/>
                <a:cs typeface="Times New Roman" pitchFamily="18" charset="0"/>
              </a:rPr>
              <a:t>交叉效果</a:t>
            </a:r>
            <a:r>
              <a:rPr lang="en-US" altLang="zh-TW" sz="3000" dirty="0" smtClean="0">
                <a:solidFill>
                  <a:schemeClr val="tx1"/>
                </a:solidFill>
                <a:latin typeface="Times New Roman" pitchFamily="18" charset="0"/>
                <a:ea typeface="標楷體" pitchFamily="65" charset="-120"/>
                <a:cs typeface="Times New Roman" pitchFamily="18" charset="0"/>
              </a:rPr>
              <a:t>(interaction effects)</a:t>
            </a:r>
          </a:p>
          <a:p>
            <a:pPr algn="just">
              <a:spcBef>
                <a:spcPts val="600"/>
              </a:spcBef>
              <a:buFont typeface="Wingdings" pitchFamily="2" charset="2"/>
              <a:buNone/>
            </a:pPr>
            <a:r>
              <a:rPr lang="zh-TW" altLang="en-US" sz="3000" dirty="0" smtClean="0">
                <a:solidFill>
                  <a:schemeClr val="tx1"/>
                </a:solidFill>
                <a:latin typeface="Times New Roman" pitchFamily="18" charset="0"/>
                <a:ea typeface="標楷體" pitchFamily="65" charset="-120"/>
                <a:cs typeface="Times New Roman" pitchFamily="18" charset="0"/>
              </a:rPr>
              <a:t>       交叉效果在考量不同解釋變數之間的交互影響</a:t>
            </a:r>
            <a:r>
              <a:rPr lang="zh-TW" altLang="en-US" sz="3000" dirty="0" smtClean="0">
                <a:solidFill>
                  <a:schemeClr val="tx1"/>
                </a:solidFill>
                <a:latin typeface="新細明體"/>
                <a:ea typeface="新細明體"/>
                <a:cs typeface="Times New Roman" pitchFamily="18" charset="0"/>
              </a:rPr>
              <a:t>，</a:t>
            </a:r>
            <a:r>
              <a:rPr lang="zh-TW" altLang="en-US" sz="3000" dirty="0" smtClean="0">
                <a:solidFill>
                  <a:schemeClr val="tx1"/>
                </a:solidFill>
                <a:latin typeface="Times New Roman" pitchFamily="18" charset="0"/>
                <a:ea typeface="標楷體" pitchFamily="65" charset="-120"/>
                <a:cs typeface="Times New Roman" pitchFamily="18" charset="0"/>
              </a:rPr>
              <a:t>可能出現在</a:t>
            </a:r>
            <a:r>
              <a:rPr lang="zh-TW" altLang="en-US" sz="3000" u="sng"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質性變數和量化變數</a:t>
            </a:r>
            <a:r>
              <a:rPr lang="zh-TW" altLang="en-US" sz="30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之間</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或是</a:t>
            </a:r>
            <a:r>
              <a:rPr lang="zh-TW" altLang="en-US" sz="30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不同的質性變數之間</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。比如坪數對於房價的影響在不同區域的房子會有差異，或是性別對於薪資的影響在不同的婚姻狀態可能有所差異</a:t>
            </a:r>
            <a:r>
              <a:rPr lang="zh-TW" altLang="en-US" sz="3000" dirty="0" smtClean="0">
                <a:solidFill>
                  <a:schemeClr val="tx1"/>
                </a:solidFill>
                <a:latin typeface="新細明體"/>
                <a:ea typeface="新細明體"/>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想捕捉此種交互效果，可以在模型中加入兩個解釋變數的交乘項。</a:t>
            </a:r>
            <a:endPar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90000"/>
              </a:lnSpc>
              <a:buFont typeface="Wingdings" pitchFamily="2" charset="2"/>
              <a:buNone/>
            </a:pPr>
            <a:r>
              <a:rPr lang="en-US" altLang="zh-TW" sz="2800" dirty="0" smtClean="0">
                <a:latin typeface="標楷體" pitchFamily="65" charset="-120"/>
                <a:ea typeface="標楷體" pitchFamily="65" charset="-120"/>
              </a:rPr>
              <a:t>                                          </a:t>
            </a:r>
          </a:p>
          <a:p>
            <a:pPr>
              <a:lnSpc>
                <a:spcPct val="90000"/>
              </a:lnSpc>
              <a:buFont typeface="Wingdings" pitchFamily="2" charset="2"/>
              <a:buNone/>
            </a:pPr>
            <a:endParaRPr lang="en-US" altLang="zh-TW" sz="2800" dirty="0" smtClean="0">
              <a:latin typeface="Arial" pitchFamily="34" charset="0"/>
              <a:ea typeface="標楷體" pitchFamily="65" charset="-120"/>
            </a:endParaRPr>
          </a:p>
        </p:txBody>
      </p:sp>
      <p:graphicFrame>
        <p:nvGraphicFramePr>
          <p:cNvPr id="2" name="物件 1"/>
          <p:cNvGraphicFramePr>
            <a:graphicFrameLocks noChangeAspect="1"/>
          </p:cNvGraphicFramePr>
          <p:nvPr>
            <p:extLst>
              <p:ext uri="{D42A27DB-BD31-4B8C-83A1-F6EECF244321}">
                <p14:modId xmlns:p14="http://schemas.microsoft.com/office/powerpoint/2010/main" val="3358732418"/>
              </p:ext>
            </p:extLst>
          </p:nvPr>
        </p:nvGraphicFramePr>
        <p:xfrm>
          <a:off x="448236" y="5687265"/>
          <a:ext cx="8448952" cy="457200"/>
        </p:xfrm>
        <a:graphic>
          <a:graphicData uri="http://schemas.openxmlformats.org/presentationml/2006/ole">
            <mc:AlternateContent xmlns:mc="http://schemas.openxmlformats.org/markup-compatibility/2006">
              <mc:Choice xmlns:v="urn:schemas-microsoft-com:vml" Requires="v">
                <p:oleObj spid="_x0000_s60461" name="方程式" r:id="rId4" imgW="4292280" imgH="228600" progId="Equation.3">
                  <p:embed/>
                </p:oleObj>
              </mc:Choice>
              <mc:Fallback>
                <p:oleObj name="方程式" r:id="rId4" imgW="4292280" imgH="228600" progId="Equation.3">
                  <p:embed/>
                  <p:pic>
                    <p:nvPicPr>
                      <p:cNvPr id="0" name="物件 2"/>
                      <p:cNvPicPr>
                        <a:picLocks noChangeAspect="1" noChangeArrowheads="1"/>
                      </p:cNvPicPr>
                      <p:nvPr/>
                    </p:nvPicPr>
                    <p:blipFill>
                      <a:blip r:embed="rId5"/>
                      <a:srcRect/>
                      <a:stretch>
                        <a:fillRect/>
                      </a:stretch>
                    </p:blipFill>
                    <p:spPr bwMode="auto">
                      <a:xfrm>
                        <a:off x="448236" y="5687265"/>
                        <a:ext cx="8448952" cy="457200"/>
                      </a:xfrm>
                      <a:prstGeom prst="rect">
                        <a:avLst/>
                      </a:prstGeom>
                      <a:noFill/>
                      <a:ln>
                        <a:noFill/>
                      </a:ln>
                    </p:spPr>
                  </p:pic>
                </p:oleObj>
              </mc:Fallback>
            </mc:AlternateContent>
          </a:graphicData>
        </a:graphic>
      </p:graphicFrame>
      <p:graphicFrame>
        <p:nvGraphicFramePr>
          <p:cNvPr id="3" name="物件 2"/>
          <p:cNvGraphicFramePr>
            <a:graphicFrameLocks noChangeAspect="1"/>
          </p:cNvGraphicFramePr>
          <p:nvPr>
            <p:extLst>
              <p:ext uri="{D42A27DB-BD31-4B8C-83A1-F6EECF244321}">
                <p14:modId xmlns:p14="http://schemas.microsoft.com/office/powerpoint/2010/main" val="2326479779"/>
              </p:ext>
            </p:extLst>
          </p:nvPr>
        </p:nvGraphicFramePr>
        <p:xfrm>
          <a:off x="2356644" y="5163257"/>
          <a:ext cx="4430713" cy="398462"/>
        </p:xfrm>
        <a:graphic>
          <a:graphicData uri="http://schemas.openxmlformats.org/presentationml/2006/ole">
            <mc:AlternateContent xmlns:mc="http://schemas.openxmlformats.org/markup-compatibility/2006">
              <mc:Choice xmlns:v="urn:schemas-microsoft-com:vml" Requires="v">
                <p:oleObj spid="_x0000_s60462" name="方程式" r:id="rId6" imgW="2120760" imgH="190440" progId="Equation.3">
                  <p:embed/>
                </p:oleObj>
              </mc:Choice>
              <mc:Fallback>
                <p:oleObj name="方程式" r:id="rId6" imgW="2120760" imgH="190440" progId="Equation.3">
                  <p:embed/>
                  <p:pic>
                    <p:nvPicPr>
                      <p:cNvPr id="0" name="Object 4"/>
                      <p:cNvPicPr>
                        <a:picLocks noChangeAspect="1" noChangeArrowheads="1"/>
                      </p:cNvPicPr>
                      <p:nvPr/>
                    </p:nvPicPr>
                    <p:blipFill>
                      <a:blip r:embed="rId7"/>
                      <a:srcRect/>
                      <a:stretch>
                        <a:fillRect/>
                      </a:stretch>
                    </p:blipFill>
                    <p:spPr bwMode="auto">
                      <a:xfrm>
                        <a:off x="2356644" y="5163257"/>
                        <a:ext cx="4430713" cy="398462"/>
                      </a:xfrm>
                      <a:prstGeom prst="rect">
                        <a:avLst/>
                      </a:prstGeom>
                      <a:noFill/>
                      <a:ln>
                        <a:noFill/>
                      </a:ln>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12214F69-0314-4BA6-B12A-ABA95FECB064}" type="slidenum">
              <a:rPr lang="en-US" altLang="zh-TW" smtClean="0"/>
              <a:pPr/>
              <a:t>14</a:t>
            </a:fld>
            <a:endParaRPr lang="en-US" altLang="zh-TW">
              <a:solidFill>
                <a:schemeClr val="tx2"/>
              </a:solidFill>
            </a:endParaRPr>
          </a:p>
        </p:txBody>
      </p:sp>
      <p:sp>
        <p:nvSpPr>
          <p:cNvPr id="17410" name="Rectangle 2"/>
          <p:cNvSpPr>
            <a:spLocks noGrp="1" noChangeArrowheads="1"/>
          </p:cNvSpPr>
          <p:nvPr>
            <p:ph type="title" idx="4294967295"/>
          </p:nvPr>
        </p:nvSpPr>
        <p:spPr>
          <a:xfrm>
            <a:off x="519953" y="457200"/>
            <a:ext cx="8229600" cy="762000"/>
          </a:xfrm>
        </p:spPr>
        <p:txBody>
          <a:bodyPr anchor="ctr">
            <a:norm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斜率項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(2/4)</a:t>
            </a:r>
            <a:endPar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4579" name="Rectangle 3"/>
          <p:cNvSpPr>
            <a:spLocks noGrp="1" noChangeArrowheads="1"/>
          </p:cNvSpPr>
          <p:nvPr>
            <p:ph idx="4294967295"/>
          </p:nvPr>
        </p:nvSpPr>
        <p:spPr>
          <a:xfrm>
            <a:off x="497541" y="1433688"/>
            <a:ext cx="8382000" cy="5181600"/>
          </a:xfrm>
        </p:spPr>
        <p:txBody>
          <a:bodyPr>
            <a:normAutofit/>
          </a:bodyPr>
          <a:lstStyle/>
          <a:p>
            <a:pPr marL="0" algn="just">
              <a:lnSpc>
                <a:spcPct val="100000"/>
              </a:lnSpc>
              <a:buFont typeface="Wingdings" panose="05000000000000000000" pitchFamily="2" charset="2"/>
              <a:buChar char="Ø"/>
            </a:pP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第</a:t>
            </a:r>
            <a:r>
              <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式設定下的母體條件期望值</a:t>
            </a:r>
            <a:endPar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algn="just">
              <a:lnSpc>
                <a:spcPct val="100000"/>
              </a:lnSpc>
              <a:buFont typeface="Wingdings" panose="05000000000000000000" pitchFamily="2" charset="2"/>
              <a:buChar char="Ø"/>
            </a:pPr>
            <a:endPar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algn="just">
              <a:lnSpc>
                <a:spcPct val="100000"/>
              </a:lnSpc>
              <a:buFont typeface="Wingdings" panose="05000000000000000000" pitchFamily="2" charset="2"/>
              <a:buChar char="Ø"/>
            </a:pPr>
            <a:endPar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lnSpc>
                <a:spcPct val="100000"/>
              </a:lnSpc>
              <a:buNone/>
            </a:pPr>
            <a:r>
              <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algn="just">
              <a:lnSpc>
                <a:spcPct val="100000"/>
              </a:lnSpc>
              <a:buFont typeface="Wingdings" panose="05000000000000000000" pitchFamily="2" charset="2"/>
              <a:buChar char="Ø"/>
            </a:pP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第</a:t>
            </a:r>
            <a:r>
              <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式設定下的母體條件期望值</a:t>
            </a:r>
            <a:endPar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90000"/>
              </a:lnSpc>
              <a:buFont typeface="Wingdings" pitchFamily="2" charset="2"/>
              <a:buNone/>
            </a:pPr>
            <a:endParaRPr lang="en-US" altLang="zh-TW" sz="2800" dirty="0" smtClean="0">
              <a:latin typeface="Arial" pitchFamily="34" charset="0"/>
              <a:ea typeface="標楷體" pitchFamily="65" charset="-120"/>
            </a:endParaRPr>
          </a:p>
        </p:txBody>
      </p:sp>
    </p:spTree>
    <p:extLst>
      <p:ext uri="{BB962C8B-B14F-4D97-AF65-F5344CB8AC3E}">
        <p14:creationId xmlns:p14="http://schemas.microsoft.com/office/powerpoint/2010/main" val="31703484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12214F69-0314-4BA6-B12A-ABA95FECB064}" type="slidenum">
              <a:rPr lang="en-US" altLang="zh-TW" smtClean="0"/>
              <a:pPr/>
              <a:t>15</a:t>
            </a:fld>
            <a:endParaRPr lang="en-US" altLang="zh-TW">
              <a:solidFill>
                <a:schemeClr val="tx2"/>
              </a:solidFill>
            </a:endParaRPr>
          </a:p>
        </p:txBody>
      </p:sp>
      <p:sp>
        <p:nvSpPr>
          <p:cNvPr id="7172" name="Rectangle 2"/>
          <p:cNvSpPr>
            <a:spLocks noGrp="1" noChangeArrowheads="1"/>
          </p:cNvSpPr>
          <p:nvPr>
            <p:ph type="title" idx="4294967295"/>
          </p:nvPr>
        </p:nvSpPr>
        <p:spPr>
          <a:xfrm>
            <a:off x="381000" y="401649"/>
            <a:ext cx="8229600" cy="762000"/>
          </a:xfrm>
        </p:spPr>
        <p:txBody>
          <a:bodyPr anchor="ctr">
            <a:norm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斜率項 </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(3/4)</a:t>
            </a:r>
            <a:endPar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5603" name="Rectangle 3"/>
          <p:cNvSpPr>
            <a:spLocks noGrp="1" noChangeArrowheads="1"/>
          </p:cNvSpPr>
          <p:nvPr>
            <p:ph idx="4294967295"/>
          </p:nvPr>
        </p:nvSpPr>
        <p:spPr>
          <a:xfrm>
            <a:off x="381000" y="1388315"/>
            <a:ext cx="8382000" cy="5105400"/>
          </a:xfrm>
        </p:spPr>
        <p:txBody>
          <a:bodyPr/>
          <a:lstStyle/>
          <a:p>
            <a:pPr marL="0" algn="just">
              <a:lnSpc>
                <a:spcPct val="100000"/>
              </a:lnSpc>
              <a:buFont typeface="Wingdings" panose="05000000000000000000" pitchFamily="2" charset="2"/>
              <a:buChar char="Ø"/>
            </a:pP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第</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式為考慮質性變數</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區域</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與量化變數</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坪數</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的交互效果，本例中在不同區域，坪數對於房價影響可能有所差異。在市區房價的影響是</a:t>
            </a:r>
            <a:r>
              <a:rPr lang="zh-TW" altLang="en-US" sz="30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，在非市區房價的影響是</a:t>
            </a:r>
            <a:r>
              <a:rPr lang="zh-TW" altLang="en-US" sz="30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u="sng"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故交乘項的斜率代表兩個區域房價影響的差異</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algn="just">
              <a:lnSpc>
                <a:spcPct val="100000"/>
              </a:lnSpc>
              <a:spcBef>
                <a:spcPts val="1800"/>
              </a:spcBef>
              <a:buFont typeface="Wingdings" panose="05000000000000000000" pitchFamily="2" charset="2"/>
              <a:buChar char="Ø"/>
            </a:pP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第</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式中的交</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乘項                      </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稱為</a:t>
            </a:r>
            <a:r>
              <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interactive dummy</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，捕捉兩個質</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性變數</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的交互效果。</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若  </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顯著</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異於零，代表性別</a:t>
            </a:r>
            <a:r>
              <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婚姻狀態</a:t>
            </a:r>
            <a:r>
              <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對於薪資的</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影響在</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不同婚姻狀態</a:t>
            </a:r>
            <a:r>
              <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性別</a:t>
            </a:r>
            <a:r>
              <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是有差異的。</a:t>
            </a:r>
            <a:endParaRPr lang="en-US" altLang="zh-TW"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ct val="90000"/>
              </a:lnSpc>
              <a:buFont typeface="Wingdings" pitchFamily="2" charset="2"/>
              <a:buNone/>
            </a:pPr>
            <a:endParaRPr lang="en-US" altLang="zh-TW" sz="2800" dirty="0" smtClean="0">
              <a:latin typeface="標楷體" pitchFamily="65" charset="-120"/>
              <a:ea typeface="標楷體" pitchFamily="65" charset="-120"/>
            </a:endParaRPr>
          </a:p>
        </p:txBody>
      </p:sp>
      <p:sp>
        <p:nvSpPr>
          <p:cNvPr id="25604" name="Rectangle 5"/>
          <p:cNvSpPr>
            <a:spLocks noChangeArrowheads="1"/>
          </p:cNvSpPr>
          <p:nvPr/>
        </p:nvSpPr>
        <p:spPr bwMode="auto">
          <a:xfrm>
            <a:off x="0" y="3333750"/>
            <a:ext cx="9144000" cy="0"/>
          </a:xfrm>
          <a:prstGeom prst="rect">
            <a:avLst/>
          </a:prstGeom>
          <a:noFill/>
          <a:ln w="9525">
            <a:noFill/>
            <a:miter lim="800000"/>
            <a:headEnd/>
            <a:tailEnd/>
          </a:ln>
        </p:spPr>
        <p:txBody>
          <a:bodyPr wrap="none" anchor="ctr">
            <a:spAutoFit/>
          </a:bodyPr>
          <a:lstStyle/>
          <a:p>
            <a:endParaRPr lang="zh-TW" altLang="en-US"/>
          </a:p>
        </p:txBody>
      </p:sp>
      <p:sp>
        <p:nvSpPr>
          <p:cNvPr id="25606"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TW" altLang="en-US"/>
          </a:p>
        </p:txBody>
      </p:sp>
      <p:graphicFrame>
        <p:nvGraphicFramePr>
          <p:cNvPr id="25607" name="Object 6"/>
          <p:cNvGraphicFramePr>
            <a:graphicFrameLocks noChangeAspect="1"/>
          </p:cNvGraphicFramePr>
          <p:nvPr>
            <p:extLst>
              <p:ext uri="{D42A27DB-BD31-4B8C-83A1-F6EECF244321}">
                <p14:modId xmlns:p14="http://schemas.microsoft.com/office/powerpoint/2010/main" val="3967326516"/>
              </p:ext>
            </p:extLst>
          </p:nvPr>
        </p:nvGraphicFramePr>
        <p:xfrm>
          <a:off x="3653077" y="3954462"/>
          <a:ext cx="2558256" cy="499312"/>
        </p:xfrm>
        <a:graphic>
          <a:graphicData uri="http://schemas.openxmlformats.org/presentationml/2006/ole">
            <mc:AlternateContent xmlns:mc="http://schemas.openxmlformats.org/markup-compatibility/2006">
              <mc:Choice xmlns:v="urn:schemas-microsoft-com:vml" Requires="v">
                <p:oleObj spid="_x0000_s25674" name="方程式" r:id="rId4" imgW="1168200" imgH="228600" progId="Equation.3">
                  <p:embed/>
                </p:oleObj>
              </mc:Choice>
              <mc:Fallback>
                <p:oleObj name="方程式" r:id="rId4" imgW="1168200" imgH="228600" progId="Equation.3">
                  <p:embed/>
                  <p:pic>
                    <p:nvPicPr>
                      <p:cNvPr id="0" name="Object 6"/>
                      <p:cNvPicPr>
                        <a:picLocks noChangeAspect="1" noChangeArrowheads="1"/>
                      </p:cNvPicPr>
                      <p:nvPr/>
                    </p:nvPicPr>
                    <p:blipFill>
                      <a:blip r:embed="rId5"/>
                      <a:srcRect/>
                      <a:stretch>
                        <a:fillRect/>
                      </a:stretch>
                    </p:blipFill>
                    <p:spPr bwMode="auto">
                      <a:xfrm>
                        <a:off x="3653077" y="3954462"/>
                        <a:ext cx="2558256" cy="499312"/>
                      </a:xfrm>
                      <a:prstGeom prst="rect">
                        <a:avLst/>
                      </a:prstGeom>
                      <a:noFill/>
                      <a:extLst/>
                    </p:spPr>
                  </p:pic>
                </p:oleObj>
              </mc:Fallback>
            </mc:AlternateContent>
          </a:graphicData>
        </a:graphic>
      </p:graphicFrame>
      <p:graphicFrame>
        <p:nvGraphicFramePr>
          <p:cNvPr id="3" name="物件 2"/>
          <p:cNvGraphicFramePr>
            <a:graphicFrameLocks noChangeAspect="1"/>
          </p:cNvGraphicFramePr>
          <p:nvPr>
            <p:extLst>
              <p:ext uri="{D42A27DB-BD31-4B8C-83A1-F6EECF244321}">
                <p14:modId xmlns:p14="http://schemas.microsoft.com/office/powerpoint/2010/main" val="2653686143"/>
              </p:ext>
            </p:extLst>
          </p:nvPr>
        </p:nvGraphicFramePr>
        <p:xfrm>
          <a:off x="7848600" y="4452279"/>
          <a:ext cx="390525" cy="417513"/>
        </p:xfrm>
        <a:graphic>
          <a:graphicData uri="http://schemas.openxmlformats.org/presentationml/2006/ole">
            <mc:AlternateContent xmlns:mc="http://schemas.openxmlformats.org/markup-compatibility/2006">
              <mc:Choice xmlns:v="urn:schemas-microsoft-com:vml" Requires="v">
                <p:oleObj spid="_x0000_s25675" name="方程式" r:id="rId6" imgW="177480" imgH="190440" progId="Equation.3">
                  <p:embed/>
                </p:oleObj>
              </mc:Choice>
              <mc:Fallback>
                <p:oleObj name="方程式" r:id="rId6" imgW="177480" imgH="190440" progId="Equation.3">
                  <p:embed/>
                  <p:pic>
                    <p:nvPicPr>
                      <p:cNvPr id="0" name="物件 1"/>
                      <p:cNvPicPr>
                        <a:picLocks noChangeAspect="1" noChangeArrowheads="1"/>
                      </p:cNvPicPr>
                      <p:nvPr/>
                    </p:nvPicPr>
                    <p:blipFill>
                      <a:blip r:embed="rId7"/>
                      <a:srcRect/>
                      <a:stretch>
                        <a:fillRect/>
                      </a:stretch>
                    </p:blipFill>
                    <p:spPr bwMode="auto">
                      <a:xfrm>
                        <a:off x="7848600" y="4452279"/>
                        <a:ext cx="3905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16</a:t>
            </a:fld>
            <a:endParaRPr lang="en-US" altLang="zh-TW">
              <a:solidFill>
                <a:schemeClr val="tx2"/>
              </a:solidFill>
            </a:endParaRPr>
          </a:p>
        </p:txBody>
      </p:sp>
      <p:sp>
        <p:nvSpPr>
          <p:cNvPr id="18434" name="Rectangle 2"/>
          <p:cNvSpPr>
            <a:spLocks noGrp="1" noChangeArrowheads="1"/>
          </p:cNvSpPr>
          <p:nvPr>
            <p:ph type="title" idx="4294967295"/>
          </p:nvPr>
        </p:nvSpPr>
        <p:spPr>
          <a:xfrm>
            <a:off x="609601" y="420548"/>
            <a:ext cx="7924800" cy="762000"/>
          </a:xfrm>
        </p:spPr>
        <p:txBody>
          <a:bodyPr anchor="ctr">
            <a:norm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變數設定</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斜率項 </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(4/4)</a:t>
            </a:r>
            <a:endPar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7651" name="Text Box 3"/>
          <p:cNvSpPr txBox="1">
            <a:spLocks noChangeArrowheads="1"/>
          </p:cNvSpPr>
          <p:nvPr/>
        </p:nvSpPr>
        <p:spPr bwMode="auto">
          <a:xfrm>
            <a:off x="1043272" y="6052810"/>
            <a:ext cx="7315200" cy="523220"/>
          </a:xfrm>
          <a:prstGeom prst="rect">
            <a:avLst/>
          </a:prstGeom>
          <a:noFill/>
          <a:ln w="9525">
            <a:noFill/>
            <a:miter lim="800000"/>
            <a:headEnd/>
            <a:tailEnd/>
          </a:ln>
        </p:spPr>
        <p:txBody>
          <a:bodyPr wrap="square">
            <a:spAutoFit/>
          </a:bodyPr>
          <a:lstStyle/>
          <a:p>
            <a:pPr algn="ctr"/>
            <a:r>
              <a:rPr lang="zh-TW" altLang="en-US" sz="2800" b="1" dirty="0" smtClean="0">
                <a:latin typeface="標楷體" panose="03000509000000000000" pitchFamily="65" charset="-120"/>
                <a:ea typeface="標楷體" panose="03000509000000000000" pitchFamily="65" charset="-120"/>
                <a:cs typeface="Times New Roman" pitchFamily="18" charset="0"/>
              </a:rPr>
              <a:t>質性變數與量化變數交乘效果的四種可能狀況</a:t>
            </a:r>
            <a:endParaRPr lang="en-US" altLang="zh-TW" sz="2800" b="1" dirty="0">
              <a:latin typeface="標楷體" panose="03000509000000000000" pitchFamily="65" charset="-120"/>
              <a:ea typeface="標楷體" panose="03000509000000000000" pitchFamily="65" charset="-120"/>
              <a:cs typeface="Times New Roman" pitchFamily="18" charset="0"/>
            </a:endParaRPr>
          </a:p>
        </p:txBody>
      </p:sp>
      <p:pic>
        <p:nvPicPr>
          <p:cNvPr id="27652" name="Picture 5" descr="guj70928_1004"/>
          <p:cNvPicPr>
            <a:picLocks noChangeAspect="1" noChangeArrowheads="1"/>
          </p:cNvPicPr>
          <p:nvPr/>
        </p:nvPicPr>
        <p:blipFill>
          <a:blip r:embed="rId3" cstate="print"/>
          <a:srcRect/>
          <a:stretch>
            <a:fillRect/>
          </a:stretch>
        </p:blipFill>
        <p:spPr bwMode="auto">
          <a:xfrm>
            <a:off x="1371600" y="1222744"/>
            <a:ext cx="5562600" cy="45720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17</a:t>
            </a:fld>
            <a:endParaRPr lang="en-US" altLang="zh-TW">
              <a:solidFill>
                <a:schemeClr val="tx2"/>
              </a:solidFill>
            </a:endParaRPr>
          </a:p>
        </p:txBody>
      </p:sp>
      <p:sp>
        <p:nvSpPr>
          <p:cNvPr id="20482" name="Rectangle 2"/>
          <p:cNvSpPr>
            <a:spLocks noGrp="1" noChangeArrowheads="1"/>
          </p:cNvSpPr>
          <p:nvPr>
            <p:ph type="title" idx="4294967295"/>
          </p:nvPr>
        </p:nvSpPr>
        <p:spPr>
          <a:xfrm>
            <a:off x="742340" y="457200"/>
            <a:ext cx="7696200" cy="750888"/>
          </a:xfrm>
        </p:spPr>
        <p:txBody>
          <a:bodyPr anchor="ctr">
            <a:norm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虛擬變數應用</a:t>
            </a:r>
            <a:r>
              <a:rPr lang="en-US" altLang="zh-TW"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結構性變化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endPar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9699" name="Rectangle 3"/>
          <p:cNvSpPr>
            <a:spLocks noGrp="1" noChangeArrowheads="1"/>
          </p:cNvSpPr>
          <p:nvPr>
            <p:ph idx="4294967295"/>
          </p:nvPr>
        </p:nvSpPr>
        <p:spPr>
          <a:xfrm>
            <a:off x="381001" y="1310610"/>
            <a:ext cx="8382000" cy="4953000"/>
          </a:xfrm>
        </p:spPr>
        <p:txBody>
          <a:bodyPr>
            <a:normAutofit/>
          </a:bodyPr>
          <a:lstStyle/>
          <a:p>
            <a:pPr algn="just">
              <a:lnSpc>
                <a:spcPct val="100000"/>
              </a:lnSpc>
              <a:spcBef>
                <a:spcPts val="600"/>
              </a:spcBef>
              <a:buFont typeface="Wingdings" panose="05000000000000000000" pitchFamily="2" charset="2"/>
              <a:buChar char="n"/>
            </a:pP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交叉效果的方法亦可用於分析結構性變化，比如探討美國儲蓄</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(Y)</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與可支配所得</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(X)</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的關係在</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1982</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年前後是否有所變化，可以設定一個時間的虛擬變數</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000" i="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D</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 for 1970~1981</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樣本期間，</a:t>
            </a:r>
            <a:r>
              <a:rPr lang="en-US" altLang="zh-TW" sz="3000" i="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D</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 for 1982~1995</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樣本期間。</a:t>
            </a:r>
            <a:endPar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00000"/>
              </a:lnSpc>
              <a:buFont typeface="Wingdings" panose="05000000000000000000" pitchFamily="2" charset="2"/>
              <a:buChar char="n"/>
            </a:pPr>
            <a:endPar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00000"/>
              </a:lnSpc>
              <a:spcBef>
                <a:spcPts val="1800"/>
              </a:spcBef>
              <a:buFont typeface="Wingdings" panose="05000000000000000000" pitchFamily="2" charset="2"/>
              <a:buChar char="Ø"/>
            </a:pP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估計結果</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在下表，顯示兩段期間截</a:t>
            </a:r>
            <a:r>
              <a:rPr lang="zh-TW" altLang="en-US" sz="3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距項與斜率項皆有顯著差異</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，屬於</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(d) dissimilar regression</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的狀況</a:t>
            </a:r>
            <a:r>
              <a:rPr lang="zh-TW" altLang="en-US" sz="3000" dirty="0" smtClean="0">
                <a:solidFill>
                  <a:schemeClr val="tx1"/>
                </a:solidFill>
                <a:latin typeface="標楷體"/>
                <a:ea typeface="標楷體"/>
                <a:cs typeface="Times New Roman" pitchFamily="18" charset="0"/>
              </a:rPr>
              <a:t>。</a:t>
            </a:r>
            <a:endParaRPr lang="en-US" altLang="zh-TW" sz="3000" dirty="0">
              <a:solidFill>
                <a:schemeClr val="tx1"/>
              </a:solidFill>
              <a:latin typeface="Times New Roman" pitchFamily="18" charset="0"/>
              <a:ea typeface="標楷體" pitchFamily="65" charset="-120"/>
              <a:cs typeface="Times New Roman" pitchFamily="18" charset="0"/>
            </a:endParaRPr>
          </a:p>
          <a:p>
            <a:pPr algn="just">
              <a:buFont typeface="Wingdings" panose="05000000000000000000" pitchFamily="2" charset="2"/>
              <a:buChar char="n"/>
            </a:pPr>
            <a:endParaRPr lang="en-US" altLang="zh-TW" sz="2800" dirty="0" smtClean="0">
              <a:latin typeface="Times New Roman" pitchFamily="18" charset="0"/>
              <a:ea typeface="標楷體" pitchFamily="65" charset="-120"/>
              <a:cs typeface="Times New Roman" pitchFamily="18" charset="0"/>
            </a:endParaRPr>
          </a:p>
        </p:txBody>
      </p:sp>
      <p:graphicFrame>
        <p:nvGraphicFramePr>
          <p:cNvPr id="3" name="物件 2"/>
          <p:cNvGraphicFramePr>
            <a:graphicFrameLocks noChangeAspect="1"/>
          </p:cNvGraphicFramePr>
          <p:nvPr>
            <p:extLst>
              <p:ext uri="{D42A27DB-BD31-4B8C-83A1-F6EECF244321}">
                <p14:modId xmlns:p14="http://schemas.microsoft.com/office/powerpoint/2010/main" val="244331152"/>
              </p:ext>
            </p:extLst>
          </p:nvPr>
        </p:nvGraphicFramePr>
        <p:xfrm>
          <a:off x="1886560" y="3787110"/>
          <a:ext cx="5370881" cy="480090"/>
        </p:xfrm>
        <a:graphic>
          <a:graphicData uri="http://schemas.openxmlformats.org/presentationml/2006/ole">
            <mc:AlternateContent xmlns:mc="http://schemas.openxmlformats.org/markup-compatibility/2006">
              <mc:Choice xmlns:v="urn:schemas-microsoft-com:vml" Requires="v">
                <p:oleObj spid="_x0000_s64517" name="方程式" r:id="rId4" imgW="2133360" imgH="190440" progId="Equation.3">
                  <p:embed/>
                </p:oleObj>
              </mc:Choice>
              <mc:Fallback>
                <p:oleObj name="方程式" r:id="rId4" imgW="2133360" imgH="190440" progId="Equation.3">
                  <p:embed/>
                  <p:pic>
                    <p:nvPicPr>
                      <p:cNvPr id="0" name="物件 2"/>
                      <p:cNvPicPr>
                        <a:picLocks noChangeAspect="1" noChangeArrowheads="1"/>
                      </p:cNvPicPr>
                      <p:nvPr/>
                    </p:nvPicPr>
                    <p:blipFill>
                      <a:blip r:embed="rId5"/>
                      <a:srcRect/>
                      <a:stretch>
                        <a:fillRect/>
                      </a:stretch>
                    </p:blipFill>
                    <p:spPr bwMode="auto">
                      <a:xfrm>
                        <a:off x="1886560" y="3787110"/>
                        <a:ext cx="5370881" cy="480090"/>
                      </a:xfrm>
                      <a:prstGeom prst="rect">
                        <a:avLst/>
                      </a:prstGeom>
                      <a:noFill/>
                      <a:ln>
                        <a:noFill/>
                      </a:ln>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12214F69-0314-4BA6-B12A-ABA95FECB064}" type="slidenum">
              <a:rPr lang="en-US" altLang="zh-TW" smtClean="0"/>
              <a:pPr/>
              <a:t>18</a:t>
            </a:fld>
            <a:endParaRPr lang="en-US" altLang="zh-TW">
              <a:solidFill>
                <a:schemeClr val="tx2"/>
              </a:solidFill>
            </a:endParaRPr>
          </a:p>
        </p:txBody>
      </p:sp>
      <p:sp>
        <p:nvSpPr>
          <p:cNvPr id="21506" name="Rectangle 2"/>
          <p:cNvSpPr>
            <a:spLocks noGrp="1" noChangeArrowheads="1"/>
          </p:cNvSpPr>
          <p:nvPr>
            <p:ph type="title" idx="4294967295"/>
          </p:nvPr>
        </p:nvSpPr>
        <p:spPr>
          <a:xfrm>
            <a:off x="685800" y="404254"/>
            <a:ext cx="7924800" cy="802715"/>
          </a:xfrm>
        </p:spPr>
        <p:txBody>
          <a:bodyPr anchor="ctr">
            <a:normAutofit/>
          </a:bodyPr>
          <a:lstStyle/>
          <a:p>
            <a:pPr>
              <a:defRPr/>
            </a:pP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虛擬</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變數應用</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結構性</a:t>
            </a:r>
            <a:r>
              <a:rPr lang="zh-TW" altLang="en-US" sz="4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變化      </a:t>
            </a:r>
            <a:r>
              <a:rPr lang="en-US" altLang="zh-TW" sz="32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(2/2)</a:t>
            </a:r>
            <a:endPar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0723" name="Text Box 3"/>
          <p:cNvSpPr txBox="1">
            <a:spLocks noChangeArrowheads="1"/>
          </p:cNvSpPr>
          <p:nvPr/>
        </p:nvSpPr>
        <p:spPr bwMode="auto">
          <a:xfrm>
            <a:off x="76200" y="1297641"/>
            <a:ext cx="8763000" cy="523220"/>
          </a:xfrm>
          <a:prstGeom prst="rect">
            <a:avLst/>
          </a:prstGeom>
          <a:noFill/>
          <a:ln w="9525">
            <a:noFill/>
            <a:miter lim="800000"/>
            <a:headEnd/>
            <a:tailEnd/>
          </a:ln>
        </p:spPr>
        <p:txBody>
          <a:bodyPr>
            <a:spAutoFit/>
          </a:bodyPr>
          <a:lstStyle/>
          <a:p>
            <a:pPr algn="ctr"/>
            <a:r>
              <a:rPr lang="en-US" altLang="zh-TW" sz="2800" b="1" dirty="0" smtClean="0">
                <a:latin typeface="Times New Roman" pitchFamily="18" charset="0"/>
                <a:cs typeface="Times New Roman" pitchFamily="18" charset="0"/>
              </a:rPr>
              <a:t>Regression </a:t>
            </a:r>
            <a:r>
              <a:rPr lang="en-US" altLang="zh-TW" sz="2800" b="1" dirty="0">
                <a:latin typeface="Times New Roman" pitchFamily="18" charset="0"/>
                <a:cs typeface="Times New Roman" pitchFamily="18" charset="0"/>
              </a:rPr>
              <a:t>results of savings-income </a:t>
            </a:r>
            <a:r>
              <a:rPr lang="en-US" altLang="zh-TW" sz="2800" b="1" dirty="0" smtClean="0">
                <a:latin typeface="Times New Roman" pitchFamily="18" charset="0"/>
                <a:cs typeface="Times New Roman" pitchFamily="18" charset="0"/>
              </a:rPr>
              <a:t>relations</a:t>
            </a:r>
            <a:endParaRPr lang="en-US" altLang="zh-TW" sz="2800" b="1" dirty="0"/>
          </a:p>
        </p:txBody>
      </p:sp>
      <p:pic>
        <p:nvPicPr>
          <p:cNvPr id="30724" name="Picture 5" descr="T 10-8"/>
          <p:cNvPicPr>
            <a:picLocks noChangeAspect="1" noChangeArrowheads="1"/>
          </p:cNvPicPr>
          <p:nvPr/>
        </p:nvPicPr>
        <p:blipFill>
          <a:blip r:embed="rId3" cstate="print"/>
          <a:srcRect/>
          <a:stretch>
            <a:fillRect/>
          </a:stretch>
        </p:blipFill>
        <p:spPr bwMode="auto">
          <a:xfrm>
            <a:off x="381001" y="1947392"/>
            <a:ext cx="8382000" cy="4667896"/>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1413</TotalTime>
  <Words>1580</Words>
  <Application>Microsoft Office PowerPoint</Application>
  <PresentationFormat>如螢幕大小 (4:3)</PresentationFormat>
  <Paragraphs>183</Paragraphs>
  <Slides>18</Slides>
  <Notes>18</Notes>
  <HiddenSlides>0</HiddenSlides>
  <MMClips>0</MMClips>
  <ScaleCrop>false</ScaleCrop>
  <HeadingPairs>
    <vt:vector size="8" baseType="variant">
      <vt:variant>
        <vt:lpstr>使用字型</vt:lpstr>
      </vt:variant>
      <vt:variant>
        <vt:i4>8</vt:i4>
      </vt:variant>
      <vt:variant>
        <vt:lpstr>佈景主題</vt:lpstr>
      </vt:variant>
      <vt:variant>
        <vt:i4>1</vt:i4>
      </vt:variant>
      <vt:variant>
        <vt:lpstr>內嵌 OLE 伺服程式</vt:lpstr>
      </vt:variant>
      <vt:variant>
        <vt:i4>1</vt:i4>
      </vt:variant>
      <vt:variant>
        <vt:lpstr>投影片標題</vt:lpstr>
      </vt:variant>
      <vt:variant>
        <vt:i4>18</vt:i4>
      </vt:variant>
    </vt:vector>
  </HeadingPairs>
  <TitlesOfParts>
    <vt:vector size="28" baseType="lpstr">
      <vt:lpstr>新細明體</vt:lpstr>
      <vt:lpstr>標楷體</vt:lpstr>
      <vt:lpstr>Arial</vt:lpstr>
      <vt:lpstr>Book Antiqua</vt:lpstr>
      <vt:lpstr>Candara</vt:lpstr>
      <vt:lpstr>Symbol</vt:lpstr>
      <vt:lpstr>Times New Roman</vt:lpstr>
      <vt:lpstr>Wingdings</vt:lpstr>
      <vt:lpstr>波形</vt:lpstr>
      <vt:lpstr>方程式</vt:lpstr>
      <vt:lpstr>PowerPoint 簡報</vt:lpstr>
      <vt:lpstr>學習目標</vt:lpstr>
      <vt:lpstr>       虛擬變數設定: 截距項      (1/10)</vt:lpstr>
      <vt:lpstr>       虛擬變數設定: 截距項      (2/10)</vt:lpstr>
      <vt:lpstr>       虛擬變數設定: 截距項      (3/10)</vt:lpstr>
      <vt:lpstr>      虛擬變數設定:     截距項  (4/10)</vt:lpstr>
      <vt:lpstr>      虛擬變數設定: 截距項       (5/10)</vt:lpstr>
      <vt:lpstr>     虛擬變數設定: 截距項         (6/10)</vt:lpstr>
      <vt:lpstr> 虛擬變數設定: 截距項        (7/10)</vt:lpstr>
      <vt:lpstr>     虛擬變數設定: 截距項         (8/10)</vt:lpstr>
      <vt:lpstr>      虛擬變數設定:   截距項     (9/10)</vt:lpstr>
      <vt:lpstr>   虛擬變數設定: 截距項       (10/10)</vt:lpstr>
      <vt:lpstr>     虛擬變數設定: 斜率項       (1/4)</vt:lpstr>
      <vt:lpstr>     虛擬變數設定: 斜率項       (2/4)</vt:lpstr>
      <vt:lpstr>    虛擬變數設定: 斜率項        (3/4)</vt:lpstr>
      <vt:lpstr>    虛擬變數設定: 斜率項           (4/4)</vt:lpstr>
      <vt:lpstr>   虛擬變數應用:結構性變化     (1/2)</vt:lpstr>
      <vt:lpstr>  虛擬變數應用:結構性變化      (2/2)</vt:lpstr>
    </vt:vector>
  </TitlesOfParts>
  <Company>McGraw-Hill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McGraw-Hill Higher Education</dc:creator>
  <cp:lastModifiedBy>user</cp:lastModifiedBy>
  <cp:revision>86</cp:revision>
  <cp:lastPrinted>2014-08-22T06:01:16Z</cp:lastPrinted>
  <dcterms:created xsi:type="dcterms:W3CDTF">2004-08-25T16:16:53Z</dcterms:created>
  <dcterms:modified xsi:type="dcterms:W3CDTF">2018-11-19T14:19:45Z</dcterms:modified>
</cp:coreProperties>
</file>