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32"/>
  </p:notesMasterIdLst>
  <p:handoutMasterIdLst>
    <p:handoutMasterId r:id="rId33"/>
  </p:handoutMasterIdLst>
  <p:sldIdLst>
    <p:sldId id="257" r:id="rId2"/>
    <p:sldId id="309" r:id="rId3"/>
    <p:sldId id="311" r:id="rId4"/>
    <p:sldId id="313" r:id="rId5"/>
    <p:sldId id="314" r:id="rId6"/>
    <p:sldId id="315" r:id="rId7"/>
    <p:sldId id="316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3" r:id="rId21"/>
    <p:sldId id="334" r:id="rId22"/>
    <p:sldId id="335" r:id="rId23"/>
    <p:sldId id="337" r:id="rId24"/>
    <p:sldId id="339" r:id="rId25"/>
    <p:sldId id="340" r:id="rId26"/>
    <p:sldId id="341" r:id="rId27"/>
    <p:sldId id="342" r:id="rId28"/>
    <p:sldId id="343" r:id="rId29"/>
    <p:sldId id="308" r:id="rId30"/>
    <p:sldId id="338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ADB1"/>
    <a:srgbClr val="004A25"/>
    <a:srgbClr val="006633"/>
    <a:srgbClr val="A2ADA3"/>
    <a:srgbClr val="97B369"/>
    <a:srgbClr val="799FC2"/>
    <a:srgbClr val="F1A623"/>
    <a:srgbClr val="8AB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4B4022-B48A-4B23-B133-9E1AF9EE66CB}" type="datetimeFigureOut">
              <a:rPr lang="en-US" altLang="en-US"/>
              <a:pPr/>
              <a:t>10/31/2018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53D36E-A73C-4779-904A-D6CDCA68F36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146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F2D256-AFD1-4B6C-AA92-2513403E2382}" type="datetimeFigureOut">
              <a:rPr lang="en-US" altLang="en-US"/>
              <a:pPr/>
              <a:t>10/31/2018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CCF5E2-ED0C-4D83-BA6D-4A5AA9AB37D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22577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169A0-AA55-46AA-AD44-B365BA1CC74C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3870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54EC9-98CB-4C7D-A25D-5729FF8C5595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9258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983F6F-59A9-41A8-8DFE-3FEE3ED4CEB8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8985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D3C2C-3AF5-4FBE-9115-7B8F3BD9B664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1650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5616C-DE31-41D6-ADA6-2672B962608C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8080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2434FC-B575-483B-88B5-7D788275E212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1258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49C53-92DF-4A1E-AFEB-BA387523E061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2737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960843-91E5-47D1-9CE6-06FF3D86F485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7444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2BB1C-50BB-41F8-B44E-C27B4E9465AE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0044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94331-5EEA-4D84-A10D-F94BA28F8E4E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4438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8D321-12A2-4DFE-B15A-5BEB4628A2A9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2222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5EBEAD-8536-41DB-86F8-ACAC30583E00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0580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C13049-3F26-4388-AB22-CBF2CADC8652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8706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FF46A9-D0F1-43BB-87DB-78A8B6971E7C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6335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664B22-B1C2-4C2B-943E-3F0F1E76A4F8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7520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C30FF-6090-4146-886F-4C3897461C12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5148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DA0F4E-E4B1-40C2-AEF1-E9C1C28C366A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7999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BD2E86-0E96-447F-A26D-97D4EEE34104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6333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CBB73-B221-4114-A48C-9F4FEE578471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948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CBB73-B221-4114-A48C-9F4FEE578471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0800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CE363D-9BE9-4380-9CAC-ED69EC35BB5E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4287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CAD504-6CC6-400E-A0B5-A47D306D3FFB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1552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BC8B-927A-4E9A-9E49-2416BD4B63C5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76147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813AC-3565-4F2D-93E9-321E27069C96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9402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2AF6D4-587F-4503-8CB4-3C7D44BE015E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2522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78FEB-C33A-45A6-ABFC-19016B5F70C8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953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0CD57-DB58-47C1-ACB3-F1A449383402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464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ord 6"/>
          <p:cNvSpPr>
            <a:spLocks/>
          </p:cNvSpPr>
          <p:nvPr userDrawn="1"/>
        </p:nvSpPr>
        <p:spPr bwMode="auto">
          <a:xfrm>
            <a:off x="8108819" y="4580948"/>
            <a:ext cx="1569020" cy="1571315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73038"/>
            <a:ext cx="8521173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+mn-lt"/>
                <a:ea typeface="微軟正黑體" pitchFamily="34" charset="-120"/>
                <a:cs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2880" y="1302589"/>
            <a:ext cx="8521173" cy="4823908"/>
          </a:xfrm>
          <a:prstGeom prst="rect">
            <a:avLst/>
          </a:prstGeom>
        </p:spPr>
        <p:txBody>
          <a:bodyPr/>
          <a:lstStyle>
            <a:lvl1pPr>
              <a:defRPr sz="3000" b="1">
                <a:latin typeface="+mn-lt"/>
                <a:ea typeface="+mj-ea"/>
              </a:defRPr>
            </a:lvl1pPr>
            <a:lvl2pPr>
              <a:defRPr b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</a:defRPr>
            </a:lvl2pPr>
            <a:lvl3pPr>
              <a:defRPr b="1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</a:defRPr>
            </a:lvl3pPr>
            <a:lvl4pPr>
              <a:defRPr b="1">
                <a:solidFill>
                  <a:schemeClr val="bg2">
                    <a:lumMod val="25000"/>
                  </a:schemeClr>
                </a:solidFill>
                <a:latin typeface="+mn-lt"/>
                <a:ea typeface="+mj-ea"/>
              </a:defRPr>
            </a:lvl4pPr>
            <a:lvl5pPr>
              <a:defRPr b="1">
                <a:latin typeface="+mn-lt"/>
                <a:ea typeface="+mj-ea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pic>
        <p:nvPicPr>
          <p:cNvPr id="14" name="Picture 2" descr="NicholsonCvrImg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6" y="5055079"/>
            <a:ext cx="1101993" cy="107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TW" smtClean="0"/>
              <a:t>CH7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338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ord 6"/>
          <p:cNvSpPr>
            <a:spLocks/>
          </p:cNvSpPr>
          <p:nvPr userDrawn="1"/>
        </p:nvSpPr>
        <p:spPr bwMode="auto">
          <a:xfrm>
            <a:off x="8108819" y="4580948"/>
            <a:ext cx="1569020" cy="1571315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73038"/>
            <a:ext cx="8521173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+mn-lt"/>
                <a:ea typeface="微軟正黑體" pitchFamily="34" charset="-120"/>
                <a:cs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2880" y="1302589"/>
            <a:ext cx="8521173" cy="4823908"/>
          </a:xfrm>
          <a:prstGeom prst="rect">
            <a:avLst/>
          </a:prstGeom>
        </p:spPr>
        <p:txBody>
          <a:bodyPr/>
          <a:lstStyle>
            <a:lvl1pPr>
              <a:defRPr sz="3000" b="1">
                <a:latin typeface="+mn-lt"/>
                <a:ea typeface="+mj-ea"/>
              </a:defRPr>
            </a:lvl1pPr>
            <a:lvl2pPr>
              <a:defRPr b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</a:defRPr>
            </a:lvl2pPr>
            <a:lvl3pPr>
              <a:defRPr b="1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</a:defRPr>
            </a:lvl3pPr>
            <a:lvl4pPr>
              <a:defRPr b="1">
                <a:solidFill>
                  <a:schemeClr val="bg2">
                    <a:lumMod val="25000"/>
                  </a:schemeClr>
                </a:solidFill>
                <a:latin typeface="+mn-lt"/>
                <a:ea typeface="+mj-ea"/>
              </a:defRPr>
            </a:lvl4pPr>
            <a:lvl5pPr>
              <a:defRPr b="1">
                <a:latin typeface="+mn-lt"/>
                <a:ea typeface="+mj-ea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pic>
        <p:nvPicPr>
          <p:cNvPr id="14" name="Picture 2" descr="NicholsonCvrImg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553" y="173038"/>
            <a:ext cx="870051" cy="84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23579" y="4943335"/>
            <a:ext cx="542926" cy="84654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TW" smtClean="0"/>
              <a:t>CH7</a:t>
            </a:r>
            <a:endParaRPr lang="en-US" altLang="en-US" smtClean="0"/>
          </a:p>
          <a:p>
            <a:r>
              <a:rPr lang="en-US" altLang="en-US" smtClean="0"/>
              <a:t>•</a:t>
            </a:r>
          </a:p>
          <a:p>
            <a:fld id="{C685DB9E-7DFF-42F4-A271-B323393BA84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707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ord 6"/>
          <p:cNvSpPr>
            <a:spLocks/>
          </p:cNvSpPr>
          <p:nvPr userDrawn="1"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 anchor="ctr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4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sp>
        <p:nvSpPr>
          <p:cNvPr id="15" name="Chord 6"/>
          <p:cNvSpPr>
            <a:spLocks/>
          </p:cNvSpPr>
          <p:nvPr userDrawn="1"/>
        </p:nvSpPr>
        <p:spPr bwMode="auto">
          <a:xfrm>
            <a:off x="8367713" y="91440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393342" y="1223800"/>
            <a:ext cx="5908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rgbClr val="004A25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r>
              <a:rPr lang="en-US" altLang="en-US" smtClean="0"/>
              <a:t>Ch.7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6367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B9CDE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22225" y="22225"/>
            <a:ext cx="1784350" cy="1784350"/>
          </a:xfrm>
          <a:prstGeom prst="ellipse">
            <a:avLst/>
          </a:pr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548640"/>
            <a:ext cx="1920240" cy="640080"/>
          </a:xfrm>
          <a:prstGeom prst="rect">
            <a:avLst/>
          </a:prstGeom>
        </p:spPr>
        <p:txBody>
          <a:bodyPr vert="horz"/>
          <a:lstStyle>
            <a:lvl1pPr algn="ctr">
              <a:lnSpc>
                <a:spcPts val="3700"/>
              </a:lnSpc>
              <a:defRPr sz="3600" b="0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7013" y="1370013"/>
            <a:ext cx="8080225" cy="47990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02060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2"/>
          <p:cNvSpPr/>
          <p:nvPr userDrawn="1"/>
        </p:nvSpPr>
        <p:spPr>
          <a:xfrm>
            <a:off x="8910638" y="0"/>
            <a:ext cx="233362" cy="68897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650"/>
            <a:ext cx="8910638" cy="622350"/>
          </a:xfrm>
          <a:prstGeom prst="rect">
            <a:avLst/>
          </a:prstGeom>
        </p:spPr>
      </p:pic>
      <p:sp>
        <p:nvSpPr>
          <p:cNvPr id="13" name="Chord 6"/>
          <p:cNvSpPr>
            <a:spLocks/>
          </p:cNvSpPr>
          <p:nvPr userDrawn="1"/>
        </p:nvSpPr>
        <p:spPr bwMode="auto">
          <a:xfrm>
            <a:off x="8367713" y="5148212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342" y="5457612"/>
            <a:ext cx="590847" cy="365125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rgbClr val="004A2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en-US" smtClean="0"/>
              <a:t>Ch.7  </a:t>
            </a:r>
          </a:p>
          <a:p>
            <a:r>
              <a:rPr lang="en-US" altLang="en-US" smtClean="0"/>
              <a:t> • </a:t>
            </a:r>
          </a:p>
          <a:p>
            <a:r>
              <a:rPr lang="en-US" altLang="en-US" smtClean="0"/>
              <a:t>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7852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83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0F0FFB-FE16-4E08-B2E2-38C12B07C0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64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Chord 6"/>
          <p:cNvSpPr>
            <a:spLocks/>
          </p:cNvSpPr>
          <p:nvPr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0" y="5970588"/>
            <a:ext cx="2070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7  • 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7013" y="1097280"/>
            <a:ext cx="8683625" cy="5029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8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ord 6"/>
          <p:cNvSpPr>
            <a:spLocks/>
          </p:cNvSpPr>
          <p:nvPr userDrawn="1"/>
        </p:nvSpPr>
        <p:spPr bwMode="auto">
          <a:xfrm flipH="1">
            <a:off x="-542925" y="0"/>
            <a:ext cx="1085850" cy="1087438"/>
          </a:xfrm>
          <a:custGeom>
            <a:avLst/>
            <a:gdLst>
              <a:gd name="T0" fmla="*/ 541901 w 1087244"/>
              <a:gd name="T1" fmla="*/ 1087241 h 1087244"/>
              <a:gd name="T2" fmla="*/ 0 w 1087244"/>
              <a:gd name="T3" fmla="*/ 542761 h 1087244"/>
              <a:gd name="T4" fmla="*/ 543621 w 1087244"/>
              <a:gd name="T5" fmla="*/ -1 h 1087244"/>
              <a:gd name="T6" fmla="*/ 541901 w 1087244"/>
              <a:gd name="T7" fmla="*/ 1087241 h 10872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7244" h="1087244">
                <a:moveTo>
                  <a:pt x="541901" y="1087241"/>
                </a:moveTo>
                <a:cubicBezTo>
                  <a:pt x="242004" y="1086292"/>
                  <a:pt x="-474" y="842659"/>
                  <a:pt x="0" y="542761"/>
                </a:cubicBezTo>
                <a:cubicBezTo>
                  <a:pt x="475" y="242863"/>
                  <a:pt x="243723" y="-1"/>
                  <a:pt x="543621" y="-1"/>
                </a:cubicBezTo>
                <a:cubicBezTo>
                  <a:pt x="543048" y="362413"/>
                  <a:pt x="542474" y="724827"/>
                  <a:pt x="541901" y="1087241"/>
                </a:cubicBezTo>
                <a:close/>
              </a:path>
            </a:pathLst>
          </a:custGeom>
          <a:solidFill>
            <a:srgbClr val="DCE6F2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810078" cy="914400"/>
          </a:xfrm>
          <a:prstGeom prst="rect">
            <a:avLst/>
          </a:prstGeom>
        </p:spPr>
        <p:txBody>
          <a:bodyPr vert="horz"/>
          <a:lstStyle>
            <a:lvl1pPr algn="ctr">
              <a:defRPr sz="4000" b="1" i="0">
                <a:solidFill>
                  <a:srgbClr val="004A25"/>
                </a:solidFill>
                <a:latin typeface="Tw Cen MT"/>
                <a:cs typeface="Tw Cen M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64300"/>
            <a:ext cx="9144000" cy="42545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83475" y="6391275"/>
            <a:ext cx="150177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altLang="en-US" dirty="0" smtClean="0"/>
              <a:t>Ch. 7  •  </a:t>
            </a:r>
            <a:fld id="{086ACDC5-065D-46CD-9DE9-1FD81FFDBB9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64300"/>
            <a:ext cx="9144000" cy="404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BFBFBF"/>
                </a:solidFill>
              </a:defRPr>
            </a:lvl1pPr>
          </a:lstStyle>
          <a:p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3706367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8" r:id="rId6"/>
    <p:sldLayoutId id="2147483689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.emf"/><Relationship Id="rId4" Type="http://schemas.openxmlformats.org/officeDocument/2006/relationships/oleObject" Target="../embeddings/Microsoft_Word_97_-_2003_Document1.doc"/><Relationship Id="rId9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oleObject" Target="../embeddings/Microsoft_Word_97_-_2003_Document2.doc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NicholsonCvr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5" t="22739" r="13911" b="22876"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1744663" y="558800"/>
            <a:ext cx="5654675" cy="56530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5400000" sx="102000" sy="102000" algn="tl" rotWithShape="0">
              <a:prstClr val="black">
                <a:alpha val="39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744663" y="1924050"/>
            <a:ext cx="5654675" cy="3313113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sz="6000" b="1" spc="-150" dirty="0">
                <a:solidFill>
                  <a:srgbClr val="006633"/>
                </a:solidFill>
                <a:latin typeface="Century Schoolbook"/>
                <a:cs typeface="Century Schoolbook"/>
              </a:rPr>
              <a:t>成本</a:t>
            </a:r>
            <a:endParaRPr lang="en-US" sz="6000" b="1" spc="-150" dirty="0" smtClean="0">
              <a:solidFill>
                <a:srgbClr val="006633"/>
              </a:solidFill>
              <a:latin typeface="Century Schoolbook"/>
              <a:cs typeface="Century Schoolbook"/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2976563" y="250825"/>
            <a:ext cx="3190875" cy="222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ts val="8300"/>
              </a:lnSpc>
            </a:pPr>
            <a:r>
              <a:rPr lang="en-US" altLang="en-US" sz="2000" b="1" dirty="0">
                <a:latin typeface="Century Schoolbook" pitchFamily="18" charset="0"/>
              </a:rPr>
              <a:t>CHAPTER</a:t>
            </a:r>
          </a:p>
          <a:p>
            <a:pPr algn="ctr">
              <a:lnSpc>
                <a:spcPts val="8300"/>
              </a:lnSpc>
            </a:pPr>
            <a:r>
              <a:rPr lang="en-US" altLang="en-US" sz="10500" b="1" dirty="0">
                <a:latin typeface="Century Schoolbook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本章預覽</a:t>
            </a:r>
            <a:endParaRPr 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  <a:noFill/>
        </p:spPr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第 </a:t>
            </a:r>
            <a:r>
              <a:rPr lang="en-US" altLang="zh-TW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6 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章介紹產量與生產要素的關係。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本章專注兩個議題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85725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產量固定下，廠商如何選擇</a:t>
            </a:r>
            <a:r>
              <a:rPr lang="zh-TW" altLang="en-US" sz="3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成本最小</a:t>
            </a:r>
            <a:r>
              <a:rPr lang="zh-TW" altLang="en-US" sz="3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的要素組合。</a:t>
            </a:r>
            <a:endParaRPr lang="en-US" altLang="en-US" sz="30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85725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廠商的要素組合變動對生產成本的影響。</a:t>
            </a:r>
            <a:endParaRPr lang="en-US" altLang="en-US" sz="3000" i="1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基本的成本概念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118439"/>
            <a:ext cx="8521173" cy="4823908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勞動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zh-TW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成本：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</a:pPr>
            <a:r>
              <a:rPr lang="zh-TW" altLang="en-US" dirty="0" smtClean="0"/>
              <a:t>工資為顯性成本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 smtClean="0"/>
              <a:t>工資是勞動者能在其他次佳工作賺取的金額。</a:t>
            </a:r>
            <a:endParaRPr lang="en-US" altLang="en-US" dirty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n"/>
            </a:pPr>
            <a:r>
              <a:rPr lang="zh-TW" altLang="en-US" b="1" dirty="0" smtClean="0"/>
              <a:t>資本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(K)</a:t>
            </a:r>
            <a:r>
              <a:rPr lang="zh-TW" altLang="en-US" b="1" dirty="0" smtClean="0"/>
              <a:t>成本：</a:t>
            </a:r>
            <a:endParaRPr lang="en-US" altLang="en-US" dirty="0"/>
          </a:p>
          <a:p>
            <a:pPr lvl="1">
              <a:spcBef>
                <a:spcPts val="1200"/>
              </a:spcBef>
            </a:pPr>
            <a:r>
              <a:rPr lang="zh-TW" altLang="en-US" dirty="0" smtClean="0"/>
              <a:t>會計師利用資本的歷史成本與折舊規則。</a:t>
            </a:r>
            <a:endParaRPr lang="en-US" altLang="en-US" dirty="0"/>
          </a:p>
          <a:p>
            <a:pPr lvl="1">
              <a:spcBef>
                <a:spcPts val="1200"/>
              </a:spcBef>
            </a:pPr>
            <a:r>
              <a:rPr lang="zh-TW" altLang="en-US" dirty="0" smtClean="0"/>
              <a:t>經濟學家以</a:t>
            </a:r>
            <a:r>
              <a:rPr lang="zh-TW" altLang="en-US" b="1" dirty="0" smtClean="0"/>
              <a:t>沉沒成本</a:t>
            </a:r>
            <a:r>
              <a:rPr lang="zh-TW" altLang="en-US" dirty="0" smtClean="0"/>
              <a:t>處理資本的購置成本，沉沒成本是無法回復的支出。</a:t>
            </a:r>
            <a:endParaRPr lang="en-US" altLang="en-US" dirty="0"/>
          </a:p>
          <a:p>
            <a:pPr lvl="1">
              <a:spcBef>
                <a:spcPts val="1200"/>
              </a:spcBef>
            </a:pPr>
            <a:r>
              <a:rPr lang="zh-TW" altLang="en-US" dirty="0" smtClean="0"/>
              <a:t>資本的隱性成本是其租借費率。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831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經濟利潤與成本最小化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11467" y="1161302"/>
            <a:ext cx="8521173" cy="482390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假設：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兩項生產要素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勞動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L)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資本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(K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生產要素受雇於完全競爭市場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總成本：</a:t>
            </a:r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TC </a:t>
            </a:r>
            <a:r>
              <a:rPr lang="en-US" altLang="en-US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wL + vK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經濟利潤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lang="el-GR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π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總收入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總成本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l-GR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π</a:t>
            </a:r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Pq – wL – vK</a:t>
            </a:r>
          </a:p>
          <a:p>
            <a:pPr lvl="1" algn="just"/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l-GR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π</a:t>
            </a:r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Pf(K,L) – wL – </a:t>
            </a:r>
            <a:r>
              <a:rPr lang="en-US" altLang="en-US" i="1" dirty="0" err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vK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注意：</a:t>
            </a:r>
            <a:r>
              <a:rPr lang="zh-TW" altLang="en-US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廠商的經濟利潤僅取決於僱用的勞動與資本數量</a:t>
            </a:r>
            <a:endParaRPr lang="el-GR" altLang="en-US" u="sng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80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成本最小化的要素選擇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282893" y="1302589"/>
            <a:ext cx="8521173" cy="482390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問題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廠商如何以最低的成本生產既定的數量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成本最小化的三個面向：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技術替代率等於要素相對價格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lvl="1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等產量曲線與總成本曲線相切之處</a:t>
            </a:r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每一元要素成本帶來相同的邊際  </a:t>
            </a:r>
            <a:endParaRPr lang="en-US" altLang="zh-TW" sz="30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產量</a:t>
            </a:r>
            <a:r>
              <a:rPr lang="en-US" altLang="zh-TW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zh-TW" altLang="en-US" sz="3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en-US" altLang="en-US" sz="3000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廠商成本最小化的選擇類似消費者效用最大  </a:t>
            </a:r>
            <a:endParaRPr lang="en-US" altLang="zh-TW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altLang="zh-TW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化的選擇。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/>
            <a:endParaRPr lang="en-US" alt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732137"/>
              </p:ext>
            </p:extLst>
          </p:nvPr>
        </p:nvGraphicFramePr>
        <p:xfrm>
          <a:off x="1368425" y="2400300"/>
          <a:ext cx="1360487" cy="91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方程式" r:id="rId4" imgW="609480" imgH="393480" progId="Equation.3">
                  <p:embed/>
                </p:oleObj>
              </mc:Choice>
              <mc:Fallback>
                <p:oleObj name="方程式" r:id="rId4" imgW="609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2400300"/>
                        <a:ext cx="1360487" cy="91119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573355"/>
              </p:ext>
            </p:extLst>
          </p:nvPr>
        </p:nvGraphicFramePr>
        <p:xfrm>
          <a:off x="1212849" y="3901856"/>
          <a:ext cx="187166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方程式" r:id="rId6" imgW="838080" imgH="406080" progId="Equation.3">
                  <p:embed/>
                </p:oleObj>
              </mc:Choice>
              <mc:Fallback>
                <p:oleObj name="方程式" r:id="rId6" imgW="838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49" y="3901856"/>
                        <a:ext cx="1871662" cy="939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798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4626"/>
            <a:ext cx="8521173" cy="914400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成本最小化</a:t>
            </a:r>
            <a:r>
              <a:rPr lang="zh-TW" altLang="en-US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的要素選擇</a:t>
            </a:r>
            <a:endParaRPr lang="en-US" altLang="en-US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106488"/>
            <a:ext cx="8521173" cy="4926347"/>
          </a:xfrm>
        </p:spPr>
        <p:txBody>
          <a:bodyPr/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廠商目前使用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單位的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單位的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生產產量 </a:t>
            </a:r>
            <a:r>
              <a:rPr lang="en-US" altLang="en-US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，假設此時 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2, w = $1 and v = $1</a:t>
            </a:r>
          </a:p>
          <a:p>
            <a:pPr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有問題嗎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>
              <a:spcBef>
                <a:spcPts val="6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總成本 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x $1 + 10 x $1= $20 </a:t>
            </a:r>
          </a:p>
          <a:p>
            <a:pPr lvl="1" algn="just">
              <a:spcBef>
                <a:spcPts val="6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但是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= 2 ≠ w/v = 1</a:t>
            </a:r>
          </a:p>
          <a:p>
            <a:pPr lvl="1" algn="just">
              <a:spcBef>
                <a:spcPts val="600"/>
              </a:spcBef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因為 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2,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廠商能以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</a:t>
            </a: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勞動替代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單位的資本而維持產量不變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，但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廠商成本可以減少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$1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如果 </a:t>
            </a:r>
            <a:r>
              <a:rPr lang="en-US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RTS </a:t>
            </a:r>
            <a:r>
              <a:rPr lang="en-US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≠ w/v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，則廠商可以進行要素替代而降低成本。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38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299" name="Freeform 3"/>
          <p:cNvSpPr>
            <a:spLocks noChangeAspect="1"/>
          </p:cNvSpPr>
          <p:nvPr/>
        </p:nvSpPr>
        <p:spPr bwMode="auto">
          <a:xfrm>
            <a:off x="2698750" y="4132263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808271" y="1489075"/>
            <a:ext cx="46172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zh-TW" dirty="0">
              <a:latin typeface="Times New Roman" pitchFamily="18" charset="0"/>
            </a:endParaRPr>
          </a:p>
          <a:p>
            <a:pPr algn="r"/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038225" y="4032250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K*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5621338" y="5010150"/>
            <a:ext cx="203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2606675" y="5565775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L*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11" name="Arc 15"/>
          <p:cNvSpPr>
            <a:spLocks/>
          </p:cNvSpPr>
          <p:nvPr/>
        </p:nvSpPr>
        <p:spPr bwMode="auto">
          <a:xfrm flipH="1" flipV="1">
            <a:off x="1735138" y="2249488"/>
            <a:ext cx="3856037" cy="2860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312" name="Freeform 16"/>
          <p:cNvSpPr>
            <a:spLocks/>
          </p:cNvSpPr>
          <p:nvPr/>
        </p:nvSpPr>
        <p:spPr bwMode="auto">
          <a:xfrm>
            <a:off x="1371600" y="4179888"/>
            <a:ext cx="1366838" cy="1341437"/>
          </a:xfrm>
          <a:custGeom>
            <a:avLst/>
            <a:gdLst>
              <a:gd name="T0" fmla="*/ 0 w 450"/>
              <a:gd name="T1" fmla="*/ 0 h 1292"/>
              <a:gd name="T2" fmla="*/ 450 w 450"/>
              <a:gd name="T3" fmla="*/ 0 h 1292"/>
              <a:gd name="T4" fmla="*/ 450 w 450"/>
              <a:gd name="T5" fmla="*/ 1292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0" h="1292">
                <a:moveTo>
                  <a:pt x="0" y="0"/>
                </a:moveTo>
                <a:cubicBezTo>
                  <a:pt x="150" y="0"/>
                  <a:pt x="300" y="0"/>
                  <a:pt x="450" y="0"/>
                </a:cubicBezTo>
                <a:lnTo>
                  <a:pt x="450" y="1292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318" name="Line 22"/>
          <p:cNvSpPr>
            <a:spLocks noChangeAspect="1" noChangeShapeType="1"/>
          </p:cNvSpPr>
          <p:nvPr/>
        </p:nvSpPr>
        <p:spPr bwMode="auto">
          <a:xfrm>
            <a:off x="1371600" y="3046413"/>
            <a:ext cx="2970213" cy="24717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319" name="Line 23"/>
          <p:cNvSpPr>
            <a:spLocks noChangeAspect="1" noChangeShapeType="1"/>
          </p:cNvSpPr>
          <p:nvPr/>
        </p:nvSpPr>
        <p:spPr bwMode="auto">
          <a:xfrm>
            <a:off x="1381125" y="2532063"/>
            <a:ext cx="3592513" cy="2990850"/>
          </a:xfrm>
          <a:prstGeom prst="line">
            <a:avLst/>
          </a:prstGeom>
          <a:noFill/>
          <a:ln w="25400">
            <a:solidFill>
              <a:srgbClr val="00206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320" name="Line 24"/>
          <p:cNvSpPr>
            <a:spLocks noChangeAspect="1" noChangeShapeType="1"/>
          </p:cNvSpPr>
          <p:nvPr/>
        </p:nvSpPr>
        <p:spPr bwMode="auto">
          <a:xfrm>
            <a:off x="1371600" y="2036763"/>
            <a:ext cx="4186238" cy="3484562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4202113" y="5227638"/>
            <a:ext cx="4841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TC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22" name="Rectangle 26"/>
          <p:cNvSpPr>
            <a:spLocks noChangeArrowheads="1"/>
          </p:cNvSpPr>
          <p:nvPr/>
        </p:nvSpPr>
        <p:spPr bwMode="auto">
          <a:xfrm>
            <a:off x="5356225" y="5257800"/>
            <a:ext cx="4841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TC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3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5323" name="Rectangle 27"/>
          <p:cNvSpPr>
            <a:spLocks noChangeArrowheads="1"/>
          </p:cNvSpPr>
          <p:nvPr/>
        </p:nvSpPr>
        <p:spPr bwMode="auto">
          <a:xfrm>
            <a:off x="4737100" y="5211763"/>
            <a:ext cx="4841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TC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2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成本最小化的要素選擇</a:t>
            </a:r>
            <a:r>
              <a:rPr lang="en-US" altLang="en-US" dirty="0" smtClean="0">
                <a:latin typeface="+mn-ea"/>
                <a:ea typeface="+mn-ea"/>
              </a:rPr>
              <a:t>: </a:t>
            </a:r>
            <a:r>
              <a:rPr lang="zh-TW" altLang="en-US" dirty="0" smtClean="0">
                <a:latin typeface="+mn-ea"/>
                <a:ea typeface="+mn-ea"/>
              </a:rPr>
              <a:t>圖形分析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673861" y="2260918"/>
            <a:ext cx="137160" cy="13716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34607" y="1941482"/>
            <a:ext cx="6936514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此點的 </a:t>
            </a:r>
            <a:r>
              <a:rPr 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 &gt; w/v </a:t>
            </a:r>
            <a:r>
              <a:rPr lang="en-US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altLang="en-US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所以廠商應該使用較多</a:t>
            </a:r>
            <a:endParaRPr lang="en-US" altLang="zh-TW" sz="2600" dirty="0" smtClean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        </a:t>
            </a:r>
            <a:r>
              <a:rPr lang="zh-TW" altLang="en-US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的勞動、較少的資本，直到</a:t>
            </a:r>
            <a:r>
              <a:rPr lang="en-US" altLang="zh-TW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RTS = w/v</a:t>
            </a:r>
          </a:p>
          <a:p>
            <a:r>
              <a:rPr lang="zh-TW" alt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圖形中</a:t>
            </a:r>
            <a:r>
              <a:rPr lang="zh-TW" altLang="en-US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，固定</a:t>
            </a:r>
            <a:r>
              <a:rPr lang="zh-TW" altLang="en-US" sz="2600" u="sng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等產量線</a:t>
            </a:r>
            <a:r>
              <a:rPr lang="zh-TW" altLang="en-US" sz="26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，移動</a:t>
            </a:r>
            <a:r>
              <a:rPr lang="zh-TW" altLang="en-US" sz="2600" u="sng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等成本線</a:t>
            </a:r>
            <a:endParaRPr lang="en-US" altLang="zh-TW" sz="2600" u="sng" dirty="0" smtClean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    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52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5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  <p:bldP spid="55302" grpId="0"/>
      <p:bldP spid="55305" grpId="0"/>
      <p:bldP spid="55309" grpId="0"/>
      <p:bldP spid="55311" grpId="0" animBg="1"/>
      <p:bldP spid="55312" grpId="0" animBg="1"/>
      <p:bldP spid="55318" grpId="0" animBg="1"/>
      <p:bldP spid="55319" grpId="0" animBg="1"/>
      <p:bldP spid="55320" grpId="0" animBg="1"/>
      <p:bldP spid="55321" grpId="0"/>
      <p:bldP spid="55322" grpId="0"/>
      <p:bldP spid="55323" grpId="0"/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reeform 2"/>
          <p:cNvSpPr>
            <a:spLocks noChangeAspect="1"/>
          </p:cNvSpPr>
          <p:nvPr/>
        </p:nvSpPr>
        <p:spPr bwMode="auto">
          <a:xfrm>
            <a:off x="1370013" y="1393825"/>
            <a:ext cx="5173662" cy="4114800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47" name="Freeform 3"/>
          <p:cNvSpPr>
            <a:spLocks noChangeAspect="1"/>
          </p:cNvSpPr>
          <p:nvPr/>
        </p:nvSpPr>
        <p:spPr bwMode="auto">
          <a:xfrm>
            <a:off x="2354263" y="4454525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dirty="0" smtClean="0">
                <a:latin typeface="Times New Roman" pitchFamily="18" charset="0"/>
              </a:rPr>
              <a:t>資本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058863" y="4356100"/>
            <a:ext cx="249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3708400" y="5106988"/>
            <a:ext cx="2873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 </a:t>
            </a:r>
            <a:endParaRPr lang="en-US" altLang="en-US" b="1" dirty="0">
              <a:latin typeface="Times New Roman" pitchFamily="18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</a:rPr>
              <a:t>勞動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2305050" y="554355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ITC Officina Sans Book" charset="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ITC Officina Sans Book" charset="0"/>
              </a:rPr>
              <a:t>1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7354" name="Arc 10"/>
          <p:cNvSpPr>
            <a:spLocks/>
          </p:cNvSpPr>
          <p:nvPr/>
        </p:nvSpPr>
        <p:spPr bwMode="auto">
          <a:xfrm flipH="1" flipV="1">
            <a:off x="1735138" y="2854325"/>
            <a:ext cx="2286000" cy="2286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381125" y="4492625"/>
            <a:ext cx="1023938" cy="1023938"/>
          </a:xfrm>
          <a:custGeom>
            <a:avLst/>
            <a:gdLst>
              <a:gd name="T0" fmla="*/ 0 w 450"/>
              <a:gd name="T1" fmla="*/ 0 h 1292"/>
              <a:gd name="T2" fmla="*/ 450 w 450"/>
              <a:gd name="T3" fmla="*/ 0 h 1292"/>
              <a:gd name="T4" fmla="*/ 450 w 450"/>
              <a:gd name="T5" fmla="*/ 1292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0" h="1292">
                <a:moveTo>
                  <a:pt x="0" y="0"/>
                </a:moveTo>
                <a:cubicBezTo>
                  <a:pt x="150" y="0"/>
                  <a:pt x="300" y="0"/>
                  <a:pt x="450" y="0"/>
                </a:cubicBezTo>
                <a:lnTo>
                  <a:pt x="450" y="1292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>
            <a:off x="1371600" y="3457575"/>
            <a:ext cx="2057400" cy="2057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1381125" y="2543175"/>
            <a:ext cx="2970213" cy="2970213"/>
          </a:xfrm>
          <a:prstGeom prst="line">
            <a:avLst/>
          </a:prstGeom>
          <a:noFill/>
          <a:ln w="25400">
            <a:solidFill>
              <a:srgbClr val="00206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1382713" y="1625600"/>
            <a:ext cx="3884612" cy="3884613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362" name="Text Box 18"/>
          <p:cNvSpPr txBox="1">
            <a:spLocks noChangeArrowheads="1"/>
          </p:cNvSpPr>
          <p:nvPr/>
        </p:nvSpPr>
        <p:spPr bwMode="auto">
          <a:xfrm>
            <a:off x="3275805" y="1158874"/>
            <a:ext cx="521096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擴張途徑：指不同產量水準下，成本最小化的要素組合。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7363" name="Arc 19"/>
          <p:cNvSpPr>
            <a:spLocks/>
          </p:cNvSpPr>
          <p:nvPr/>
        </p:nvSpPr>
        <p:spPr bwMode="auto">
          <a:xfrm flipH="1" flipV="1">
            <a:off x="2220913" y="2428875"/>
            <a:ext cx="2286000" cy="2286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7364" name="Freeform 20"/>
          <p:cNvSpPr>
            <a:spLocks noChangeAspect="1"/>
          </p:cNvSpPr>
          <p:nvPr/>
        </p:nvSpPr>
        <p:spPr bwMode="auto">
          <a:xfrm>
            <a:off x="3284538" y="352425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7365" name="Freeform 21"/>
          <p:cNvSpPr>
            <a:spLocks noChangeAspect="1"/>
          </p:cNvSpPr>
          <p:nvPr/>
        </p:nvSpPr>
        <p:spPr bwMode="auto">
          <a:xfrm>
            <a:off x="2825750" y="3981450"/>
            <a:ext cx="92075" cy="92075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24 h 32"/>
              <a:gd name="T4" fmla="*/ 16 w 32"/>
              <a:gd name="T5" fmla="*/ 32 h 32"/>
              <a:gd name="T6" fmla="*/ 8 w 32"/>
              <a:gd name="T7" fmla="*/ 24 h 32"/>
              <a:gd name="T8" fmla="*/ 0 w 32"/>
              <a:gd name="T9" fmla="*/ 16 h 32"/>
              <a:gd name="T10" fmla="*/ 8 w 32"/>
              <a:gd name="T11" fmla="*/ 8 h 32"/>
              <a:gd name="T12" fmla="*/ 16 w 32"/>
              <a:gd name="T13" fmla="*/ 0 h 32"/>
              <a:gd name="T14" fmla="*/ 32 w 32"/>
              <a:gd name="T15" fmla="*/ 8 h 32"/>
              <a:gd name="T16" fmla="*/ 32 w 32"/>
              <a:gd name="T17" fmla="*/ 16 h 32"/>
              <a:gd name="T18" fmla="*/ 32 w 32"/>
              <a:gd name="T1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7366" name="Rectangle 22"/>
          <p:cNvSpPr>
            <a:spLocks noChangeArrowheads="1"/>
          </p:cNvSpPr>
          <p:nvPr/>
        </p:nvSpPr>
        <p:spPr bwMode="auto">
          <a:xfrm>
            <a:off x="4421188" y="4699000"/>
            <a:ext cx="290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206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2060"/>
                </a:solidFill>
                <a:latin typeface="ITC Officina Sans Book" charset="0"/>
              </a:rPr>
              <a:t>2</a:t>
            </a:r>
            <a:r>
              <a:rPr lang="en-US" altLang="en-US" b="1" dirty="0">
                <a:solidFill>
                  <a:srgbClr val="002060"/>
                </a:solidFill>
                <a:latin typeface="ITC Officina Sans Book" charset="0"/>
              </a:rPr>
              <a:t> </a:t>
            </a:r>
            <a:endParaRPr lang="en-US" alt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57368" name="Arc 24"/>
          <p:cNvSpPr>
            <a:spLocks/>
          </p:cNvSpPr>
          <p:nvPr/>
        </p:nvSpPr>
        <p:spPr bwMode="auto">
          <a:xfrm flipH="1" flipV="1">
            <a:off x="2662238" y="1936750"/>
            <a:ext cx="2286000" cy="2286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7369" name="Rectangle 25"/>
          <p:cNvSpPr>
            <a:spLocks noChangeArrowheads="1"/>
          </p:cNvSpPr>
          <p:nvPr/>
        </p:nvSpPr>
        <p:spPr bwMode="auto">
          <a:xfrm>
            <a:off x="4983163" y="4087813"/>
            <a:ext cx="2873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q</a:t>
            </a:r>
            <a:r>
              <a:rPr lang="en-US" altLang="en-US" b="1" baseline="-25000" dirty="0">
                <a:solidFill>
                  <a:srgbClr val="008000"/>
                </a:solidFill>
                <a:latin typeface="ITC Officina Sans Book" charset="0"/>
              </a:rPr>
              <a:t>3</a:t>
            </a:r>
            <a:r>
              <a:rPr lang="en-US" altLang="en-US" b="1" dirty="0">
                <a:solidFill>
                  <a:srgbClr val="008000"/>
                </a:solidFill>
                <a:latin typeface="ITC Officina Sans Book" charset="0"/>
              </a:rPr>
              <a:t> </a:t>
            </a:r>
            <a:endParaRPr lang="en-US" altLang="en-US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57371" name="Line 27"/>
          <p:cNvSpPr>
            <a:spLocks noChangeAspect="1" noChangeShapeType="1"/>
          </p:cNvSpPr>
          <p:nvPr/>
        </p:nvSpPr>
        <p:spPr bwMode="auto">
          <a:xfrm flipV="1">
            <a:off x="1366838" y="2187575"/>
            <a:ext cx="3382962" cy="33194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73038"/>
            <a:ext cx="8521173" cy="846137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廠商的擴張途徑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916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7" grpId="0" animBg="1"/>
      <p:bldP spid="57358" grpId="0" animBg="1"/>
      <p:bldP spid="57362" grpId="0"/>
      <p:bldP spid="57363" grpId="0" animBg="1"/>
      <p:bldP spid="57364" grpId="0" animBg="1"/>
      <p:bldP spid="57365" grpId="0" animBg="1"/>
      <p:bldP spid="57366" grpId="0"/>
      <p:bldP spid="57368" grpId="0" animBg="1"/>
      <p:bldP spid="57369" grpId="0"/>
      <p:bldP spid="5737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成本函數與成本曲線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282893" y="1202576"/>
            <a:ext cx="8521173" cy="482390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en-US" altLang="zh-TW" dirty="0" smtClean="0"/>
              <a:t> </a:t>
            </a:r>
            <a:r>
              <a:rPr lang="zh-TW" altLang="en-US" dirty="0" smtClean="0"/>
              <a:t>將成本極小化所得到的要素投入代入</a:t>
            </a:r>
            <a:endParaRPr lang="en-US" altLang="zh-TW" dirty="0" smtClean="0"/>
          </a:p>
          <a:p>
            <a:pPr marL="0" indent="0" algn="just">
              <a:buNone/>
            </a:pP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便得到成本函數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TW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TW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成本曲線代表  </a:t>
            </a:r>
            <a:r>
              <a:rPr lang="en-US" alt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 </a:t>
            </a:r>
            <a:r>
              <a:rPr lang="en-US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(q, w, v) </a:t>
            </a:r>
            <a:r>
              <a:rPr lang="zh-TW" alt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與產量 </a:t>
            </a:r>
            <a:r>
              <a:rPr lang="en-US" altLang="zh-TW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zh-TW" alt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的關係</a:t>
            </a:r>
            <a:endParaRPr lang="en-US" alt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0"/>
              </a:spcBef>
              <a:buFont typeface="Wingdings" panose="05000000000000000000" pitchFamily="2" charset="2"/>
              <a:buChar char="n"/>
            </a:pPr>
            <a:r>
              <a:rPr lang="zh-TW" altLang="en-US" dirty="0"/>
              <a:t>總成</a:t>
            </a:r>
            <a:r>
              <a:rPr lang="zh-TW" altLang="en-US" dirty="0" smtClean="0"/>
              <a:t>本</a:t>
            </a:r>
            <a:r>
              <a:rPr lang="zh-TW" altLang="en-US" dirty="0"/>
              <a:t>與</a:t>
            </a:r>
            <a:r>
              <a:rPr lang="zh-TW" altLang="en-US" dirty="0" smtClean="0"/>
              <a:t>產量的關係取決於生產的特性：</a:t>
            </a:r>
            <a:endParaRPr lang="en-US" altLang="zh-TW" dirty="0" smtClean="0"/>
          </a:p>
          <a:p>
            <a:pPr lvl="1" algn="just"/>
            <a:r>
              <a:rPr lang="zh-TW" altLang="en-US" dirty="0" smtClean="0"/>
              <a:t>固定、遞減、遞增規模報酬</a:t>
            </a:r>
          </a:p>
          <a:p>
            <a:pPr algn="just">
              <a:spcBef>
                <a:spcPts val="3000"/>
              </a:spcBef>
              <a:buFont typeface="Wingdings" panose="05000000000000000000" pitchFamily="2" charset="2"/>
              <a:buChar char="n"/>
            </a:pPr>
            <a:r>
              <a:rPr lang="zh-TW" altLang="en-US" dirty="0" smtClean="0"/>
              <a:t>規模報酬是產量與生產要素的關係。</a:t>
            </a:r>
            <a:endParaRPr lang="en-US" alt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654671"/>
              </p:ext>
            </p:extLst>
          </p:nvPr>
        </p:nvGraphicFramePr>
        <p:xfrm>
          <a:off x="1046162" y="1861763"/>
          <a:ext cx="26638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方程式" r:id="rId4" imgW="1193760" imgH="177480" progId="Equation.3">
                  <p:embed/>
                </p:oleObj>
              </mc:Choice>
              <mc:Fallback>
                <p:oleObj name="方程式" r:id="rId4" imgW="1193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2" y="1861763"/>
                        <a:ext cx="2663825" cy="4111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033473"/>
              </p:ext>
            </p:extLst>
          </p:nvPr>
        </p:nvGraphicFramePr>
        <p:xfrm>
          <a:off x="874712" y="2375738"/>
          <a:ext cx="3967162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方程式" r:id="rId6" imgW="1777680" imgH="228600" progId="Equation.3">
                  <p:embed/>
                </p:oleObj>
              </mc:Choice>
              <mc:Fallback>
                <p:oleObj name="方程式" r:id="rId6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2" y="2375738"/>
                        <a:ext cx="3967162" cy="5286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28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成本曲線</a:t>
            </a:r>
            <a:r>
              <a:rPr lang="en-US" altLang="zh-TW" dirty="0" smtClean="0">
                <a:latin typeface="+mn-ea"/>
                <a:ea typeface="+mn-ea"/>
              </a:rPr>
              <a:t>:</a:t>
            </a:r>
            <a:r>
              <a:rPr lang="zh-TW" altLang="en-US" dirty="0" smtClean="0">
                <a:latin typeface="+mn-ea"/>
                <a:ea typeface="+mn-ea"/>
              </a:rPr>
              <a:t>固定規模報酬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60420" name="Freeform 4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467361" y="1508125"/>
            <a:ext cx="9026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 flipV="1">
            <a:off x="1366838" y="2087563"/>
            <a:ext cx="2216150" cy="3387725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551238" y="1830388"/>
            <a:ext cx="752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TC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3426619" y="2886730"/>
            <a:ext cx="50601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產量增加，成本會等比率增加</a:t>
            </a:r>
            <a:endParaRPr lang="en-US" altLang="zh-TW" sz="2800" b="1" dirty="0" smtClean="0">
              <a:solidFill>
                <a:srgbClr val="00206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497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 animBg="1"/>
      <p:bldP spid="60424" grpId="0"/>
      <p:bldP spid="604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成本</a:t>
            </a:r>
            <a:r>
              <a:rPr lang="zh-TW" altLang="en-US" dirty="0" smtClean="0">
                <a:latin typeface="+mn-ea"/>
                <a:ea typeface="+mn-ea"/>
              </a:rPr>
              <a:t>曲線：規模報酬遞減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69635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55600" y="1599565"/>
            <a:ext cx="9286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4164013" y="2428240"/>
            <a:ext cx="752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TC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4164013" y="3117383"/>
            <a:ext cx="43576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成本增加的程度大於產量</a:t>
            </a:r>
            <a:endParaRPr lang="en-US" altLang="zh-TW" sz="2800" b="1" dirty="0" smtClean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379855" y="2705735"/>
            <a:ext cx="2697480" cy="2766060"/>
          </a:xfrm>
          <a:custGeom>
            <a:avLst/>
            <a:gdLst>
              <a:gd name="connsiteX0" fmla="*/ 0 w 2697480"/>
              <a:gd name="connsiteY0" fmla="*/ 2766060 h 2766060"/>
              <a:gd name="connsiteX1" fmla="*/ 1554480 w 2697480"/>
              <a:gd name="connsiteY1" fmla="*/ 1760220 h 2766060"/>
              <a:gd name="connsiteX2" fmla="*/ 2697480 w 2697480"/>
              <a:gd name="connsiteY2" fmla="*/ 0 h 276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97480" h="2766060">
                <a:moveTo>
                  <a:pt x="0" y="2766060"/>
                </a:moveTo>
                <a:cubicBezTo>
                  <a:pt x="552450" y="2493645"/>
                  <a:pt x="1104900" y="2221230"/>
                  <a:pt x="1554480" y="1760220"/>
                </a:cubicBezTo>
                <a:cubicBezTo>
                  <a:pt x="2004060" y="1299210"/>
                  <a:pt x="2350770" y="649605"/>
                  <a:pt x="2697480" y="0"/>
                </a:cubicBezTo>
              </a:path>
            </a:pathLst>
          </a:custGeom>
          <a:noFill/>
          <a:ln w="25400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338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/>
      <p:bldP spid="69640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成本曲線</a:t>
            </a:r>
            <a:r>
              <a:rPr lang="en-US" altLang="zh-TW" dirty="0" smtClean="0">
                <a:latin typeface="+mn-ea"/>
                <a:ea typeface="+mn-ea"/>
              </a:rPr>
              <a:t>:</a:t>
            </a:r>
            <a:r>
              <a:rPr lang="zh-TW" altLang="en-US" dirty="0" smtClean="0">
                <a:latin typeface="+mn-ea"/>
                <a:ea typeface="+mn-ea"/>
              </a:rPr>
              <a:t>規模報酬遞增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1683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406400" y="1508125"/>
            <a:ext cx="8778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4899025" y="2897823"/>
            <a:ext cx="752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TC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4046328" y="3580806"/>
            <a:ext cx="42832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成本增加的程度小於產量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1689" name="Arc 9"/>
          <p:cNvSpPr>
            <a:spLocks/>
          </p:cNvSpPr>
          <p:nvPr/>
        </p:nvSpPr>
        <p:spPr bwMode="auto">
          <a:xfrm flipH="1">
            <a:off x="1377949" y="3108960"/>
            <a:ext cx="3566160" cy="237744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540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6" grpId="0"/>
      <p:bldP spid="71687" grpId="0"/>
      <p:bldP spid="716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成本曲線：最適規模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5779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26719" y="1508125"/>
            <a:ext cx="9496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002088" y="2001838"/>
            <a:ext cx="752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TC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1719316" y="4479925"/>
            <a:ext cx="3941709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TW" altLang="en-US" sz="2600" b="1" dirty="0" smtClean="0">
                <a:solidFill>
                  <a:srgbClr val="002060"/>
                </a:solidFill>
                <a:latin typeface="+mn-ea"/>
                <a:ea typeface="+mn-ea"/>
              </a:rPr>
              <a:t>產量在較低水準時，規模報酬遞增</a:t>
            </a:r>
            <a:r>
              <a:rPr lang="zh-TW" altLang="en-US" sz="26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，邊際成本遞減</a:t>
            </a:r>
            <a:endParaRPr lang="en-US" altLang="en-US" sz="26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5786" name="Arc 10"/>
          <p:cNvSpPr>
            <a:spLocks/>
          </p:cNvSpPr>
          <p:nvPr/>
        </p:nvSpPr>
        <p:spPr bwMode="auto">
          <a:xfrm flipH="1">
            <a:off x="1376363" y="3917950"/>
            <a:ext cx="1371600" cy="15541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7" name="Arc 11"/>
          <p:cNvSpPr>
            <a:spLocks/>
          </p:cNvSpPr>
          <p:nvPr/>
        </p:nvSpPr>
        <p:spPr bwMode="auto">
          <a:xfrm flipV="1">
            <a:off x="2741613" y="2365375"/>
            <a:ext cx="1371600" cy="15541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4165599" y="2927350"/>
            <a:ext cx="4078289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隨著產量增加，產生規模報酬遞減</a:t>
            </a:r>
            <a:r>
              <a:rPr lang="zh-TW" altLang="en-US" sz="26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，邊際成本遞增</a:t>
            </a:r>
            <a:endParaRPr lang="en-US" altLang="en-US" sz="26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5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/>
      <p:bldP spid="75783" grpId="0"/>
      <p:bldP spid="75786" grpId="0" animBg="1"/>
      <p:bldP spid="75787" grpId="0" animBg="1"/>
      <p:bldP spid="757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33351"/>
            <a:ext cx="8521173" cy="914400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平均與邊際成本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n"/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平均成本 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(average cost)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總成本除以產量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None/>
            </a:pP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/>
            <a:endParaRPr lang="en-US" altLang="en-US" sz="3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/>
            <a:endParaRPr lang="en-US" altLang="en-US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n"/>
            </a:pP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邊際成本 </a:t>
            </a:r>
            <a:r>
              <a:rPr lang="en-US" altLang="zh-TW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(marginal cost)</a:t>
            </a:r>
            <a:r>
              <a:rPr lang="zh-TW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多生產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單位產量的額外成本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/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altLang="en-US" b="1" dirty="0"/>
          </a:p>
        </p:txBody>
      </p:sp>
      <p:graphicFrame>
        <p:nvGraphicFramePr>
          <p:cNvPr id="778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462373"/>
              </p:ext>
            </p:extLst>
          </p:nvPr>
        </p:nvGraphicFramePr>
        <p:xfrm>
          <a:off x="1955800" y="1922463"/>
          <a:ext cx="3925888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方程式" r:id="rId4" imgW="1384200" imgH="419040" progId="Equation.3">
                  <p:embed/>
                </p:oleObj>
              </mc:Choice>
              <mc:Fallback>
                <p:oleObj name="方程式" r:id="rId4" imgW="1384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800" y="1922463"/>
                        <a:ext cx="3925888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513860"/>
              </p:ext>
            </p:extLst>
          </p:nvPr>
        </p:nvGraphicFramePr>
        <p:xfrm>
          <a:off x="1277938" y="4554538"/>
          <a:ext cx="5834062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方程式" r:id="rId6" imgW="2476440" imgH="431640" progId="Equation.3">
                  <p:embed/>
                </p:oleObj>
              </mc:Choice>
              <mc:Fallback>
                <p:oleObj name="方程式" r:id="rId6" imgW="2476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938" y="4554538"/>
                        <a:ext cx="5834062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40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1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平均與邊際</a:t>
            </a:r>
            <a:r>
              <a:rPr lang="zh-TW" altLang="en-US" dirty="0" smtClean="0">
                <a:latin typeface="+mn-ea"/>
                <a:ea typeface="+mn-ea"/>
              </a:rPr>
              <a:t>成本曲線：固定規模報酬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8852" name="Freeform 4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98475" y="1508125"/>
            <a:ext cx="1020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AC, MC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1366838" y="3819525"/>
            <a:ext cx="3592512" cy="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5024437" y="3614738"/>
            <a:ext cx="170497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AC= </a:t>
            </a:r>
            <a:r>
              <a:rPr lang="en-US" altLang="en-US" sz="26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MC</a:t>
            </a: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2025651" y="2095362"/>
            <a:ext cx="44465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MC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AC </a:t>
            </a: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固定不變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53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5" grpId="0" animBg="1"/>
      <p:bldP spid="78856" grpId="0"/>
      <p:bldP spid="788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平均與邊際</a:t>
            </a:r>
            <a:r>
              <a:rPr lang="zh-TW" altLang="en-US" dirty="0" smtClean="0">
                <a:latin typeface="+mn-ea"/>
                <a:ea typeface="+mn-ea"/>
              </a:rPr>
              <a:t>成本曲線：規模報酬遞減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79875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498475" y="1508125"/>
            <a:ext cx="1020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AC, MC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109913" y="1946275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MC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3109913" y="3720168"/>
            <a:ext cx="524235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MC </a:t>
            </a: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 </a:t>
            </a:r>
            <a:r>
              <a:rPr lang="en-US" altLang="zh-TW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 </a:t>
            </a: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隨著產量增加而增加</a:t>
            </a:r>
            <a:r>
              <a:rPr lang="zh-TW" altLang="en-US" sz="28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endParaRPr lang="en-US" altLang="zh-TW" sz="2800" b="1" dirty="0" smtClean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MC &gt; AC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9881" name="Arc 9"/>
          <p:cNvSpPr>
            <a:spLocks/>
          </p:cNvSpPr>
          <p:nvPr/>
        </p:nvSpPr>
        <p:spPr bwMode="auto">
          <a:xfrm flipV="1">
            <a:off x="1376363" y="2270125"/>
            <a:ext cx="2055812" cy="18827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9882" name="Arc 10"/>
          <p:cNvSpPr>
            <a:spLocks/>
          </p:cNvSpPr>
          <p:nvPr/>
        </p:nvSpPr>
        <p:spPr bwMode="auto">
          <a:xfrm flipV="1">
            <a:off x="1362075" y="2278063"/>
            <a:ext cx="2468563" cy="18827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9883" name="Text Box 11"/>
          <p:cNvSpPr txBox="1">
            <a:spLocks noChangeArrowheads="1"/>
          </p:cNvSpPr>
          <p:nvPr/>
        </p:nvSpPr>
        <p:spPr bwMode="auto">
          <a:xfrm>
            <a:off x="3702050" y="1946275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AC</a:t>
            </a:r>
          </a:p>
        </p:txBody>
      </p:sp>
    </p:spTree>
    <p:extLst>
      <p:ext uri="{BB962C8B-B14F-4D97-AF65-F5344CB8AC3E}">
        <p14:creationId xmlns:p14="http://schemas.microsoft.com/office/powerpoint/2010/main" val="239835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/>
      <p:bldP spid="79880" grpId="0"/>
      <p:bldP spid="79881" grpId="0" animBg="1"/>
      <p:bldP spid="79882" grpId="0" animBg="1"/>
      <p:bldP spid="798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平均與邊際</a:t>
            </a:r>
            <a:r>
              <a:rPr lang="zh-TW" altLang="en-US" dirty="0" smtClean="0">
                <a:latin typeface="+mn-ea"/>
                <a:ea typeface="+mn-ea"/>
              </a:rPr>
              <a:t>成本曲線：規模報酬遞增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80899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98475" y="1508125"/>
            <a:ext cx="1020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AC, MC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4497388" y="4248150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AC</a:t>
            </a:r>
            <a:endParaRPr lang="en-US" alt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1920875" y="2256542"/>
            <a:ext cx="518001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MC</a:t>
            </a: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與</a:t>
            </a:r>
            <a:r>
              <a:rPr lang="en-US" altLang="zh-TW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</a:t>
            </a: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隨著產量增加而下降</a:t>
            </a:r>
            <a:r>
              <a:rPr lang="zh-TW" altLang="en-US" sz="28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endParaRPr lang="en-US" altLang="zh-TW" sz="2800" b="1" dirty="0" smtClean="0">
              <a:solidFill>
                <a:srgbClr val="002060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206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MC &lt; AC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0906" name="Text Box 10"/>
          <p:cNvSpPr txBox="1">
            <a:spLocks noChangeArrowheads="1"/>
          </p:cNvSpPr>
          <p:nvPr/>
        </p:nvSpPr>
        <p:spPr bwMode="auto">
          <a:xfrm>
            <a:off x="4497388" y="4549775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8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MC</a:t>
            </a:r>
            <a:endParaRPr lang="en-US" altLang="en-US" sz="2000" b="1" dirty="0">
              <a:solidFill>
                <a:srgbClr val="008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sp>
        <p:nvSpPr>
          <p:cNvPr id="80907" name="Arc 11"/>
          <p:cNvSpPr>
            <a:spLocks/>
          </p:cNvSpPr>
          <p:nvPr/>
        </p:nvSpPr>
        <p:spPr bwMode="auto">
          <a:xfrm flipH="1" flipV="1">
            <a:off x="1376363" y="3754438"/>
            <a:ext cx="3130550" cy="6778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0908" name="Arc 12"/>
          <p:cNvSpPr>
            <a:spLocks/>
          </p:cNvSpPr>
          <p:nvPr/>
        </p:nvSpPr>
        <p:spPr bwMode="auto">
          <a:xfrm flipH="1" flipV="1">
            <a:off x="1362075" y="3794125"/>
            <a:ext cx="3130550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72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/>
      <p:bldP spid="80903" grpId="0"/>
      <p:bldP spid="80906" grpId="0"/>
      <p:bldP spid="80907" grpId="0" animBg="1"/>
      <p:bldP spid="8090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平均與邊際成本</a:t>
            </a:r>
            <a:r>
              <a:rPr lang="zh-TW" altLang="en-US" dirty="0" smtClean="0">
                <a:latin typeface="+mn-ea"/>
                <a:ea typeface="+mn-ea"/>
              </a:rPr>
              <a:t>曲線：最適規模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81923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498475" y="1508125"/>
            <a:ext cx="1020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AC, MC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540250" y="2030413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MC</a:t>
            </a:r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4938713" y="2900363"/>
            <a:ext cx="66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AC</a:t>
            </a:r>
          </a:p>
        </p:txBody>
      </p:sp>
      <p:sp>
        <p:nvSpPr>
          <p:cNvPr id="81931" name="Freeform 11"/>
          <p:cNvSpPr>
            <a:spLocks/>
          </p:cNvSpPr>
          <p:nvPr/>
        </p:nvSpPr>
        <p:spPr bwMode="auto">
          <a:xfrm>
            <a:off x="1366838" y="2312988"/>
            <a:ext cx="3194050" cy="2714625"/>
          </a:xfrm>
          <a:custGeom>
            <a:avLst/>
            <a:gdLst>
              <a:gd name="T0" fmla="*/ 0 w 2012"/>
              <a:gd name="T1" fmla="*/ 908 h 1710"/>
              <a:gd name="T2" fmla="*/ 386 w 2012"/>
              <a:gd name="T3" fmla="*/ 1457 h 1710"/>
              <a:gd name="T4" fmla="*/ 833 w 2012"/>
              <a:gd name="T5" fmla="*/ 1674 h 1710"/>
              <a:gd name="T6" fmla="*/ 1314 w 2012"/>
              <a:gd name="T7" fmla="*/ 1240 h 1710"/>
              <a:gd name="T8" fmla="*/ 2012 w 2012"/>
              <a:gd name="T9" fmla="*/ 0 h 1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2" h="1710">
                <a:moveTo>
                  <a:pt x="0" y="908"/>
                </a:moveTo>
                <a:cubicBezTo>
                  <a:pt x="123" y="1118"/>
                  <a:pt x="247" y="1329"/>
                  <a:pt x="386" y="1457"/>
                </a:cubicBezTo>
                <a:cubicBezTo>
                  <a:pt x="525" y="1585"/>
                  <a:pt x="678" y="1710"/>
                  <a:pt x="833" y="1674"/>
                </a:cubicBezTo>
                <a:cubicBezTo>
                  <a:pt x="988" y="1638"/>
                  <a:pt x="1118" y="1519"/>
                  <a:pt x="1314" y="1240"/>
                </a:cubicBezTo>
                <a:cubicBezTo>
                  <a:pt x="1510" y="961"/>
                  <a:pt x="1761" y="480"/>
                  <a:pt x="2012" y="0"/>
                </a:cubicBezTo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auto">
          <a:xfrm>
            <a:off x="3065463" y="4765675"/>
            <a:ext cx="0" cy="70961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2882900" y="5572125"/>
            <a:ext cx="646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q*</a:t>
            </a:r>
          </a:p>
        </p:txBody>
      </p:sp>
      <p:sp>
        <p:nvSpPr>
          <p:cNvPr id="81936" name="Freeform 16"/>
          <p:cNvSpPr>
            <a:spLocks/>
          </p:cNvSpPr>
          <p:nvPr/>
        </p:nvSpPr>
        <p:spPr bwMode="auto">
          <a:xfrm>
            <a:off x="1366838" y="3119438"/>
            <a:ext cx="3570287" cy="1730375"/>
          </a:xfrm>
          <a:custGeom>
            <a:avLst/>
            <a:gdLst>
              <a:gd name="T0" fmla="*/ 0 w 2249"/>
              <a:gd name="T1" fmla="*/ 400 h 1090"/>
              <a:gd name="T2" fmla="*/ 1064 w 2249"/>
              <a:gd name="T3" fmla="*/ 1023 h 1090"/>
              <a:gd name="T4" fmla="*/ 2249 w 2249"/>
              <a:gd name="T5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9" h="1090">
                <a:moveTo>
                  <a:pt x="0" y="400"/>
                </a:moveTo>
                <a:cubicBezTo>
                  <a:pt x="344" y="745"/>
                  <a:pt x="689" y="1090"/>
                  <a:pt x="1064" y="1023"/>
                </a:cubicBezTo>
                <a:cubicBezTo>
                  <a:pt x="1439" y="956"/>
                  <a:pt x="1844" y="478"/>
                  <a:pt x="2249" y="0"/>
                </a:cubicBezTo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38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/>
      <p:bldP spid="81928" grpId="0"/>
      <p:bldP spid="81931" grpId="0" animBg="1"/>
      <p:bldP spid="81934" grpId="0" animBg="1"/>
      <p:bldP spid="81935" grpId="0"/>
      <p:bldP spid="819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73038"/>
            <a:ext cx="8521173" cy="784225"/>
          </a:xfrm>
        </p:spPr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短期</a:t>
            </a:r>
            <a:r>
              <a:rPr lang="zh-TW" altLang="en-US" dirty="0" smtClean="0">
                <a:latin typeface="+mn-ea"/>
                <a:ea typeface="+mn-ea"/>
              </a:rPr>
              <a:t>與長期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9863"/>
            <a:ext cx="8521173" cy="5225211"/>
          </a:xfrm>
        </p:spPr>
        <p:txBody>
          <a:bodyPr/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b="1" dirty="0" smtClean="0"/>
              <a:t>短期與長期</a:t>
            </a:r>
            <a:endParaRPr lang="en-US" altLang="zh-TW" b="1" dirty="0" smtClean="0"/>
          </a:p>
          <a:p>
            <a:pPr lvl="1" algn="just">
              <a:spcBef>
                <a:spcPts val="600"/>
              </a:spcBef>
            </a:pPr>
            <a:r>
              <a:rPr lang="zh-TW" altLang="en-US" sz="3000" dirty="0" smtClean="0"/>
              <a:t>短期指某些生產要素固定不變的時間架構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，長期指</a:t>
            </a:r>
            <a:r>
              <a:rPr lang="zh-TW" altLang="en-US" sz="3000" dirty="0" smtClean="0"/>
              <a:t>所有生產要素皆可變動的時間架構</a:t>
            </a:r>
            <a:endParaRPr lang="en-US" altLang="en-US" sz="3000" dirty="0" smtClean="0"/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b="1" dirty="0" smtClean="0"/>
              <a:t>固定</a:t>
            </a:r>
            <a:r>
              <a:rPr lang="zh-TW" altLang="en-US" dirty="0"/>
              <a:t>成本與變動</a:t>
            </a:r>
            <a:r>
              <a:rPr lang="zh-TW" altLang="en-US" dirty="0" smtClean="0"/>
              <a:t>成本</a:t>
            </a:r>
            <a:endParaRPr lang="en-US" altLang="zh-TW" b="1" dirty="0" smtClean="0"/>
          </a:p>
          <a:p>
            <a:pPr lvl="1" algn="just">
              <a:spcBef>
                <a:spcPts val="600"/>
              </a:spcBef>
            </a:pPr>
            <a:r>
              <a:rPr lang="zh-TW" altLang="en-US" sz="3000" dirty="0" smtClean="0"/>
              <a:t>固定成本指固定生產要素所產生的成本</a:t>
            </a:r>
            <a:r>
              <a:rPr lang="zh-TW" altLang="en-US" sz="30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b="1" dirty="0" smtClean="0"/>
              <a:t>變動成本指</a:t>
            </a:r>
            <a:r>
              <a:rPr lang="zh-TW" altLang="en-US" sz="3000" dirty="0" smtClean="0"/>
              <a:t>變動生產要素所產生的成本</a:t>
            </a:r>
            <a:endParaRPr lang="en-US" altLang="zh-TW" sz="3000" dirty="0" smtClean="0"/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dirty="0"/>
              <a:t>廠商能否在</a:t>
            </a:r>
            <a:r>
              <a:rPr lang="zh-TW" altLang="en-US" dirty="0" smtClean="0"/>
              <a:t>短期使用</a:t>
            </a:r>
            <a:r>
              <a:rPr lang="zh-TW" altLang="en-US" dirty="0"/>
              <a:t>成本最小化的要素組合</a:t>
            </a:r>
            <a:r>
              <a:rPr lang="en-US" altLang="zh-TW" dirty="0"/>
              <a:t>?</a:t>
            </a:r>
            <a:endParaRPr lang="en-US" altLang="en-US" dirty="0"/>
          </a:p>
          <a:p>
            <a:pPr marL="0" indent="0" algn="just">
              <a:buNone/>
            </a:pPr>
            <a:r>
              <a:rPr lang="zh-TW" altLang="en-US" dirty="0" smtClean="0"/>
              <a:t>   不能</a:t>
            </a:r>
            <a:r>
              <a:rPr lang="zh-TW" altLang="en-US" dirty="0"/>
              <a:t>。資本在短期下固定不變，因此廠商可能使用非最適的勞動</a:t>
            </a:r>
            <a:r>
              <a:rPr lang="zh-TW" altLang="en-US" dirty="0" smtClean="0"/>
              <a:t>數量來生產</a:t>
            </a:r>
            <a:r>
              <a:rPr lang="zh-TW" altLang="en-US" dirty="0"/>
              <a:t>既定的產量。</a:t>
            </a:r>
            <a:endParaRPr lang="en-US" altLang="en-US" dirty="0"/>
          </a:p>
          <a:p>
            <a:endParaRPr lang="en-US" altLang="en-US" dirty="0"/>
          </a:p>
          <a:p>
            <a:pPr lvl="1" algn="just">
              <a:spcBef>
                <a:spcPts val="1200"/>
              </a:spcBef>
            </a:pP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54068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資本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1038225" y="4032250"/>
            <a:ext cx="249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勞動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1852613" y="5576888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1481138" y="2473325"/>
            <a:ext cx="6572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STC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78" name="Line 18"/>
          <p:cNvSpPr>
            <a:spLocks noChangeShapeType="1"/>
          </p:cNvSpPr>
          <p:nvPr/>
        </p:nvSpPr>
        <p:spPr bwMode="auto">
          <a:xfrm>
            <a:off x="1366838" y="4184650"/>
            <a:ext cx="3817937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79" name="Text Box 19"/>
          <p:cNvSpPr txBox="1">
            <a:spLocks noChangeArrowheads="1"/>
          </p:cNvSpPr>
          <p:nvPr/>
        </p:nvSpPr>
        <p:spPr bwMode="auto">
          <a:xfrm>
            <a:off x="3536950" y="1294020"/>
            <a:ext cx="3963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假設資本數量固定為</a:t>
            </a:r>
            <a:r>
              <a:rPr lang="en-US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</a:t>
            </a:r>
            <a:r>
              <a:rPr lang="en-US" altLang="en-US" sz="28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180" name="Line 20"/>
          <p:cNvSpPr>
            <a:spLocks noChangeAspect="1" noChangeShapeType="1"/>
          </p:cNvSpPr>
          <p:nvPr/>
        </p:nvSpPr>
        <p:spPr bwMode="auto">
          <a:xfrm>
            <a:off x="1379538" y="3676650"/>
            <a:ext cx="2230437" cy="18557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1" name="Arc 21"/>
          <p:cNvSpPr>
            <a:spLocks noChangeAspect="1"/>
          </p:cNvSpPr>
          <p:nvPr/>
        </p:nvSpPr>
        <p:spPr bwMode="auto">
          <a:xfrm flipH="1" flipV="1">
            <a:off x="1855788" y="3640138"/>
            <a:ext cx="1938337" cy="14366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2" name="Rectangle 22"/>
          <p:cNvSpPr>
            <a:spLocks noChangeArrowheads="1"/>
          </p:cNvSpPr>
          <p:nvPr/>
        </p:nvSpPr>
        <p:spPr bwMode="auto">
          <a:xfrm>
            <a:off x="3536950" y="5087938"/>
            <a:ext cx="2981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3" name="Line 23"/>
          <p:cNvSpPr>
            <a:spLocks noChangeShapeType="1"/>
          </p:cNvSpPr>
          <p:nvPr/>
        </p:nvSpPr>
        <p:spPr bwMode="auto">
          <a:xfrm>
            <a:off x="1990725" y="4184650"/>
            <a:ext cx="0" cy="13335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4" name="Text Box 24"/>
          <p:cNvSpPr txBox="1">
            <a:spLocks noChangeArrowheads="1"/>
          </p:cNvSpPr>
          <p:nvPr/>
        </p:nvSpPr>
        <p:spPr bwMode="auto">
          <a:xfrm>
            <a:off x="2043113" y="2107882"/>
            <a:ext cx="6972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</a:t>
            </a:r>
            <a:r>
              <a:rPr lang="zh-TW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若欲生產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en-US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，必須使用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en-US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，面對成本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STC</a:t>
            </a:r>
            <a:r>
              <a:rPr lang="en-US" altLang="en-US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185" name="Line 25"/>
          <p:cNvSpPr>
            <a:spLocks noChangeShapeType="1"/>
          </p:cNvSpPr>
          <p:nvPr/>
        </p:nvSpPr>
        <p:spPr bwMode="auto">
          <a:xfrm flipH="1">
            <a:off x="1527175" y="2797175"/>
            <a:ext cx="279400" cy="979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6" name="Line 26"/>
          <p:cNvSpPr>
            <a:spLocks noChangeAspect="1" noChangeShapeType="1"/>
          </p:cNvSpPr>
          <p:nvPr/>
        </p:nvSpPr>
        <p:spPr bwMode="auto">
          <a:xfrm>
            <a:off x="1376363" y="2984500"/>
            <a:ext cx="3062287" cy="2547938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7" name="Arc 27"/>
          <p:cNvSpPr>
            <a:spLocks noChangeAspect="1"/>
          </p:cNvSpPr>
          <p:nvPr/>
        </p:nvSpPr>
        <p:spPr bwMode="auto">
          <a:xfrm flipH="1" flipV="1">
            <a:off x="2330450" y="3214688"/>
            <a:ext cx="1938338" cy="14366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8" name="Rectangle 28"/>
          <p:cNvSpPr>
            <a:spLocks noChangeArrowheads="1"/>
          </p:cNvSpPr>
          <p:nvPr/>
        </p:nvSpPr>
        <p:spPr bwMode="auto">
          <a:xfrm>
            <a:off x="4302125" y="4519613"/>
            <a:ext cx="333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en-US" altLang="en-US" sz="2000" b="1" baseline="-250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92189" name="Line 29"/>
          <p:cNvSpPr>
            <a:spLocks noChangeShapeType="1"/>
          </p:cNvSpPr>
          <p:nvPr/>
        </p:nvSpPr>
        <p:spPr bwMode="auto">
          <a:xfrm flipH="1">
            <a:off x="2808288" y="4184650"/>
            <a:ext cx="9525" cy="13239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0" name="Rectangle 30"/>
          <p:cNvSpPr>
            <a:spLocks noChangeArrowheads="1"/>
          </p:cNvSpPr>
          <p:nvPr/>
        </p:nvSpPr>
        <p:spPr bwMode="auto">
          <a:xfrm>
            <a:off x="2693988" y="56007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L</a:t>
            </a:r>
            <a:r>
              <a:rPr lang="en-US" altLang="en-US" b="1" baseline="-25000" dirty="0"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1" name="Rectangle 31"/>
          <p:cNvSpPr>
            <a:spLocks noChangeArrowheads="1"/>
          </p:cNvSpPr>
          <p:nvPr/>
        </p:nvSpPr>
        <p:spPr bwMode="auto">
          <a:xfrm>
            <a:off x="2225675" y="2787650"/>
            <a:ext cx="657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STC</a:t>
            </a:r>
            <a:r>
              <a:rPr lang="en-US" altLang="en-US" sz="2000" b="1" baseline="-250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sz="20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2" name="Line 32"/>
          <p:cNvSpPr>
            <a:spLocks noChangeShapeType="1"/>
          </p:cNvSpPr>
          <p:nvPr/>
        </p:nvSpPr>
        <p:spPr bwMode="auto">
          <a:xfrm flipH="1">
            <a:off x="1968500" y="3065463"/>
            <a:ext cx="333375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3" name="Text Box 33"/>
          <p:cNvSpPr txBox="1">
            <a:spLocks noChangeArrowheads="1"/>
          </p:cNvSpPr>
          <p:nvPr/>
        </p:nvSpPr>
        <p:spPr bwMode="auto">
          <a:xfrm>
            <a:off x="2838846" y="3156377"/>
            <a:ext cx="640635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廠商若欲生產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，必須使用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zh-TW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面對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成本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STC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要素僵固性與成本最小化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5422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2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9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2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92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2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/>
      <p:bldP spid="92168" grpId="0"/>
      <p:bldP spid="92175" grpId="0"/>
      <p:bldP spid="92175" grpId="1"/>
      <p:bldP spid="92178" grpId="0" animBg="1"/>
      <p:bldP spid="92179" grpId="0"/>
      <p:bldP spid="92180" grpId="0" animBg="1"/>
      <p:bldP spid="92181" grpId="0" animBg="1"/>
      <p:bldP spid="92182" grpId="0"/>
      <p:bldP spid="92183" grpId="0" animBg="1"/>
      <p:bldP spid="92184" grpId="0"/>
      <p:bldP spid="92185" grpId="0" animBg="1"/>
      <p:bldP spid="92186" grpId="0" animBg="1"/>
      <p:bldP spid="92187" grpId="0" animBg="1"/>
      <p:bldP spid="92188" grpId="0"/>
      <p:bldP spid="92189" grpId="0" animBg="1"/>
      <p:bldP spid="92190" grpId="0"/>
      <p:bldP spid="92191" grpId="0"/>
      <p:bldP spid="92191" grpId="1"/>
      <p:bldP spid="92192" grpId="0" animBg="1"/>
      <p:bldP spid="921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資本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1038225" y="4032250"/>
            <a:ext cx="249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K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勞動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1852613" y="5576888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L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1481138" y="2473325"/>
            <a:ext cx="6572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STC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78" name="Line 18"/>
          <p:cNvSpPr>
            <a:spLocks noChangeShapeType="1"/>
          </p:cNvSpPr>
          <p:nvPr/>
        </p:nvSpPr>
        <p:spPr bwMode="auto">
          <a:xfrm>
            <a:off x="1366838" y="4184650"/>
            <a:ext cx="3817937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0" name="Line 20"/>
          <p:cNvSpPr>
            <a:spLocks noChangeAspect="1" noChangeShapeType="1"/>
          </p:cNvSpPr>
          <p:nvPr/>
        </p:nvSpPr>
        <p:spPr bwMode="auto">
          <a:xfrm>
            <a:off x="1379538" y="3676650"/>
            <a:ext cx="2230437" cy="18557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1" name="Arc 21"/>
          <p:cNvSpPr>
            <a:spLocks noChangeAspect="1"/>
          </p:cNvSpPr>
          <p:nvPr/>
        </p:nvSpPr>
        <p:spPr bwMode="auto">
          <a:xfrm flipH="1" flipV="1">
            <a:off x="1855788" y="3640138"/>
            <a:ext cx="1938337" cy="14366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2" name="Rectangle 22"/>
          <p:cNvSpPr>
            <a:spLocks noChangeArrowheads="1"/>
          </p:cNvSpPr>
          <p:nvPr/>
        </p:nvSpPr>
        <p:spPr bwMode="auto">
          <a:xfrm>
            <a:off x="3536950" y="5087938"/>
            <a:ext cx="2981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en-US" altLang="en-US" b="1" baseline="-250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3" name="Line 23"/>
          <p:cNvSpPr>
            <a:spLocks noChangeShapeType="1"/>
          </p:cNvSpPr>
          <p:nvPr/>
        </p:nvSpPr>
        <p:spPr bwMode="auto">
          <a:xfrm>
            <a:off x="1990725" y="4184650"/>
            <a:ext cx="0" cy="13335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5" name="Line 25"/>
          <p:cNvSpPr>
            <a:spLocks noChangeShapeType="1"/>
          </p:cNvSpPr>
          <p:nvPr/>
        </p:nvSpPr>
        <p:spPr bwMode="auto">
          <a:xfrm flipH="1">
            <a:off x="1527175" y="2797175"/>
            <a:ext cx="279400" cy="979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6" name="Line 26"/>
          <p:cNvSpPr>
            <a:spLocks noChangeAspect="1" noChangeShapeType="1"/>
          </p:cNvSpPr>
          <p:nvPr/>
        </p:nvSpPr>
        <p:spPr bwMode="auto">
          <a:xfrm>
            <a:off x="1376363" y="2984500"/>
            <a:ext cx="3062287" cy="2547938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7" name="Arc 27"/>
          <p:cNvSpPr>
            <a:spLocks noChangeAspect="1"/>
          </p:cNvSpPr>
          <p:nvPr/>
        </p:nvSpPr>
        <p:spPr bwMode="auto">
          <a:xfrm flipH="1" flipV="1">
            <a:off x="2330450" y="3214688"/>
            <a:ext cx="1938338" cy="14366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88" name="Rectangle 28"/>
          <p:cNvSpPr>
            <a:spLocks noChangeArrowheads="1"/>
          </p:cNvSpPr>
          <p:nvPr/>
        </p:nvSpPr>
        <p:spPr bwMode="auto">
          <a:xfrm>
            <a:off x="4302125" y="4519613"/>
            <a:ext cx="333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en-US" altLang="en-US" sz="2000" b="1" baseline="-250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92189" name="Line 29"/>
          <p:cNvSpPr>
            <a:spLocks noChangeShapeType="1"/>
          </p:cNvSpPr>
          <p:nvPr/>
        </p:nvSpPr>
        <p:spPr bwMode="auto">
          <a:xfrm flipH="1">
            <a:off x="2808288" y="4184650"/>
            <a:ext cx="9525" cy="13239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0" name="Rectangle 30"/>
          <p:cNvSpPr>
            <a:spLocks noChangeArrowheads="1"/>
          </p:cNvSpPr>
          <p:nvPr/>
        </p:nvSpPr>
        <p:spPr bwMode="auto">
          <a:xfrm>
            <a:off x="2693988" y="56007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L</a:t>
            </a:r>
            <a:r>
              <a:rPr lang="en-US" altLang="en-US" b="1" baseline="-25000" dirty="0"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1" name="Rectangle 31"/>
          <p:cNvSpPr>
            <a:spLocks noChangeArrowheads="1"/>
          </p:cNvSpPr>
          <p:nvPr/>
        </p:nvSpPr>
        <p:spPr bwMode="auto">
          <a:xfrm>
            <a:off x="2225675" y="2787650"/>
            <a:ext cx="657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STC</a:t>
            </a:r>
            <a:r>
              <a:rPr lang="en-US" altLang="en-US" sz="2000" b="1" baseline="-25000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en-US" sz="20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2192" name="Line 32"/>
          <p:cNvSpPr>
            <a:spLocks noChangeShapeType="1"/>
          </p:cNvSpPr>
          <p:nvPr/>
        </p:nvSpPr>
        <p:spPr bwMode="auto">
          <a:xfrm flipH="1">
            <a:off x="1968500" y="3065463"/>
            <a:ext cx="333375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063" y="159524"/>
            <a:ext cx="8521173" cy="914400"/>
          </a:xfrm>
        </p:spPr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要素僵固性與成本最小化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1919287" y="1444913"/>
            <a:ext cx="68389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廠商若欲生產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，必須使用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zh-TW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面對</a:t>
            </a:r>
            <a:r>
              <a:rPr lang="zh-TW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成本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STC</a:t>
            </a:r>
            <a:r>
              <a:rPr lang="en-US" altLang="zh-TW" sz="24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Line 25"/>
          <p:cNvSpPr>
            <a:spLocks noChangeAspect="1" noChangeShapeType="1"/>
          </p:cNvSpPr>
          <p:nvPr/>
        </p:nvSpPr>
        <p:spPr bwMode="auto">
          <a:xfrm>
            <a:off x="1362075" y="2214563"/>
            <a:ext cx="3976688" cy="330835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Arc 26"/>
          <p:cNvSpPr>
            <a:spLocks noChangeAspect="1"/>
          </p:cNvSpPr>
          <p:nvPr/>
        </p:nvSpPr>
        <p:spPr bwMode="auto">
          <a:xfrm flipH="1" flipV="1">
            <a:off x="2649538" y="2878138"/>
            <a:ext cx="1938337" cy="14366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648200" y="4219575"/>
            <a:ext cx="2981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en-US" altLang="en-US" b="1" baseline="-25000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en-US" b="1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3598863" y="5592763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L</a:t>
            </a:r>
            <a:r>
              <a:rPr lang="en-US" altLang="en-US" b="1" baseline="-25000" dirty="0">
                <a:latin typeface="微軟正黑體" pitchFamily="34" charset="-120"/>
                <a:ea typeface="微軟正黑體" pitchFamily="34" charset="-120"/>
              </a:rPr>
              <a:t>2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3732213" y="4184650"/>
            <a:ext cx="0" cy="13335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817938" y="2959100"/>
            <a:ext cx="6572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STC</a:t>
            </a:r>
            <a:r>
              <a:rPr lang="en-US" altLang="en-US" b="1" baseline="-25000" dirty="0">
                <a:solidFill>
                  <a:srgbClr val="008000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endParaRPr lang="en-US" altLang="en-US" b="1" dirty="0">
              <a:solidFill>
                <a:srgbClr val="008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H="1">
            <a:off x="3270250" y="3238500"/>
            <a:ext cx="688975" cy="515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694113" y="2297996"/>
            <a:ext cx="43768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0000"/>
                </a:solidFill>
                <a:latin typeface="+mn-ea"/>
                <a:ea typeface="+mn-ea"/>
              </a:rPr>
              <a:t>哪一產量下的成本最小化</a:t>
            </a:r>
            <a:r>
              <a:rPr lang="en-US" altLang="zh-TW" sz="2800" b="1" dirty="0" smtClean="0">
                <a:solidFill>
                  <a:srgbClr val="FF0000"/>
                </a:solidFill>
                <a:latin typeface="+mn-ea"/>
                <a:ea typeface="+mn-ea"/>
              </a:rPr>
              <a:t>?</a:t>
            </a:r>
            <a:endParaRPr lang="en-US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4" name="Text Box 31"/>
          <p:cNvSpPr txBox="1">
            <a:spLocks noChangeArrowheads="1"/>
          </p:cNvSpPr>
          <p:nvPr/>
        </p:nvSpPr>
        <p:spPr bwMode="auto">
          <a:xfrm>
            <a:off x="4845100" y="4411891"/>
            <a:ext cx="39131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q</a:t>
            </a:r>
            <a:r>
              <a:rPr lang="en-US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zh-TW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只有在此產量下的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RTS </a:t>
            </a:r>
            <a:r>
              <a:rPr lang="zh-TW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等於要素價格比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(w/v)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94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/>
      <p:bldP spid="32" grpId="0" animBg="1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73038"/>
            <a:ext cx="8521173" cy="812800"/>
          </a:xfrm>
        </p:spPr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成本曲線的移動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325756" y="1135153"/>
            <a:ext cx="8218170" cy="5079910"/>
          </a:xfrm>
        </p:spPr>
        <p:txBody>
          <a:bodyPr/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dirty="0" smtClean="0"/>
              <a:t>有三種變動會影響成本曲線的型態與位置</a:t>
            </a:r>
            <a:endParaRPr lang="en-US" altLang="en-US" dirty="0"/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zh-TW" altLang="en-US" dirty="0" smtClean="0">
                <a:latin typeface="+mn-ea"/>
                <a:ea typeface="+mn-ea"/>
              </a:rPr>
              <a:t>要素價格的變動，例如工資率</a:t>
            </a:r>
            <a:endParaRPr lang="en-US" altLang="en-US" dirty="0" smtClean="0">
              <a:latin typeface="+mn-ea"/>
              <a:ea typeface="+mn-ea"/>
            </a:endParaRPr>
          </a:p>
          <a:p>
            <a:pPr marL="857250" lvl="1" indent="-457200" algn="just">
              <a:spcBef>
                <a:spcPts val="600"/>
              </a:spcBef>
            </a:pPr>
            <a:r>
              <a:rPr lang="zh-TW" altLang="en-US" dirty="0" smtClean="0">
                <a:latin typeface="+mn-ea"/>
                <a:ea typeface="+mn-ea"/>
              </a:rPr>
              <a:t>要素價格上漲</a:t>
            </a:r>
            <a:r>
              <a:rPr lang="en-US" altLang="zh-TW" dirty="0" smtClean="0">
                <a:latin typeface="+mn-ea"/>
                <a:ea typeface="+mn-ea"/>
              </a:rPr>
              <a:t>(</a:t>
            </a:r>
            <a:r>
              <a:rPr lang="zh-TW" altLang="en-US" dirty="0" smtClean="0">
                <a:latin typeface="+mn-ea"/>
                <a:ea typeface="+mn-ea"/>
              </a:rPr>
              <a:t>下跌</a:t>
            </a:r>
            <a:r>
              <a:rPr lang="en-US" altLang="zh-TW" dirty="0" smtClean="0">
                <a:latin typeface="+mn-ea"/>
                <a:ea typeface="+mn-ea"/>
              </a:rPr>
              <a:t>)</a:t>
            </a:r>
            <a:r>
              <a:rPr lang="zh-TW" altLang="en-US" dirty="0" smtClean="0">
                <a:latin typeface="+mn-ea"/>
                <a:ea typeface="+mn-ea"/>
              </a:rPr>
              <a:t>導致成本曲線上移</a:t>
            </a:r>
            <a:r>
              <a:rPr lang="en-US" altLang="zh-TW" dirty="0" smtClean="0">
                <a:latin typeface="+mn-ea"/>
                <a:ea typeface="+mn-ea"/>
              </a:rPr>
              <a:t>(</a:t>
            </a:r>
            <a:r>
              <a:rPr lang="zh-TW" altLang="en-US" dirty="0" smtClean="0">
                <a:latin typeface="+mn-ea"/>
                <a:ea typeface="+mn-ea"/>
              </a:rPr>
              <a:t>下移</a:t>
            </a:r>
            <a:r>
              <a:rPr lang="en-US" altLang="zh-TW" dirty="0" smtClean="0">
                <a:latin typeface="+mn-ea"/>
                <a:ea typeface="+mn-ea"/>
              </a:rPr>
              <a:t>)</a:t>
            </a:r>
            <a:endParaRPr lang="en-US" altLang="en-US" dirty="0" smtClean="0">
              <a:latin typeface="+mn-ea"/>
              <a:ea typeface="+mn-ea"/>
            </a:endParaRPr>
          </a:p>
          <a:p>
            <a:pPr marL="857250" lvl="1" indent="-457200" algn="just">
              <a:spcBef>
                <a:spcPts val="600"/>
              </a:spcBef>
            </a:pPr>
            <a:r>
              <a:rPr lang="zh-TW" altLang="en-US" dirty="0" smtClean="0">
                <a:latin typeface="+mn-ea"/>
                <a:ea typeface="+mn-ea"/>
              </a:rPr>
              <a:t>亦取決於要素替代的能力</a:t>
            </a:r>
            <a:endParaRPr lang="en-US" altLang="zh-TW" dirty="0" smtClean="0">
              <a:latin typeface="+mn-ea"/>
              <a:ea typeface="+mn-ea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zh-TW" dirty="0" smtClean="0">
                <a:latin typeface="+mn-ea"/>
                <a:ea typeface="+mn-ea"/>
              </a:rPr>
              <a:t>2. </a:t>
            </a:r>
            <a:r>
              <a:rPr lang="zh-TW" altLang="en-US" dirty="0" smtClean="0">
                <a:latin typeface="+mn-ea"/>
                <a:ea typeface="+mn-ea"/>
              </a:rPr>
              <a:t>技術</a:t>
            </a:r>
            <a:r>
              <a:rPr lang="zh-TW" altLang="en-US" dirty="0">
                <a:latin typeface="+mn-ea"/>
                <a:ea typeface="+mn-ea"/>
              </a:rPr>
              <a:t>進步</a:t>
            </a:r>
            <a:endParaRPr lang="en-US" altLang="en-US" dirty="0">
              <a:latin typeface="+mn-ea"/>
              <a:ea typeface="+mn-ea"/>
            </a:endParaRPr>
          </a:p>
          <a:p>
            <a:pPr marL="857250" lvl="1" indent="-457200" algn="just">
              <a:spcBef>
                <a:spcPts val="600"/>
              </a:spcBef>
            </a:pPr>
            <a:r>
              <a:rPr lang="zh-TW" altLang="en-US" dirty="0">
                <a:latin typeface="+mn-ea"/>
                <a:ea typeface="+mn-ea"/>
              </a:rPr>
              <a:t>成本曲線下</a:t>
            </a:r>
            <a:r>
              <a:rPr lang="zh-TW" altLang="en-US" dirty="0" smtClean="0">
                <a:latin typeface="+mn-ea"/>
                <a:ea typeface="+mn-ea"/>
              </a:rPr>
              <a:t>移</a:t>
            </a:r>
            <a:endParaRPr lang="en-US" altLang="zh-TW" dirty="0" smtClean="0">
              <a:latin typeface="+mn-ea"/>
              <a:ea typeface="+mn-ea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zh-TW" dirty="0" smtClean="0">
                <a:latin typeface="+mn-ea"/>
                <a:ea typeface="+mn-ea"/>
              </a:rPr>
              <a:t>3. </a:t>
            </a:r>
            <a:r>
              <a:rPr lang="zh-TW" altLang="en-US" dirty="0" smtClean="0">
                <a:latin typeface="+mn-ea"/>
                <a:ea typeface="+mn-ea"/>
              </a:rPr>
              <a:t>範疇</a:t>
            </a:r>
            <a:r>
              <a:rPr lang="zh-TW" altLang="en-US" dirty="0">
                <a:latin typeface="+mn-ea"/>
                <a:ea typeface="+mn-ea"/>
              </a:rPr>
              <a:t>經濟</a:t>
            </a:r>
            <a:endParaRPr lang="en-US" altLang="en-US" dirty="0">
              <a:latin typeface="+mn-ea"/>
              <a:ea typeface="+mn-ea"/>
            </a:endParaRPr>
          </a:p>
          <a:p>
            <a:pPr marL="857250" lvl="1" indent="-457200" algn="just">
              <a:spcBef>
                <a:spcPts val="600"/>
              </a:spcBef>
            </a:pPr>
            <a:r>
              <a:rPr lang="zh-TW" altLang="en-US" dirty="0">
                <a:latin typeface="+mn-ea"/>
                <a:ea typeface="+mn-ea"/>
              </a:rPr>
              <a:t>多產品的廠商</a:t>
            </a:r>
            <a:endParaRPr lang="en-US" altLang="en-US" dirty="0">
              <a:latin typeface="+mn-ea"/>
              <a:ea typeface="+mn-ea"/>
            </a:endParaRPr>
          </a:p>
          <a:p>
            <a:pPr marL="857250" lvl="1" indent="-457200" algn="just">
              <a:spcBef>
                <a:spcPts val="600"/>
              </a:spcBef>
            </a:pPr>
            <a:r>
              <a:rPr lang="zh-TW" altLang="en-US" dirty="0">
                <a:latin typeface="+mn-ea"/>
                <a:ea typeface="+mn-ea"/>
              </a:rPr>
              <a:t>某項產品的擴張可能改善其他產品的生產</a:t>
            </a:r>
            <a:endParaRPr lang="en-US" altLang="en-US" dirty="0">
              <a:latin typeface="+mn-ea"/>
              <a:ea typeface="+mn-ea"/>
            </a:endParaRPr>
          </a:p>
          <a:p>
            <a:pPr marL="857250" lvl="1" indent="-457200"/>
            <a:endParaRPr lang="en-US" altLang="en-US" dirty="0"/>
          </a:p>
          <a:p>
            <a:pPr marL="857250" lvl="1" indent="-4572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263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" y="160338"/>
            <a:ext cx="8521173" cy="914400"/>
          </a:xfrm>
        </p:spPr>
        <p:txBody>
          <a:bodyPr/>
          <a:lstStyle/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數字範例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182880" y="1087438"/>
            <a:ext cx="8521173" cy="48239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dirty="0" smtClean="0"/>
              <a:t>再回到漢堡天堂的例子</a:t>
            </a:r>
            <a:endParaRPr lang="en-US" altLang="en-US" dirty="0"/>
          </a:p>
          <a:p>
            <a:pPr lvl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zh-TW" altLang="en-US" dirty="0" smtClean="0">
                <a:latin typeface="+mn-ea"/>
                <a:ea typeface="+mn-ea"/>
                <a:cs typeface="Times New Roman" panose="02020603050405020304" pitchFamily="18" charset="0"/>
              </a:rPr>
              <a:t>令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13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9227"/>
              </p:ext>
            </p:extLst>
          </p:nvPr>
        </p:nvGraphicFramePr>
        <p:xfrm>
          <a:off x="655638" y="2725945"/>
          <a:ext cx="7573962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Document" r:id="rId4" imgW="4620581" imgH="2141113" progId="Word.Document.8">
                  <p:embed/>
                </p:oleObj>
              </mc:Choice>
              <mc:Fallback>
                <p:oleObj name="Document" r:id="rId4" imgW="4620581" imgH="214111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2725945"/>
                        <a:ext cx="7573962" cy="350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1182688" y="4061827"/>
            <a:ext cx="6423025" cy="4191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034024"/>
              </p:ext>
            </p:extLst>
          </p:nvPr>
        </p:nvGraphicFramePr>
        <p:xfrm>
          <a:off x="1011238" y="2205039"/>
          <a:ext cx="291941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方程式" r:id="rId6" imgW="1307880" imgH="177480" progId="Equation.3">
                  <p:embed/>
                </p:oleObj>
              </mc:Choice>
              <mc:Fallback>
                <p:oleObj name="方程式" r:id="rId6" imgW="1307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2205039"/>
                        <a:ext cx="2919412" cy="4111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73413"/>
              </p:ext>
            </p:extLst>
          </p:nvPr>
        </p:nvGraphicFramePr>
        <p:xfrm>
          <a:off x="1182688" y="1626918"/>
          <a:ext cx="2125662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方程式" r:id="rId8" imgW="952200" imgH="215640" progId="Equation.3">
                  <p:embed/>
                </p:oleObj>
              </mc:Choice>
              <mc:Fallback>
                <p:oleObj name="方程式" r:id="rId8" imgW="95220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1626918"/>
                        <a:ext cx="2125662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682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uiExpand="1" build="p"/>
      <p:bldP spid="10138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Freeform 2"/>
          <p:cNvSpPr>
            <a:spLocks noChangeAspect="1"/>
          </p:cNvSpPr>
          <p:nvPr/>
        </p:nvSpPr>
        <p:spPr bwMode="auto">
          <a:xfrm>
            <a:off x="1370013" y="1827213"/>
            <a:ext cx="4643437" cy="3692525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808335" y="1489075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資本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1138238" y="4041775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5856288" y="5556250"/>
            <a:ext cx="4616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勞動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12" name="Line 16"/>
          <p:cNvSpPr>
            <a:spLocks noChangeAspect="1" noChangeShapeType="1"/>
          </p:cNvSpPr>
          <p:nvPr/>
        </p:nvSpPr>
        <p:spPr bwMode="auto">
          <a:xfrm>
            <a:off x="1376363" y="2984500"/>
            <a:ext cx="3062287" cy="2547938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13" name="Arc 17"/>
          <p:cNvSpPr>
            <a:spLocks noChangeAspect="1"/>
          </p:cNvSpPr>
          <p:nvPr/>
        </p:nvSpPr>
        <p:spPr bwMode="auto">
          <a:xfrm flipH="1" flipV="1">
            <a:off x="2174875" y="2925763"/>
            <a:ext cx="2514600" cy="18637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14" name="Rectangle 18"/>
          <p:cNvSpPr>
            <a:spLocks noChangeArrowheads="1"/>
          </p:cNvSpPr>
          <p:nvPr/>
        </p:nvSpPr>
        <p:spPr bwMode="auto">
          <a:xfrm>
            <a:off x="4754562" y="4659313"/>
            <a:ext cx="33035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產量</a:t>
            </a:r>
            <a:r>
              <a:rPr lang="en-US" altLang="zh-TW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個漢堡</a:t>
            </a:r>
            <a:r>
              <a:rPr lang="en-US" altLang="zh-TW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時</a:t>
            </a:r>
            <a:endParaRPr lang="en-US" altLang="en-US" sz="20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15" name="Line 19"/>
          <p:cNvSpPr>
            <a:spLocks noChangeShapeType="1"/>
          </p:cNvSpPr>
          <p:nvPr/>
        </p:nvSpPr>
        <p:spPr bwMode="auto">
          <a:xfrm flipH="1">
            <a:off x="2808288" y="4184650"/>
            <a:ext cx="9525" cy="13239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16" name="Rectangle 20"/>
          <p:cNvSpPr>
            <a:spLocks noChangeArrowheads="1"/>
          </p:cNvSpPr>
          <p:nvPr/>
        </p:nvSpPr>
        <p:spPr bwMode="auto">
          <a:xfrm>
            <a:off x="2714625" y="5580063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4</a:t>
            </a:r>
          </a:p>
        </p:txBody>
      </p:sp>
      <p:sp>
        <p:nvSpPr>
          <p:cNvPr id="106526" name="Line 30"/>
          <p:cNvSpPr>
            <a:spLocks noChangeShapeType="1"/>
          </p:cNvSpPr>
          <p:nvPr/>
        </p:nvSpPr>
        <p:spPr bwMode="auto">
          <a:xfrm flipH="1">
            <a:off x="1366838" y="4184650"/>
            <a:ext cx="14414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27" name="Line 31"/>
          <p:cNvSpPr>
            <a:spLocks noChangeShapeType="1"/>
          </p:cNvSpPr>
          <p:nvPr/>
        </p:nvSpPr>
        <p:spPr bwMode="auto">
          <a:xfrm flipV="1">
            <a:off x="1366838" y="2603500"/>
            <a:ext cx="3140075" cy="291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6528" name="Rectangle 32"/>
          <p:cNvSpPr>
            <a:spLocks noChangeArrowheads="1"/>
          </p:cNvSpPr>
          <p:nvPr/>
        </p:nvSpPr>
        <p:spPr bwMode="auto">
          <a:xfrm>
            <a:off x="4533900" y="23876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E</a:t>
            </a:r>
          </a:p>
        </p:txBody>
      </p:sp>
      <p:sp>
        <p:nvSpPr>
          <p:cNvPr id="106529" name="Rectangle 33"/>
          <p:cNvSpPr>
            <a:spLocks noChangeArrowheads="1"/>
          </p:cNvSpPr>
          <p:nvPr/>
        </p:nvSpPr>
        <p:spPr bwMode="auto">
          <a:xfrm>
            <a:off x="4357688" y="5154613"/>
            <a:ext cx="27098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2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 Total Cost = $40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數字範例</a:t>
            </a:r>
            <a:endParaRPr 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31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6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6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6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  <p:bldP spid="106512" grpId="0" animBg="1"/>
      <p:bldP spid="106513" grpId="0" animBg="1"/>
      <p:bldP spid="106514" grpId="0"/>
      <p:bldP spid="106515" grpId="0" animBg="1"/>
      <p:bldP spid="106516" grpId="0"/>
      <p:bldP spid="106526" grpId="0" animBg="1"/>
      <p:bldP spid="106527" grpId="0" animBg="1"/>
      <p:bldP spid="106528" grpId="0"/>
      <p:bldP spid="1065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數字範例</a:t>
            </a:r>
            <a:endParaRPr lang="en-US" altLang="en-US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08547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406400" y="1508125"/>
            <a:ext cx="8778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 flipV="1">
            <a:off x="1366838" y="2292350"/>
            <a:ext cx="3198812" cy="3198813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4" name="Rectangle 10"/>
          <p:cNvSpPr>
            <a:spLocks noChangeArrowheads="1"/>
          </p:cNvSpPr>
          <p:nvPr/>
        </p:nvSpPr>
        <p:spPr bwMode="auto">
          <a:xfrm>
            <a:off x="1366838" y="4805363"/>
            <a:ext cx="685800" cy="6858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1368425" y="4108450"/>
            <a:ext cx="1371600" cy="13716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6" name="Rectangle 12"/>
          <p:cNvSpPr>
            <a:spLocks noChangeArrowheads="1"/>
          </p:cNvSpPr>
          <p:nvPr/>
        </p:nvSpPr>
        <p:spPr bwMode="auto">
          <a:xfrm>
            <a:off x="1358900" y="3432175"/>
            <a:ext cx="2057400" cy="20574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7" name="Rectangle 13"/>
          <p:cNvSpPr>
            <a:spLocks noChangeArrowheads="1"/>
          </p:cNvSpPr>
          <p:nvPr/>
        </p:nvSpPr>
        <p:spPr bwMode="auto">
          <a:xfrm>
            <a:off x="1366838" y="2740025"/>
            <a:ext cx="2741612" cy="27416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58" name="Text Box 14"/>
          <p:cNvSpPr txBox="1">
            <a:spLocks noChangeArrowheads="1"/>
          </p:cNvSpPr>
          <p:nvPr/>
        </p:nvSpPr>
        <p:spPr bwMode="auto">
          <a:xfrm>
            <a:off x="1748993" y="5575300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20</a:t>
            </a:r>
          </a:p>
        </p:txBody>
      </p:sp>
      <p:sp>
        <p:nvSpPr>
          <p:cNvPr id="108559" name="Text Box 15"/>
          <p:cNvSpPr txBox="1">
            <a:spLocks noChangeArrowheads="1"/>
          </p:cNvSpPr>
          <p:nvPr/>
        </p:nvSpPr>
        <p:spPr bwMode="auto">
          <a:xfrm>
            <a:off x="2445906" y="5583238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40</a:t>
            </a:r>
          </a:p>
        </p:txBody>
      </p:sp>
      <p:sp>
        <p:nvSpPr>
          <p:cNvPr id="108560" name="Text Box 16"/>
          <p:cNvSpPr txBox="1">
            <a:spLocks noChangeArrowheads="1"/>
          </p:cNvSpPr>
          <p:nvPr/>
        </p:nvSpPr>
        <p:spPr bwMode="auto">
          <a:xfrm>
            <a:off x="3109481" y="5580063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60</a:t>
            </a:r>
          </a:p>
        </p:txBody>
      </p:sp>
      <p:sp>
        <p:nvSpPr>
          <p:cNvPr id="108561" name="Text Box 17"/>
          <p:cNvSpPr txBox="1">
            <a:spLocks noChangeArrowheads="1"/>
          </p:cNvSpPr>
          <p:nvPr/>
        </p:nvSpPr>
        <p:spPr bwMode="auto">
          <a:xfrm>
            <a:off x="3806393" y="5588000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80</a:t>
            </a:r>
          </a:p>
        </p:txBody>
      </p:sp>
      <p:sp>
        <p:nvSpPr>
          <p:cNvPr id="108562" name="Text Box 18"/>
          <p:cNvSpPr txBox="1">
            <a:spLocks noChangeArrowheads="1"/>
          </p:cNvSpPr>
          <p:nvPr/>
        </p:nvSpPr>
        <p:spPr bwMode="auto">
          <a:xfrm>
            <a:off x="859631" y="4610100"/>
            <a:ext cx="5167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20</a:t>
            </a:r>
          </a:p>
        </p:txBody>
      </p:sp>
      <p:sp>
        <p:nvSpPr>
          <p:cNvPr id="108563" name="Text Box 19"/>
          <p:cNvSpPr txBox="1">
            <a:spLocks noChangeArrowheads="1"/>
          </p:cNvSpPr>
          <p:nvPr/>
        </p:nvSpPr>
        <p:spPr bwMode="auto">
          <a:xfrm>
            <a:off x="845344" y="3929063"/>
            <a:ext cx="516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40</a:t>
            </a:r>
          </a:p>
        </p:txBody>
      </p:sp>
      <p:sp>
        <p:nvSpPr>
          <p:cNvPr id="108564" name="Text Box 20"/>
          <p:cNvSpPr txBox="1">
            <a:spLocks noChangeArrowheads="1"/>
          </p:cNvSpPr>
          <p:nvPr/>
        </p:nvSpPr>
        <p:spPr bwMode="auto">
          <a:xfrm>
            <a:off x="864394" y="3248025"/>
            <a:ext cx="516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60</a:t>
            </a:r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861219" y="2555875"/>
            <a:ext cx="516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80</a:t>
            </a:r>
          </a:p>
        </p:txBody>
      </p:sp>
      <p:sp>
        <p:nvSpPr>
          <p:cNvPr id="108566" name="Oval 22"/>
          <p:cNvSpPr>
            <a:spLocks noChangeArrowheads="1"/>
          </p:cNvSpPr>
          <p:nvPr/>
        </p:nvSpPr>
        <p:spPr bwMode="auto">
          <a:xfrm>
            <a:off x="1979613" y="4732338"/>
            <a:ext cx="136525" cy="1365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67" name="Oval 23"/>
          <p:cNvSpPr>
            <a:spLocks noChangeArrowheads="1"/>
          </p:cNvSpPr>
          <p:nvPr/>
        </p:nvSpPr>
        <p:spPr bwMode="auto">
          <a:xfrm>
            <a:off x="2668588" y="4037013"/>
            <a:ext cx="136525" cy="1365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68" name="Oval 24"/>
          <p:cNvSpPr>
            <a:spLocks noChangeArrowheads="1"/>
          </p:cNvSpPr>
          <p:nvPr/>
        </p:nvSpPr>
        <p:spPr bwMode="auto">
          <a:xfrm>
            <a:off x="3338513" y="3359150"/>
            <a:ext cx="136525" cy="1365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69" name="Oval 25"/>
          <p:cNvSpPr>
            <a:spLocks noChangeArrowheads="1"/>
          </p:cNvSpPr>
          <p:nvPr/>
        </p:nvSpPr>
        <p:spPr bwMode="auto">
          <a:xfrm>
            <a:off x="4029075" y="2673350"/>
            <a:ext cx="136525" cy="1365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4646613" y="2000250"/>
            <a:ext cx="25199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002060"/>
                </a:solidFill>
                <a:latin typeface="+mn-ea"/>
                <a:ea typeface="+mn-ea"/>
              </a:rPr>
              <a:t>總成本線</a:t>
            </a:r>
            <a:endParaRPr lang="en-US" altLang="en-US" sz="28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42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8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3" grpId="0" animBg="1"/>
      <p:bldP spid="108554" grpId="0" animBg="1"/>
      <p:bldP spid="108555" grpId="0" animBg="1"/>
      <p:bldP spid="108556" grpId="0" animBg="1"/>
      <p:bldP spid="108557" grpId="0" animBg="1"/>
      <p:bldP spid="108558" grpId="0"/>
      <p:bldP spid="108559" grpId="0"/>
      <p:bldP spid="108560" grpId="0"/>
      <p:bldP spid="108561" grpId="0"/>
      <p:bldP spid="108562" grpId="0"/>
      <p:bldP spid="108563" grpId="0"/>
      <p:bldP spid="108564" grpId="0"/>
      <p:bldP spid="108565" grpId="0"/>
      <p:bldP spid="108566" grpId="0" animBg="1"/>
      <p:bldP spid="108567" grpId="0" animBg="1"/>
      <p:bldP spid="108568" grpId="0" animBg="1"/>
      <p:bldP spid="108569" grpId="0" animBg="1"/>
      <p:bldP spid="1085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數字範例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110595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488950" y="1271588"/>
            <a:ext cx="1892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平均與邊際成本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4916488" y="5565775"/>
            <a:ext cx="1128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產量</a:t>
            </a:r>
            <a:endParaRPr lang="en-US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1748993" y="5575300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20</a:t>
            </a:r>
          </a:p>
        </p:txBody>
      </p:sp>
      <p:sp>
        <p:nvSpPr>
          <p:cNvPr id="110604" name="Text Box 12"/>
          <p:cNvSpPr txBox="1">
            <a:spLocks noChangeArrowheads="1"/>
          </p:cNvSpPr>
          <p:nvPr/>
        </p:nvSpPr>
        <p:spPr bwMode="auto">
          <a:xfrm>
            <a:off x="2445906" y="5583238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40</a:t>
            </a:r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3109481" y="5580063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60</a:t>
            </a: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3806393" y="5588000"/>
            <a:ext cx="5993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80</a:t>
            </a:r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5056188" y="4367213"/>
            <a:ext cx="2201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 and MC</a:t>
            </a:r>
          </a:p>
        </p:txBody>
      </p:sp>
      <p:sp>
        <p:nvSpPr>
          <p:cNvPr id="110616" name="Line 24"/>
          <p:cNvSpPr>
            <a:spLocks noChangeShapeType="1"/>
          </p:cNvSpPr>
          <p:nvPr/>
        </p:nvSpPr>
        <p:spPr bwMode="auto">
          <a:xfrm>
            <a:off x="1366838" y="4540250"/>
            <a:ext cx="3635375" cy="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0618" name="Text Box 26"/>
          <p:cNvSpPr txBox="1">
            <a:spLocks noChangeArrowheads="1"/>
          </p:cNvSpPr>
          <p:nvPr/>
        </p:nvSpPr>
        <p:spPr bwMode="auto">
          <a:xfrm>
            <a:off x="881063" y="4344988"/>
            <a:ext cx="623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$1</a:t>
            </a:r>
          </a:p>
        </p:txBody>
      </p:sp>
    </p:spTree>
    <p:extLst>
      <p:ext uri="{BB962C8B-B14F-4D97-AF65-F5344CB8AC3E}">
        <p14:creationId xmlns:p14="http://schemas.microsoft.com/office/powerpoint/2010/main" val="5324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5" grpId="0"/>
      <p:bldP spid="110616" grpId="0" animBg="1"/>
      <p:bldP spid="1106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數字範例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182879" y="1129217"/>
            <a:ext cx="8521173" cy="4823908"/>
          </a:xfrm>
        </p:spPr>
        <p:txBody>
          <a:bodyPr/>
          <a:lstStyle/>
          <a:p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假設烤肉架固定為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個 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短期</a:t>
            </a:r>
            <a:r>
              <a:rPr lang="en-US" altLang="zh-TW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alt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901730"/>
              </p:ext>
            </p:extLst>
          </p:nvPr>
        </p:nvGraphicFramePr>
        <p:xfrm>
          <a:off x="0" y="1994059"/>
          <a:ext cx="9266238" cy="373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Document" r:id="rId4" imgW="5628859" imgH="2273381" progId="Word.Document.8">
                  <p:embed/>
                </p:oleObj>
              </mc:Choice>
              <mc:Fallback>
                <p:oleObj name="Document" r:id="rId4" imgW="5628859" imgH="2273381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94059"/>
                        <a:ext cx="9266238" cy="373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1"/>
          <p:cNvSpPr/>
          <p:nvPr/>
        </p:nvSpPr>
        <p:spPr>
          <a:xfrm>
            <a:off x="6689791" y="2868930"/>
            <a:ext cx="0" cy="845820"/>
          </a:xfrm>
          <a:custGeom>
            <a:avLst/>
            <a:gdLst>
              <a:gd name="connsiteX0" fmla="*/ 0 w 11430"/>
              <a:gd name="connsiteY0" fmla="*/ 0 h 845820"/>
              <a:gd name="connsiteX1" fmla="*/ 11430 w 11430"/>
              <a:gd name="connsiteY1" fmla="*/ 845820 h 845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845820">
                <a:moveTo>
                  <a:pt x="0" y="0"/>
                </a:moveTo>
                <a:lnTo>
                  <a:pt x="11430" y="84582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6689791" y="3863340"/>
            <a:ext cx="0" cy="1783080"/>
          </a:xfrm>
          <a:custGeom>
            <a:avLst/>
            <a:gdLst>
              <a:gd name="connsiteX0" fmla="*/ 11430 w 11430"/>
              <a:gd name="connsiteY0" fmla="*/ 0 h 1783080"/>
              <a:gd name="connsiteX1" fmla="*/ 0 w 11430"/>
              <a:gd name="connsiteY1" fmla="*/ 178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1783080">
                <a:moveTo>
                  <a:pt x="11430" y="0"/>
                </a:moveTo>
                <a:lnTo>
                  <a:pt x="0" y="178308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8087678" y="2868930"/>
            <a:ext cx="0" cy="2651760"/>
          </a:xfrm>
          <a:custGeom>
            <a:avLst/>
            <a:gdLst>
              <a:gd name="connsiteX0" fmla="*/ 11430 w 11430"/>
              <a:gd name="connsiteY0" fmla="*/ 0 h 1783080"/>
              <a:gd name="connsiteX1" fmla="*/ 0 w 11430"/>
              <a:gd name="connsiteY1" fmla="*/ 178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1783080">
                <a:moveTo>
                  <a:pt x="11430" y="0"/>
                </a:moveTo>
                <a:lnTo>
                  <a:pt x="0" y="178308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13403" y="3056087"/>
            <a:ext cx="748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falls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4081" y="4297680"/>
            <a:ext cx="748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rises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9366" y="3756660"/>
            <a:ext cx="663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rises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44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4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數字範例</a:t>
            </a:r>
            <a:endParaRPr lang="en-US" altLang="en-US" dirty="0">
              <a:latin typeface="+mn-ea"/>
              <a:ea typeface="+mn-ea"/>
            </a:endParaRPr>
          </a:p>
        </p:txBody>
      </p:sp>
      <p:sp>
        <p:nvSpPr>
          <p:cNvPr id="112643" name="Freeform 3"/>
          <p:cNvSpPr>
            <a:spLocks/>
          </p:cNvSpPr>
          <p:nvPr/>
        </p:nvSpPr>
        <p:spPr bwMode="auto">
          <a:xfrm>
            <a:off x="1370013" y="1827213"/>
            <a:ext cx="4113212" cy="3656012"/>
          </a:xfrm>
          <a:custGeom>
            <a:avLst/>
            <a:gdLst>
              <a:gd name="T0" fmla="*/ 1344 w 1344"/>
              <a:gd name="T1" fmla="*/ 1016 h 1016"/>
              <a:gd name="T2" fmla="*/ 0 w 1344"/>
              <a:gd name="T3" fmla="*/ 1016 h 1016"/>
              <a:gd name="T4" fmla="*/ 0 w 1344"/>
              <a:gd name="T5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1016">
                <a:moveTo>
                  <a:pt x="1344" y="1016"/>
                </a:moveTo>
                <a:lnTo>
                  <a:pt x="0" y="1016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466725" y="1185863"/>
            <a:ext cx="2090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b="1" dirty="0" smtClean="0">
                <a:latin typeface="+mn-ea"/>
                <a:ea typeface="+mn-ea"/>
              </a:rPr>
              <a:t>平均與邊際成</a:t>
            </a:r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本</a:t>
            </a:r>
            <a:endParaRPr lang="en-US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5110018" y="5580063"/>
            <a:ext cx="11287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產量</a:t>
            </a:r>
            <a:endParaRPr lang="en-US" altLang="en-US" sz="20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1739756" y="5575300"/>
            <a:ext cx="6178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20</a:t>
            </a:r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2436669" y="5583238"/>
            <a:ext cx="6178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40</a:t>
            </a: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3100244" y="5580063"/>
            <a:ext cx="6178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60</a:t>
            </a: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3797156" y="5588000"/>
            <a:ext cx="6178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80</a:t>
            </a: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5056188" y="4367213"/>
            <a:ext cx="22590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AC and MC</a:t>
            </a:r>
          </a:p>
        </p:txBody>
      </p:sp>
      <p:sp>
        <p:nvSpPr>
          <p:cNvPr id="112651" name="Line 11"/>
          <p:cNvSpPr>
            <a:spLocks noChangeShapeType="1"/>
          </p:cNvSpPr>
          <p:nvPr/>
        </p:nvSpPr>
        <p:spPr bwMode="auto">
          <a:xfrm>
            <a:off x="1366838" y="4540250"/>
            <a:ext cx="3635375" cy="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881063" y="4344988"/>
            <a:ext cx="623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微軟正黑體" pitchFamily="34" charset="-120"/>
                <a:ea typeface="微軟正黑體" pitchFamily="34" charset="-120"/>
              </a:rPr>
              <a:t>$1</a:t>
            </a:r>
          </a:p>
        </p:txBody>
      </p:sp>
      <p:sp>
        <p:nvSpPr>
          <p:cNvPr id="112653" name="Line 13"/>
          <p:cNvSpPr>
            <a:spLocks noChangeShapeType="1"/>
          </p:cNvSpPr>
          <p:nvPr/>
        </p:nvSpPr>
        <p:spPr bwMode="auto">
          <a:xfrm flipV="1">
            <a:off x="2811780" y="454025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55" name="Line 15"/>
          <p:cNvSpPr>
            <a:spLocks noChangeShapeType="1"/>
          </p:cNvSpPr>
          <p:nvPr/>
        </p:nvSpPr>
        <p:spPr bwMode="auto">
          <a:xfrm flipV="1">
            <a:off x="1366838" y="3001963"/>
            <a:ext cx="3797300" cy="2473325"/>
          </a:xfrm>
          <a:prstGeom prst="line">
            <a:avLst/>
          </a:prstGeom>
          <a:noFill/>
          <a:ln w="25400">
            <a:solidFill>
              <a:srgbClr val="00206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56" name="Text Box 16"/>
          <p:cNvSpPr txBox="1">
            <a:spLocks noChangeArrowheads="1"/>
          </p:cNvSpPr>
          <p:nvPr/>
        </p:nvSpPr>
        <p:spPr bwMode="auto">
          <a:xfrm>
            <a:off x="5229225" y="2841625"/>
            <a:ext cx="23002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SMC (4 </a:t>
            </a:r>
            <a:r>
              <a:rPr lang="zh-TW" alt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個烤肉架</a:t>
            </a:r>
            <a:r>
              <a:rPr lang="en-US" alt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alt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12660" name="Freeform 20"/>
          <p:cNvSpPr>
            <a:spLocks/>
          </p:cNvSpPr>
          <p:nvPr/>
        </p:nvSpPr>
        <p:spPr bwMode="auto">
          <a:xfrm>
            <a:off x="1512888" y="3074988"/>
            <a:ext cx="3198812" cy="1554162"/>
          </a:xfrm>
          <a:custGeom>
            <a:avLst/>
            <a:gdLst>
              <a:gd name="T0" fmla="*/ 2406 w 2406"/>
              <a:gd name="T1" fmla="*/ 610 h 1160"/>
              <a:gd name="T2" fmla="*/ 834 w 2406"/>
              <a:gd name="T3" fmla="*/ 1058 h 1160"/>
              <a:gd name="T4" fmla="*/ 0 w 2406"/>
              <a:gd name="T5" fmla="*/ 0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6" h="1160">
                <a:moveTo>
                  <a:pt x="2406" y="610"/>
                </a:moveTo>
                <a:cubicBezTo>
                  <a:pt x="1820" y="885"/>
                  <a:pt x="1235" y="1160"/>
                  <a:pt x="834" y="1058"/>
                </a:cubicBezTo>
                <a:cubicBezTo>
                  <a:pt x="433" y="956"/>
                  <a:pt x="216" y="478"/>
                  <a:pt x="0" y="0"/>
                </a:cubicBezTo>
              </a:path>
            </a:pathLst>
          </a:custGeom>
          <a:noFill/>
          <a:ln w="254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662" name="Text Box 22"/>
          <p:cNvSpPr txBox="1">
            <a:spLocks noChangeArrowheads="1"/>
          </p:cNvSpPr>
          <p:nvPr/>
        </p:nvSpPr>
        <p:spPr bwMode="auto">
          <a:xfrm>
            <a:off x="4778375" y="3705225"/>
            <a:ext cx="329406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SAC </a:t>
            </a:r>
            <a:r>
              <a:rPr lang="en-US" alt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 </a:t>
            </a:r>
            <a:r>
              <a:rPr lang="zh-TW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個烤肉架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50000"/>
              </a:spcBef>
            </a:pPr>
            <a:endParaRPr lang="en-US" alt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3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0" grpId="0"/>
      <p:bldP spid="112651" grpId="0" animBg="1"/>
      <p:bldP spid="112653" grpId="0" animBg="1"/>
      <p:bldP spid="112655" grpId="0" animBg="1"/>
      <p:bldP spid="112656" grpId="0"/>
      <p:bldP spid="112660" grpId="0" animBg="1"/>
      <p:bldP spid="1126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摘要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在既定的產量下，成本最小化的條件為</a:t>
            </a:r>
            <a:endParaRPr lang="en-US" altLang="zh-TW" b="1" dirty="0" smtClean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TW" b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RTS</a:t>
            </a:r>
            <a:r>
              <a:rPr lang="en-US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= 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要素價格的比率。</a:t>
            </a:r>
            <a:endParaRPr lang="en-US" altLang="en-US" b="1" dirty="0" smtClean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algn="just">
              <a:spcBef>
                <a:spcPts val="30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在既定</a:t>
            </a:r>
            <a:r>
              <a:rPr lang="zh-TW" altLang="en-US" b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產量下，成本最小化的條件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為所有生產要素的</a:t>
            </a:r>
            <a:r>
              <a:rPr lang="en-US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en-US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MP/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要素價格</a:t>
            </a:r>
            <a:r>
              <a:rPr lang="en-US" altLang="zh-TW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都相等。</a:t>
            </a:r>
            <a:endParaRPr lang="en-US" altLang="en-US" b="1" dirty="0" smtClean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algn="just">
              <a:spcBef>
                <a:spcPts val="3000"/>
              </a:spcBef>
            </a:pP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擴張途徑是任何產量的成本最小化生產方法</a:t>
            </a: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，由</a:t>
            </a:r>
            <a:r>
              <a:rPr lang="zh-TW" altLang="en-US" b="1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廠商的總成本曲線可以推導出擴張途徑。</a:t>
            </a:r>
            <a:endParaRPr lang="en-US" b="1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摘要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平均與邊際成本可由總成本推導出。成本曲線的型態與生產的特性有關。</a:t>
            </a:r>
            <a:endParaRPr lang="en-US" altLang="en-US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短期下某些生產要素固定不變，因此短期下的成本通常不是廠商能夠達成的最低成本。</a:t>
            </a:r>
            <a:endParaRPr lang="en-US" altLang="en-US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因為邊際生產力遞減，短期成本上升迅速</a:t>
            </a:r>
            <a:endParaRPr lang="en-US" altLang="en-US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algn="just">
              <a:spcBef>
                <a:spcPts val="1800"/>
              </a:spcBef>
            </a:pPr>
            <a:r>
              <a:rPr lang="zh-TW" altLang="en-US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要素價格變動、技術變動與範疇經濟導致成本曲線的移動。</a:t>
            </a:r>
            <a:endParaRPr lang="en-US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78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7177 Nicholson個體經濟學三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1292</Words>
  <Application>Microsoft Office PowerPoint</Application>
  <PresentationFormat>如螢幕大小 (4:3)</PresentationFormat>
  <Paragraphs>257</Paragraphs>
  <Slides>30</Slides>
  <Notes>27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30</vt:i4>
      </vt:variant>
    </vt:vector>
  </HeadingPairs>
  <TitlesOfParts>
    <vt:vector size="34" baseType="lpstr">
      <vt:lpstr>7177 Nicholson個體經濟學三版</vt:lpstr>
      <vt:lpstr>方程式</vt:lpstr>
      <vt:lpstr>Document</vt:lpstr>
      <vt:lpstr>Microsoft 方程式編輯器 3.0</vt:lpstr>
      <vt:lpstr>PowerPoint 簡報</vt:lpstr>
      <vt:lpstr>本章預覽</vt:lpstr>
      <vt:lpstr>基本的成本概念</vt:lpstr>
      <vt:lpstr>經濟利潤與成本最小化</vt:lpstr>
      <vt:lpstr>成本最小化的要素選擇</vt:lpstr>
      <vt:lpstr>成本最小化的要素選擇</vt:lpstr>
      <vt:lpstr>成本最小化的要素選擇: 圖形分析</vt:lpstr>
      <vt:lpstr>廠商的擴張途徑</vt:lpstr>
      <vt:lpstr>成本函數與成本曲線</vt:lpstr>
      <vt:lpstr>成本曲線:固定規模報酬</vt:lpstr>
      <vt:lpstr>成本曲線：規模報酬遞減</vt:lpstr>
      <vt:lpstr>成本曲線:規模報酬遞增</vt:lpstr>
      <vt:lpstr>成本曲線：最適規模</vt:lpstr>
      <vt:lpstr>平均與邊際成本</vt:lpstr>
      <vt:lpstr>平均與邊際成本曲線：固定規模報酬</vt:lpstr>
      <vt:lpstr>平均與邊際成本曲線：規模報酬遞減</vt:lpstr>
      <vt:lpstr>平均與邊際成本曲線：規模報酬遞增</vt:lpstr>
      <vt:lpstr>平均與邊際成本曲線：最適規模</vt:lpstr>
      <vt:lpstr>短期與長期</vt:lpstr>
      <vt:lpstr>要素僵固性與成本最小化</vt:lpstr>
      <vt:lpstr>要素僵固性與成本最小化</vt:lpstr>
      <vt:lpstr>成本曲線的移動</vt:lpstr>
      <vt:lpstr>數字範例</vt:lpstr>
      <vt:lpstr>數字範例</vt:lpstr>
      <vt:lpstr>數字範例</vt:lpstr>
      <vt:lpstr>數字範例</vt:lpstr>
      <vt:lpstr>數字範例</vt:lpstr>
      <vt:lpstr>數字範例</vt:lpstr>
      <vt:lpstr>摘要</vt:lpstr>
      <vt:lpstr>摘要</vt:lpstr>
    </vt:vector>
  </TitlesOfParts>
  <Company>Cengage Learning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 User</dc:creator>
  <cp:lastModifiedBy>林育秀</cp:lastModifiedBy>
  <cp:revision>95</cp:revision>
  <dcterms:created xsi:type="dcterms:W3CDTF">2014-08-06T14:48:24Z</dcterms:created>
  <dcterms:modified xsi:type="dcterms:W3CDTF">2018-10-31T10:26:20Z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