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79"/>
  </p:notesMasterIdLst>
  <p:sldIdLst>
    <p:sldId id="256" r:id="rId2"/>
    <p:sldId id="329" r:id="rId3"/>
    <p:sldId id="330" r:id="rId4"/>
    <p:sldId id="331" r:id="rId5"/>
    <p:sldId id="332" r:id="rId6"/>
    <p:sldId id="333" r:id="rId7"/>
    <p:sldId id="334" r:id="rId8"/>
    <p:sldId id="327" r:id="rId9"/>
    <p:sldId id="368" r:id="rId10"/>
    <p:sldId id="321" r:id="rId11"/>
    <p:sldId id="322" r:id="rId12"/>
    <p:sldId id="323" r:id="rId13"/>
    <p:sldId id="324" r:id="rId14"/>
    <p:sldId id="258" r:id="rId15"/>
    <p:sldId id="260" r:id="rId16"/>
    <p:sldId id="277" r:id="rId17"/>
    <p:sldId id="367" r:id="rId18"/>
    <p:sldId id="259" r:id="rId19"/>
    <p:sldId id="307" r:id="rId20"/>
    <p:sldId id="261" r:id="rId21"/>
    <p:sldId id="263" r:id="rId22"/>
    <p:sldId id="326" r:id="rId23"/>
    <p:sldId id="308" r:id="rId24"/>
    <p:sldId id="309" r:id="rId25"/>
    <p:sldId id="310" r:id="rId26"/>
    <p:sldId id="311" r:id="rId27"/>
    <p:sldId id="312" r:id="rId28"/>
    <p:sldId id="314" r:id="rId29"/>
    <p:sldId id="315" r:id="rId30"/>
    <p:sldId id="265" r:id="rId31"/>
    <p:sldId id="267" r:id="rId32"/>
    <p:sldId id="268" r:id="rId33"/>
    <p:sldId id="269" r:id="rId34"/>
    <p:sldId id="270" r:id="rId35"/>
    <p:sldId id="271" r:id="rId36"/>
    <p:sldId id="272" r:id="rId37"/>
    <p:sldId id="288" r:id="rId38"/>
    <p:sldId id="273" r:id="rId39"/>
    <p:sldId id="316" r:id="rId40"/>
    <p:sldId id="317" r:id="rId41"/>
    <p:sldId id="274" r:id="rId42"/>
    <p:sldId id="275" r:id="rId43"/>
    <p:sldId id="335" r:id="rId44"/>
    <p:sldId id="336" r:id="rId45"/>
    <p:sldId id="337" r:id="rId46"/>
    <p:sldId id="338" r:id="rId47"/>
    <p:sldId id="339" r:id="rId48"/>
    <p:sldId id="340" r:id="rId49"/>
    <p:sldId id="341" r:id="rId50"/>
    <p:sldId id="342" r:id="rId51"/>
    <p:sldId id="343" r:id="rId52"/>
    <p:sldId id="344" r:id="rId53"/>
    <p:sldId id="345" r:id="rId54"/>
    <p:sldId id="346" r:id="rId55"/>
    <p:sldId id="347" r:id="rId56"/>
    <p:sldId id="348" r:id="rId57"/>
    <p:sldId id="349" r:id="rId58"/>
    <p:sldId id="350" r:id="rId59"/>
    <p:sldId id="351" r:id="rId60"/>
    <p:sldId id="298" r:id="rId61"/>
    <p:sldId id="299" r:id="rId62"/>
    <p:sldId id="285" r:id="rId63"/>
    <p:sldId id="301" r:id="rId64"/>
    <p:sldId id="302" r:id="rId65"/>
    <p:sldId id="303" r:id="rId66"/>
    <p:sldId id="304" r:id="rId67"/>
    <p:sldId id="305" r:id="rId68"/>
    <p:sldId id="286" r:id="rId69"/>
    <p:sldId id="352" r:id="rId70"/>
    <p:sldId id="353" r:id="rId71"/>
    <p:sldId id="359" r:id="rId72"/>
    <p:sldId id="360" r:id="rId73"/>
    <p:sldId id="362" r:id="rId74"/>
    <p:sldId id="363" r:id="rId75"/>
    <p:sldId id="364" r:id="rId76"/>
    <p:sldId id="365" r:id="rId77"/>
    <p:sldId id="366" r:id="rId78"/>
  </p:sldIdLst>
  <p:sldSz cx="9144000" cy="6858000" type="screen4x3"/>
  <p:notesSz cx="6858000" cy="9144000"/>
  <p:defaultTextStyle>
    <a:defPPr>
      <a:defRPr lang="zh-TW"/>
    </a:defPPr>
    <a:lvl1pPr algn="l" rtl="0" fontAlgn="base">
      <a:spcBef>
        <a:spcPct val="0"/>
      </a:spcBef>
      <a:spcAft>
        <a:spcPct val="0"/>
      </a:spcAft>
      <a:defRPr kumimoji="1" b="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b="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b="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b="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b="1" kern="1200">
        <a:solidFill>
          <a:schemeClr val="tx1"/>
        </a:solidFill>
        <a:latin typeface="Arial" pitchFamily="34" charset="0"/>
        <a:ea typeface="新細明體" pitchFamily="18" charset="-120"/>
        <a:cs typeface="+mn-cs"/>
      </a:defRPr>
    </a:lvl5pPr>
    <a:lvl6pPr marL="2286000" algn="l" defTabSz="914400" rtl="0" eaLnBrk="1" latinLnBrk="0" hangingPunct="1">
      <a:defRPr kumimoji="1" b="1" kern="1200">
        <a:solidFill>
          <a:schemeClr val="tx1"/>
        </a:solidFill>
        <a:latin typeface="Arial" pitchFamily="34" charset="0"/>
        <a:ea typeface="新細明體" pitchFamily="18" charset="-120"/>
        <a:cs typeface="+mn-cs"/>
      </a:defRPr>
    </a:lvl6pPr>
    <a:lvl7pPr marL="2743200" algn="l" defTabSz="914400" rtl="0" eaLnBrk="1" latinLnBrk="0" hangingPunct="1">
      <a:defRPr kumimoji="1" b="1" kern="1200">
        <a:solidFill>
          <a:schemeClr val="tx1"/>
        </a:solidFill>
        <a:latin typeface="Arial" pitchFamily="34" charset="0"/>
        <a:ea typeface="新細明體" pitchFamily="18" charset="-120"/>
        <a:cs typeface="+mn-cs"/>
      </a:defRPr>
    </a:lvl7pPr>
    <a:lvl8pPr marL="3200400" algn="l" defTabSz="914400" rtl="0" eaLnBrk="1" latinLnBrk="0" hangingPunct="1">
      <a:defRPr kumimoji="1" b="1" kern="1200">
        <a:solidFill>
          <a:schemeClr val="tx1"/>
        </a:solidFill>
        <a:latin typeface="Arial" pitchFamily="34" charset="0"/>
        <a:ea typeface="新細明體" pitchFamily="18" charset="-120"/>
        <a:cs typeface="+mn-cs"/>
      </a:defRPr>
    </a:lvl8pPr>
    <a:lvl9pPr marL="3657600" algn="l" defTabSz="914400" rtl="0" eaLnBrk="1" latinLnBrk="0" hangingPunct="1">
      <a:defRPr kumimoji="1" b="1" kern="1200">
        <a:solidFill>
          <a:schemeClr val="tx1"/>
        </a:solidFill>
        <a:latin typeface="Arial" pitchFamily="34"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新細明體" pitchFamily="18" charset="-120"/>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新細明體" pitchFamily="18" charset="-120"/>
              </a:defRPr>
            </a:lvl1pPr>
          </a:lstStyle>
          <a:p>
            <a:pPr>
              <a:defRPr/>
            </a:pPr>
            <a:fld id="{97A3B684-098B-4193-BFEB-024B35DD2A54}" type="datetimeFigureOut">
              <a:rPr lang="zh-TW" altLang="en-US"/>
              <a:pPr>
                <a:defRPr/>
              </a:pPr>
              <a:t>2015/11/16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smtClean="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新細明體" pitchFamily="18" charset="-120"/>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新細明體" pitchFamily="18" charset="-120"/>
              </a:defRPr>
            </a:lvl1pPr>
          </a:lstStyle>
          <a:p>
            <a:pPr>
              <a:defRPr/>
            </a:pPr>
            <a:fld id="{719F8886-B0D7-44E7-A1E0-F66C5541FF7C}" type="slidenum">
              <a:rPr lang="zh-TW" altLang="en-US"/>
              <a:pPr>
                <a:defRPr/>
              </a:pPr>
              <a:t>‹#›</a:t>
            </a:fld>
            <a:endParaRPr lang="zh-TW" altLang="en-US"/>
          </a:p>
        </p:txBody>
      </p:sp>
    </p:spTree>
    <p:extLst>
      <p:ext uri="{BB962C8B-B14F-4D97-AF65-F5344CB8AC3E}">
        <p14:creationId xmlns:p14="http://schemas.microsoft.com/office/powerpoint/2010/main" val="3712726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effectLst/>
              </a:rPr>
              <a:t>FHLBB(Federal Home Loan Bank Board)</a:t>
            </a:r>
            <a:endParaRPr lang="zh-TW" altLang="en-US" dirty="0"/>
          </a:p>
        </p:txBody>
      </p:sp>
      <p:sp>
        <p:nvSpPr>
          <p:cNvPr id="4" name="投影片編號版面配置區 3"/>
          <p:cNvSpPr>
            <a:spLocks noGrp="1"/>
          </p:cNvSpPr>
          <p:nvPr>
            <p:ph type="sldNum" sz="quarter" idx="10"/>
          </p:nvPr>
        </p:nvSpPr>
        <p:spPr/>
        <p:txBody>
          <a:bodyPr/>
          <a:lstStyle/>
          <a:p>
            <a:pPr>
              <a:defRPr/>
            </a:pPr>
            <a:fld id="{719F8886-B0D7-44E7-A1E0-F66C5541FF7C}" type="slidenum">
              <a:rPr lang="zh-TW" altLang="en-US" smtClean="0"/>
              <a:pPr>
                <a:defRPr/>
              </a:pPr>
              <a:t>2</a:t>
            </a:fld>
            <a:endParaRPr lang="zh-TW" altLang="en-US"/>
          </a:p>
        </p:txBody>
      </p:sp>
    </p:spTree>
    <p:extLst>
      <p:ext uri="{BB962C8B-B14F-4D97-AF65-F5344CB8AC3E}">
        <p14:creationId xmlns:p14="http://schemas.microsoft.com/office/powerpoint/2010/main" val="3385529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CN" dirty="0" smtClean="0">
                <a:effectLst/>
              </a:rPr>
              <a:t>1983</a:t>
            </a:r>
            <a:r>
              <a:rPr lang="zh-CN" altLang="en-US" dirty="0" smtClean="0">
                <a:effectLst/>
              </a:rPr>
              <a:t>年</a:t>
            </a:r>
            <a:r>
              <a:rPr lang="en-US" altLang="zh-CN" dirty="0" smtClean="0">
                <a:effectLst/>
              </a:rPr>
              <a:t>10</a:t>
            </a:r>
            <a:r>
              <a:rPr lang="zh-CN" altLang="en-US" dirty="0" smtClean="0">
                <a:effectLst/>
              </a:rPr>
              <a:t>月，美国存款机构放松管制委员会取消了</a:t>
            </a:r>
            <a:r>
              <a:rPr lang="en-US" altLang="zh-CN" dirty="0" smtClean="0">
                <a:effectLst/>
              </a:rPr>
              <a:t>31</a:t>
            </a:r>
            <a:r>
              <a:rPr lang="zh-CN" altLang="en-US" dirty="0" smtClean="0">
                <a:effectLst/>
              </a:rPr>
              <a:t>天以上的定期存款以及最小余额为</a:t>
            </a:r>
            <a:r>
              <a:rPr lang="en-US" altLang="zh-CN" dirty="0" smtClean="0">
                <a:effectLst/>
              </a:rPr>
              <a:t>2 500</a:t>
            </a:r>
            <a:r>
              <a:rPr lang="zh-CN" altLang="en-US" dirty="0" smtClean="0">
                <a:effectLst/>
              </a:rPr>
              <a:t>美元以上的极短期存款利率上限；</a:t>
            </a:r>
            <a:r>
              <a:rPr lang="en-US" altLang="zh-CN" dirty="0" smtClean="0">
                <a:effectLst/>
              </a:rPr>
              <a:t>1986</a:t>
            </a:r>
            <a:r>
              <a:rPr lang="zh-CN" altLang="en-US" dirty="0" smtClean="0">
                <a:effectLst/>
              </a:rPr>
              <a:t>年</a:t>
            </a:r>
            <a:r>
              <a:rPr lang="en-US" altLang="zh-CN" dirty="0" smtClean="0">
                <a:effectLst/>
              </a:rPr>
              <a:t>1</a:t>
            </a:r>
            <a:r>
              <a:rPr lang="zh-CN" altLang="en-US" dirty="0" smtClean="0">
                <a:effectLst/>
              </a:rPr>
              <a:t>月，取消了所有存款形式对最小余额的要求，同时取消了支付性存款的利率限制；</a:t>
            </a:r>
            <a:r>
              <a:rPr lang="en-US" altLang="zh-CN" dirty="0" smtClean="0">
                <a:effectLst/>
              </a:rPr>
              <a:t>1986</a:t>
            </a:r>
            <a:r>
              <a:rPr lang="zh-CN" altLang="en-US" dirty="0" smtClean="0">
                <a:effectLst/>
              </a:rPr>
              <a:t>年</a:t>
            </a:r>
            <a:r>
              <a:rPr lang="en-US" altLang="zh-CN" dirty="0" smtClean="0">
                <a:effectLst/>
              </a:rPr>
              <a:t>4</a:t>
            </a:r>
            <a:r>
              <a:rPr lang="zh-CN" altLang="en-US" dirty="0" smtClean="0">
                <a:effectLst/>
              </a:rPr>
              <a:t>月，取消了存折储蓄账户的利率上限；对于贷款利率，除住宅贷款、汽车贷款等极少数例外，也一律不加限制。至此，</a:t>
            </a:r>
            <a:r>
              <a:rPr lang="en-US" altLang="zh-CN" dirty="0" smtClean="0">
                <a:effectLst/>
              </a:rPr>
              <a:t>"Q</a:t>
            </a:r>
            <a:r>
              <a:rPr lang="zh-CN" altLang="en-US" dirty="0" smtClean="0">
                <a:effectLst/>
              </a:rPr>
              <a:t>条例</a:t>
            </a:r>
            <a:r>
              <a:rPr lang="en-US" altLang="zh-CN" dirty="0" smtClean="0">
                <a:effectLst/>
              </a:rPr>
              <a:t>"</a:t>
            </a:r>
            <a:r>
              <a:rPr lang="zh-CN" altLang="en-US" dirty="0" smtClean="0">
                <a:effectLst/>
              </a:rPr>
              <a:t>完全终结，利率市场化得以全面实现（表</a:t>
            </a:r>
            <a:r>
              <a:rPr lang="en-US" altLang="zh-CN" dirty="0" smtClean="0">
                <a:effectLst/>
              </a:rPr>
              <a:t>2-1</a:t>
            </a:r>
            <a:r>
              <a:rPr lang="zh-CN" altLang="en-US" dirty="0" smtClean="0">
                <a:effectLst/>
              </a:rPr>
              <a:t>归纳了美国利率市场化的主要步骤）。</a:t>
            </a:r>
            <a:endParaRPr lang="zh-TW" altLang="en-US" dirty="0"/>
          </a:p>
        </p:txBody>
      </p:sp>
      <p:sp>
        <p:nvSpPr>
          <p:cNvPr id="4" name="投影片編號版面配置區 3"/>
          <p:cNvSpPr>
            <a:spLocks noGrp="1"/>
          </p:cNvSpPr>
          <p:nvPr>
            <p:ph type="sldNum" sz="quarter" idx="10"/>
          </p:nvPr>
        </p:nvSpPr>
        <p:spPr/>
        <p:txBody>
          <a:bodyPr/>
          <a:lstStyle/>
          <a:p>
            <a:pPr>
              <a:defRPr/>
            </a:pPr>
            <a:fld id="{719F8886-B0D7-44E7-A1E0-F66C5541FF7C}" type="slidenum">
              <a:rPr lang="zh-TW" altLang="en-US" smtClean="0"/>
              <a:pPr>
                <a:defRPr/>
              </a:pPr>
              <a:t>5</a:t>
            </a:fld>
            <a:endParaRPr lang="zh-TW" altLang="en-US"/>
          </a:p>
        </p:txBody>
      </p:sp>
    </p:spTree>
    <p:extLst>
      <p:ext uri="{BB962C8B-B14F-4D97-AF65-F5344CB8AC3E}">
        <p14:creationId xmlns:p14="http://schemas.microsoft.com/office/powerpoint/2010/main" val="3267473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err="1" smtClean="0">
                <a:effectLst/>
              </a:rPr>
              <a:t>OTS〔Office</a:t>
            </a:r>
            <a:r>
              <a:rPr lang="en-US" altLang="zh-TW" dirty="0" smtClean="0">
                <a:effectLst/>
              </a:rPr>
              <a:t> of Thrift Supervision)</a:t>
            </a:r>
          </a:p>
          <a:p>
            <a:r>
              <a:rPr lang="en-US" altLang="zh-TW" sz="1200" b="1" kern="1200" dirty="0" smtClean="0">
                <a:solidFill>
                  <a:schemeClr val="tx1"/>
                </a:solidFill>
                <a:effectLst/>
                <a:latin typeface="+mn-lt"/>
                <a:ea typeface="+mn-ea"/>
                <a:cs typeface="+mn-cs"/>
              </a:rPr>
              <a:t>RTC(Resolution Trust Corporation</a:t>
            </a:r>
            <a:r>
              <a:rPr lang="zh-TW" altLang="en-US" sz="1200" b="1" kern="1200" dirty="0" smtClean="0">
                <a:solidFill>
                  <a:schemeClr val="tx1"/>
                </a:solidFill>
                <a:effectLst/>
                <a:latin typeface="+mn-lt"/>
                <a:ea typeface="+mn-ea"/>
                <a:cs typeface="+mn-cs"/>
              </a:rPr>
              <a:t>，</a:t>
            </a:r>
            <a:r>
              <a:rPr lang="en-US" altLang="zh-TW" sz="1200" b="1" kern="1200" dirty="0" smtClean="0">
                <a:solidFill>
                  <a:schemeClr val="tx1"/>
                </a:solidFill>
                <a:effectLst/>
                <a:latin typeface="+mn-lt"/>
                <a:ea typeface="+mn-ea"/>
                <a:cs typeface="+mn-cs"/>
              </a:rPr>
              <a:t>RTC</a:t>
            </a:r>
            <a:r>
              <a:rPr lang="zh-TW" altLang="en-US" sz="1200" b="1" kern="1200" dirty="0" smtClean="0">
                <a:solidFill>
                  <a:schemeClr val="tx1"/>
                </a:solidFill>
                <a:effectLst/>
                <a:latin typeface="+mn-lt"/>
                <a:ea typeface="+mn-ea"/>
                <a:cs typeface="+mn-cs"/>
              </a:rPr>
              <a:t>）</a:t>
            </a:r>
            <a:endParaRPr lang="en-US" altLang="zh-TW" sz="1200" b="1" kern="1200" dirty="0" smtClean="0">
              <a:solidFill>
                <a:schemeClr val="tx1"/>
              </a:solidFill>
              <a:effectLst/>
              <a:latin typeface="+mn-lt"/>
              <a:ea typeface="+mn-ea"/>
              <a:cs typeface="+mn-cs"/>
            </a:endParaRPr>
          </a:p>
          <a:p>
            <a:r>
              <a:rPr lang="en-US" altLang="zh-TW" sz="1200" b="0" kern="1200" dirty="0" smtClean="0">
                <a:solidFill>
                  <a:schemeClr val="tx1"/>
                </a:solidFill>
                <a:effectLst/>
                <a:latin typeface="+mn-lt"/>
                <a:ea typeface="+mn-ea"/>
                <a:cs typeface="+mn-cs"/>
              </a:rPr>
              <a:t>SAIF(Savings Association Insurance Fund ).</a:t>
            </a:r>
          </a:p>
          <a:p>
            <a:r>
              <a:rPr lang="en-US" altLang="zh-TW" sz="1200" b="0" kern="1200" dirty="0" smtClean="0">
                <a:solidFill>
                  <a:schemeClr val="tx1"/>
                </a:solidFill>
                <a:effectLst/>
                <a:latin typeface="+mn-lt"/>
                <a:ea typeface="+mn-ea"/>
                <a:cs typeface="+mn-cs"/>
              </a:rPr>
              <a:t>BIF(</a:t>
            </a:r>
            <a:r>
              <a:rPr lang="en-US" altLang="zh-TW" sz="1200" kern="1200" dirty="0" smtClean="0">
                <a:solidFill>
                  <a:schemeClr val="tx1"/>
                </a:solidFill>
                <a:effectLst/>
                <a:latin typeface="+mn-lt"/>
                <a:ea typeface="+mn-ea"/>
                <a:cs typeface="+mn-cs"/>
              </a:rPr>
              <a:t>Bank Insurance Fund ,BIF)</a:t>
            </a:r>
          </a:p>
          <a:p>
            <a:r>
              <a:rPr lang="zh-CN" altLang="zh-TW" sz="1200" kern="1200" dirty="0" smtClean="0">
                <a:solidFill>
                  <a:schemeClr val="tx1"/>
                </a:solidFill>
                <a:effectLst/>
                <a:latin typeface="+mn-lt"/>
                <a:ea typeface="+mn-ea"/>
                <a:cs typeface="+mn-cs"/>
              </a:rPr>
              <a:t>金融重建公司</a:t>
            </a:r>
            <a:r>
              <a:rPr lang="en-US" altLang="zh-TW" sz="1200" kern="1200" dirty="0" smtClean="0">
                <a:solidFill>
                  <a:schemeClr val="tx1"/>
                </a:solidFill>
                <a:effectLst/>
                <a:latin typeface="+mn-lt"/>
                <a:ea typeface="+mn-ea"/>
                <a:cs typeface="+mn-cs"/>
              </a:rPr>
              <a:t>( Reconstruction Finance Corporation , RFC,1932~1953)</a:t>
            </a:r>
            <a:r>
              <a:rPr lang="zh-CN" altLang="zh-TW" sz="1200" kern="1200" dirty="0" smtClean="0">
                <a:solidFill>
                  <a:schemeClr val="tx1"/>
                </a:solidFill>
                <a:effectLst/>
                <a:latin typeface="+mn-lt"/>
                <a:ea typeface="+mn-ea"/>
                <a:cs typeface="+mn-cs"/>
              </a:rPr>
              <a:t>：</a:t>
            </a:r>
            <a:endParaRPr lang="zh-TW" altLang="en-US" dirty="0"/>
          </a:p>
        </p:txBody>
      </p:sp>
      <p:sp>
        <p:nvSpPr>
          <p:cNvPr id="4" name="投影片編號版面配置區 3"/>
          <p:cNvSpPr>
            <a:spLocks noGrp="1"/>
          </p:cNvSpPr>
          <p:nvPr>
            <p:ph type="sldNum" sz="quarter" idx="10"/>
          </p:nvPr>
        </p:nvSpPr>
        <p:spPr/>
        <p:txBody>
          <a:bodyPr/>
          <a:lstStyle/>
          <a:p>
            <a:pPr>
              <a:defRPr/>
            </a:pPr>
            <a:fld id="{719F8886-B0D7-44E7-A1E0-F66C5541FF7C}" type="slidenum">
              <a:rPr lang="zh-TW" altLang="en-US" smtClean="0"/>
              <a:pPr>
                <a:defRPr/>
              </a:pPr>
              <a:t>7</a:t>
            </a:fld>
            <a:endParaRPr lang="zh-TW" altLang="en-US"/>
          </a:p>
        </p:txBody>
      </p:sp>
    </p:spTree>
    <p:extLst>
      <p:ext uri="{BB962C8B-B14F-4D97-AF65-F5344CB8AC3E}">
        <p14:creationId xmlns:p14="http://schemas.microsoft.com/office/powerpoint/2010/main" val="405198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zh-TW" smtClean="0"/>
              <a:t>註</a:t>
            </a:r>
            <a:r>
              <a:rPr lang="en-US" altLang="zh-TW" smtClean="0"/>
              <a:t>1</a:t>
            </a:r>
            <a:r>
              <a:rPr lang="zh-TW" altLang="zh-TW" smtClean="0"/>
              <a:t>：</a:t>
            </a:r>
            <a:r>
              <a:rPr lang="en-US" altLang="zh-TW" smtClean="0"/>
              <a:t>FVTPL:fair value through profit or loss, HFT: High Frequency Trading, BSP: Bank Settlement Plan, SSURA:Securities sold under repurchase agreements, SPURA:Securities purchase under resell agreements.</a:t>
            </a:r>
            <a:endParaRPr lang="zh-TW" altLang="zh-TW" smtClean="0"/>
          </a:p>
          <a:p>
            <a:pPr eaLnBrk="1" hangingPunct="1">
              <a:spcBef>
                <a:spcPct val="0"/>
              </a:spcBef>
            </a:pPr>
            <a:r>
              <a:rPr lang="zh-TW" altLang="zh-TW" smtClean="0"/>
              <a:t>註</a:t>
            </a:r>
            <a:r>
              <a:rPr lang="en-US" altLang="zh-TW" smtClean="0"/>
              <a:t>2: Security Bank’s annual report at 2011. </a:t>
            </a:r>
            <a:endParaRPr lang="zh-TW" altLang="zh-TW" smtClean="0"/>
          </a:p>
          <a:p>
            <a:pPr eaLnBrk="1" hangingPunct="1">
              <a:spcBef>
                <a:spcPct val="0"/>
              </a:spcBef>
            </a:pPr>
            <a:endParaRPr lang="zh-TW" altLang="en-US" smtClean="0"/>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fld id="{77C9B066-1DF8-4A47-B6D1-F439A127ED95}" type="slidenum">
              <a:rPr lang="zh-TW" altLang="en-US" smtClean="0"/>
              <a:pPr eaLnBrk="1" hangingPunct="1"/>
              <a:t>24</a:t>
            </a:fld>
            <a:endParaRPr lang="zh-TW"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smtClean="0"/>
              <a:t>代表各時間帶中間值之修正存續期間，收益率</a:t>
            </a:r>
            <a:r>
              <a:rPr lang="en-US" altLang="zh-TW" smtClean="0"/>
              <a:t>5 </a:t>
            </a:r>
            <a:r>
              <a:rPr lang="zh-TW" altLang="en-US" smtClean="0"/>
              <a:t>％</a:t>
            </a:r>
          </a:p>
        </p:txBody>
      </p:sp>
      <p:sp>
        <p:nvSpPr>
          <p:cNvPr id="880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fld id="{9A2AC1AD-0B63-4697-965D-F016A5E58558}" type="slidenum">
              <a:rPr lang="zh-TW" altLang="en-US" smtClean="0"/>
              <a:pPr eaLnBrk="1" hangingPunct="1"/>
              <a:t>77</a:t>
            </a:fld>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橢圓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kumimoji="0" lang="en-US"/>
          </a:p>
        </p:txBody>
      </p:sp>
      <p:sp>
        <p:nvSpPr>
          <p:cNvPr id="5" name="橢圓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kumimoji="0" lang="en-US"/>
          </a:p>
        </p:txBody>
      </p:sp>
      <p:sp>
        <p:nvSpPr>
          <p:cNvPr id="14" name="標題 13"/>
          <p:cNvSpPr>
            <a:spLocks noGrp="1"/>
          </p:cNvSpPr>
          <p:nvPr>
            <p:ph type="ctrTitle"/>
          </p:nvPr>
        </p:nvSpPr>
        <p:spPr>
          <a:xfrm>
            <a:off x="1432560" y="359898"/>
            <a:ext cx="7406640" cy="1472184"/>
          </a:xfrm>
        </p:spPr>
        <p:txBody>
          <a:bodyPr anchor="b"/>
          <a:lstStyle>
            <a:lvl1pPr algn="l">
              <a:defRPr/>
            </a:lvl1pPr>
            <a:extLst/>
          </a:lstStyle>
          <a:p>
            <a:r>
              <a:rPr lang="zh-TW" altLang="en-US" smtClean="0"/>
              <a:t>按一下以編輯母片標題樣式</a:t>
            </a:r>
            <a:endParaRPr lang="en-US"/>
          </a:p>
        </p:txBody>
      </p:sp>
      <p:sp>
        <p:nvSpPr>
          <p:cNvPr id="22" name="副標題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zh-TW" altLang="en-US" smtClean="0"/>
              <a:t>按一下以編輯母片副標題樣式</a:t>
            </a:r>
            <a:endParaRPr lang="en-US"/>
          </a:p>
        </p:txBody>
      </p:sp>
      <p:sp>
        <p:nvSpPr>
          <p:cNvPr id="6" name="日期版面配置區 6"/>
          <p:cNvSpPr>
            <a:spLocks noGrp="1"/>
          </p:cNvSpPr>
          <p:nvPr>
            <p:ph type="dt" sz="half" idx="10"/>
          </p:nvPr>
        </p:nvSpPr>
        <p:spPr/>
        <p:txBody>
          <a:bodyPr/>
          <a:lstStyle>
            <a:lvl1pPr>
              <a:defRPr/>
            </a:lvl1pPr>
            <a:extLst/>
          </a:lstStyle>
          <a:p>
            <a:pPr>
              <a:defRPr/>
            </a:pPr>
            <a:endParaRPr lang="en-US" altLang="zh-TW"/>
          </a:p>
        </p:txBody>
      </p:sp>
      <p:sp>
        <p:nvSpPr>
          <p:cNvPr id="7" name="頁尾版面配置區 19"/>
          <p:cNvSpPr>
            <a:spLocks noGrp="1"/>
          </p:cNvSpPr>
          <p:nvPr>
            <p:ph type="ftr" sz="quarter" idx="11"/>
          </p:nvPr>
        </p:nvSpPr>
        <p:spPr/>
        <p:txBody>
          <a:bodyPr/>
          <a:lstStyle>
            <a:lvl1pPr>
              <a:defRPr/>
            </a:lvl1pPr>
            <a:extLst/>
          </a:lstStyle>
          <a:p>
            <a:pPr>
              <a:defRPr/>
            </a:pPr>
            <a:endParaRPr lang="en-US" altLang="zh-TW"/>
          </a:p>
        </p:txBody>
      </p:sp>
      <p:sp>
        <p:nvSpPr>
          <p:cNvPr id="8" name="投影片編號版面配置區 9"/>
          <p:cNvSpPr>
            <a:spLocks noGrp="1"/>
          </p:cNvSpPr>
          <p:nvPr>
            <p:ph type="sldNum" sz="quarter" idx="12"/>
          </p:nvPr>
        </p:nvSpPr>
        <p:spPr/>
        <p:txBody>
          <a:bodyPr/>
          <a:lstStyle>
            <a:lvl1pPr>
              <a:defRPr/>
            </a:lvl1pPr>
            <a:extLst/>
          </a:lstStyle>
          <a:p>
            <a:pPr>
              <a:defRPr/>
            </a:pPr>
            <a:fld id="{B875A842-41F6-441C-A397-EF3BDBEA3233}" type="slidenum">
              <a:rPr lang="en-US" altLang="zh-TW"/>
              <a:pPr>
                <a:defRPr/>
              </a:pPr>
              <a:t>‹#›</a:t>
            </a:fld>
            <a:endParaRPr lang="en-US" altLang="zh-TW"/>
          </a:p>
        </p:txBody>
      </p:sp>
    </p:spTree>
    <p:extLst>
      <p:ext uri="{BB962C8B-B14F-4D97-AF65-F5344CB8AC3E}">
        <p14:creationId xmlns:p14="http://schemas.microsoft.com/office/powerpoint/2010/main" val="3425037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001F7908-09B2-4A32-907C-05786ECDDDD3}" type="slidenum">
              <a:rPr lang="en-US" altLang="zh-TW"/>
              <a:pPr>
                <a:defRPr/>
              </a:pPr>
              <a:t>‹#›</a:t>
            </a:fld>
            <a:endParaRPr lang="en-US" altLang="zh-TW"/>
          </a:p>
        </p:txBody>
      </p:sp>
    </p:spTree>
    <p:extLst>
      <p:ext uri="{BB962C8B-B14F-4D97-AF65-F5344CB8AC3E}">
        <p14:creationId xmlns:p14="http://schemas.microsoft.com/office/powerpoint/2010/main" val="4196035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4" name="矩形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5" name="矩形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6" name="橢圓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kumimoji="0" lang="en-US"/>
          </a:p>
        </p:txBody>
      </p:sp>
      <p:sp>
        <p:nvSpPr>
          <p:cNvPr id="7" name="橢圓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kumimoji="0" lang="en-US"/>
          </a:p>
        </p:txBody>
      </p:sp>
      <p:sp>
        <p:nvSpPr>
          <p:cNvPr id="2" name="標題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zh-TW" altLang="en-US" smtClean="0"/>
              <a:t>按一下以編輯母片文字樣式</a:t>
            </a:r>
          </a:p>
        </p:txBody>
      </p:sp>
      <p:sp>
        <p:nvSpPr>
          <p:cNvPr id="8" name="日期版面配置區 3"/>
          <p:cNvSpPr>
            <a:spLocks noGrp="1"/>
          </p:cNvSpPr>
          <p:nvPr>
            <p:ph type="dt" sz="half" idx="10"/>
          </p:nvPr>
        </p:nvSpPr>
        <p:spPr/>
        <p:txBody>
          <a:bodyPr/>
          <a:lstStyle>
            <a:lvl1pPr>
              <a:defRPr/>
            </a:lvl1pPr>
            <a:extLst/>
          </a:lstStyle>
          <a:p>
            <a:pPr>
              <a:defRPr/>
            </a:pPr>
            <a:endParaRPr lang="en-US" altLang="zh-TW"/>
          </a:p>
        </p:txBody>
      </p:sp>
      <p:sp>
        <p:nvSpPr>
          <p:cNvPr id="9" name="頁尾版面配置區 4"/>
          <p:cNvSpPr>
            <a:spLocks noGrp="1"/>
          </p:cNvSpPr>
          <p:nvPr>
            <p:ph type="ftr" sz="quarter" idx="11"/>
          </p:nvPr>
        </p:nvSpPr>
        <p:spPr/>
        <p:txBody>
          <a:bodyPr/>
          <a:lstStyle>
            <a:lvl1pPr>
              <a:defRPr/>
            </a:lvl1pPr>
            <a:extLst/>
          </a:lstStyle>
          <a:p>
            <a:pPr>
              <a:defRPr/>
            </a:pPr>
            <a:endParaRPr lang="en-US" altLang="zh-TW"/>
          </a:p>
        </p:txBody>
      </p:sp>
      <p:sp>
        <p:nvSpPr>
          <p:cNvPr id="10" name="投影片編號版面配置區 5"/>
          <p:cNvSpPr>
            <a:spLocks noGrp="1"/>
          </p:cNvSpPr>
          <p:nvPr>
            <p:ph type="sldNum" sz="quarter" idx="12"/>
          </p:nvPr>
        </p:nvSpPr>
        <p:spPr/>
        <p:txBody>
          <a:bodyPr/>
          <a:lstStyle>
            <a:lvl1pPr>
              <a:defRPr/>
            </a:lvl1pPr>
            <a:extLst/>
          </a:lstStyle>
          <a:p>
            <a:pPr>
              <a:defRPr/>
            </a:pPr>
            <a:fld id="{1A6FB1ED-8F65-4198-913C-F9ABACF3FC18}" type="slidenum">
              <a:rPr lang="en-US" altLang="zh-TW"/>
              <a:pPr>
                <a:defRPr/>
              </a:pPr>
              <a:t>‹#›</a:t>
            </a:fld>
            <a:endParaRPr lang="en-US" altLang="zh-TW"/>
          </a:p>
        </p:txBody>
      </p:sp>
    </p:spTree>
    <p:extLst>
      <p:ext uri="{BB962C8B-B14F-4D97-AF65-F5344CB8AC3E}">
        <p14:creationId xmlns:p14="http://schemas.microsoft.com/office/powerpoint/2010/main" val="826597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內容版面配置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23"/>
          <p:cNvSpPr>
            <a:spLocks noGrp="1"/>
          </p:cNvSpPr>
          <p:nvPr>
            <p:ph type="dt" sz="half" idx="10"/>
          </p:nvPr>
        </p:nvSpPr>
        <p:spPr/>
        <p:txBody>
          <a:bodyPr/>
          <a:lstStyle>
            <a:lvl1pPr>
              <a:defRPr/>
            </a:lvl1pPr>
          </a:lstStyle>
          <a:p>
            <a:pPr>
              <a:defRPr/>
            </a:pPr>
            <a:endParaRPr lang="en-US" altLang="zh-TW"/>
          </a:p>
        </p:txBody>
      </p:sp>
      <p:sp>
        <p:nvSpPr>
          <p:cNvPr id="6" name="頁尾版面配置區 9"/>
          <p:cNvSpPr>
            <a:spLocks noGrp="1"/>
          </p:cNvSpPr>
          <p:nvPr>
            <p:ph type="ftr" sz="quarter" idx="11"/>
          </p:nvPr>
        </p:nvSpPr>
        <p:spPr/>
        <p:txBody>
          <a:bodyPr/>
          <a:lstStyle>
            <a:lvl1pPr>
              <a:defRPr/>
            </a:lvl1pPr>
          </a:lstStyle>
          <a:p>
            <a:pPr>
              <a:defRPr/>
            </a:pPr>
            <a:endParaRPr lang="en-US" altLang="zh-TW"/>
          </a:p>
        </p:txBody>
      </p:sp>
      <p:sp>
        <p:nvSpPr>
          <p:cNvPr id="7" name="投影片編號版面配置區 21"/>
          <p:cNvSpPr>
            <a:spLocks noGrp="1"/>
          </p:cNvSpPr>
          <p:nvPr>
            <p:ph type="sldNum" sz="quarter" idx="12"/>
          </p:nvPr>
        </p:nvSpPr>
        <p:spPr/>
        <p:txBody>
          <a:bodyPr/>
          <a:lstStyle>
            <a:lvl1pPr>
              <a:defRPr/>
            </a:lvl1pPr>
          </a:lstStyle>
          <a:p>
            <a:pPr>
              <a:defRPr/>
            </a:pPr>
            <a:fld id="{BD37C2D1-2940-4A51-9AF3-6FDA0608BC97}" type="slidenum">
              <a:rPr lang="en-US" altLang="zh-TW"/>
              <a:pPr>
                <a:defRPr/>
              </a:pPr>
              <a:t>‹#›</a:t>
            </a:fld>
            <a:endParaRPr lang="en-US" altLang="zh-TW"/>
          </a:p>
        </p:txBody>
      </p:sp>
    </p:spTree>
    <p:extLst>
      <p:ext uri="{BB962C8B-B14F-4D97-AF65-F5344CB8AC3E}">
        <p14:creationId xmlns:p14="http://schemas.microsoft.com/office/powerpoint/2010/main" val="2774545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5160336"/>
            <a:ext cx="8229600" cy="1143000"/>
          </a:xfrm>
        </p:spPr>
        <p:txBody>
          <a:bodyPr/>
          <a:lstStyle>
            <a:lvl1pPr algn="ctr">
              <a:defRPr sz="4500" b="1" cap="none" baseline="0"/>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4" name="文字版面配置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5" name="內容版面配置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內容版面配置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6"/>
          <p:cNvSpPr>
            <a:spLocks noGrp="1"/>
          </p:cNvSpPr>
          <p:nvPr>
            <p:ph type="dt" sz="half" idx="10"/>
          </p:nvPr>
        </p:nvSpPr>
        <p:spPr/>
        <p:txBody>
          <a:bodyPr/>
          <a:lstStyle>
            <a:lvl1pPr>
              <a:defRPr/>
            </a:lvl1pPr>
            <a:extLst/>
          </a:lstStyle>
          <a:p>
            <a:pPr>
              <a:defRPr/>
            </a:pPr>
            <a:endParaRPr lang="en-US" altLang="zh-TW"/>
          </a:p>
        </p:txBody>
      </p:sp>
      <p:sp>
        <p:nvSpPr>
          <p:cNvPr id="8" name="頁尾版面配置區 7"/>
          <p:cNvSpPr>
            <a:spLocks noGrp="1"/>
          </p:cNvSpPr>
          <p:nvPr>
            <p:ph type="ftr" sz="quarter" idx="11"/>
          </p:nvPr>
        </p:nvSpPr>
        <p:spPr/>
        <p:txBody>
          <a:bodyPr/>
          <a:lstStyle>
            <a:lvl1pPr>
              <a:defRPr/>
            </a:lvl1pPr>
            <a:extLst/>
          </a:lstStyle>
          <a:p>
            <a:pPr>
              <a:defRPr/>
            </a:pPr>
            <a:endParaRPr lang="en-US" altLang="zh-TW"/>
          </a:p>
        </p:txBody>
      </p:sp>
      <p:sp>
        <p:nvSpPr>
          <p:cNvPr id="9" name="投影片編號版面配置區 8"/>
          <p:cNvSpPr>
            <a:spLocks noGrp="1"/>
          </p:cNvSpPr>
          <p:nvPr>
            <p:ph type="sldNum" sz="quarter" idx="12"/>
          </p:nvPr>
        </p:nvSpPr>
        <p:spPr/>
        <p:txBody>
          <a:bodyPr/>
          <a:lstStyle>
            <a:lvl1pPr>
              <a:defRPr/>
            </a:lvl1pPr>
            <a:extLst/>
          </a:lstStyle>
          <a:p>
            <a:pPr>
              <a:defRPr/>
            </a:pPr>
            <a:fld id="{DBA00B14-7810-459B-BD6F-E542E7044C49}" type="slidenum">
              <a:rPr lang="en-US" altLang="zh-TW"/>
              <a:pPr>
                <a:defRPr/>
              </a:pPr>
              <a:t>‹#›</a:t>
            </a:fld>
            <a:endParaRPr lang="en-US" altLang="zh-TW"/>
          </a:p>
        </p:txBody>
      </p:sp>
    </p:spTree>
    <p:extLst>
      <p:ext uri="{BB962C8B-B14F-4D97-AF65-F5344CB8AC3E}">
        <p14:creationId xmlns:p14="http://schemas.microsoft.com/office/powerpoint/2010/main" val="67377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日期版面配置區 23"/>
          <p:cNvSpPr>
            <a:spLocks noGrp="1"/>
          </p:cNvSpPr>
          <p:nvPr>
            <p:ph type="dt" sz="half" idx="10"/>
          </p:nvPr>
        </p:nvSpPr>
        <p:spPr/>
        <p:txBody>
          <a:bodyPr/>
          <a:lstStyle>
            <a:lvl1pPr>
              <a:defRPr/>
            </a:lvl1pPr>
          </a:lstStyle>
          <a:p>
            <a:pPr>
              <a:defRPr/>
            </a:pPr>
            <a:endParaRPr lang="en-US" altLang="zh-TW"/>
          </a:p>
        </p:txBody>
      </p:sp>
      <p:sp>
        <p:nvSpPr>
          <p:cNvPr id="4" name="頁尾版面配置區 9"/>
          <p:cNvSpPr>
            <a:spLocks noGrp="1"/>
          </p:cNvSpPr>
          <p:nvPr>
            <p:ph type="ftr" sz="quarter" idx="11"/>
          </p:nvPr>
        </p:nvSpPr>
        <p:spPr/>
        <p:txBody>
          <a:bodyPr/>
          <a:lstStyle>
            <a:lvl1pPr>
              <a:defRPr/>
            </a:lvl1pPr>
          </a:lstStyle>
          <a:p>
            <a:pPr>
              <a:defRPr/>
            </a:pPr>
            <a:endParaRPr lang="en-US" altLang="zh-TW"/>
          </a:p>
        </p:txBody>
      </p:sp>
      <p:sp>
        <p:nvSpPr>
          <p:cNvPr id="5" name="投影片編號版面配置區 21"/>
          <p:cNvSpPr>
            <a:spLocks noGrp="1"/>
          </p:cNvSpPr>
          <p:nvPr>
            <p:ph type="sldNum" sz="quarter" idx="12"/>
          </p:nvPr>
        </p:nvSpPr>
        <p:spPr/>
        <p:txBody>
          <a:bodyPr/>
          <a:lstStyle>
            <a:lvl1pPr>
              <a:defRPr/>
            </a:lvl1pPr>
          </a:lstStyle>
          <a:p>
            <a:pPr>
              <a:defRPr/>
            </a:pPr>
            <a:fld id="{7914EEC5-D52C-445C-9A1A-24C88F6F1325}" type="slidenum">
              <a:rPr lang="en-US" altLang="zh-TW"/>
              <a:pPr>
                <a:defRPr/>
              </a:pPr>
              <a:t>‹#›</a:t>
            </a:fld>
            <a:endParaRPr lang="en-US" altLang="zh-TW"/>
          </a:p>
        </p:txBody>
      </p:sp>
    </p:spTree>
    <p:extLst>
      <p:ext uri="{BB962C8B-B14F-4D97-AF65-F5344CB8AC3E}">
        <p14:creationId xmlns:p14="http://schemas.microsoft.com/office/powerpoint/2010/main" val="2447864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矩形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3" name="矩形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4" name="日期版面配置區 1"/>
          <p:cNvSpPr>
            <a:spLocks noGrp="1"/>
          </p:cNvSpPr>
          <p:nvPr>
            <p:ph type="dt" sz="half" idx="10"/>
          </p:nvPr>
        </p:nvSpPr>
        <p:spPr/>
        <p:txBody>
          <a:bodyPr/>
          <a:lstStyle>
            <a:lvl1pPr>
              <a:defRPr/>
            </a:lvl1pPr>
            <a:extLst/>
          </a:lstStyle>
          <a:p>
            <a:pPr>
              <a:defRPr/>
            </a:pPr>
            <a:endParaRPr lang="en-US" altLang="zh-TW"/>
          </a:p>
        </p:txBody>
      </p:sp>
      <p:sp>
        <p:nvSpPr>
          <p:cNvPr id="5" name="頁尾版面配置區 2"/>
          <p:cNvSpPr>
            <a:spLocks noGrp="1"/>
          </p:cNvSpPr>
          <p:nvPr>
            <p:ph type="ftr" sz="quarter" idx="11"/>
          </p:nvPr>
        </p:nvSpPr>
        <p:spPr/>
        <p:txBody>
          <a:bodyPr/>
          <a:lstStyle>
            <a:lvl1pPr>
              <a:defRPr/>
            </a:lvl1pPr>
            <a:extLst/>
          </a:lstStyle>
          <a:p>
            <a:pPr>
              <a:defRPr/>
            </a:pPr>
            <a:endParaRPr lang="en-US" altLang="zh-TW"/>
          </a:p>
        </p:txBody>
      </p:sp>
      <p:sp>
        <p:nvSpPr>
          <p:cNvPr id="6" name="投影片編號版面配置區 3"/>
          <p:cNvSpPr>
            <a:spLocks noGrp="1"/>
          </p:cNvSpPr>
          <p:nvPr>
            <p:ph type="sldNum" sz="quarter" idx="12"/>
          </p:nvPr>
        </p:nvSpPr>
        <p:spPr/>
        <p:txBody>
          <a:bodyPr/>
          <a:lstStyle>
            <a:lvl1pPr>
              <a:defRPr/>
            </a:lvl1pPr>
            <a:extLst/>
          </a:lstStyle>
          <a:p>
            <a:pPr>
              <a:defRPr/>
            </a:pPr>
            <a:fld id="{2B43562E-9B3A-4DC1-809F-4AAC1934F67B}" type="slidenum">
              <a:rPr lang="en-US" altLang="zh-TW"/>
              <a:pPr>
                <a:defRPr/>
              </a:pPr>
              <a:t>‹#›</a:t>
            </a:fld>
            <a:endParaRPr lang="en-US" altLang="zh-TW"/>
          </a:p>
        </p:txBody>
      </p:sp>
    </p:spTree>
    <p:extLst>
      <p:ext uri="{BB962C8B-B14F-4D97-AF65-F5344CB8AC3E}">
        <p14:creationId xmlns:p14="http://schemas.microsoft.com/office/powerpoint/2010/main" val="1234600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zh-TW" altLang="en-US" smtClean="0"/>
              <a:t>按一下以編輯母片標題樣式</a:t>
            </a:r>
            <a:endParaRPr lang="en-US"/>
          </a:p>
        </p:txBody>
      </p:sp>
      <p:sp>
        <p:nvSpPr>
          <p:cNvPr id="3" name="文字版面配置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zh-TW" altLang="en-US" smtClean="0"/>
              <a:t>按一下以編輯母片文字樣式</a:t>
            </a:r>
          </a:p>
        </p:txBody>
      </p:sp>
      <p:sp>
        <p:nvSpPr>
          <p:cNvPr id="4" name="內容版面配置區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4"/>
          <p:cNvSpPr>
            <a:spLocks noGrp="1"/>
          </p:cNvSpPr>
          <p:nvPr>
            <p:ph type="dt" sz="half" idx="10"/>
          </p:nvPr>
        </p:nvSpPr>
        <p:spPr/>
        <p:txBody>
          <a:bodyPr/>
          <a:lstStyle>
            <a:lvl1pPr>
              <a:defRPr/>
            </a:lvl1pPr>
            <a:extLst/>
          </a:lstStyle>
          <a:p>
            <a:pPr>
              <a:defRPr/>
            </a:pPr>
            <a:endParaRPr lang="en-US" altLang="zh-TW"/>
          </a:p>
        </p:txBody>
      </p:sp>
      <p:sp>
        <p:nvSpPr>
          <p:cNvPr id="6" name="頁尾版面配置區 5"/>
          <p:cNvSpPr>
            <a:spLocks noGrp="1"/>
          </p:cNvSpPr>
          <p:nvPr>
            <p:ph type="ftr" sz="quarter" idx="11"/>
          </p:nvPr>
        </p:nvSpPr>
        <p:spPr/>
        <p:txBody>
          <a:bodyPr/>
          <a:lstStyle>
            <a:lvl1pPr>
              <a:defRPr/>
            </a:lvl1pPr>
            <a:extLst/>
          </a:lstStyle>
          <a:p>
            <a:pPr>
              <a:defRPr/>
            </a:pPr>
            <a:endParaRPr lang="en-US" altLang="zh-TW"/>
          </a:p>
        </p:txBody>
      </p:sp>
      <p:sp>
        <p:nvSpPr>
          <p:cNvPr id="7" name="投影片編號版面配置區 6"/>
          <p:cNvSpPr>
            <a:spLocks noGrp="1"/>
          </p:cNvSpPr>
          <p:nvPr>
            <p:ph type="sldNum" sz="quarter" idx="12"/>
          </p:nvPr>
        </p:nvSpPr>
        <p:spPr/>
        <p:txBody>
          <a:bodyPr/>
          <a:lstStyle>
            <a:lvl1pPr>
              <a:defRPr/>
            </a:lvl1pPr>
            <a:extLst/>
          </a:lstStyle>
          <a:p>
            <a:pPr>
              <a:defRPr/>
            </a:pPr>
            <a:fld id="{C22BD841-998E-422F-8F9D-65A9081C6AE7}" type="slidenum">
              <a:rPr lang="en-US" altLang="zh-TW"/>
              <a:pPr>
                <a:defRPr/>
              </a:pPr>
              <a:t>‹#›</a:t>
            </a:fld>
            <a:endParaRPr lang="en-US" altLang="zh-TW"/>
          </a:p>
        </p:txBody>
      </p:sp>
    </p:spTree>
    <p:extLst>
      <p:ext uri="{BB962C8B-B14F-4D97-AF65-F5344CB8AC3E}">
        <p14:creationId xmlns:p14="http://schemas.microsoft.com/office/powerpoint/2010/main" val="247726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5" name="矩形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kumimoji="0" lang="en-US" sz="3200">
              <a:latin typeface="+mn-lt"/>
              <a:ea typeface="+mn-ea"/>
            </a:endParaRPr>
          </a:p>
        </p:txBody>
      </p:sp>
      <p:sp>
        <p:nvSpPr>
          <p:cNvPr id="6" name="流程圖: 程序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7" name="流程圖: 程序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dirty="0"/>
          </a:p>
        </p:txBody>
      </p:sp>
      <p:sp>
        <p:nvSpPr>
          <p:cNvPr id="2" name="標題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zh-TW" altLang="en-US" smtClean="0"/>
              <a:t>按一下以編輯母片標題樣式</a:t>
            </a:r>
            <a:endParaRPr lang="en-US"/>
          </a:p>
        </p:txBody>
      </p:sp>
      <p:sp>
        <p:nvSpPr>
          <p:cNvPr id="3" name="圖片版面配置區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zh-TW" altLang="en-US" noProof="0" smtClean="0"/>
              <a:t>按一下圖示以新增圖片</a:t>
            </a:r>
            <a:endParaRPr lang="en-US" noProof="0" dirty="0"/>
          </a:p>
        </p:txBody>
      </p:sp>
      <p:sp>
        <p:nvSpPr>
          <p:cNvPr id="4" name="文字版面配置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zh-TW" altLang="en-US" smtClean="0"/>
              <a:t>按一下以編輯母片文字樣式</a:t>
            </a:r>
          </a:p>
        </p:txBody>
      </p:sp>
      <p:sp>
        <p:nvSpPr>
          <p:cNvPr id="8" name="日期版面配置區 4"/>
          <p:cNvSpPr>
            <a:spLocks noGrp="1"/>
          </p:cNvSpPr>
          <p:nvPr>
            <p:ph type="dt" sz="half" idx="10"/>
          </p:nvPr>
        </p:nvSpPr>
        <p:spPr/>
        <p:txBody>
          <a:bodyPr/>
          <a:lstStyle>
            <a:lvl1pPr>
              <a:defRPr/>
            </a:lvl1pPr>
            <a:extLst/>
          </a:lstStyle>
          <a:p>
            <a:pPr>
              <a:defRPr/>
            </a:pPr>
            <a:endParaRPr lang="en-US" altLang="zh-TW"/>
          </a:p>
        </p:txBody>
      </p:sp>
      <p:sp>
        <p:nvSpPr>
          <p:cNvPr id="9" name="頁尾版面配置區 5"/>
          <p:cNvSpPr>
            <a:spLocks noGrp="1"/>
          </p:cNvSpPr>
          <p:nvPr>
            <p:ph type="ftr" sz="quarter" idx="11"/>
          </p:nvPr>
        </p:nvSpPr>
        <p:spPr/>
        <p:txBody>
          <a:bodyPr/>
          <a:lstStyle>
            <a:lvl1pPr>
              <a:defRPr/>
            </a:lvl1pPr>
            <a:extLst/>
          </a:lstStyle>
          <a:p>
            <a:pPr>
              <a:defRPr/>
            </a:pPr>
            <a:endParaRPr lang="en-US" altLang="zh-TW"/>
          </a:p>
        </p:txBody>
      </p:sp>
      <p:sp>
        <p:nvSpPr>
          <p:cNvPr id="10" name="投影片編號版面配置區 6"/>
          <p:cNvSpPr>
            <a:spLocks noGrp="1"/>
          </p:cNvSpPr>
          <p:nvPr>
            <p:ph type="sldNum" sz="quarter" idx="12"/>
          </p:nvPr>
        </p:nvSpPr>
        <p:spPr/>
        <p:txBody>
          <a:bodyPr/>
          <a:lstStyle>
            <a:lvl1pPr>
              <a:defRPr/>
            </a:lvl1pPr>
            <a:extLst/>
          </a:lstStyle>
          <a:p>
            <a:pPr>
              <a:defRPr/>
            </a:pPr>
            <a:fld id="{03C08207-2AA8-4F28-B7CB-7454A3E282B1}" type="slidenum">
              <a:rPr lang="en-US" altLang="zh-TW"/>
              <a:pPr>
                <a:defRPr/>
              </a:pPr>
              <a:t>‹#›</a:t>
            </a:fld>
            <a:endParaRPr lang="en-US" altLang="zh-TW"/>
          </a:p>
        </p:txBody>
      </p:sp>
    </p:spTree>
    <p:extLst>
      <p:ext uri="{BB962C8B-B14F-4D97-AF65-F5344CB8AC3E}">
        <p14:creationId xmlns:p14="http://schemas.microsoft.com/office/powerpoint/2010/main" val="549755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336AE3D2-CB2D-413A-A342-3770610666C4}" type="slidenum">
              <a:rPr lang="en-US" altLang="zh-TW"/>
              <a:pPr>
                <a:defRPr/>
              </a:pPr>
              <a:t>‹#›</a:t>
            </a:fld>
            <a:endParaRPr lang="en-US" altLang="zh-TW"/>
          </a:p>
        </p:txBody>
      </p:sp>
    </p:spTree>
    <p:extLst>
      <p:ext uri="{BB962C8B-B14F-4D97-AF65-F5344CB8AC3E}">
        <p14:creationId xmlns:p14="http://schemas.microsoft.com/office/powerpoint/2010/main" val="4275905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74639"/>
            <a:ext cx="1828800" cy="5851525"/>
          </a:xfrm>
        </p:spPr>
        <p:txBody>
          <a:bodyPr vert="eaVert"/>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1143000" y="274640"/>
            <a:ext cx="5562600" cy="5851525"/>
          </a:xfrm>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BE7801AC-DFFC-499A-9772-AD8C1A036E8F}" type="slidenum">
              <a:rPr lang="en-US" altLang="zh-TW"/>
              <a:pPr>
                <a:defRPr/>
              </a:pPr>
              <a:t>‹#›</a:t>
            </a:fld>
            <a:endParaRPr lang="en-US" altLang="zh-TW"/>
          </a:p>
        </p:txBody>
      </p:sp>
    </p:spTree>
    <p:extLst>
      <p:ext uri="{BB962C8B-B14F-4D97-AF65-F5344CB8AC3E}">
        <p14:creationId xmlns:p14="http://schemas.microsoft.com/office/powerpoint/2010/main" val="2476873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274638"/>
            <a:ext cx="8229600" cy="585152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日期版面配置區 23"/>
          <p:cNvSpPr>
            <a:spLocks noGrp="1"/>
          </p:cNvSpPr>
          <p:nvPr>
            <p:ph type="dt" sz="half" idx="10"/>
          </p:nvPr>
        </p:nvSpPr>
        <p:spPr/>
        <p:txBody>
          <a:bodyPr/>
          <a:lstStyle>
            <a:lvl1pPr>
              <a:defRPr/>
            </a:lvl1pPr>
          </a:lstStyle>
          <a:p>
            <a:pPr>
              <a:defRPr/>
            </a:pPr>
            <a:endParaRPr lang="en-US" altLang="zh-TW"/>
          </a:p>
        </p:txBody>
      </p:sp>
      <p:sp>
        <p:nvSpPr>
          <p:cNvPr id="4" name="頁尾版面配置區 9"/>
          <p:cNvSpPr>
            <a:spLocks noGrp="1"/>
          </p:cNvSpPr>
          <p:nvPr>
            <p:ph type="ftr" sz="quarter" idx="11"/>
          </p:nvPr>
        </p:nvSpPr>
        <p:spPr/>
        <p:txBody>
          <a:bodyPr/>
          <a:lstStyle>
            <a:lvl1pPr>
              <a:defRPr/>
            </a:lvl1pPr>
          </a:lstStyle>
          <a:p>
            <a:pPr>
              <a:defRPr/>
            </a:pPr>
            <a:endParaRPr lang="en-US" altLang="zh-TW"/>
          </a:p>
        </p:txBody>
      </p:sp>
      <p:sp>
        <p:nvSpPr>
          <p:cNvPr id="5" name="投影片編號版面配置區 21"/>
          <p:cNvSpPr>
            <a:spLocks noGrp="1"/>
          </p:cNvSpPr>
          <p:nvPr>
            <p:ph type="sldNum" sz="quarter" idx="12"/>
          </p:nvPr>
        </p:nvSpPr>
        <p:spPr/>
        <p:txBody>
          <a:bodyPr/>
          <a:lstStyle>
            <a:lvl1pPr>
              <a:defRPr/>
            </a:lvl1pPr>
          </a:lstStyle>
          <a:p>
            <a:pPr>
              <a:defRPr/>
            </a:pPr>
            <a:fld id="{3C4700FD-5DCE-4D97-A19C-D66A0429DB04}" type="slidenum">
              <a:rPr lang="en-US" altLang="zh-TW"/>
              <a:pPr>
                <a:defRPr/>
              </a:pPr>
              <a:t>‹#›</a:t>
            </a:fld>
            <a:endParaRPr lang="en-US" altLang="zh-TW"/>
          </a:p>
        </p:txBody>
      </p:sp>
    </p:spTree>
    <p:extLst>
      <p:ext uri="{BB962C8B-B14F-4D97-AF65-F5344CB8AC3E}">
        <p14:creationId xmlns:p14="http://schemas.microsoft.com/office/powerpoint/2010/main" val="1354545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457200" y="1600200"/>
            <a:ext cx="8229600" cy="4525963"/>
          </a:xfrm>
        </p:spPr>
        <p:txBody>
          <a:bodyPr>
            <a:normAutofit/>
          </a:bodyPr>
          <a:lstStyle/>
          <a:p>
            <a:pPr lvl="0"/>
            <a:endParaRPr lang="zh-TW" altLang="en-US" noProof="0" smtClean="0"/>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BF652D55-F348-40AD-A3F1-3ADA0D91B10E}" type="slidenum">
              <a:rPr lang="en-US" altLang="zh-TW"/>
              <a:pPr>
                <a:defRPr/>
              </a:pPr>
              <a:t>‹#›</a:t>
            </a:fld>
            <a:endParaRPr lang="en-US" altLang="zh-TW"/>
          </a:p>
        </p:txBody>
      </p:sp>
    </p:spTree>
    <p:extLst>
      <p:ext uri="{BB962C8B-B14F-4D97-AF65-F5344CB8AC3E}">
        <p14:creationId xmlns:p14="http://schemas.microsoft.com/office/powerpoint/2010/main" val="727445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7" name="圓形圖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8" name="橢圓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11" name="甜甜圈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12" name="矩形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
        <p:nvSpPr>
          <p:cNvPr id="5" name="標題版面配置區 4"/>
          <p:cNvSpPr>
            <a:spLocks noGrp="1"/>
          </p:cNvSpPr>
          <p:nvPr>
            <p:ph type="title"/>
          </p:nvPr>
        </p:nvSpPr>
        <p:spPr>
          <a:xfrm>
            <a:off x="1435100" y="274638"/>
            <a:ext cx="7499350" cy="1143000"/>
          </a:xfrm>
          <a:prstGeom prst="rect">
            <a:avLst/>
          </a:prstGeom>
        </p:spPr>
        <p:txBody>
          <a:bodyPr anchor="ctr">
            <a:normAutofit/>
          </a:bodyPr>
          <a:lstStyle>
            <a:extLst/>
          </a:lstStyle>
          <a:p>
            <a:r>
              <a:rPr lang="zh-TW" altLang="en-US" smtClean="0"/>
              <a:t>按一下以編輯母片標題樣式</a:t>
            </a:r>
            <a:endParaRPr lang="en-US"/>
          </a:p>
        </p:txBody>
      </p:sp>
      <p:sp>
        <p:nvSpPr>
          <p:cNvPr id="10249" name="文字版面配置區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zh-TW" smtClean="0"/>
          </a:p>
        </p:txBody>
      </p:sp>
      <p:sp>
        <p:nvSpPr>
          <p:cNvPr id="24" name="日期版面配置區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latin typeface="Arial" charset="0"/>
                <a:ea typeface="新細明體" charset="-120"/>
              </a:defRPr>
            </a:lvl1pPr>
            <a:extLst/>
          </a:lstStyle>
          <a:p>
            <a:pPr>
              <a:defRPr/>
            </a:pPr>
            <a:endParaRPr lang="en-US" altLang="zh-TW"/>
          </a:p>
        </p:txBody>
      </p:sp>
      <p:sp>
        <p:nvSpPr>
          <p:cNvPr id="10" name="頁尾版面配置區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latin typeface="Arial" charset="0"/>
                <a:ea typeface="新細明體" charset="-120"/>
              </a:defRPr>
            </a:lvl1pPr>
            <a:extLst/>
          </a:lstStyle>
          <a:p>
            <a:pPr>
              <a:defRPr/>
            </a:pPr>
            <a:endParaRPr lang="en-US" altLang="zh-TW"/>
          </a:p>
        </p:txBody>
      </p:sp>
      <p:sp>
        <p:nvSpPr>
          <p:cNvPr id="22" name="投影片編號版面配置區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latin typeface="Arial" charset="0"/>
                <a:ea typeface="新細明體" charset="-120"/>
              </a:defRPr>
            </a:lvl1pPr>
            <a:extLst/>
          </a:lstStyle>
          <a:p>
            <a:pPr>
              <a:defRPr/>
            </a:pPr>
            <a:fld id="{EA90055C-800F-4E1E-841F-9AA49BAE51F1}" type="slidenum">
              <a:rPr lang="en-US" altLang="zh-TW"/>
              <a:pPr>
                <a:defRPr/>
              </a:pPr>
              <a:t>‹#›</a:t>
            </a:fld>
            <a:endParaRPr lang="en-US" altLang="zh-TW"/>
          </a:p>
        </p:txBody>
      </p:sp>
      <p:sp>
        <p:nvSpPr>
          <p:cNvPr id="15" name="矩形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kumimoji="0" lang="en-US"/>
          </a:p>
        </p:txBody>
      </p:sp>
    </p:spTree>
  </p:cSld>
  <p:clrMap bg1="lt1" tx1="dk1" bg2="lt2" tx2="dk2" accent1="accent1" accent2="accent2" accent3="accent3" accent4="accent4" accent5="accent5" accent6="accent6" hlink="hlink" folHlink="folHlink"/>
  <p:sldLayoutIdLst>
    <p:sldLayoutId id="2147483938" r:id="rId1"/>
    <p:sldLayoutId id="2147483931" r:id="rId2"/>
    <p:sldLayoutId id="2147483939" r:id="rId3"/>
    <p:sldLayoutId id="2147483932" r:id="rId4"/>
    <p:sldLayoutId id="2147483940" r:id="rId5"/>
    <p:sldLayoutId id="2147483933" r:id="rId6"/>
    <p:sldLayoutId id="2147483941" r:id="rId7"/>
    <p:sldLayoutId id="2147483942" r:id="rId8"/>
    <p:sldLayoutId id="2147483943" r:id="rId9"/>
    <p:sldLayoutId id="2147483934" r:id="rId10"/>
    <p:sldLayoutId id="2147483935" r:id="rId11"/>
    <p:sldLayoutId id="2147483936" r:id="rId12"/>
    <p:sldLayoutId id="2147483937" r:id="rId13"/>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ea typeface="微軟正黑體" pitchFamily="34" charset="-120"/>
        </a:defRPr>
      </a:lvl2pPr>
      <a:lvl3pPr algn="l" rtl="0" eaLnBrk="0" fontAlgn="base" hangingPunct="0">
        <a:spcBef>
          <a:spcPct val="0"/>
        </a:spcBef>
        <a:spcAft>
          <a:spcPct val="0"/>
        </a:spcAft>
        <a:defRPr sz="4300">
          <a:solidFill>
            <a:srgbClr val="572314"/>
          </a:solidFill>
          <a:latin typeface="Gill Sans MT" pitchFamily="34" charset="0"/>
          <a:ea typeface="微軟正黑體" pitchFamily="34" charset="-120"/>
        </a:defRPr>
      </a:lvl3pPr>
      <a:lvl4pPr algn="l" rtl="0" eaLnBrk="0" fontAlgn="base" hangingPunct="0">
        <a:spcBef>
          <a:spcPct val="0"/>
        </a:spcBef>
        <a:spcAft>
          <a:spcPct val="0"/>
        </a:spcAft>
        <a:defRPr sz="4300">
          <a:solidFill>
            <a:srgbClr val="572314"/>
          </a:solidFill>
          <a:latin typeface="Gill Sans MT" pitchFamily="34" charset="0"/>
          <a:ea typeface="微軟正黑體" pitchFamily="34" charset="-120"/>
        </a:defRPr>
      </a:lvl4pPr>
      <a:lvl5pPr algn="l" rtl="0" eaLnBrk="0" fontAlgn="base" hangingPunct="0">
        <a:spcBef>
          <a:spcPct val="0"/>
        </a:spcBef>
        <a:spcAft>
          <a:spcPct val="0"/>
        </a:spcAft>
        <a:defRPr sz="4300">
          <a:solidFill>
            <a:srgbClr val="572314"/>
          </a:solidFill>
          <a:latin typeface="Gill Sans MT" pitchFamily="34" charset="0"/>
          <a:ea typeface="微軟正黑體" pitchFamily="34" charset="-120"/>
        </a:defRPr>
      </a:lvl5pPr>
      <a:lvl6pPr marL="457200" algn="l" rtl="0" fontAlgn="base">
        <a:spcBef>
          <a:spcPct val="0"/>
        </a:spcBef>
        <a:spcAft>
          <a:spcPct val="0"/>
        </a:spcAft>
        <a:defRPr sz="4300">
          <a:solidFill>
            <a:srgbClr val="572314"/>
          </a:solidFill>
          <a:latin typeface="Gill Sans MT" pitchFamily="34" charset="0"/>
          <a:ea typeface="微軟正黑體" pitchFamily="34" charset="-120"/>
        </a:defRPr>
      </a:lvl6pPr>
      <a:lvl7pPr marL="914400" algn="l" rtl="0" fontAlgn="base">
        <a:spcBef>
          <a:spcPct val="0"/>
        </a:spcBef>
        <a:spcAft>
          <a:spcPct val="0"/>
        </a:spcAft>
        <a:defRPr sz="4300">
          <a:solidFill>
            <a:srgbClr val="572314"/>
          </a:solidFill>
          <a:latin typeface="Gill Sans MT" pitchFamily="34" charset="0"/>
          <a:ea typeface="微軟正黑體" pitchFamily="34" charset="-120"/>
        </a:defRPr>
      </a:lvl7pPr>
      <a:lvl8pPr marL="1371600" algn="l" rtl="0" fontAlgn="base">
        <a:spcBef>
          <a:spcPct val="0"/>
        </a:spcBef>
        <a:spcAft>
          <a:spcPct val="0"/>
        </a:spcAft>
        <a:defRPr sz="4300">
          <a:solidFill>
            <a:srgbClr val="572314"/>
          </a:solidFill>
          <a:latin typeface="Gill Sans MT" pitchFamily="34" charset="0"/>
          <a:ea typeface="微軟正黑體" pitchFamily="34" charset="-120"/>
        </a:defRPr>
      </a:lvl8pPr>
      <a:lvl9pPr marL="1828800" algn="l" rtl="0" fontAlgn="base">
        <a:spcBef>
          <a:spcPct val="0"/>
        </a:spcBef>
        <a:spcAft>
          <a:spcPct val="0"/>
        </a:spcAft>
        <a:defRPr sz="4300">
          <a:solidFill>
            <a:srgbClr val="572314"/>
          </a:solidFill>
          <a:latin typeface="Gill Sans MT" pitchFamily="34" charset="0"/>
          <a:ea typeface="微軟正黑體" pitchFamily="34" charset="-12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7.bin"/><Relationship Id="rId4" Type="http://schemas.openxmlformats.org/officeDocument/2006/relationships/image" Target="../media/image9.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2.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14.wmf"/><Relationship Id="rId4" Type="http://schemas.openxmlformats.org/officeDocument/2006/relationships/image" Target="../media/image11.wmf"/><Relationship Id="rId9" Type="http://schemas.openxmlformats.org/officeDocument/2006/relationships/oleObject" Target="../embeddings/oleObject11.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7.wmf"/><Relationship Id="rId11" Type="http://schemas.openxmlformats.org/officeDocument/2006/relationships/oleObject" Target="../embeddings/oleObject17.bin"/><Relationship Id="rId5" Type="http://schemas.openxmlformats.org/officeDocument/2006/relationships/oleObject" Target="../embeddings/oleObject14.bin"/><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16.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2.wmf"/><Relationship Id="rId5" Type="http://schemas.openxmlformats.org/officeDocument/2006/relationships/oleObject" Target="../embeddings/oleObject19.bin"/><Relationship Id="rId4" Type="http://schemas.openxmlformats.org/officeDocument/2006/relationships/image" Target="../media/image21.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5.wmf"/><Relationship Id="rId5" Type="http://schemas.openxmlformats.org/officeDocument/2006/relationships/oleObject" Target="../embeddings/oleObject22.bin"/><Relationship Id="rId4" Type="http://schemas.openxmlformats.org/officeDocument/2006/relationships/image" Target="../media/image24.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6.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6.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84213" y="1052513"/>
            <a:ext cx="7772400" cy="1470025"/>
          </a:xfrm>
        </p:spPr>
        <p:txBody>
          <a:bodyPr/>
          <a:lstStyle/>
          <a:p>
            <a:pPr eaLnBrk="1" fontAlgn="auto" hangingPunct="1">
              <a:spcAft>
                <a:spcPts val="0"/>
              </a:spcAft>
              <a:defRPr/>
            </a:pPr>
            <a:r>
              <a:rPr lang="zh-TW" altLang="en-US" sz="4000" b="1" dirty="0" smtClean="0">
                <a:solidFill>
                  <a:schemeClr val="tx2">
                    <a:satMod val="130000"/>
                  </a:schemeClr>
                </a:solidFill>
              </a:rPr>
              <a:t>第七章  利率風險與資產負債管理</a:t>
            </a:r>
          </a:p>
        </p:txBody>
      </p:sp>
      <p:sp>
        <p:nvSpPr>
          <p:cNvPr id="9219" name="Rectangle 3"/>
          <p:cNvSpPr>
            <a:spLocks noGrp="1" noChangeArrowheads="1"/>
          </p:cNvSpPr>
          <p:nvPr>
            <p:ph type="subTitle" idx="1"/>
          </p:nvPr>
        </p:nvSpPr>
        <p:spPr>
          <a:xfrm>
            <a:off x="1979613" y="2708275"/>
            <a:ext cx="5792787" cy="2930525"/>
          </a:xfrm>
        </p:spPr>
        <p:txBody>
          <a:bodyPr>
            <a:normAutofit/>
          </a:bodyPr>
          <a:lstStyle/>
          <a:p>
            <a:pPr eaLnBrk="1" fontAlgn="auto" hangingPunct="1">
              <a:lnSpc>
                <a:spcPct val="110000"/>
              </a:lnSpc>
              <a:spcAft>
                <a:spcPts val="0"/>
              </a:spcAft>
              <a:buFont typeface="Wingdings 2"/>
              <a:buNone/>
              <a:defRPr/>
            </a:pPr>
            <a:r>
              <a:rPr lang="zh-TW" altLang="en-US" sz="2000" b="1" dirty="0" smtClean="0"/>
              <a:t>期間缺口分析</a:t>
            </a:r>
          </a:p>
          <a:p>
            <a:pPr eaLnBrk="1" fontAlgn="auto" hangingPunct="1">
              <a:lnSpc>
                <a:spcPct val="110000"/>
              </a:lnSpc>
              <a:spcAft>
                <a:spcPts val="0"/>
              </a:spcAft>
              <a:buFont typeface="Wingdings 2"/>
              <a:buNone/>
              <a:defRPr/>
            </a:pPr>
            <a:r>
              <a:rPr lang="zh-TW" altLang="en-US" sz="2000" b="1" dirty="0" smtClean="0"/>
              <a:t>存續期間缺口分析</a:t>
            </a:r>
          </a:p>
          <a:p>
            <a:pPr eaLnBrk="1" fontAlgn="auto" hangingPunct="1">
              <a:lnSpc>
                <a:spcPct val="110000"/>
              </a:lnSpc>
              <a:spcAft>
                <a:spcPts val="0"/>
              </a:spcAft>
              <a:buFont typeface="Wingdings 2"/>
              <a:buNone/>
              <a:defRPr/>
            </a:pPr>
            <a:r>
              <a:rPr lang="en-US" altLang="zh-TW" sz="2000" b="1" dirty="0" smtClean="0"/>
              <a:t>ALM</a:t>
            </a:r>
            <a:r>
              <a:rPr lang="zh-TW" altLang="en-US" sz="2000" b="1" dirty="0" smtClean="0"/>
              <a:t>模擬分析</a:t>
            </a:r>
            <a:endParaRPr lang="en-US" altLang="zh-TW" sz="2000" b="1" dirty="0" smtClean="0"/>
          </a:p>
          <a:p>
            <a:pPr eaLnBrk="1" fontAlgn="auto" hangingPunct="1">
              <a:lnSpc>
                <a:spcPct val="110000"/>
              </a:lnSpc>
              <a:spcAft>
                <a:spcPts val="0"/>
              </a:spcAft>
              <a:buFont typeface="Wingdings 2"/>
              <a:buNone/>
              <a:defRPr/>
            </a:pPr>
            <a:r>
              <a:rPr lang="zh-TW" altLang="en-US" sz="2000" b="1" dirty="0" smtClean="0"/>
              <a:t>安全區</a:t>
            </a:r>
            <a:endParaRPr lang="en-US" altLang="zh-TW" sz="2000" b="1" dirty="0" smtClean="0"/>
          </a:p>
          <a:p>
            <a:pPr eaLnBrk="1" fontAlgn="auto" hangingPunct="1">
              <a:lnSpc>
                <a:spcPct val="110000"/>
              </a:lnSpc>
              <a:spcAft>
                <a:spcPts val="0"/>
              </a:spcAft>
              <a:buFont typeface="Wingdings 2"/>
              <a:buNone/>
              <a:defRPr/>
            </a:pPr>
            <a:r>
              <a:rPr lang="zh-TW" altLang="en-US" sz="2000" b="1" dirty="0" smtClean="0"/>
              <a:t>損益兩平利率</a:t>
            </a:r>
            <a:endParaRPr lang="en-US" altLang="zh-TW" sz="2000" b="1" dirty="0" smtClean="0"/>
          </a:p>
          <a:p>
            <a:pPr eaLnBrk="1" fontAlgn="auto" hangingPunct="1">
              <a:lnSpc>
                <a:spcPct val="110000"/>
              </a:lnSpc>
              <a:spcAft>
                <a:spcPts val="0"/>
              </a:spcAft>
              <a:buFont typeface="Wingdings 2"/>
              <a:buNone/>
              <a:defRPr/>
            </a:pPr>
            <a:r>
              <a:rPr lang="zh-TW" altLang="en-US" sz="2000" b="1" dirty="0" smtClean="0"/>
              <a:t>利率預測</a:t>
            </a:r>
            <a:endParaRPr lang="en-US" altLang="zh-TW" sz="2000" b="1" dirty="0" smtClean="0"/>
          </a:p>
          <a:p>
            <a:pPr eaLnBrk="1" fontAlgn="auto" hangingPunct="1">
              <a:lnSpc>
                <a:spcPct val="110000"/>
              </a:lnSpc>
              <a:spcAft>
                <a:spcPts val="0"/>
              </a:spcAft>
              <a:buFont typeface="Wingdings 2"/>
              <a:buNone/>
              <a:defRPr/>
            </a:pPr>
            <a:r>
              <a:rPr lang="zh-TW" altLang="en-US" sz="2000" b="1" dirty="0" smtClean="0"/>
              <a:t>利率期貨避險</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685800" y="1412875"/>
            <a:ext cx="7772400" cy="4759325"/>
          </a:xfrm>
        </p:spPr>
        <p:txBody>
          <a:bodyPr/>
          <a:lstStyle/>
          <a:p>
            <a:pPr algn="just" eaLnBrk="1" hangingPunct="1">
              <a:lnSpc>
                <a:spcPct val="90000"/>
              </a:lnSpc>
              <a:buFontTx/>
              <a:buNone/>
            </a:pPr>
            <a:r>
              <a:rPr lang="zh-CN" altLang="en-US" sz="1800" b="1" dirty="0" smtClean="0">
                <a:cs typeface="华文中宋"/>
              </a:rPr>
              <a:t>美國儲貸協會建立於</a:t>
            </a:r>
            <a:r>
              <a:rPr lang="en-US" altLang="zh-CN" sz="1800" b="1" dirty="0" smtClean="0">
                <a:cs typeface="华文中宋"/>
              </a:rPr>
              <a:t>20</a:t>
            </a:r>
            <a:r>
              <a:rPr lang="zh-CN" altLang="en-US" sz="1800" b="1" dirty="0" smtClean="0">
                <a:cs typeface="华文中宋"/>
              </a:rPr>
              <a:t>世紀</a:t>
            </a:r>
            <a:r>
              <a:rPr lang="en-US" altLang="zh-CN" sz="1800" b="1" dirty="0" smtClean="0">
                <a:cs typeface="华文中宋"/>
              </a:rPr>
              <a:t>30</a:t>
            </a:r>
            <a:r>
              <a:rPr lang="zh-CN" altLang="en-US" sz="1800" b="1" dirty="0" smtClean="0">
                <a:cs typeface="华文中宋"/>
              </a:rPr>
              <a:t>年代，當時成立這個協會的目的是為了鼓勵美國的中產階級進行自顧，所以全稱是“</a:t>
            </a:r>
            <a:r>
              <a:rPr lang="zh-TW" altLang="en-US" sz="1800" b="1" dirty="0" smtClean="0"/>
              <a:t>互</a:t>
            </a:r>
            <a:r>
              <a:rPr lang="zh-CN" altLang="en-US" sz="1800" b="1" dirty="0" smtClean="0">
                <a:cs typeface="华文中宋"/>
              </a:rPr>
              <a:t>助儲貸協會”。為了規範儲貸協會的運作，國會創建了</a:t>
            </a:r>
            <a:r>
              <a:rPr lang="zh-CN" altLang="en-US" sz="1800" b="1" dirty="0" smtClean="0">
                <a:solidFill>
                  <a:srgbClr val="FF0000"/>
                </a:solidFill>
                <a:cs typeface="华文中宋"/>
              </a:rPr>
              <a:t>聯邦住宅貸款銀行委員會（</a:t>
            </a:r>
            <a:r>
              <a:rPr lang="en-US" altLang="zh-CN" sz="1800" b="1" dirty="0" smtClean="0">
                <a:solidFill>
                  <a:srgbClr val="FF0000"/>
                </a:solidFill>
                <a:cs typeface="华文中宋"/>
              </a:rPr>
              <a:t>FHLBB</a:t>
            </a:r>
            <a:r>
              <a:rPr lang="zh-CN" altLang="en-US" sz="1800" b="1" dirty="0" smtClean="0">
                <a:solidFill>
                  <a:srgbClr val="FF0000"/>
                </a:solidFill>
                <a:cs typeface="华文中宋"/>
              </a:rPr>
              <a:t>）</a:t>
            </a:r>
            <a:r>
              <a:rPr lang="zh-CN" altLang="en-US" sz="1800" b="1" dirty="0" smtClean="0">
                <a:cs typeface="华文中宋"/>
              </a:rPr>
              <a:t>，而且建立了它的附屬機構</a:t>
            </a:r>
            <a:r>
              <a:rPr lang="zh-CN" altLang="en-US" sz="1800" b="1" dirty="0" smtClean="0">
                <a:solidFill>
                  <a:srgbClr val="FF0000"/>
                </a:solidFill>
                <a:cs typeface="华文中宋"/>
              </a:rPr>
              <a:t>聯邦儲貸保險公司（</a:t>
            </a:r>
            <a:r>
              <a:rPr lang="en-US" altLang="zh-CN" sz="1800" b="1" dirty="0" smtClean="0">
                <a:solidFill>
                  <a:srgbClr val="FF0000"/>
                </a:solidFill>
                <a:cs typeface="华文中宋"/>
              </a:rPr>
              <a:t>FSLIC</a:t>
            </a:r>
            <a:r>
              <a:rPr lang="zh-CN" altLang="en-US" sz="1800" b="1" dirty="0" smtClean="0">
                <a:solidFill>
                  <a:srgbClr val="FF0000"/>
                </a:solidFill>
                <a:cs typeface="华文中宋"/>
              </a:rPr>
              <a:t>）</a:t>
            </a:r>
            <a:r>
              <a:rPr lang="zh-CN" altLang="en-US" sz="1800" b="1" dirty="0" smtClean="0">
                <a:cs typeface="华文中宋"/>
              </a:rPr>
              <a:t>，為儲貸協會的存款保險。儲貸協會吸收公眾的短期儲蓄存款、並且用這些所得存款向當地的購房者提供</a:t>
            </a:r>
            <a:r>
              <a:rPr lang="en-US" altLang="zh-CN" sz="1800" b="1" dirty="0" smtClean="0">
                <a:cs typeface="华文中宋"/>
              </a:rPr>
              <a:t>20</a:t>
            </a:r>
            <a:r>
              <a:rPr lang="zh-CN" altLang="en-US" sz="1800" b="1" dirty="0" smtClean="0">
                <a:cs typeface="华文中宋"/>
              </a:rPr>
              <a:t>年和</a:t>
            </a:r>
            <a:r>
              <a:rPr lang="en-US" altLang="zh-CN" sz="1800" b="1" dirty="0" smtClean="0">
                <a:cs typeface="华文中宋"/>
              </a:rPr>
              <a:t>30</a:t>
            </a:r>
            <a:r>
              <a:rPr lang="zh-CN" altLang="en-US" sz="1800" b="1" dirty="0" smtClean="0">
                <a:cs typeface="华文中宋"/>
              </a:rPr>
              <a:t>年的抵押貸款，利率在抵押期內保持不變。 </a:t>
            </a:r>
          </a:p>
          <a:p>
            <a:pPr algn="just" eaLnBrk="1" hangingPunct="1">
              <a:lnSpc>
                <a:spcPct val="90000"/>
              </a:lnSpc>
              <a:buFontTx/>
              <a:buNone/>
            </a:pPr>
            <a:endParaRPr lang="en-US" altLang="zh-CN" sz="1800" b="1" dirty="0" smtClean="0">
              <a:latin typeface="SimSun" pitchFamily="2" charset="-122"/>
              <a:cs typeface="华文中宋"/>
            </a:endParaRPr>
          </a:p>
          <a:p>
            <a:pPr algn="just" eaLnBrk="1" hangingPunct="1">
              <a:lnSpc>
                <a:spcPct val="90000"/>
              </a:lnSpc>
              <a:buFontTx/>
              <a:buNone/>
            </a:pPr>
            <a:r>
              <a:rPr lang="zh-CN" altLang="en-US" sz="1800" b="1" dirty="0" smtClean="0">
                <a:latin typeface="SimSun" pitchFamily="2" charset="-122"/>
                <a:cs typeface="华文中宋"/>
              </a:rPr>
              <a:t>顯然，如果儲貸協會向儲戶支付的利率低於儲貸協會發放的抵押貸款的平均收益率，則儲貸協會就有盈利，可以正常經營，反之，如果儲貸協會向儲戶支付的利率高於儲貨協會發放的抵押貸款的平均收益率，則該機構就會虧損。</a:t>
            </a:r>
            <a:endParaRPr lang="en-US" altLang="zh-CN" sz="1800" b="1" dirty="0" smtClean="0">
              <a:latin typeface="SimSun" pitchFamily="2" charset="-122"/>
              <a:cs typeface="华文中宋"/>
            </a:endParaRPr>
          </a:p>
          <a:p>
            <a:pPr algn="just" eaLnBrk="1" hangingPunct="1">
              <a:lnSpc>
                <a:spcPct val="90000"/>
              </a:lnSpc>
              <a:buFontTx/>
              <a:buNone/>
            </a:pPr>
            <a:endParaRPr lang="en-US" altLang="zh-CN" sz="1800" b="1" dirty="0" smtClean="0">
              <a:latin typeface="SimSun" pitchFamily="2" charset="-122"/>
              <a:cs typeface="华文中宋"/>
            </a:endParaRPr>
          </a:p>
          <a:p>
            <a:pPr algn="just" eaLnBrk="1" hangingPunct="1">
              <a:lnSpc>
                <a:spcPct val="90000"/>
              </a:lnSpc>
              <a:buFontTx/>
              <a:buNone/>
            </a:pPr>
            <a:r>
              <a:rPr lang="zh-CN" altLang="en-US" sz="1800" b="1" dirty="0" smtClean="0">
                <a:solidFill>
                  <a:srgbClr val="FF0000"/>
                </a:solidFill>
                <a:latin typeface="SimSun" pitchFamily="2" charset="-122"/>
                <a:cs typeface="华文中宋"/>
              </a:rPr>
              <a:t>從</a:t>
            </a:r>
            <a:r>
              <a:rPr lang="en-US" altLang="zh-CN" sz="1800" b="1" dirty="0" smtClean="0">
                <a:solidFill>
                  <a:srgbClr val="FF0000"/>
                </a:solidFill>
                <a:cs typeface="华文中宋"/>
              </a:rPr>
              <a:t>30</a:t>
            </a:r>
            <a:r>
              <a:rPr lang="zh-CN" altLang="en-US" sz="1800" b="1" dirty="0" smtClean="0">
                <a:solidFill>
                  <a:srgbClr val="FF0000"/>
                </a:solidFill>
                <a:latin typeface="SimSun" pitchFamily="2" charset="-122"/>
                <a:cs typeface="华文中宋"/>
              </a:rPr>
              <a:t>年代到</a:t>
            </a:r>
            <a:r>
              <a:rPr lang="en-US" altLang="zh-CN" sz="1800" b="1" dirty="0" smtClean="0">
                <a:solidFill>
                  <a:srgbClr val="FF0000"/>
                </a:solidFill>
                <a:cs typeface="华文中宋"/>
              </a:rPr>
              <a:t>60</a:t>
            </a:r>
            <a:r>
              <a:rPr lang="zh-CN" altLang="en-US" sz="1800" b="1" dirty="0" smtClean="0">
                <a:solidFill>
                  <a:srgbClr val="FF0000"/>
                </a:solidFill>
                <a:latin typeface="SimSun" pitchFamily="2" charset="-122"/>
                <a:cs typeface="华文中宋"/>
              </a:rPr>
              <a:t>年代中期利率很低</a:t>
            </a:r>
            <a:r>
              <a:rPr lang="zh-CN" altLang="en-US" sz="1800" b="1" dirty="0" smtClean="0">
                <a:latin typeface="SimSun" pitchFamily="2" charset="-122"/>
                <a:cs typeface="华文中宋"/>
              </a:rPr>
              <a:t>，而且穩定，長期抵押貸款利率高於短期存款利率，即儲貸協會的收益曲線總是向上傾斜的。在穩定且低通貨膨脹率的時期，儲貸協會的經營是很簡單的。局外人嫉妒地拿儲貸協會經理的</a:t>
            </a:r>
            <a:r>
              <a:rPr lang="zh-CN" altLang="en-US" sz="1800" b="1" dirty="0" smtClean="0">
                <a:cs typeface="华文中宋"/>
              </a:rPr>
              <a:t>“</a:t>
            </a:r>
            <a:r>
              <a:rPr lang="en-US" altLang="zh-CN" sz="1800" b="1" dirty="0" smtClean="0">
                <a:cs typeface="华文中宋"/>
              </a:rPr>
              <a:t>3</a:t>
            </a:r>
            <a:r>
              <a:rPr lang="en-US" altLang="zh-TW" sz="1800" b="1" dirty="0" smtClean="0"/>
              <a:t>-</a:t>
            </a:r>
            <a:r>
              <a:rPr lang="en-US" altLang="zh-CN" sz="1800" b="1" dirty="0" smtClean="0">
                <a:cs typeface="华文中宋"/>
              </a:rPr>
              <a:t>6</a:t>
            </a:r>
            <a:r>
              <a:rPr lang="en-US" altLang="zh-TW" sz="1800" b="1" dirty="0" smtClean="0"/>
              <a:t>-</a:t>
            </a:r>
            <a:r>
              <a:rPr lang="en-US" altLang="zh-CN" sz="1800" b="1" dirty="0" smtClean="0">
                <a:cs typeface="华文中宋"/>
              </a:rPr>
              <a:t>3”</a:t>
            </a:r>
            <a:r>
              <a:rPr lang="zh-CN" altLang="en-US" sz="1800" b="1" dirty="0" smtClean="0">
                <a:latin typeface="SimSun" pitchFamily="2" charset="-122"/>
                <a:cs typeface="华文中宋"/>
              </a:rPr>
              <a:t>的經營方式（</a:t>
            </a:r>
            <a:r>
              <a:rPr lang="zh-CN" altLang="en-US" sz="1800" b="1" dirty="0" smtClean="0">
                <a:solidFill>
                  <a:srgbClr val="FF0000"/>
                </a:solidFill>
                <a:latin typeface="SimSun" pitchFamily="2" charset="-122"/>
                <a:cs typeface="华文中宋"/>
              </a:rPr>
              <a:t>以</a:t>
            </a:r>
            <a:r>
              <a:rPr lang="en-US" altLang="zh-CN" sz="1800" b="1" dirty="0" smtClean="0">
                <a:solidFill>
                  <a:srgbClr val="FF0000"/>
                </a:solidFill>
                <a:cs typeface="华文中宋"/>
              </a:rPr>
              <a:t>3%</a:t>
            </a:r>
            <a:r>
              <a:rPr lang="zh-CN" altLang="en-US" sz="1800" b="1" dirty="0" smtClean="0">
                <a:solidFill>
                  <a:srgbClr val="FF0000"/>
                </a:solidFill>
                <a:latin typeface="SimSun" pitchFamily="2" charset="-122"/>
                <a:cs typeface="华文中宋"/>
              </a:rPr>
              <a:t>的利率借款，以</a:t>
            </a:r>
            <a:r>
              <a:rPr lang="en-US" altLang="zh-CN" sz="1800" b="1" dirty="0" smtClean="0">
                <a:solidFill>
                  <a:srgbClr val="FF0000"/>
                </a:solidFill>
                <a:cs typeface="华文中宋"/>
              </a:rPr>
              <a:t>6%</a:t>
            </a:r>
            <a:r>
              <a:rPr lang="zh-CN" altLang="en-US" sz="1800" b="1" dirty="0" smtClean="0">
                <a:solidFill>
                  <a:srgbClr val="FF0000"/>
                </a:solidFill>
                <a:latin typeface="SimSun" pitchFamily="2" charset="-122"/>
                <a:cs typeface="华文中宋"/>
              </a:rPr>
              <a:t>的利率貸款</a:t>
            </a:r>
            <a:r>
              <a:rPr lang="zh-CN" altLang="en-US" sz="1800" b="1" dirty="0" smtClean="0">
                <a:latin typeface="SimSun" pitchFamily="2" charset="-122"/>
                <a:cs typeface="华文中宋"/>
              </a:rPr>
              <a:t>，每天下午</a:t>
            </a:r>
            <a:r>
              <a:rPr lang="en-US" altLang="zh-CN" sz="1800" b="1" dirty="0" smtClean="0">
                <a:cs typeface="华文中宋"/>
              </a:rPr>
              <a:t>3</a:t>
            </a:r>
            <a:r>
              <a:rPr lang="zh-CN" altLang="en-US" sz="1800" b="1" dirty="0" smtClean="0">
                <a:latin typeface="SimSun" pitchFamily="2" charset="-122"/>
                <a:cs typeface="华文中宋"/>
              </a:rPr>
              <a:t>點打高爾夫球）開玩笑。</a:t>
            </a:r>
            <a:endParaRPr lang="en-US" altLang="zh-CN" sz="1800" b="1" dirty="0" smtClean="0">
              <a:latin typeface="SimSun" pitchFamily="2" charset="-122"/>
              <a:cs typeface="华文中宋"/>
            </a:endParaRPr>
          </a:p>
        </p:txBody>
      </p:sp>
      <p:sp>
        <p:nvSpPr>
          <p:cNvPr id="3" name="標題 1"/>
          <p:cNvSpPr>
            <a:spLocks noGrp="1"/>
          </p:cNvSpPr>
          <p:nvPr>
            <p:ph type="title"/>
          </p:nvPr>
        </p:nvSpPr>
        <p:spPr>
          <a:xfrm>
            <a:off x="827088" y="260350"/>
            <a:ext cx="7499350" cy="922338"/>
          </a:xfrm>
        </p:spPr>
        <p:txBody>
          <a:bodyPr/>
          <a:lstStyle/>
          <a:p>
            <a:pPr>
              <a:defRPr/>
            </a:pPr>
            <a:r>
              <a:rPr lang="zh-TW" altLang="en-US" dirty="0" smtClean="0"/>
              <a:t>利率風險</a:t>
            </a:r>
            <a:r>
              <a:rPr lang="en-US" altLang="zh-TW" dirty="0" smtClean="0"/>
              <a:t>-</a:t>
            </a:r>
            <a:r>
              <a:rPr lang="zh-TW" altLang="en-US" dirty="0" smtClean="0"/>
              <a:t>美國儲貸協會的破產</a:t>
            </a:r>
            <a:endParaRPr lang="zh-TW" altLang="en-US" dirty="0"/>
          </a:p>
        </p:txBody>
      </p:sp>
    </p:spTree>
  </p:cSld>
  <p:clrMapOvr>
    <a:masterClrMapping/>
  </p:clrMapOvr>
  <p:transition spd="slow" advTm="1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100" y="274638"/>
            <a:ext cx="7499350" cy="633412"/>
          </a:xfrm>
        </p:spPr>
        <p:txBody>
          <a:bodyPr>
            <a:normAutofit fontScale="90000"/>
          </a:bodyPr>
          <a:lstStyle/>
          <a:p>
            <a:pPr>
              <a:defRPr/>
            </a:pPr>
            <a:r>
              <a:rPr lang="zh-TW" altLang="en-US" dirty="0" smtClean="0"/>
              <a:t>美國儲貸協會的破產</a:t>
            </a:r>
            <a:endParaRPr lang="zh-TW" altLang="en-US" dirty="0"/>
          </a:p>
        </p:txBody>
      </p:sp>
      <p:sp>
        <p:nvSpPr>
          <p:cNvPr id="19459" name="內容版面配置區 2"/>
          <p:cNvSpPr>
            <a:spLocks noGrp="1"/>
          </p:cNvSpPr>
          <p:nvPr>
            <p:ph idx="1"/>
          </p:nvPr>
        </p:nvSpPr>
        <p:spPr>
          <a:xfrm>
            <a:off x="250825" y="981075"/>
            <a:ext cx="8713788" cy="5688013"/>
          </a:xfrm>
        </p:spPr>
        <p:txBody>
          <a:bodyPr/>
          <a:lstStyle/>
          <a:p>
            <a:r>
              <a:rPr lang="zh-CN" altLang="en-US" sz="2000" b="1" smtClean="0">
                <a:latin typeface="SimSun" pitchFamily="2" charset="-122"/>
                <a:cs typeface="华文中宋"/>
              </a:rPr>
              <a:t>不幸的是，在</a:t>
            </a:r>
            <a:r>
              <a:rPr lang="en-US" altLang="zh-CN" sz="2000" b="1" smtClean="0">
                <a:cs typeface="华文中宋"/>
              </a:rPr>
              <a:t>70</a:t>
            </a:r>
            <a:r>
              <a:rPr lang="zh-CN" altLang="en-US" sz="2000" b="1" smtClean="0">
                <a:latin typeface="SimSun" pitchFamily="2" charset="-122"/>
                <a:cs typeface="华文中宋"/>
              </a:rPr>
              <a:t>年代中期，利率開始上升。最初，這一上升是溫和的遞進的，所以儲貨協會遇到的麻煩不大。但在</a:t>
            </a:r>
            <a:r>
              <a:rPr lang="en-US" altLang="zh-CN" sz="2000" b="1" smtClean="0">
                <a:cs typeface="华文中宋"/>
              </a:rPr>
              <a:t>70</a:t>
            </a:r>
            <a:r>
              <a:rPr lang="zh-CN" altLang="en-US" sz="2000" b="1" smtClean="0">
                <a:latin typeface="SimSun" pitchFamily="2" charset="-122"/>
                <a:cs typeface="华文中宋"/>
              </a:rPr>
              <a:t>年代後期，</a:t>
            </a:r>
            <a:r>
              <a:rPr lang="zh-CN" altLang="en-US" sz="2000" b="1" smtClean="0">
                <a:solidFill>
                  <a:srgbClr val="FF0000"/>
                </a:solidFill>
                <a:latin typeface="SimSun" pitchFamily="2" charset="-122"/>
                <a:cs typeface="华文中宋"/>
              </a:rPr>
              <a:t>不斷上升的通貨膨脹對利率施加了向上的壓力</a:t>
            </a:r>
            <a:r>
              <a:rPr lang="zh-CN" altLang="en-US" sz="2000" b="1" smtClean="0">
                <a:latin typeface="SimSun" pitchFamily="2" charset="-122"/>
                <a:cs typeface="华文中宋"/>
              </a:rPr>
              <a:t>，並將利率提高到了儲</a:t>
            </a:r>
            <a:r>
              <a:rPr lang="zh-TW" altLang="en-US" sz="2000" b="1" smtClean="0">
                <a:latin typeface="SimSun" pitchFamily="2" charset="-122"/>
              </a:rPr>
              <a:t>貸</a:t>
            </a:r>
            <a:r>
              <a:rPr lang="zh-CN" altLang="en-US" sz="2000" b="1" smtClean="0">
                <a:latin typeface="SimSun" pitchFamily="2" charset="-122"/>
                <a:cs typeface="华文中宋"/>
              </a:rPr>
              <a:t>機構可以向儲戶提供的利率上限水準。為了防止嚴重的非仲介化，立法機構授權儲貸協會發行貨幣市場單據，這一新工具面值</a:t>
            </a:r>
            <a:r>
              <a:rPr lang="en-US" altLang="zh-CN" sz="2000" b="1" smtClean="0">
                <a:cs typeface="华文中宋"/>
              </a:rPr>
              <a:t>1</a:t>
            </a:r>
            <a:r>
              <a:rPr lang="zh-CN" altLang="en-US" sz="2000" b="1" smtClean="0">
                <a:latin typeface="SimSun" pitchFamily="2" charset="-122"/>
                <a:cs typeface="华文中宋"/>
              </a:rPr>
              <a:t>萬美元，並允許銀行和儲蓄機構參照</a:t>
            </a:r>
            <a:r>
              <a:rPr lang="en-US" altLang="zh-CN" sz="2000" b="1" smtClean="0">
                <a:cs typeface="华文中宋"/>
              </a:rPr>
              <a:t>6</a:t>
            </a:r>
            <a:r>
              <a:rPr lang="zh-CN" altLang="en-US" sz="2000" b="1" smtClean="0">
                <a:latin typeface="SimSun" pitchFamily="2" charset="-122"/>
                <a:cs typeface="华文中宋"/>
              </a:rPr>
              <a:t>個月國庫券的標準來確定利率。</a:t>
            </a:r>
            <a:r>
              <a:rPr lang="zh-CN" altLang="en-US" sz="2000" b="1" smtClean="0">
                <a:cs typeface="华文中宋"/>
              </a:rPr>
              <a:t>在</a:t>
            </a:r>
            <a:r>
              <a:rPr lang="en-US" altLang="zh-CN" sz="2000" b="1" smtClean="0">
                <a:cs typeface="华文中宋"/>
              </a:rPr>
              <a:t>80</a:t>
            </a:r>
            <a:r>
              <a:rPr lang="zh-CN" altLang="en-US" sz="2000" b="1" smtClean="0">
                <a:cs typeface="华文中宋"/>
              </a:rPr>
              <a:t>年代初，儲蓄機構還被授權發行期限為兩年半的浮息存款證，發行這一工具是為了使其能夠同期限為兩年半的財政債券進行競爭。</a:t>
            </a:r>
            <a:endParaRPr lang="en-US" altLang="zh-CN" sz="2000" b="1" smtClean="0">
              <a:cs typeface="华文中宋"/>
            </a:endParaRPr>
          </a:p>
          <a:p>
            <a:r>
              <a:rPr lang="zh-CN" altLang="en-US" sz="2000" b="1" smtClean="0">
                <a:cs typeface="华文中宋"/>
              </a:rPr>
              <a:t>這些法規的調整，使儲貸協會解決了資金來源不足的困難，但並沒有解決他們的根本問題，即儲貸協會的資產主要是</a:t>
            </a:r>
            <a:r>
              <a:rPr lang="zh-CN" altLang="en-US" sz="2000" b="1" smtClean="0">
                <a:solidFill>
                  <a:srgbClr val="FF0000"/>
                </a:solidFill>
                <a:cs typeface="华文中宋"/>
              </a:rPr>
              <a:t>固定利率</a:t>
            </a:r>
            <a:r>
              <a:rPr lang="zh-CN" altLang="en-US" sz="2000" b="1" smtClean="0">
                <a:cs typeface="华文中宋"/>
              </a:rPr>
              <a:t>的抵押貸款，而且大部分是過去幾年發放的，還要持續多年，根據合同，儲貸協會不能提高已發放固定利率抵押貸款的利率。</a:t>
            </a:r>
            <a:endParaRPr lang="en-US" altLang="zh-CN" sz="2000" b="1" smtClean="0">
              <a:cs typeface="华文中宋"/>
            </a:endParaRPr>
          </a:p>
          <a:p>
            <a:r>
              <a:rPr lang="zh-CN" altLang="en-US" sz="2000" b="1" smtClean="0">
                <a:cs typeface="华文中宋"/>
              </a:rPr>
              <a:t>因為老抵押貸款利率不能提高，抵押貸款平均收益率提高要完全靠提高新的抵押貸款利率。而由於新的購房者對抵押貸款利率十分敏感，當抵押貸款利率提高時，他們延遲購買住宅，這一現象又使儲貸協會無法通過對新抵押貸款制定較高利率來迅速提高他們的平均收益率。而且聯</a:t>
            </a:r>
            <a:r>
              <a:rPr lang="zh-TW" altLang="en-US" sz="2000" b="1" smtClean="0"/>
              <a:t>邦</a:t>
            </a:r>
            <a:r>
              <a:rPr lang="zh-CN" altLang="en-US" sz="2000" b="1" smtClean="0">
                <a:cs typeface="华文中宋"/>
              </a:rPr>
              <a:t>法規要求儲貸協會將其絕大部分資金投放於住房固定利率抵押貸款上，而不能用於其它投資。</a:t>
            </a:r>
            <a:endParaRPr lang="zh-TW" altLang="en-US" sz="20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內容版面配置區 2"/>
          <p:cNvSpPr>
            <a:spLocks noGrp="1"/>
          </p:cNvSpPr>
          <p:nvPr>
            <p:ph idx="1"/>
          </p:nvPr>
        </p:nvSpPr>
        <p:spPr>
          <a:xfrm>
            <a:off x="179388" y="1447800"/>
            <a:ext cx="8755062" cy="4800600"/>
          </a:xfrm>
        </p:spPr>
        <p:txBody>
          <a:bodyPr/>
          <a:lstStyle/>
          <a:p>
            <a:r>
              <a:rPr lang="zh-CN" altLang="en-US" b="1" smtClean="0">
                <a:cs typeface="华文中宋"/>
              </a:rPr>
              <a:t>到</a:t>
            </a:r>
            <a:r>
              <a:rPr lang="en-US" altLang="zh-CN" b="1" smtClean="0">
                <a:cs typeface="华文中宋"/>
              </a:rPr>
              <a:t>70</a:t>
            </a:r>
            <a:r>
              <a:rPr lang="zh-CN" altLang="en-US" b="1" smtClean="0">
                <a:cs typeface="华文中宋"/>
              </a:rPr>
              <a:t>年代末以後，儲貸協會全部抵押貸款的平均收益低於新的抵押貸款利率，儲貸協會的全部資產收益率低於資金成本，</a:t>
            </a:r>
            <a:r>
              <a:rPr lang="en-US" altLang="zh-CN" b="1" smtClean="0">
                <a:cs typeface="华文中宋"/>
              </a:rPr>
              <a:t>1981</a:t>
            </a:r>
            <a:r>
              <a:rPr lang="zh-CN" altLang="en-US" b="1" smtClean="0">
                <a:cs typeface="华文中宋"/>
              </a:rPr>
              <a:t>年差額為</a:t>
            </a:r>
            <a:r>
              <a:rPr lang="en-US" altLang="zh-CN" b="1" smtClean="0">
                <a:cs typeface="华文中宋"/>
              </a:rPr>
              <a:t>-0.8%</a:t>
            </a:r>
            <a:r>
              <a:rPr lang="zh-CN" altLang="en-US" b="1" smtClean="0">
                <a:cs typeface="华文中宋"/>
              </a:rPr>
              <a:t>，該行業</a:t>
            </a:r>
            <a:r>
              <a:rPr lang="en-US" altLang="zh-CN" b="1" smtClean="0">
                <a:cs typeface="华文中宋"/>
              </a:rPr>
              <a:t>1981</a:t>
            </a:r>
            <a:r>
              <a:rPr lang="zh-CN" altLang="en-US" b="1" smtClean="0">
                <a:cs typeface="华文中宋"/>
              </a:rPr>
              <a:t>年虧損</a:t>
            </a:r>
            <a:r>
              <a:rPr lang="en-US" altLang="zh-CN" b="1" smtClean="0">
                <a:cs typeface="华文中宋"/>
              </a:rPr>
              <a:t>60</a:t>
            </a:r>
            <a:r>
              <a:rPr lang="zh-CN" altLang="en-US" b="1" smtClean="0">
                <a:cs typeface="华文中宋"/>
              </a:rPr>
              <a:t>億美元，</a:t>
            </a:r>
            <a:r>
              <a:rPr lang="en-US" altLang="zh-CN" b="1" smtClean="0">
                <a:cs typeface="华文中宋"/>
              </a:rPr>
              <a:t>1982</a:t>
            </a:r>
            <a:r>
              <a:rPr lang="zh-CN" altLang="en-US" b="1" smtClean="0">
                <a:cs typeface="华文中宋"/>
              </a:rPr>
              <a:t>年虧損</a:t>
            </a:r>
            <a:r>
              <a:rPr lang="en-US" altLang="zh-CN" b="1" smtClean="0">
                <a:cs typeface="华文中宋"/>
              </a:rPr>
              <a:t>50</a:t>
            </a:r>
            <a:r>
              <a:rPr lang="zh-CN" altLang="en-US" b="1" smtClean="0">
                <a:cs typeface="华文中宋"/>
              </a:rPr>
              <a:t>億美元，儲貸協會的問題越來越嚴重</a:t>
            </a:r>
            <a:endParaRPr lang="en-US" altLang="zh-CN" b="1" smtClean="0">
              <a:cs typeface="华文中宋"/>
            </a:endParaRPr>
          </a:p>
          <a:p>
            <a:r>
              <a:rPr lang="zh-CN" altLang="en-US" b="1" smtClean="0">
                <a:solidFill>
                  <a:srgbClr val="FF0000"/>
                </a:solidFill>
                <a:cs typeface="华文中宋"/>
              </a:rPr>
              <a:t>到</a:t>
            </a:r>
            <a:r>
              <a:rPr lang="en-US" altLang="zh-CN" b="1" smtClean="0">
                <a:solidFill>
                  <a:srgbClr val="FF0000"/>
                </a:solidFill>
                <a:cs typeface="华文中宋"/>
              </a:rPr>
              <a:t>1982</a:t>
            </a:r>
            <a:r>
              <a:rPr lang="zh-CN" altLang="en-US" b="1" smtClean="0">
                <a:solidFill>
                  <a:srgbClr val="FF0000"/>
                </a:solidFill>
                <a:cs typeface="华文中宋"/>
              </a:rPr>
              <a:t>年底，大約有</a:t>
            </a:r>
            <a:r>
              <a:rPr lang="en-US" altLang="zh-CN" b="1" smtClean="0">
                <a:solidFill>
                  <a:srgbClr val="FF0000"/>
                </a:solidFill>
                <a:cs typeface="华文中宋"/>
              </a:rPr>
              <a:t>1/4</a:t>
            </a:r>
            <a:r>
              <a:rPr lang="zh-CN" altLang="en-US" b="1" smtClean="0">
                <a:solidFill>
                  <a:srgbClr val="FF0000"/>
                </a:solidFill>
                <a:cs typeface="华文中宋"/>
              </a:rPr>
              <a:t>或</a:t>
            </a:r>
            <a:r>
              <a:rPr lang="en-US" altLang="zh-CN" b="1" smtClean="0">
                <a:solidFill>
                  <a:srgbClr val="FF0000"/>
                </a:solidFill>
                <a:cs typeface="华文中宋"/>
              </a:rPr>
              <a:t>800</a:t>
            </a:r>
            <a:r>
              <a:rPr lang="zh-CN" altLang="en-US" b="1" smtClean="0">
                <a:solidFill>
                  <a:srgbClr val="FF0000"/>
                </a:solidFill>
                <a:cs typeface="华文中宋"/>
              </a:rPr>
              <a:t>家在</a:t>
            </a:r>
            <a:r>
              <a:rPr lang="en-US" altLang="zh-CN" b="1" smtClean="0">
                <a:solidFill>
                  <a:srgbClr val="FF0000"/>
                </a:solidFill>
                <a:cs typeface="华文中宋"/>
              </a:rPr>
              <a:t>70</a:t>
            </a:r>
            <a:r>
              <a:rPr lang="zh-CN" altLang="en-US" b="1" smtClean="0">
                <a:solidFill>
                  <a:srgbClr val="FF0000"/>
                </a:solidFill>
                <a:cs typeface="华文中宋"/>
              </a:rPr>
              <a:t>年代還在經營的儲貸協會消失</a:t>
            </a:r>
            <a:r>
              <a:rPr lang="zh-CN" altLang="en-US" b="1" smtClean="0">
                <a:cs typeface="华文中宋"/>
              </a:rPr>
              <a:t>，其中一些已經倒閉，而另外一些則併入了更強大的機構。估計儲貸協會行業的淨值從</a:t>
            </a:r>
            <a:r>
              <a:rPr lang="en-US" altLang="zh-CN" b="1" smtClean="0">
                <a:cs typeface="华文中宋"/>
              </a:rPr>
              <a:t>1979</a:t>
            </a:r>
            <a:r>
              <a:rPr lang="zh-CN" altLang="en-US" b="1" smtClean="0">
                <a:cs typeface="华文中宋"/>
              </a:rPr>
              <a:t>年的大約</a:t>
            </a:r>
            <a:r>
              <a:rPr lang="en-US" altLang="zh-CN" b="1" smtClean="0">
                <a:cs typeface="华文中宋"/>
              </a:rPr>
              <a:t>320</a:t>
            </a:r>
            <a:r>
              <a:rPr lang="zh-CN" altLang="en-US" b="1" smtClean="0">
                <a:cs typeface="华文中宋"/>
              </a:rPr>
              <a:t>億美元，降低到</a:t>
            </a:r>
            <a:r>
              <a:rPr lang="en-US" altLang="zh-CN" b="1" smtClean="0">
                <a:cs typeface="华文中宋"/>
              </a:rPr>
              <a:t>1982</a:t>
            </a:r>
            <a:r>
              <a:rPr lang="zh-CN" altLang="en-US" b="1" smtClean="0">
                <a:cs typeface="华文中宋"/>
              </a:rPr>
              <a:t>年底的</a:t>
            </a:r>
            <a:r>
              <a:rPr lang="en-US" altLang="zh-CN" b="1" smtClean="0">
                <a:cs typeface="华文中宋"/>
              </a:rPr>
              <a:t>40</a:t>
            </a:r>
            <a:r>
              <a:rPr lang="zh-CN" altLang="en-US" b="1" smtClean="0">
                <a:cs typeface="华文中宋"/>
              </a:rPr>
              <a:t>億美元</a:t>
            </a:r>
            <a:endParaRPr lang="zh-TW" altLang="en-US" smtClean="0"/>
          </a:p>
        </p:txBody>
      </p:sp>
      <p:sp>
        <p:nvSpPr>
          <p:cNvPr id="4" name="標題 1"/>
          <p:cNvSpPr>
            <a:spLocks noGrp="1"/>
          </p:cNvSpPr>
          <p:nvPr>
            <p:ph type="title"/>
          </p:nvPr>
        </p:nvSpPr>
        <p:spPr>
          <a:xfrm>
            <a:off x="611188" y="274638"/>
            <a:ext cx="8323262" cy="1143000"/>
          </a:xfrm>
        </p:spPr>
        <p:txBody>
          <a:bodyPr/>
          <a:lstStyle/>
          <a:p>
            <a:pPr>
              <a:defRPr/>
            </a:pPr>
            <a:r>
              <a:rPr lang="zh-TW" altLang="en-US" dirty="0" smtClean="0"/>
              <a:t>美國儲貸協會的破產</a:t>
            </a:r>
            <a:endParaRPr lang="zh-TW"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0825" y="274638"/>
            <a:ext cx="8683625" cy="706437"/>
          </a:xfrm>
        </p:spPr>
        <p:txBody>
          <a:bodyPr>
            <a:normAutofit fontScale="90000"/>
          </a:bodyPr>
          <a:lstStyle/>
          <a:p>
            <a:pPr>
              <a:defRPr/>
            </a:pPr>
            <a:r>
              <a:rPr lang="zh-TW" altLang="en-US" dirty="0" smtClean="0"/>
              <a:t>政府的作為</a:t>
            </a:r>
            <a:endParaRPr lang="zh-TW" altLang="en-US" dirty="0"/>
          </a:p>
        </p:txBody>
      </p:sp>
      <p:sp>
        <p:nvSpPr>
          <p:cNvPr id="21507" name="內容版面配置區 2"/>
          <p:cNvSpPr>
            <a:spLocks noGrp="1"/>
          </p:cNvSpPr>
          <p:nvPr>
            <p:ph idx="1"/>
          </p:nvPr>
        </p:nvSpPr>
        <p:spPr>
          <a:xfrm>
            <a:off x="179388" y="836713"/>
            <a:ext cx="8755062" cy="5760938"/>
          </a:xfrm>
        </p:spPr>
        <p:txBody>
          <a:bodyPr/>
          <a:lstStyle/>
          <a:p>
            <a:r>
              <a:rPr lang="zh-CN" altLang="en-US" sz="2000" b="1" dirty="0" smtClean="0">
                <a:cs typeface="华文中宋"/>
              </a:rPr>
              <a:t>放鬆管制。</a:t>
            </a:r>
            <a:endParaRPr lang="en-US" altLang="zh-CN" sz="2000" b="1" dirty="0" smtClean="0">
              <a:cs typeface="华文中宋"/>
            </a:endParaRPr>
          </a:p>
          <a:p>
            <a:pPr lvl="2"/>
            <a:r>
              <a:rPr lang="zh-CN" altLang="en-US" sz="2000" b="1" dirty="0" smtClean="0">
                <a:cs typeface="华文中宋"/>
              </a:rPr>
              <a:t>在</a:t>
            </a:r>
            <a:r>
              <a:rPr lang="en-US" altLang="zh-CN" sz="2000" b="1" dirty="0" smtClean="0">
                <a:cs typeface="华文中宋"/>
              </a:rPr>
              <a:t>1982</a:t>
            </a:r>
            <a:r>
              <a:rPr lang="zh-CN" altLang="en-US" sz="2000" b="1" dirty="0" smtClean="0">
                <a:cs typeface="华文中宋"/>
              </a:rPr>
              <a:t>年，</a:t>
            </a:r>
            <a:r>
              <a:rPr lang="zh-TW" altLang="en-US" sz="2000" b="1" dirty="0" smtClean="0"/>
              <a:t>美</a:t>
            </a:r>
            <a:r>
              <a:rPr lang="zh-CN" altLang="en-US" sz="2000" b="1" dirty="0" smtClean="0">
                <a:cs typeface="华文中宋"/>
              </a:rPr>
              <a:t>國會通過了</a:t>
            </a:r>
            <a:r>
              <a:rPr lang="en-US" altLang="zh-CN" sz="2000" b="1" dirty="0" smtClean="0">
                <a:cs typeface="华文中宋"/>
              </a:rPr>
              <a:t>《</a:t>
            </a:r>
            <a:r>
              <a:rPr lang="zh-CN" altLang="en-US" sz="2000" b="1" dirty="0" smtClean="0">
                <a:cs typeface="华文中宋"/>
              </a:rPr>
              <a:t>存款機構法案</a:t>
            </a:r>
            <a:r>
              <a:rPr lang="en-US" altLang="zh-CN" sz="2000" b="1" dirty="0" smtClean="0">
                <a:cs typeface="华文中宋"/>
              </a:rPr>
              <a:t>》(</a:t>
            </a:r>
            <a:r>
              <a:rPr lang="en-US" altLang="zh-TW" sz="2000" dirty="0" smtClean="0">
                <a:effectLst/>
              </a:rPr>
              <a:t>The </a:t>
            </a:r>
            <a:r>
              <a:rPr lang="en-US" altLang="zh-TW" sz="2000" dirty="0" err="1" smtClean="0">
                <a:effectLst/>
              </a:rPr>
              <a:t>Garn.St</a:t>
            </a:r>
            <a:r>
              <a:rPr lang="en-US" altLang="zh-TW" sz="2000" dirty="0" smtClean="0">
                <a:effectLst/>
              </a:rPr>
              <a:t> </a:t>
            </a:r>
            <a:r>
              <a:rPr lang="en-US" altLang="zh-TW" sz="2000" dirty="0" err="1" smtClean="0">
                <a:effectLst/>
              </a:rPr>
              <a:t>Germain</a:t>
            </a:r>
            <a:r>
              <a:rPr lang="en-US" altLang="zh-TW" sz="2000" dirty="0" smtClean="0">
                <a:effectLst/>
              </a:rPr>
              <a:t> Depository Institutions Act of 1982</a:t>
            </a:r>
            <a:r>
              <a:rPr lang="zh-TW" altLang="en-US" sz="2000" dirty="0" smtClean="0">
                <a:effectLst/>
              </a:rPr>
              <a:t>）</a:t>
            </a:r>
            <a:r>
              <a:rPr lang="zh-CN" altLang="en-US" sz="2000" b="1" dirty="0" smtClean="0">
                <a:cs typeface="华文中宋"/>
              </a:rPr>
              <a:t>，</a:t>
            </a:r>
            <a:r>
              <a:rPr lang="zh-CN" altLang="en-US" sz="2000" b="1" dirty="0" smtClean="0">
                <a:cs typeface="华文中宋"/>
              </a:rPr>
              <a:t>該法案通過授權儲貸協會發行沒有利率上限的貸幣市場存款證來同貨幣市場互助基金競爭。此法案還授權儲貸協會向個人、企業和不動產部門提供貸款，從而擴大了它的業務領域</a:t>
            </a:r>
            <a:r>
              <a:rPr lang="zh-TW" altLang="en-US" sz="2000" b="1" dirty="0" smtClean="0"/>
              <a:t>。</a:t>
            </a:r>
            <a:endParaRPr lang="en-US" altLang="zh-TW" sz="2000" b="1" dirty="0" smtClean="0"/>
          </a:p>
          <a:p>
            <a:pPr algn="just" eaLnBrk="1" hangingPunct="1">
              <a:buFont typeface="Wingdings" pitchFamily="2" charset="2"/>
              <a:buChar char="l"/>
            </a:pPr>
            <a:r>
              <a:rPr lang="zh-CN" altLang="en-US" sz="2000" b="1" dirty="0" smtClean="0">
                <a:cs typeface="华文中宋"/>
              </a:rPr>
              <a:t>忍耐政策。</a:t>
            </a:r>
            <a:endParaRPr lang="en-US" altLang="zh-CN" sz="2000" b="1" dirty="0" smtClean="0">
              <a:cs typeface="华文中宋"/>
            </a:endParaRPr>
          </a:p>
          <a:p>
            <a:pPr lvl="1" algn="just" eaLnBrk="1" hangingPunct="1">
              <a:buFontTx/>
              <a:buNone/>
            </a:pPr>
            <a:r>
              <a:rPr lang="zh-CN" altLang="en-US" sz="2000" b="1" dirty="0" smtClean="0">
                <a:cs typeface="华文中宋"/>
              </a:rPr>
              <a:t>立法機構不但沒有關閉或兼併破產的儲貸協會，反而決定維持這些機構的經營，期盼通過放鬆管制使他們交上好運而起死回生。這一政策被起了一個好聽的名字“忍耐”。關閉或兼併所有在</a:t>
            </a:r>
            <a:r>
              <a:rPr lang="en-US" altLang="zh-CN" sz="2000" b="1" dirty="0" smtClean="0">
                <a:cs typeface="华文中宋"/>
              </a:rPr>
              <a:t>1982</a:t>
            </a:r>
            <a:r>
              <a:rPr lang="zh-CN" altLang="en-US" sz="2000" b="1" dirty="0" smtClean="0">
                <a:cs typeface="华文中宋"/>
              </a:rPr>
              <a:t>年或</a:t>
            </a:r>
            <a:r>
              <a:rPr lang="en-US" altLang="zh-CN" sz="2000" b="1" dirty="0" smtClean="0">
                <a:cs typeface="华文中宋"/>
              </a:rPr>
              <a:t>1983</a:t>
            </a:r>
            <a:r>
              <a:rPr lang="zh-CN" altLang="en-US" sz="2000" b="1" dirty="0" smtClean="0">
                <a:cs typeface="华文中宋"/>
              </a:rPr>
              <a:t>年從技術上講已經破產的儲貸協會會耗盡</a:t>
            </a:r>
            <a:r>
              <a:rPr lang="zh-CN" altLang="en-US" sz="2000" b="1" dirty="0" smtClean="0">
                <a:solidFill>
                  <a:srgbClr val="FF0000"/>
                </a:solidFill>
                <a:cs typeface="华文中宋"/>
              </a:rPr>
              <a:t>聯邦儲貸保險公司（</a:t>
            </a:r>
            <a:r>
              <a:rPr lang="en-US" altLang="zh-CN" sz="2000" b="1" dirty="0" smtClean="0">
                <a:solidFill>
                  <a:srgbClr val="FF0000"/>
                </a:solidFill>
                <a:cs typeface="华文中宋"/>
              </a:rPr>
              <a:t>FSLIC</a:t>
            </a:r>
            <a:r>
              <a:rPr lang="zh-CN" altLang="en-US" sz="2000" b="1" dirty="0" smtClean="0">
                <a:cs typeface="华文中宋"/>
              </a:rPr>
              <a:t>）的全部保險基金。</a:t>
            </a:r>
            <a:r>
              <a:rPr lang="zh-CN" altLang="en-US" sz="2000" b="1" dirty="0" smtClean="0">
                <a:solidFill>
                  <a:srgbClr val="FF0000"/>
                </a:solidFill>
                <a:cs typeface="华文中宋"/>
              </a:rPr>
              <a:t>在</a:t>
            </a:r>
            <a:r>
              <a:rPr lang="en-US" altLang="zh-CN" sz="2000" b="1" dirty="0" smtClean="0">
                <a:solidFill>
                  <a:srgbClr val="FF0000"/>
                </a:solidFill>
                <a:cs typeface="华文中宋"/>
              </a:rPr>
              <a:t>1983</a:t>
            </a:r>
            <a:r>
              <a:rPr lang="zh-CN" altLang="en-US" sz="2000" b="1" dirty="0" smtClean="0">
                <a:solidFill>
                  <a:srgbClr val="FF0000"/>
                </a:solidFill>
                <a:cs typeface="华文中宋"/>
              </a:rPr>
              <a:t>年到</a:t>
            </a:r>
            <a:r>
              <a:rPr lang="en-US" altLang="zh-CN" sz="2000" b="1" dirty="0" smtClean="0">
                <a:solidFill>
                  <a:srgbClr val="FF0000"/>
                </a:solidFill>
                <a:cs typeface="华文中宋"/>
              </a:rPr>
              <a:t>1989</a:t>
            </a:r>
            <a:r>
              <a:rPr lang="zh-CN" altLang="en-US" sz="2000" b="1" dirty="0" smtClean="0">
                <a:solidFill>
                  <a:srgbClr val="FF0000"/>
                </a:solidFill>
                <a:cs typeface="华文中宋"/>
              </a:rPr>
              <a:t>年這一關鍵時期中的每一年，都有超過</a:t>
            </a:r>
            <a:r>
              <a:rPr lang="en-US" altLang="zh-CN" sz="2000" b="1" dirty="0" smtClean="0">
                <a:solidFill>
                  <a:srgbClr val="FF0000"/>
                </a:solidFill>
                <a:cs typeface="华文中宋"/>
              </a:rPr>
              <a:t>400</a:t>
            </a:r>
            <a:r>
              <a:rPr lang="zh-CN" altLang="en-US" sz="2000" b="1" dirty="0" smtClean="0">
                <a:solidFill>
                  <a:srgbClr val="FF0000"/>
                </a:solidFill>
                <a:cs typeface="华文中宋"/>
              </a:rPr>
              <a:t>家破產的儲貸協會繼續營業</a:t>
            </a:r>
            <a:r>
              <a:rPr lang="zh-CN" altLang="en-US" sz="2000" b="1" dirty="0" smtClean="0">
                <a:cs typeface="华文中宋"/>
              </a:rPr>
              <a:t>。為了執行這一“忍耐”政策，立法機構首先解除了對儲貸協會行業會計準則的控制。儘管已經有了相當寬厚的會計準則，由於該行業境況在</a:t>
            </a:r>
            <a:r>
              <a:rPr lang="en-US" altLang="zh-CN" sz="2000" b="1" dirty="0" smtClean="0">
                <a:cs typeface="华文中宋"/>
              </a:rPr>
              <a:t>70</a:t>
            </a:r>
            <a:r>
              <a:rPr lang="zh-CN" altLang="en-US" sz="2000" b="1" dirty="0" smtClean="0">
                <a:cs typeface="华文中宋"/>
              </a:rPr>
              <a:t>年代末的惡化，當局把最低</a:t>
            </a:r>
            <a:r>
              <a:rPr lang="zh-TW" altLang="en-US" sz="2000" b="1" dirty="0" smtClean="0"/>
              <a:t>資本比率</a:t>
            </a:r>
            <a:r>
              <a:rPr lang="zh-CN" altLang="en-US" sz="2000" b="1" dirty="0" smtClean="0">
                <a:cs typeface="华文中宋"/>
              </a:rPr>
              <a:t>要求從</a:t>
            </a:r>
            <a:r>
              <a:rPr lang="en-US" altLang="zh-CN" sz="2000" b="1" dirty="0" smtClean="0">
                <a:cs typeface="华文中宋"/>
              </a:rPr>
              <a:t>5%</a:t>
            </a:r>
            <a:r>
              <a:rPr lang="zh-CN" altLang="en-US" sz="2000" b="1" dirty="0" smtClean="0">
                <a:cs typeface="华文中宋"/>
              </a:rPr>
              <a:t>降低到</a:t>
            </a:r>
            <a:r>
              <a:rPr lang="en-US" altLang="zh-CN" sz="2000" b="1" dirty="0" smtClean="0">
                <a:cs typeface="华文中宋"/>
              </a:rPr>
              <a:t>1980</a:t>
            </a:r>
            <a:r>
              <a:rPr lang="zh-CN" altLang="en-US" sz="2000" b="1" dirty="0" smtClean="0">
                <a:cs typeface="华文中宋"/>
              </a:rPr>
              <a:t>年的</a:t>
            </a:r>
            <a:r>
              <a:rPr lang="en-US" altLang="zh-CN" sz="2000" b="1" dirty="0" smtClean="0">
                <a:cs typeface="华文中宋"/>
              </a:rPr>
              <a:t>4%</a:t>
            </a:r>
            <a:r>
              <a:rPr lang="zh-CN" altLang="en-US" sz="2000" b="1" dirty="0" smtClean="0">
                <a:cs typeface="华文中宋"/>
              </a:rPr>
              <a:t>，隨後降低到</a:t>
            </a:r>
            <a:r>
              <a:rPr lang="en-US" altLang="zh-CN" sz="2000" b="1" dirty="0" smtClean="0">
                <a:cs typeface="华文中宋"/>
              </a:rPr>
              <a:t>1983</a:t>
            </a:r>
            <a:r>
              <a:rPr lang="zh-CN" altLang="en-US" sz="2000" b="1" dirty="0" smtClean="0">
                <a:cs typeface="华文中宋"/>
              </a:rPr>
              <a:t>年</a:t>
            </a:r>
            <a:r>
              <a:rPr lang="en-US" altLang="zh-CN" sz="2000" b="1" dirty="0" smtClean="0">
                <a:cs typeface="华文中宋"/>
              </a:rPr>
              <a:t>3%</a:t>
            </a:r>
            <a:r>
              <a:rPr lang="zh-CN" altLang="en-US" sz="2000" b="1" dirty="0" smtClean="0">
                <a:cs typeface="华文中宋"/>
              </a:rPr>
              <a:t>。資本標準的降低，增加了道德風險問題。自有資本已經低到相當危險的境地，儲貸協會有了冒更大風險的願望，因為即使投資失敗它也不會有多大損失的。</a:t>
            </a:r>
          </a:p>
          <a:p>
            <a:pPr lvl="2"/>
            <a:endParaRPr lang="zh-TW" altLang="en-US" sz="20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內容版面配置區 2"/>
          <p:cNvSpPr>
            <a:spLocks noGrp="1"/>
          </p:cNvSpPr>
          <p:nvPr>
            <p:ph idx="1"/>
          </p:nvPr>
        </p:nvSpPr>
        <p:spPr>
          <a:xfrm>
            <a:off x="179388" y="1341438"/>
            <a:ext cx="8755062" cy="4906962"/>
          </a:xfrm>
        </p:spPr>
        <p:txBody>
          <a:bodyPr/>
          <a:lstStyle/>
          <a:p>
            <a:pPr algn="just" eaLnBrk="1" hangingPunct="1"/>
            <a:r>
              <a:rPr lang="zh-TW" altLang="en-US" b="1" dirty="0" smtClean="0"/>
              <a:t>鬆散的</a:t>
            </a:r>
            <a:r>
              <a:rPr lang="zh-CN" altLang="en-US" b="1" dirty="0" smtClean="0">
                <a:cs typeface="华文中宋"/>
              </a:rPr>
              <a:t>監管和</a:t>
            </a:r>
            <a:r>
              <a:rPr lang="en-US" altLang="zh-CN" b="1" dirty="0" smtClean="0">
                <a:cs typeface="华文中宋"/>
              </a:rPr>
              <a:t>FSLIC</a:t>
            </a:r>
            <a:r>
              <a:rPr lang="zh-CN" altLang="en-US" b="1" dirty="0" smtClean="0">
                <a:cs typeface="华文中宋"/>
              </a:rPr>
              <a:t>的資金</a:t>
            </a:r>
            <a:r>
              <a:rPr lang="zh-TW" altLang="en-US" b="1" dirty="0" smtClean="0"/>
              <a:t>不足</a:t>
            </a:r>
            <a:endParaRPr lang="en-US" altLang="zh-CN" b="1" dirty="0" smtClean="0">
              <a:cs typeface="华文中宋"/>
            </a:endParaRPr>
          </a:p>
          <a:p>
            <a:pPr lvl="1" algn="just" eaLnBrk="1" hangingPunct="1">
              <a:buFont typeface="Wingdings" pitchFamily="2" charset="2"/>
              <a:buChar char="u"/>
            </a:pPr>
            <a:r>
              <a:rPr lang="zh-CN" altLang="en-US" sz="2200" b="1" dirty="0" smtClean="0">
                <a:cs typeface="华文中宋"/>
              </a:rPr>
              <a:t>由於道德風險問題，雷根政府和立法機構（</a:t>
            </a:r>
            <a:r>
              <a:rPr lang="en-US" altLang="zh-CN" sz="2200" b="1" dirty="0" smtClean="0">
                <a:cs typeface="华文中宋"/>
              </a:rPr>
              <a:t>FHLBB</a:t>
            </a:r>
            <a:r>
              <a:rPr lang="zh-CN" altLang="en-US" sz="2200" b="1" dirty="0" smtClean="0">
                <a:cs typeface="华文中宋"/>
              </a:rPr>
              <a:t>和</a:t>
            </a:r>
            <a:r>
              <a:rPr lang="en-US" altLang="zh-CN" sz="2200" b="1" dirty="0" smtClean="0">
                <a:cs typeface="华文中宋"/>
              </a:rPr>
              <a:t>FSLIC</a:t>
            </a:r>
            <a:r>
              <a:rPr lang="zh-CN" altLang="en-US" sz="2200" b="1" dirty="0" smtClean="0">
                <a:cs typeface="华文中宋"/>
              </a:rPr>
              <a:t>）沒有主動地關閉破產的儲貸協會或至少對這些繼續營業的破產機構的行為進行強有力的監管。相反，政府拒絕了</a:t>
            </a:r>
            <a:r>
              <a:rPr lang="zh-TW" altLang="en-US" sz="2200" b="1" dirty="0" smtClean="0"/>
              <a:t>為</a:t>
            </a:r>
            <a:r>
              <a:rPr lang="zh-CN" altLang="en-US" sz="2200" b="1" dirty="0" smtClean="0">
                <a:cs typeface="华文中宋"/>
              </a:rPr>
              <a:t>儲貸協會的檢查人員提供更多資金的請求，耽誤了對正在減少的</a:t>
            </a:r>
            <a:r>
              <a:rPr lang="en-US" altLang="zh-CN" sz="2200" b="1" dirty="0" smtClean="0">
                <a:cs typeface="华文中宋"/>
              </a:rPr>
              <a:t>FSLIC</a:t>
            </a:r>
            <a:r>
              <a:rPr lang="zh-CN" altLang="en-US" sz="2200" b="1" dirty="0" smtClean="0">
                <a:cs typeface="华文中宋"/>
              </a:rPr>
              <a:t>保險基金的補充。</a:t>
            </a:r>
            <a:endParaRPr lang="en-US" altLang="zh-CN" sz="2200" b="1" dirty="0" smtClean="0">
              <a:cs typeface="华文中宋"/>
            </a:endParaRPr>
          </a:p>
          <a:p>
            <a:pPr lvl="1" algn="just" eaLnBrk="1" hangingPunct="1"/>
            <a:r>
              <a:rPr lang="zh-CN" altLang="en-US" sz="2000" b="1" dirty="0" smtClean="0">
                <a:cs typeface="华文中宋"/>
              </a:rPr>
              <a:t>至</a:t>
            </a:r>
            <a:r>
              <a:rPr lang="en-US" altLang="zh-CN" sz="2000" b="1" dirty="0" smtClean="0">
                <a:cs typeface="华文中宋"/>
              </a:rPr>
              <a:t>1986</a:t>
            </a:r>
            <a:r>
              <a:rPr lang="zh-CN" altLang="en-US" sz="2000" b="1" dirty="0" smtClean="0">
                <a:cs typeface="华文中宋"/>
              </a:rPr>
              <a:t>年，由於儲貸協會的虧損不斷增加威脅到了</a:t>
            </a:r>
            <a:r>
              <a:rPr lang="en-US" altLang="zh-CN" sz="2000" b="1" dirty="0" smtClean="0">
                <a:cs typeface="华文中宋"/>
              </a:rPr>
              <a:t>FSLIC</a:t>
            </a:r>
            <a:r>
              <a:rPr lang="zh-CN" altLang="en-US" sz="2000" b="1" dirty="0" smtClean="0">
                <a:cs typeface="华文中宋"/>
              </a:rPr>
              <a:t>保險基金的破產，所以雷根政府從國會請款</a:t>
            </a:r>
            <a:r>
              <a:rPr lang="en-US" altLang="zh-CN" sz="2000" b="1" dirty="0" smtClean="0">
                <a:cs typeface="华文中宋"/>
              </a:rPr>
              <a:t>150</a:t>
            </a:r>
            <a:r>
              <a:rPr lang="zh-CN" altLang="en-US" sz="2000" b="1" dirty="0" smtClean="0">
                <a:cs typeface="华文中宋"/>
              </a:rPr>
              <a:t>億美元予以資助。</a:t>
            </a:r>
            <a:r>
              <a:rPr lang="en-US" altLang="zh-CN" sz="2000" b="1" dirty="0" smtClean="0">
                <a:cs typeface="华文中宋"/>
              </a:rPr>
              <a:t>1987</a:t>
            </a:r>
            <a:r>
              <a:rPr lang="zh-CN" altLang="en-US" sz="2000" b="1" dirty="0" smtClean="0">
                <a:cs typeface="华文中宋"/>
              </a:rPr>
              <a:t>年國會通過</a:t>
            </a:r>
            <a:r>
              <a:rPr lang="en-US" altLang="zh-CN" sz="2000" b="1" dirty="0" smtClean="0">
                <a:cs typeface="华文中宋"/>
              </a:rPr>
              <a:t>《</a:t>
            </a:r>
            <a:r>
              <a:rPr lang="zh-CN" altLang="en-US" sz="2000" b="1" dirty="0" smtClean="0">
                <a:cs typeface="华文中宋"/>
              </a:rPr>
              <a:t>銀行業平等競爭法案</a:t>
            </a:r>
            <a:r>
              <a:rPr lang="en-US" altLang="zh-CN" sz="2000" b="1" dirty="0" smtClean="0">
                <a:cs typeface="华文中宋"/>
              </a:rPr>
              <a:t>》</a:t>
            </a:r>
            <a:r>
              <a:rPr lang="zh-TW" altLang="en-US" sz="2000" dirty="0" smtClean="0">
                <a:effectLst/>
              </a:rPr>
              <a:t>（</a:t>
            </a:r>
            <a:r>
              <a:rPr lang="en-US" altLang="zh-TW" sz="2000" dirty="0" smtClean="0">
                <a:effectLst/>
              </a:rPr>
              <a:t>The Competitive Equality Banking </a:t>
            </a:r>
            <a:r>
              <a:rPr lang="en-US" altLang="zh-TW" sz="2000" dirty="0" err="1" smtClean="0">
                <a:effectLst/>
              </a:rPr>
              <a:t>Act,CEBA</a:t>
            </a:r>
            <a:r>
              <a:rPr lang="en-US" altLang="zh-TW" sz="2000" dirty="0" smtClean="0">
                <a:effectLst/>
              </a:rPr>
              <a:t>)</a:t>
            </a:r>
            <a:r>
              <a:rPr lang="zh-CN" altLang="en-US" sz="2000" b="1" dirty="0" smtClean="0">
                <a:cs typeface="华文中宋"/>
              </a:rPr>
              <a:t>，</a:t>
            </a:r>
            <a:r>
              <a:rPr lang="zh-CN" altLang="en-US" sz="2000" b="1" dirty="0" smtClean="0">
                <a:cs typeface="华文中宋"/>
              </a:rPr>
              <a:t>該法案要求</a:t>
            </a:r>
            <a:r>
              <a:rPr lang="en-US" altLang="zh-CN" sz="2000" b="1" dirty="0" smtClean="0">
                <a:cs typeface="华文中宋"/>
              </a:rPr>
              <a:t>FHLBB</a:t>
            </a:r>
            <a:r>
              <a:rPr lang="zh-CN" altLang="en-US" sz="2000" b="1" dirty="0" smtClean="0">
                <a:cs typeface="华文中宋"/>
              </a:rPr>
              <a:t>繼續實行</a:t>
            </a:r>
            <a:r>
              <a:rPr lang="zh-CN" altLang="en-US" sz="2000" b="1" dirty="0" smtClean="0">
                <a:solidFill>
                  <a:srgbClr val="FF0000"/>
                </a:solidFill>
                <a:cs typeface="华文中宋"/>
              </a:rPr>
              <a:t>忍耐</a:t>
            </a:r>
            <a:r>
              <a:rPr lang="zh-CN" altLang="en-US" sz="2000" b="1" dirty="0" smtClean="0">
                <a:cs typeface="华文中宋"/>
              </a:rPr>
              <a:t>的政策，百家破產的儲貸協會被允許在以後的幾年內繼續營業，直到布希政府在</a:t>
            </a:r>
            <a:r>
              <a:rPr lang="en-US" altLang="zh-CN" sz="2000" b="1" dirty="0" smtClean="0">
                <a:solidFill>
                  <a:srgbClr val="FF0000"/>
                </a:solidFill>
                <a:cs typeface="华文中宋"/>
              </a:rPr>
              <a:t>1989</a:t>
            </a:r>
            <a:r>
              <a:rPr lang="zh-CN" altLang="en-US" sz="2000" b="1" dirty="0" smtClean="0">
                <a:solidFill>
                  <a:srgbClr val="FF0000"/>
                </a:solidFill>
                <a:cs typeface="华文中宋"/>
              </a:rPr>
              <a:t>年初就任時，儲貸協會危機才被公開</a:t>
            </a:r>
            <a:r>
              <a:rPr lang="zh-CN" altLang="en-US" sz="2000" b="1" dirty="0" smtClean="0">
                <a:cs typeface="华文中宋"/>
              </a:rPr>
              <a:t>。</a:t>
            </a:r>
          </a:p>
          <a:p>
            <a:pPr eaLnBrk="1" hangingPunct="1">
              <a:buFontTx/>
              <a:buNone/>
            </a:pPr>
            <a:endParaRPr lang="en-US" altLang="zh-CN" sz="2000" b="1" dirty="0" smtClean="0">
              <a:cs typeface="华文中宋"/>
            </a:endParaRPr>
          </a:p>
          <a:p>
            <a:endParaRPr lang="zh-TW" altLang="en-US" sz="2000" dirty="0" smtClean="0"/>
          </a:p>
        </p:txBody>
      </p:sp>
      <p:sp>
        <p:nvSpPr>
          <p:cNvPr id="4" name="標題 1"/>
          <p:cNvSpPr>
            <a:spLocks noGrp="1"/>
          </p:cNvSpPr>
          <p:nvPr>
            <p:ph type="title"/>
          </p:nvPr>
        </p:nvSpPr>
        <p:spPr>
          <a:xfrm>
            <a:off x="827088" y="333375"/>
            <a:ext cx="8107362" cy="863600"/>
          </a:xfrm>
        </p:spPr>
        <p:txBody>
          <a:bodyPr/>
          <a:lstStyle/>
          <a:p>
            <a:pPr>
              <a:defRPr/>
            </a:pPr>
            <a:r>
              <a:rPr lang="zh-TW" altLang="en-US" dirty="0" smtClean="0"/>
              <a:t>政府的作為</a:t>
            </a:r>
            <a:endParaRPr lang="zh-TW"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750" y="115888"/>
            <a:ext cx="8323263" cy="850900"/>
          </a:xfrm>
        </p:spPr>
        <p:txBody>
          <a:bodyPr/>
          <a:lstStyle/>
          <a:p>
            <a:pPr>
              <a:defRPr/>
            </a:pPr>
            <a:r>
              <a:rPr lang="zh-TW" altLang="en-US" dirty="0" smtClean="0"/>
              <a:t>最終處裡模式</a:t>
            </a:r>
            <a:endParaRPr lang="zh-TW" altLang="en-US" dirty="0"/>
          </a:p>
        </p:txBody>
      </p:sp>
      <p:sp>
        <p:nvSpPr>
          <p:cNvPr id="23555" name="內容版面配置區 2"/>
          <p:cNvSpPr>
            <a:spLocks noGrp="1"/>
          </p:cNvSpPr>
          <p:nvPr>
            <p:ph idx="1"/>
          </p:nvPr>
        </p:nvSpPr>
        <p:spPr>
          <a:xfrm>
            <a:off x="34924" y="981075"/>
            <a:ext cx="9109075" cy="5688013"/>
          </a:xfrm>
        </p:spPr>
        <p:txBody>
          <a:bodyPr/>
          <a:lstStyle/>
          <a:p>
            <a:r>
              <a:rPr lang="zh-CN" altLang="en-US" sz="2400" b="1" dirty="0" smtClean="0">
                <a:cs typeface="华文中宋"/>
              </a:rPr>
              <a:t>在</a:t>
            </a:r>
            <a:r>
              <a:rPr lang="en-US" altLang="zh-CN" sz="2400" b="1" dirty="0" smtClean="0">
                <a:cs typeface="华文中宋"/>
              </a:rPr>
              <a:t>1989</a:t>
            </a:r>
            <a:r>
              <a:rPr lang="zh-CN" altLang="en-US" sz="2400" b="1" dirty="0" smtClean="0">
                <a:cs typeface="华文中宋"/>
              </a:rPr>
              <a:t>年</a:t>
            </a:r>
            <a:r>
              <a:rPr lang="en-US" altLang="zh-CN" sz="2400" b="1" dirty="0" smtClean="0">
                <a:cs typeface="华文中宋"/>
              </a:rPr>
              <a:t>3</a:t>
            </a:r>
            <a:r>
              <a:rPr lang="zh-CN" altLang="en-US" sz="2400" b="1" dirty="0" smtClean="0">
                <a:cs typeface="华文中宋"/>
              </a:rPr>
              <a:t>月，頒佈了自</a:t>
            </a:r>
            <a:r>
              <a:rPr lang="en-US" altLang="zh-CN" sz="2400" b="1" dirty="0" smtClean="0">
                <a:cs typeface="华文中宋"/>
              </a:rPr>
              <a:t>30</a:t>
            </a:r>
            <a:r>
              <a:rPr lang="zh-CN" altLang="en-US" sz="2400" b="1" dirty="0" smtClean="0">
                <a:cs typeface="华文中宋"/>
              </a:rPr>
              <a:t>年代以來影響儲蓄行業的綜合性最強的法規，即</a:t>
            </a:r>
            <a:r>
              <a:rPr lang="en-US" altLang="zh-CN" sz="2400" b="1" dirty="0" smtClean="0">
                <a:cs typeface="华文中宋"/>
              </a:rPr>
              <a:t>《</a:t>
            </a:r>
            <a:r>
              <a:rPr lang="zh-CN" altLang="en-US" sz="2400" b="1" dirty="0" smtClean="0">
                <a:cs typeface="华文中宋"/>
              </a:rPr>
              <a:t>金融機構改革、復興和實施法案</a:t>
            </a:r>
            <a:r>
              <a:rPr lang="en-US" altLang="zh-CN" sz="2400" b="1" dirty="0" smtClean="0">
                <a:cs typeface="华文中宋"/>
              </a:rPr>
              <a:t>》</a:t>
            </a:r>
            <a:r>
              <a:rPr lang="zh-TW" altLang="en-US" sz="2400" dirty="0" smtClean="0"/>
              <a:t>（</a:t>
            </a:r>
            <a:r>
              <a:rPr lang="en-US" altLang="zh-TW" sz="2400" b="1" dirty="0"/>
              <a:t>Financial Institutions Reform Recovery and Enforcement Act,</a:t>
            </a:r>
            <a:r>
              <a:rPr lang="en-US" altLang="zh-TW" sz="2400" dirty="0"/>
              <a:t> </a:t>
            </a:r>
            <a:r>
              <a:rPr lang="en-US" altLang="zh-CN" sz="2400" b="1" dirty="0" smtClean="0">
                <a:cs typeface="华文中宋"/>
              </a:rPr>
              <a:t>FIRREA</a:t>
            </a:r>
            <a:r>
              <a:rPr lang="zh-CN" altLang="en-US" sz="2400" b="1" dirty="0" smtClean="0">
                <a:cs typeface="华文中宋"/>
              </a:rPr>
              <a:t>），</a:t>
            </a:r>
            <a:endParaRPr lang="en-US" altLang="zh-CN" sz="2400" b="1" dirty="0" smtClean="0">
              <a:cs typeface="华文中宋"/>
            </a:endParaRPr>
          </a:p>
          <a:p>
            <a:r>
              <a:rPr lang="zh-CN" altLang="en-US" sz="2400" b="1" dirty="0" smtClean="0">
                <a:cs typeface="华文中宋"/>
              </a:rPr>
              <a:t>該法案廢除了</a:t>
            </a:r>
            <a:r>
              <a:rPr lang="en-US" altLang="zh-CN" sz="2400" b="1" dirty="0" smtClean="0">
                <a:cs typeface="华文中宋"/>
              </a:rPr>
              <a:t>FHLBB</a:t>
            </a:r>
            <a:r>
              <a:rPr lang="zh-CN" altLang="en-US" sz="2400" b="1" dirty="0" smtClean="0">
                <a:cs typeface="华文中宋"/>
              </a:rPr>
              <a:t>和</a:t>
            </a:r>
            <a:r>
              <a:rPr lang="en-US" altLang="zh-CN" sz="2400" b="1" dirty="0" smtClean="0">
                <a:cs typeface="华文中宋"/>
              </a:rPr>
              <a:t>FSLIC</a:t>
            </a:r>
            <a:r>
              <a:rPr lang="zh-CN" altLang="en-US" sz="2400" b="1" dirty="0" smtClean="0">
                <a:cs typeface="华文中宋"/>
              </a:rPr>
              <a:t>。財政部</a:t>
            </a:r>
            <a:r>
              <a:rPr lang="zh-TW" altLang="en-US" sz="2400" b="1" dirty="0" smtClean="0"/>
              <a:t>設了</a:t>
            </a:r>
            <a:r>
              <a:rPr lang="zh-CN" altLang="en-US" sz="2400" b="1" dirty="0" smtClean="0">
                <a:cs typeface="华文中宋"/>
              </a:rPr>
              <a:t>一個新機構</a:t>
            </a:r>
            <a:r>
              <a:rPr lang="en-US" altLang="zh-TW" sz="2400" b="1" dirty="0" smtClean="0"/>
              <a:t>-</a:t>
            </a:r>
            <a:r>
              <a:rPr lang="zh-CN" altLang="en-US" sz="2400" b="1" dirty="0" smtClean="0">
                <a:cs typeface="华文中宋"/>
              </a:rPr>
              <a:t>儲蓄機構監管委員會（</a:t>
            </a:r>
            <a:r>
              <a:rPr lang="en-US" altLang="zh-CN" sz="2400" b="1" dirty="0" smtClean="0">
                <a:cs typeface="华文中宋"/>
              </a:rPr>
              <a:t>OTS</a:t>
            </a:r>
            <a:r>
              <a:rPr lang="zh-CN" altLang="en-US" sz="2400" b="1" dirty="0" smtClean="0">
                <a:cs typeface="华文中宋"/>
              </a:rPr>
              <a:t>）取代了</a:t>
            </a:r>
            <a:r>
              <a:rPr lang="en-US" altLang="zh-CN" sz="2400" b="1" dirty="0" smtClean="0">
                <a:cs typeface="华文中宋"/>
              </a:rPr>
              <a:t>FHLBB</a:t>
            </a:r>
            <a:r>
              <a:rPr lang="zh-CN" altLang="en-US" sz="2400" b="1" dirty="0" smtClean="0">
                <a:cs typeface="华文中宋"/>
              </a:rPr>
              <a:t>，聯邦存款保險公司（</a:t>
            </a:r>
            <a:r>
              <a:rPr lang="en-US" altLang="zh-CN" sz="2400" b="1" dirty="0" smtClean="0">
                <a:cs typeface="华文中宋"/>
              </a:rPr>
              <a:t>FDIC</a:t>
            </a:r>
            <a:r>
              <a:rPr lang="zh-CN" altLang="en-US" sz="2400" b="1" dirty="0" smtClean="0">
                <a:cs typeface="华文中宋"/>
              </a:rPr>
              <a:t>）取代了聯邦儲貸保險公司（</a:t>
            </a:r>
            <a:r>
              <a:rPr lang="en-US" altLang="zh-CN" sz="2400" b="1" dirty="0" smtClean="0">
                <a:cs typeface="华文中宋"/>
              </a:rPr>
              <a:t>FSLIC</a:t>
            </a:r>
            <a:r>
              <a:rPr lang="zh-CN" altLang="en-US" sz="2400" b="1" dirty="0" smtClean="0">
                <a:cs typeface="华文中宋"/>
              </a:rPr>
              <a:t>）的立法職能，創建了兩個新的保險基金：針對商業銀行的銀行保險基金（</a:t>
            </a:r>
            <a:r>
              <a:rPr lang="en-US" altLang="zh-CN" sz="2400" b="1" dirty="0" smtClean="0">
                <a:cs typeface="华文中宋"/>
              </a:rPr>
              <a:t>BIF</a:t>
            </a:r>
            <a:r>
              <a:rPr lang="zh-CN" altLang="en-US" sz="2400" b="1" dirty="0" smtClean="0">
                <a:cs typeface="华文中宋"/>
              </a:rPr>
              <a:t>）和針對儲蓄機構的儲貸協會保險基金（</a:t>
            </a:r>
            <a:r>
              <a:rPr lang="en-US" altLang="zh-CN" sz="2400" b="1" dirty="0" smtClean="0">
                <a:cs typeface="华文中宋"/>
              </a:rPr>
              <a:t>SAIF</a:t>
            </a:r>
            <a:r>
              <a:rPr lang="zh-CN" altLang="en-US" sz="2400" b="1" dirty="0" smtClean="0">
                <a:cs typeface="华文中宋"/>
              </a:rPr>
              <a:t>）。</a:t>
            </a:r>
            <a:endParaRPr lang="en-US" altLang="zh-CN" sz="2400" b="1" dirty="0" smtClean="0">
              <a:cs typeface="华文中宋"/>
            </a:endParaRPr>
          </a:p>
          <a:p>
            <a:r>
              <a:rPr lang="en-US" altLang="zh-CN" sz="2400" b="1" dirty="0" smtClean="0">
                <a:cs typeface="华文中宋"/>
              </a:rPr>
              <a:t>FIRREA</a:t>
            </a:r>
            <a:r>
              <a:rPr lang="zh-CN" altLang="en-US" sz="2400" b="1" dirty="0" smtClean="0">
                <a:cs typeface="华文中宋"/>
              </a:rPr>
              <a:t>還出於管理和幫助破產的儲蓄機構以及變現倒閉機構的資產的目的，創建了</a:t>
            </a:r>
            <a:r>
              <a:rPr lang="zh-TW" altLang="en-US" sz="2400" b="1" dirty="0" smtClean="0"/>
              <a:t>金融重建</a:t>
            </a:r>
            <a:r>
              <a:rPr lang="zh-CN" altLang="en-US" sz="2400" b="1" dirty="0" smtClean="0">
                <a:cs typeface="华文中宋"/>
              </a:rPr>
              <a:t>公司（</a:t>
            </a:r>
            <a:r>
              <a:rPr lang="en-US" altLang="zh-CN" sz="2400" b="1" dirty="0" smtClean="0">
                <a:cs typeface="华文中宋"/>
              </a:rPr>
              <a:t>RTC</a:t>
            </a:r>
            <a:r>
              <a:rPr lang="zh-CN" altLang="en-US" sz="2400" b="1" dirty="0" smtClean="0">
                <a:cs typeface="华文中宋"/>
              </a:rPr>
              <a:t>）。</a:t>
            </a:r>
            <a:r>
              <a:rPr lang="zh-CN" altLang="en-US" sz="2400" b="1" dirty="0" smtClean="0">
                <a:solidFill>
                  <a:srgbClr val="FF0000"/>
                </a:solidFill>
                <a:cs typeface="华文中宋"/>
              </a:rPr>
              <a:t>到</a:t>
            </a:r>
            <a:r>
              <a:rPr lang="en-US" altLang="zh-TW" sz="2400" b="1" dirty="0" smtClean="0">
                <a:solidFill>
                  <a:srgbClr val="FF0000"/>
                </a:solidFill>
              </a:rPr>
              <a:t>RTC</a:t>
            </a:r>
            <a:r>
              <a:rPr lang="en-US" altLang="zh-CN" sz="2400" b="1" dirty="0" smtClean="0">
                <a:solidFill>
                  <a:srgbClr val="FF0000"/>
                </a:solidFill>
                <a:cs typeface="华文中宋"/>
              </a:rPr>
              <a:t>1995</a:t>
            </a:r>
            <a:r>
              <a:rPr lang="zh-CN" altLang="en-US" sz="2400" b="1" dirty="0" smtClean="0">
                <a:solidFill>
                  <a:srgbClr val="FF0000"/>
                </a:solidFill>
                <a:cs typeface="华文中宋"/>
              </a:rPr>
              <a:t>年末關閉時為止，它共處理了</a:t>
            </a:r>
            <a:r>
              <a:rPr lang="en-US" altLang="zh-CN" sz="2400" b="1" dirty="0" smtClean="0">
                <a:solidFill>
                  <a:srgbClr val="FF0000"/>
                </a:solidFill>
                <a:cs typeface="华文中宋"/>
              </a:rPr>
              <a:t>747</a:t>
            </a:r>
            <a:r>
              <a:rPr lang="zh-CN" altLang="en-US" sz="2400" b="1" dirty="0" smtClean="0">
                <a:solidFill>
                  <a:srgbClr val="FF0000"/>
                </a:solidFill>
                <a:cs typeface="华文中宋"/>
              </a:rPr>
              <a:t>個破產和處於危機中的儲貸協會，</a:t>
            </a:r>
            <a:r>
              <a:rPr lang="zh-CN" altLang="en-US" sz="2400" b="1" dirty="0" smtClean="0">
                <a:cs typeface="华文中宋"/>
              </a:rPr>
              <a:t>而且使其從破產的儲蓄機構中接管過來的資產</a:t>
            </a:r>
            <a:r>
              <a:rPr lang="en-US" altLang="zh-CN" sz="2400" b="1" dirty="0" smtClean="0">
                <a:cs typeface="华文中宋"/>
              </a:rPr>
              <a:t>4500</a:t>
            </a:r>
            <a:r>
              <a:rPr lang="zh-CN" altLang="en-US" sz="2400" b="1" dirty="0" smtClean="0">
                <a:cs typeface="华文中宋"/>
              </a:rPr>
              <a:t>億美元的</a:t>
            </a:r>
            <a:r>
              <a:rPr lang="en-US" altLang="zh-CN" sz="2400" b="1" dirty="0" smtClean="0">
                <a:cs typeface="华文中宋"/>
              </a:rPr>
              <a:t>85%</a:t>
            </a:r>
            <a:r>
              <a:rPr lang="zh-CN" altLang="en-US" sz="2400" b="1" dirty="0" smtClean="0">
                <a:cs typeface="华文中宋"/>
              </a:rPr>
              <a:t>得到了恢復。</a:t>
            </a:r>
            <a:r>
              <a:rPr lang="zh-TW" altLang="en-US" sz="2400" b="1" dirty="0" smtClean="0"/>
              <a:t>美國</a:t>
            </a:r>
            <a:r>
              <a:rPr lang="zh-CN" altLang="en-US" sz="2400" b="1" dirty="0" smtClean="0">
                <a:cs typeface="华文中宋"/>
              </a:rPr>
              <a:t>國會沒有將處理的成本置於預算之中，而是創建了復興基金公司（</a:t>
            </a:r>
            <a:r>
              <a:rPr lang="en-US" altLang="zh-CN" sz="2400" b="1" dirty="0" smtClean="0">
                <a:cs typeface="华文中宋"/>
              </a:rPr>
              <a:t>RFC</a:t>
            </a:r>
            <a:r>
              <a:rPr lang="zh-CN" altLang="en-US" sz="2400" b="1" dirty="0" smtClean="0">
                <a:cs typeface="华文中宋"/>
              </a:rPr>
              <a:t>），通過發行債券來支付費用。</a:t>
            </a:r>
          </a:p>
          <a:p>
            <a:endParaRPr lang="zh-TW" altLang="en-US"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人壽保險公司的利率風險</a:t>
            </a:r>
            <a:endParaRPr lang="zh-TW" altLang="en-US" dirty="0"/>
          </a:p>
        </p:txBody>
      </p:sp>
      <p:sp>
        <p:nvSpPr>
          <p:cNvPr id="24579" name="內容版面配置區 2"/>
          <p:cNvSpPr>
            <a:spLocks noGrp="1"/>
          </p:cNvSpPr>
          <p:nvPr>
            <p:ph idx="1"/>
          </p:nvPr>
        </p:nvSpPr>
        <p:spPr>
          <a:xfrm>
            <a:off x="1116013" y="1447800"/>
            <a:ext cx="7818437" cy="4800600"/>
          </a:xfrm>
        </p:spPr>
        <p:txBody>
          <a:bodyPr/>
          <a:lstStyle/>
          <a:p>
            <a:r>
              <a:rPr lang="zh-TW" altLang="zh-TW" smtClean="0"/>
              <a:t>利差</a:t>
            </a:r>
            <a:r>
              <a:rPr lang="zh-TW" altLang="en-US" smtClean="0"/>
              <a:t>損</a:t>
            </a:r>
            <a:endParaRPr lang="en-US" altLang="zh-TW" smtClean="0"/>
          </a:p>
          <a:p>
            <a:pPr lvl="1"/>
            <a:r>
              <a:rPr lang="zh-TW" altLang="zh-TW" smtClean="0"/>
              <a:t>係指將</a:t>
            </a:r>
            <a:r>
              <a:rPr lang="zh-TW" altLang="en-US" smtClean="0"/>
              <a:t>資</a:t>
            </a:r>
            <a:r>
              <a:rPr lang="zh-TW" altLang="zh-TW" smtClean="0"/>
              <a:t>金運用的實際報酬率</a:t>
            </a:r>
            <a:r>
              <a:rPr lang="zh-TW" altLang="en-US" smtClean="0"/>
              <a:t>小</a:t>
            </a:r>
            <a:r>
              <a:rPr lang="zh-TW" altLang="zh-TW" smtClean="0"/>
              <a:t>於責任準備金計算所採用的</a:t>
            </a:r>
            <a:r>
              <a:rPr lang="zh-TW" altLang="en-US" smtClean="0"/>
              <a:t>預定利率</a:t>
            </a:r>
            <a:r>
              <a:rPr lang="zh-TW" altLang="zh-TW" smtClean="0"/>
              <a:t>時</a:t>
            </a:r>
            <a:r>
              <a:rPr lang="zh-TW" altLang="en-US" smtClean="0"/>
              <a:t>，</a:t>
            </a:r>
            <a:r>
              <a:rPr lang="zh-TW" altLang="zh-TW" smtClean="0"/>
              <a:t>產生的利差</a:t>
            </a:r>
            <a:r>
              <a:rPr lang="zh-TW" altLang="en-US" smtClean="0"/>
              <a:t>損失。</a:t>
            </a:r>
            <a:endParaRPr lang="en-US" altLang="zh-TW" smtClean="0"/>
          </a:p>
          <a:p>
            <a:r>
              <a:rPr lang="en-US" altLang="zh-TW" smtClean="0"/>
              <a:t>2000</a:t>
            </a:r>
            <a:r>
              <a:rPr lang="zh-TW" altLang="en-US" smtClean="0"/>
              <a:t>年後台灣陸續有三家保險公司倒閉被接管：國華</a:t>
            </a:r>
            <a:r>
              <a:rPr lang="en-US" altLang="zh-TW" smtClean="0"/>
              <a:t>(-883.68</a:t>
            </a:r>
            <a:r>
              <a:rPr lang="zh-TW" altLang="en-US" smtClean="0"/>
              <a:t>億</a:t>
            </a:r>
            <a:r>
              <a:rPr lang="en-US" altLang="zh-TW" smtClean="0"/>
              <a:t>)</a:t>
            </a:r>
            <a:r>
              <a:rPr lang="zh-TW" altLang="en-US" smtClean="0"/>
              <a:t>、國寶</a:t>
            </a:r>
            <a:r>
              <a:rPr lang="en-US" altLang="zh-TW" smtClean="0"/>
              <a:t>+</a:t>
            </a:r>
            <a:r>
              <a:rPr lang="zh-TW" altLang="en-US" smtClean="0"/>
              <a:t>幸福</a:t>
            </a:r>
            <a:r>
              <a:rPr lang="en-US" altLang="zh-TW" smtClean="0"/>
              <a:t>(303</a:t>
            </a:r>
            <a:r>
              <a:rPr lang="zh-TW" altLang="en-US" smtClean="0"/>
              <a:t>億</a:t>
            </a:r>
            <a:r>
              <a:rPr lang="en-US" altLang="zh-TW" smtClean="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日本市場利率</a:t>
            </a:r>
            <a:endParaRPr lang="zh-TW" alt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8344029" cy="5160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2294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0825" y="274638"/>
            <a:ext cx="8642350" cy="922337"/>
          </a:xfrm>
        </p:spPr>
        <p:txBody>
          <a:bodyPr>
            <a:normAutofit fontScale="90000"/>
          </a:bodyPr>
          <a:lstStyle/>
          <a:p>
            <a:pPr>
              <a:defRPr/>
            </a:pPr>
            <a:r>
              <a:rPr lang="zh-TW" altLang="en-US" sz="3200" dirty="0"/>
              <a:t>日本</a:t>
            </a:r>
            <a:r>
              <a:rPr lang="zh-TW" altLang="zh-TW" sz="3200" dirty="0" smtClean="0"/>
              <a:t>喪失清償能力的</a:t>
            </a:r>
            <a:r>
              <a:rPr lang="zh-TW" altLang="en-US" sz="3200" dirty="0" smtClean="0"/>
              <a:t>前</a:t>
            </a:r>
            <a:r>
              <a:rPr lang="en-US" altLang="zh-TW" sz="3200" dirty="0" smtClean="0"/>
              <a:t>4</a:t>
            </a:r>
            <a:r>
              <a:rPr lang="zh-TW" altLang="zh-TW" sz="3200" dirty="0" smtClean="0"/>
              <a:t>家人壽保險公司</a:t>
            </a:r>
            <a:r>
              <a:rPr lang="zh-TW" altLang="en-US" sz="3200" dirty="0" smtClean="0"/>
              <a:t>的處理過程</a:t>
            </a:r>
            <a:endParaRPr lang="zh-TW" altLang="en-US" sz="3200" dirty="0"/>
          </a:p>
        </p:txBody>
      </p:sp>
      <p:graphicFrame>
        <p:nvGraphicFramePr>
          <p:cNvPr id="3" name="表格 2"/>
          <p:cNvGraphicFramePr>
            <a:graphicFrameLocks noGrp="1"/>
          </p:cNvGraphicFramePr>
          <p:nvPr/>
        </p:nvGraphicFramePr>
        <p:xfrm>
          <a:off x="395288" y="1438275"/>
          <a:ext cx="8137525" cy="5018089"/>
        </p:xfrm>
        <a:graphic>
          <a:graphicData uri="http://schemas.openxmlformats.org/drawingml/2006/table">
            <a:tbl>
              <a:tblPr/>
              <a:tblGrid>
                <a:gridCol w="1171481"/>
                <a:gridCol w="1687650"/>
                <a:gridCol w="1759465"/>
                <a:gridCol w="1687650"/>
                <a:gridCol w="1831279"/>
              </a:tblGrid>
              <a:tr h="628690">
                <a:tc>
                  <a:txBody>
                    <a:bodyPr/>
                    <a:lstStyle/>
                    <a:p>
                      <a:pPr algn="l" fontAlgn="ctr"/>
                      <a:endParaRPr lang="zh-TW" altLang="en-US" sz="1800" b="0" i="0" u="none" strike="noStrike" dirty="0">
                        <a:solidFill>
                          <a:srgbClr val="000000"/>
                        </a:solidFill>
                        <a:latin typeface="新細明體"/>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日產生命</a:t>
                      </a:r>
                      <a:r>
                        <a:rPr lang="en-US" altLang="zh-TW" sz="1800" b="0" i="0" u="none" strike="noStrike" dirty="0">
                          <a:solidFill>
                            <a:srgbClr val="000000"/>
                          </a:solidFill>
                          <a:latin typeface="新細明體"/>
                        </a:rPr>
                        <a:t>(</a:t>
                      </a:r>
                      <a:r>
                        <a:rPr lang="zh-TW" altLang="en-US" sz="1800" b="0" i="0" u="none" strike="noStrike" dirty="0">
                          <a:solidFill>
                            <a:srgbClr val="000000"/>
                          </a:solidFill>
                          <a:latin typeface="新細明體"/>
                        </a:rPr>
                        <a:t>相互公司</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東邦生命</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相互公司</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第百生命</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相互公司</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大正生命</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相互公司</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75">
                <a:tc>
                  <a:txBody>
                    <a:bodyPr/>
                    <a:lstStyle/>
                    <a:p>
                      <a:pPr algn="l" fontAlgn="ctr"/>
                      <a:r>
                        <a:rPr lang="zh-TW" altLang="en-US" sz="1800" b="0" i="0" u="none" strike="noStrike">
                          <a:solidFill>
                            <a:srgbClr val="000000"/>
                          </a:solidFill>
                          <a:latin typeface="新細明體"/>
                        </a:rPr>
                        <a:t>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保險業法規定程序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保險業法規定程序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保險業法規定程序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保險業法規定程序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75">
                <a:tc>
                  <a:txBody>
                    <a:bodyPr/>
                    <a:lstStyle/>
                    <a:p>
                      <a:pPr algn="l" fontAlgn="ctr"/>
                      <a:r>
                        <a:rPr lang="zh-TW" altLang="en-US" sz="1800" b="0" i="0" u="none" strike="noStrike">
                          <a:solidFill>
                            <a:srgbClr val="000000"/>
                          </a:solidFill>
                          <a:latin typeface="新細明體"/>
                        </a:rPr>
                        <a:t>處裡開始日</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1997/4/25</a:t>
                      </a:r>
                      <a:r>
                        <a:rPr lang="zh-TW" altLang="en-US" sz="1800" b="0" i="0" u="none" strike="noStrike">
                          <a:solidFill>
                            <a:srgbClr val="000000"/>
                          </a:solidFill>
                          <a:latin typeface="新細明體"/>
                        </a:rPr>
                        <a:t>停業，同日管理命令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dirty="0">
                          <a:solidFill>
                            <a:srgbClr val="000000"/>
                          </a:solidFill>
                          <a:latin typeface="新細明體"/>
                        </a:rPr>
                        <a:t>1999/6/4</a:t>
                      </a:r>
                      <a:r>
                        <a:rPr lang="zh-TW" altLang="en-US" sz="1800" b="0" i="0" u="none" strike="noStrike" dirty="0">
                          <a:solidFill>
                            <a:srgbClr val="000000"/>
                          </a:solidFill>
                          <a:latin typeface="新細明體"/>
                        </a:rPr>
                        <a:t>停業，</a:t>
                      </a:r>
                      <a:r>
                        <a:rPr lang="en-US" altLang="zh-TW" sz="1800" b="0" i="0" u="none" strike="noStrike" dirty="0">
                          <a:solidFill>
                            <a:srgbClr val="000000"/>
                          </a:solidFill>
                          <a:latin typeface="新細明體"/>
                        </a:rPr>
                        <a:t>1999/6/5</a:t>
                      </a:r>
                      <a:r>
                        <a:rPr lang="zh-TW" altLang="en-US" sz="1800" b="0" i="0" u="none" strike="noStrike" dirty="0">
                          <a:solidFill>
                            <a:srgbClr val="000000"/>
                          </a:solidFill>
                          <a:latin typeface="新細明體"/>
                        </a:rPr>
                        <a:t>管理命令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2000/5/31</a:t>
                      </a:r>
                      <a:r>
                        <a:rPr lang="zh-TW" altLang="en-US" sz="1800" b="0" i="0" u="none" strike="noStrike">
                          <a:solidFill>
                            <a:srgbClr val="000000"/>
                          </a:solidFill>
                          <a:latin typeface="新細明體"/>
                        </a:rPr>
                        <a:t>停業，</a:t>
                      </a:r>
                      <a:r>
                        <a:rPr lang="en-US" altLang="zh-TW" sz="1800" b="0" i="0" u="none" strike="noStrike">
                          <a:solidFill>
                            <a:srgbClr val="000000"/>
                          </a:solidFill>
                          <a:latin typeface="新細明體"/>
                        </a:rPr>
                        <a:t>2000/6/1</a:t>
                      </a:r>
                      <a:r>
                        <a:rPr lang="zh-TW" altLang="en-US" sz="1800" b="0" i="0" u="none" strike="noStrike">
                          <a:solidFill>
                            <a:srgbClr val="000000"/>
                          </a:solidFill>
                          <a:latin typeface="新細明體"/>
                        </a:rPr>
                        <a:t>管理命令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2000/8/28</a:t>
                      </a:r>
                      <a:r>
                        <a:rPr lang="zh-TW" altLang="en-US" sz="1800" b="0" i="0" u="none" strike="noStrike">
                          <a:solidFill>
                            <a:srgbClr val="000000"/>
                          </a:solidFill>
                          <a:latin typeface="新細明體"/>
                        </a:rPr>
                        <a:t>停業，</a:t>
                      </a:r>
                      <a:r>
                        <a:rPr lang="en-US" altLang="zh-TW" sz="1800" b="0" i="0" u="none" strike="noStrike">
                          <a:solidFill>
                            <a:srgbClr val="000000"/>
                          </a:solidFill>
                          <a:latin typeface="新細明體"/>
                        </a:rPr>
                        <a:t>2000/8/29</a:t>
                      </a:r>
                      <a:r>
                        <a:rPr lang="zh-TW" altLang="en-US" sz="1800" b="0" i="0" u="none" strike="noStrike">
                          <a:solidFill>
                            <a:srgbClr val="000000"/>
                          </a:solidFill>
                          <a:latin typeface="新細明體"/>
                        </a:rPr>
                        <a:t>管理命令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75">
                <a:tc>
                  <a:txBody>
                    <a:bodyPr/>
                    <a:lstStyle/>
                    <a:p>
                      <a:pPr algn="l" fontAlgn="ctr"/>
                      <a:r>
                        <a:rPr lang="zh-TW" altLang="en-US" sz="1800" b="0" i="0" u="none" strike="noStrike">
                          <a:solidFill>
                            <a:srgbClr val="000000"/>
                          </a:solidFill>
                          <a:latin typeface="新細明體"/>
                        </a:rPr>
                        <a:t>負債超過資產額度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約</a:t>
                      </a:r>
                      <a:r>
                        <a:rPr lang="en-US" altLang="zh-TW" sz="1800" b="0" i="0" u="none" strike="noStrike">
                          <a:solidFill>
                            <a:srgbClr val="000000"/>
                          </a:solidFill>
                          <a:latin typeface="新細明體"/>
                        </a:rPr>
                        <a:t>3,029</a:t>
                      </a:r>
                      <a:r>
                        <a:rPr lang="zh-TW" altLang="en-US" sz="1800" b="0" i="0" u="none" strike="noStrike">
                          <a:solidFill>
                            <a:srgbClr val="000000"/>
                          </a:solidFill>
                          <a:latin typeface="新細明體"/>
                        </a:rPr>
                        <a:t>億日圓 </a:t>
                      </a:r>
                      <a:r>
                        <a:rPr lang="en-US" altLang="zh-TW" sz="1800" b="0" i="0" u="none" strike="noStrike">
                          <a:solidFill>
                            <a:srgbClr val="000000"/>
                          </a:solidFill>
                          <a:latin typeface="新細明體"/>
                        </a:rPr>
                        <a:t>(1997</a:t>
                      </a:r>
                      <a:r>
                        <a:rPr lang="zh-TW" altLang="en-US" sz="1800" b="0" i="0" u="none" strike="noStrike">
                          <a:solidFill>
                            <a:srgbClr val="000000"/>
                          </a:solidFill>
                          <a:latin typeface="新細明體"/>
                        </a:rPr>
                        <a:t>年</a:t>
                      </a:r>
                      <a:r>
                        <a:rPr lang="en-US" altLang="zh-TW" sz="1800" b="0" i="0" u="none" strike="noStrike">
                          <a:solidFill>
                            <a:srgbClr val="000000"/>
                          </a:solidFill>
                          <a:latin typeface="新細明體"/>
                        </a:rPr>
                        <a:t>5</a:t>
                      </a:r>
                      <a:r>
                        <a:rPr lang="zh-TW" altLang="en-US" sz="1800" b="0" i="0" u="none" strike="noStrike">
                          <a:solidFill>
                            <a:srgbClr val="000000"/>
                          </a:solidFill>
                          <a:latin typeface="新細明體"/>
                        </a:rPr>
                        <a:t>月</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約</a:t>
                      </a:r>
                      <a:r>
                        <a:rPr lang="en-US" altLang="zh-TW" sz="1800" b="0" i="0" u="none" strike="noStrike" dirty="0">
                          <a:solidFill>
                            <a:srgbClr val="000000"/>
                          </a:solidFill>
                          <a:latin typeface="新細明體"/>
                        </a:rPr>
                        <a:t>6,500</a:t>
                      </a:r>
                      <a:r>
                        <a:rPr lang="zh-TW" altLang="en-US" sz="1800" b="0" i="0" u="none" strike="noStrike" dirty="0">
                          <a:solidFill>
                            <a:srgbClr val="000000"/>
                          </a:solidFill>
                          <a:latin typeface="新細明體"/>
                        </a:rPr>
                        <a:t>億日圓 </a:t>
                      </a:r>
                      <a:r>
                        <a:rPr lang="en-US" altLang="zh-TW" sz="1800" b="0" i="0" u="none" strike="noStrike" dirty="0">
                          <a:solidFill>
                            <a:srgbClr val="000000"/>
                          </a:solidFill>
                          <a:latin typeface="新細明體"/>
                        </a:rPr>
                        <a:t>(1999</a:t>
                      </a:r>
                      <a:r>
                        <a:rPr lang="zh-TW" altLang="en-US" sz="1800" b="0" i="0" u="none" strike="noStrike" dirty="0">
                          <a:solidFill>
                            <a:srgbClr val="000000"/>
                          </a:solidFill>
                          <a:latin typeface="新細明體"/>
                        </a:rPr>
                        <a:t>年</a:t>
                      </a:r>
                      <a:r>
                        <a:rPr lang="en-US" altLang="zh-TW" sz="1800" b="0" i="0" u="none" strike="noStrike" dirty="0">
                          <a:solidFill>
                            <a:srgbClr val="000000"/>
                          </a:solidFill>
                          <a:latin typeface="新細明體"/>
                        </a:rPr>
                        <a:t>9</a:t>
                      </a:r>
                      <a:r>
                        <a:rPr lang="zh-TW" altLang="en-US" sz="1800" b="0" i="0" u="none" strike="noStrike" dirty="0">
                          <a:solidFill>
                            <a:srgbClr val="000000"/>
                          </a:solidFill>
                          <a:latin typeface="新細明體"/>
                        </a:rPr>
                        <a:t>月</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約</a:t>
                      </a:r>
                      <a:r>
                        <a:rPr lang="en-US" altLang="zh-TW" sz="1800" b="0" i="0" u="none" strike="noStrike" dirty="0">
                          <a:solidFill>
                            <a:srgbClr val="000000"/>
                          </a:solidFill>
                          <a:latin typeface="新細明體"/>
                        </a:rPr>
                        <a:t>3,177</a:t>
                      </a:r>
                      <a:r>
                        <a:rPr lang="zh-TW" altLang="en-US" sz="1800" b="0" i="0" u="none" strike="noStrike" dirty="0">
                          <a:solidFill>
                            <a:srgbClr val="000000"/>
                          </a:solidFill>
                          <a:latin typeface="新細明體"/>
                        </a:rPr>
                        <a:t>億日圓 </a:t>
                      </a:r>
                      <a:r>
                        <a:rPr lang="en-US" altLang="zh-TW" sz="1800" b="0" i="0" u="none" strike="noStrike" dirty="0">
                          <a:solidFill>
                            <a:srgbClr val="000000"/>
                          </a:solidFill>
                          <a:latin typeface="新細明體"/>
                        </a:rPr>
                        <a:t>(2000</a:t>
                      </a:r>
                      <a:r>
                        <a:rPr lang="zh-TW" altLang="en-US" sz="1800" b="0" i="0" u="none" strike="noStrike" dirty="0">
                          <a:solidFill>
                            <a:srgbClr val="000000"/>
                          </a:solidFill>
                          <a:latin typeface="新細明體"/>
                        </a:rPr>
                        <a:t>年</a:t>
                      </a:r>
                      <a:r>
                        <a:rPr lang="en-US" altLang="zh-TW" sz="1800" b="0" i="0" u="none" strike="noStrike" dirty="0">
                          <a:solidFill>
                            <a:srgbClr val="000000"/>
                          </a:solidFill>
                          <a:latin typeface="新細明體"/>
                        </a:rPr>
                        <a:t>9</a:t>
                      </a:r>
                      <a:r>
                        <a:rPr lang="zh-TW" altLang="en-US" sz="1800" b="0" i="0" u="none" strike="noStrike" dirty="0">
                          <a:solidFill>
                            <a:srgbClr val="000000"/>
                          </a:solidFill>
                          <a:latin typeface="新細明體"/>
                        </a:rPr>
                        <a:t>月</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約</a:t>
                      </a:r>
                      <a:r>
                        <a:rPr lang="en-US" altLang="zh-TW" sz="1800" b="0" i="0" u="none" strike="noStrike">
                          <a:solidFill>
                            <a:srgbClr val="000000"/>
                          </a:solidFill>
                          <a:latin typeface="新細明體"/>
                        </a:rPr>
                        <a:t>365</a:t>
                      </a:r>
                      <a:r>
                        <a:rPr lang="zh-TW" altLang="en-US" sz="1800" b="0" i="0" u="none" strike="noStrike">
                          <a:solidFill>
                            <a:srgbClr val="000000"/>
                          </a:solidFill>
                          <a:latin typeface="新細明體"/>
                        </a:rPr>
                        <a:t>億日圓 </a:t>
                      </a:r>
                      <a:r>
                        <a:rPr lang="en-US" altLang="zh-TW" sz="1800" b="0" i="0" u="none" strike="noStrike">
                          <a:solidFill>
                            <a:srgbClr val="000000"/>
                          </a:solidFill>
                          <a:latin typeface="新細明體"/>
                        </a:rPr>
                        <a:t>(2000</a:t>
                      </a:r>
                      <a:r>
                        <a:rPr lang="zh-TW" altLang="en-US" sz="1800" b="0" i="0" u="none" strike="noStrike">
                          <a:solidFill>
                            <a:srgbClr val="000000"/>
                          </a:solidFill>
                          <a:latin typeface="新細明體"/>
                        </a:rPr>
                        <a:t>年</a:t>
                      </a:r>
                      <a:r>
                        <a:rPr lang="en-US" altLang="zh-TW" sz="1800" b="0" i="0" u="none" strike="noStrike">
                          <a:solidFill>
                            <a:srgbClr val="000000"/>
                          </a:solidFill>
                          <a:latin typeface="新細明體"/>
                        </a:rPr>
                        <a:t>8</a:t>
                      </a:r>
                      <a:r>
                        <a:rPr lang="zh-TW" altLang="en-US" sz="1800" b="0" i="0" u="none" strike="noStrike">
                          <a:solidFill>
                            <a:srgbClr val="000000"/>
                          </a:solidFill>
                          <a:latin typeface="新細明體"/>
                        </a:rPr>
                        <a:t>月</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75">
                <a:tc>
                  <a:txBody>
                    <a:bodyPr/>
                    <a:lstStyle/>
                    <a:p>
                      <a:pPr algn="l" fontAlgn="ctr"/>
                      <a:r>
                        <a:rPr lang="zh-TW" altLang="en-US" sz="1800" b="0" i="0" u="none" strike="noStrike">
                          <a:solidFill>
                            <a:srgbClr val="000000"/>
                          </a:solidFill>
                          <a:latin typeface="新細明體"/>
                        </a:rPr>
                        <a:t>承接之保險公司</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solidFill>
                            <a:srgbClr val="000000"/>
                          </a:solidFill>
                          <a:latin typeface="新細明體"/>
                        </a:rPr>
                        <a:t>Prudencial(</a:t>
                      </a:r>
                      <a:r>
                        <a:rPr lang="zh-TW" altLang="en-US" sz="1800" b="0" i="0" u="none" strike="noStrike">
                          <a:solidFill>
                            <a:srgbClr val="000000"/>
                          </a:solidFill>
                          <a:latin typeface="新細明體"/>
                        </a:rPr>
                        <a:t>美</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solidFill>
                            <a:srgbClr val="000000"/>
                          </a:solidFill>
                          <a:latin typeface="新細明體"/>
                        </a:rPr>
                        <a:t>AIG edison</a:t>
                      </a:r>
                      <a:r>
                        <a:rPr lang="zh-TW" altLang="en-US" sz="1800" b="0" i="0" u="none" strike="noStrike">
                          <a:solidFill>
                            <a:srgbClr val="000000"/>
                          </a:solidFill>
                          <a:latin typeface="新細明體"/>
                        </a:rPr>
                        <a:t>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solidFill>
                            <a:srgbClr val="000000"/>
                          </a:solidFill>
                          <a:latin typeface="新細明體"/>
                        </a:rPr>
                        <a:t>Manulife</a:t>
                      </a:r>
                      <a:r>
                        <a:rPr lang="zh-TW" altLang="en-US" sz="1800" b="0" i="0" u="none" strike="noStrike" dirty="0">
                          <a:solidFill>
                            <a:srgbClr val="000000"/>
                          </a:solidFill>
                          <a:latin typeface="新細明體"/>
                        </a:rPr>
                        <a:t>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大和生命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3012">
                <a:tc>
                  <a:txBody>
                    <a:bodyPr/>
                    <a:lstStyle/>
                    <a:p>
                      <a:pPr algn="l" fontAlgn="ctr"/>
                      <a:r>
                        <a:rPr lang="zh-TW" altLang="en-US" sz="1800" b="0" i="0" u="none" strike="noStrike">
                          <a:solidFill>
                            <a:srgbClr val="000000"/>
                          </a:solidFill>
                          <a:latin typeface="新細明體"/>
                        </a:rPr>
                        <a:t>要保人保障機構的資金援助額度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dirty="0">
                          <a:solidFill>
                            <a:srgbClr val="000000"/>
                          </a:solidFill>
                          <a:latin typeface="新細明體"/>
                        </a:rPr>
                        <a:t>2,000</a:t>
                      </a:r>
                      <a:r>
                        <a:rPr lang="zh-TW" altLang="en-US" sz="1800" b="0" i="0" u="none" strike="noStrike" dirty="0">
                          <a:solidFill>
                            <a:srgbClr val="000000"/>
                          </a:solidFill>
                          <a:latin typeface="新細明體"/>
                        </a:rPr>
                        <a:t>億日圓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3,663</a:t>
                      </a:r>
                      <a:r>
                        <a:rPr lang="zh-TW" altLang="en-US" sz="1800" b="0" i="0" u="none" strike="noStrike">
                          <a:solidFill>
                            <a:srgbClr val="000000"/>
                          </a:solidFill>
                          <a:latin typeface="新細明體"/>
                        </a:rPr>
                        <a:t>億日圓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1,450</a:t>
                      </a:r>
                      <a:r>
                        <a:rPr lang="zh-TW" altLang="en-US" sz="1800" b="0" i="0" u="none" strike="noStrike">
                          <a:solidFill>
                            <a:srgbClr val="000000"/>
                          </a:solidFill>
                          <a:latin typeface="新細明體"/>
                        </a:rPr>
                        <a:t>億日圓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dirty="0">
                          <a:solidFill>
                            <a:srgbClr val="000000"/>
                          </a:solidFill>
                          <a:latin typeface="新細明體"/>
                        </a:rPr>
                        <a:t>267</a:t>
                      </a:r>
                      <a:r>
                        <a:rPr lang="zh-TW" altLang="en-US" sz="1800" b="0" i="0" u="none" strike="noStrike" dirty="0">
                          <a:solidFill>
                            <a:srgbClr val="000000"/>
                          </a:solidFill>
                          <a:latin typeface="新細明體"/>
                        </a:rPr>
                        <a:t>億日圓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75">
                <a:tc>
                  <a:txBody>
                    <a:bodyPr/>
                    <a:lstStyle/>
                    <a:p>
                      <a:pPr algn="l" fontAlgn="ctr"/>
                      <a:r>
                        <a:rPr lang="zh-TW" altLang="en-US" sz="1800" b="0" i="0" u="none" strike="noStrike">
                          <a:solidFill>
                            <a:srgbClr val="000000"/>
                          </a:solidFill>
                          <a:latin typeface="新細明體"/>
                        </a:rPr>
                        <a:t>縮減責任準備金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零縮減</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原則上</a:t>
                      </a:r>
                      <a:r>
                        <a:rPr lang="zh-TW" altLang="en-US" sz="1800" b="0" i="0" u="none" strike="noStrike" dirty="0" smtClean="0">
                          <a:solidFill>
                            <a:srgbClr val="000000"/>
                          </a:solidFill>
                          <a:latin typeface="新細明體"/>
                        </a:rPr>
                        <a:t>縮減至</a:t>
                      </a:r>
                      <a:r>
                        <a:rPr lang="en-US" altLang="zh-TW" sz="1800" b="0" i="0" u="none" strike="noStrike" dirty="0" smtClean="0">
                          <a:solidFill>
                            <a:srgbClr val="000000"/>
                          </a:solidFill>
                          <a:latin typeface="新細明體"/>
                        </a:rPr>
                        <a:t>90</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原則上</a:t>
                      </a:r>
                      <a:r>
                        <a:rPr lang="zh-TW" altLang="en-US" sz="1800" b="0" i="0" u="none" strike="noStrike" dirty="0" smtClean="0">
                          <a:solidFill>
                            <a:srgbClr val="000000"/>
                          </a:solidFill>
                          <a:latin typeface="新細明體"/>
                        </a:rPr>
                        <a:t>縮減至</a:t>
                      </a:r>
                      <a:r>
                        <a:rPr lang="en-US" altLang="zh-TW" sz="1800" b="0" i="0" u="none" strike="noStrike" dirty="0" smtClean="0">
                          <a:solidFill>
                            <a:srgbClr val="000000"/>
                          </a:solidFill>
                          <a:latin typeface="新細明體"/>
                        </a:rPr>
                        <a:t>91</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原則上</a:t>
                      </a:r>
                      <a:r>
                        <a:rPr lang="zh-TW" altLang="en-US" sz="1800" b="0" i="0" u="none" strike="noStrike" dirty="0" smtClean="0">
                          <a:solidFill>
                            <a:srgbClr val="000000"/>
                          </a:solidFill>
                          <a:latin typeface="新細明體"/>
                        </a:rPr>
                        <a:t>縮減至</a:t>
                      </a:r>
                      <a:r>
                        <a:rPr lang="en-US" altLang="zh-TW" sz="1800" b="0" i="0" u="none" strike="noStrike" dirty="0" smtClean="0">
                          <a:solidFill>
                            <a:srgbClr val="000000"/>
                          </a:solidFill>
                          <a:latin typeface="新細明體"/>
                        </a:rPr>
                        <a:t>92</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37">
                <a:tc>
                  <a:txBody>
                    <a:bodyPr/>
                    <a:lstStyle/>
                    <a:p>
                      <a:pPr algn="l" fontAlgn="ctr"/>
                      <a:r>
                        <a:rPr lang="zh-TW" altLang="en-US" sz="1800" b="0" i="0" u="none" strike="noStrike">
                          <a:solidFill>
                            <a:srgbClr val="000000"/>
                          </a:solidFill>
                          <a:latin typeface="新細明體"/>
                        </a:rPr>
                        <a:t>預定利率</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2.75%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75">
                <a:tc>
                  <a:txBody>
                    <a:bodyPr/>
                    <a:lstStyle/>
                    <a:p>
                      <a:pPr algn="l" fontAlgn="ctr"/>
                      <a:r>
                        <a:rPr lang="zh-TW" altLang="en-US" sz="1800" b="0" i="0" u="none" strike="noStrike">
                          <a:solidFill>
                            <a:srgbClr val="000000"/>
                          </a:solidFill>
                          <a:latin typeface="新細明體"/>
                        </a:rPr>
                        <a:t>程序完成日</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1997/10/1</a:t>
                      </a:r>
                      <a:r>
                        <a:rPr lang="zh-TW" altLang="en-US" sz="1800" b="0" i="0" u="none" strike="noStrike">
                          <a:solidFill>
                            <a:srgbClr val="000000"/>
                          </a:solidFill>
                          <a:latin typeface="新細明體"/>
                        </a:rPr>
                        <a:t>契約移轉</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2000/3/1</a:t>
                      </a:r>
                      <a:r>
                        <a:rPr lang="zh-TW" altLang="en-US" sz="1800" b="0" i="0" u="none" strike="noStrike">
                          <a:solidFill>
                            <a:srgbClr val="000000"/>
                          </a:solidFill>
                          <a:latin typeface="新細明體"/>
                        </a:rPr>
                        <a:t>契約移轉</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2001/4/2</a:t>
                      </a:r>
                      <a:r>
                        <a:rPr lang="zh-TW" altLang="en-US" sz="1800" b="0" i="0" u="none" strike="noStrike">
                          <a:solidFill>
                            <a:srgbClr val="000000"/>
                          </a:solidFill>
                          <a:latin typeface="新細明體"/>
                        </a:rPr>
                        <a:t>契約移轉</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dirty="0">
                          <a:solidFill>
                            <a:srgbClr val="000000"/>
                          </a:solidFill>
                          <a:latin typeface="新細明體"/>
                        </a:rPr>
                        <a:t>2001/3/31</a:t>
                      </a:r>
                      <a:r>
                        <a:rPr lang="zh-TW" altLang="en-US" sz="1800" b="0" i="0" u="none" strike="noStrike" dirty="0">
                          <a:solidFill>
                            <a:srgbClr val="000000"/>
                          </a:solidFill>
                          <a:latin typeface="新細明體"/>
                        </a:rPr>
                        <a:t>契約移轉</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在法院監度下進行重整</a:t>
            </a:r>
            <a:endParaRPr lang="zh-TW" altLang="en-US" dirty="0"/>
          </a:p>
        </p:txBody>
      </p:sp>
      <p:sp>
        <p:nvSpPr>
          <p:cNvPr id="3" name="內容版面配置區 2"/>
          <p:cNvSpPr>
            <a:spLocks noGrp="1"/>
          </p:cNvSpPr>
          <p:nvPr>
            <p:ph idx="1"/>
          </p:nvPr>
        </p:nvSpPr>
        <p:spPr>
          <a:xfrm>
            <a:off x="900113" y="1447800"/>
            <a:ext cx="8034337" cy="4800600"/>
          </a:xfrm>
        </p:spPr>
        <p:txBody>
          <a:bodyPr>
            <a:normAutofit fontScale="92500" lnSpcReduction="10000"/>
          </a:bodyPr>
          <a:lstStyle/>
          <a:p>
            <a:pPr>
              <a:defRPr/>
            </a:pPr>
            <a:r>
              <a:rPr lang="en-US" altLang="zh-TW" dirty="0" smtClean="0"/>
              <a:t>1996</a:t>
            </a:r>
            <a:r>
              <a:rPr lang="zh-TW" altLang="zh-TW" dirty="0" smtClean="0"/>
              <a:t>年制訂的｢金融機構重整特別法｣，問題保險公司可自行向法院申請重整，在</a:t>
            </a:r>
            <a:r>
              <a:rPr lang="zh-TW" altLang="zh-TW" dirty="0" smtClean="0">
                <a:solidFill>
                  <a:srgbClr val="FF0000"/>
                </a:solidFill>
              </a:rPr>
              <a:t>法院</a:t>
            </a:r>
            <a:r>
              <a:rPr lang="zh-TW" altLang="zh-TW" dirty="0" smtClean="0"/>
              <a:t>監督下進行退場程序；但主管機關如認為該問題保險公司之持續經營，將有可能損及要保人權益之虞時，亦可主動向法院提出申請。</a:t>
            </a:r>
            <a:endParaRPr lang="en-US" altLang="zh-TW" dirty="0" smtClean="0"/>
          </a:p>
          <a:p>
            <a:pPr>
              <a:defRPr/>
            </a:pPr>
            <a:r>
              <a:rPr lang="zh-TW" altLang="zh-TW" dirty="0" smtClean="0"/>
              <a:t>受此重整程序申請之法院，如判斷程序應該開始時，在同意開始時亦將選任重整管理人。</a:t>
            </a:r>
            <a:endParaRPr lang="en-US" altLang="zh-TW" dirty="0" smtClean="0"/>
          </a:p>
          <a:p>
            <a:pPr>
              <a:defRPr/>
            </a:pPr>
            <a:r>
              <a:rPr lang="zh-TW" altLang="zh-TW" dirty="0" smtClean="0"/>
              <a:t>｢金融機構重整特別法｣在</a:t>
            </a:r>
            <a:r>
              <a:rPr lang="en-US" altLang="zh-TW" dirty="0" smtClean="0">
                <a:solidFill>
                  <a:srgbClr val="FF0000"/>
                </a:solidFill>
              </a:rPr>
              <a:t>2000</a:t>
            </a:r>
            <a:r>
              <a:rPr lang="zh-TW" altLang="zh-TW" dirty="0" smtClean="0">
                <a:solidFill>
                  <a:srgbClr val="FF0000"/>
                </a:solidFill>
              </a:rPr>
              <a:t>年</a:t>
            </a:r>
            <a:r>
              <a:rPr lang="en-US" altLang="zh-TW" dirty="0" smtClean="0">
                <a:solidFill>
                  <a:srgbClr val="FF0000"/>
                </a:solidFill>
              </a:rPr>
              <a:t>4</a:t>
            </a:r>
            <a:r>
              <a:rPr lang="zh-TW" altLang="zh-TW" dirty="0" smtClean="0">
                <a:solidFill>
                  <a:srgbClr val="FF0000"/>
                </a:solidFill>
              </a:rPr>
              <a:t>月修正後</a:t>
            </a:r>
            <a:r>
              <a:rPr lang="zh-TW" altLang="zh-TW" dirty="0" smtClean="0"/>
              <a:t>，得以更為明確地適用於相互保險公司。</a:t>
            </a:r>
            <a:endParaRPr lang="zh-TW"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179388" y="1341438"/>
          <a:ext cx="8424862" cy="5212080"/>
        </p:xfrm>
        <a:graphic>
          <a:graphicData uri="http://schemas.openxmlformats.org/drawingml/2006/table">
            <a:tbl>
              <a:tblPr/>
              <a:tblGrid>
                <a:gridCol w="1212846"/>
                <a:gridCol w="1747241"/>
                <a:gridCol w="1821592"/>
                <a:gridCol w="1747241"/>
                <a:gridCol w="1895942"/>
              </a:tblGrid>
              <a:tr h="548607">
                <a:tc>
                  <a:txBody>
                    <a:bodyPr/>
                    <a:lstStyle/>
                    <a:p>
                      <a:pPr algn="l" fontAlgn="ctr"/>
                      <a:endParaRPr lang="zh-TW" altLang="en-US" sz="1800" b="0" i="0" u="none" strike="noStrike" dirty="0">
                        <a:solidFill>
                          <a:srgbClr val="000000"/>
                        </a:solidFill>
                        <a:latin typeface="新細明體"/>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千代田生命</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相互公司</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協榮生命</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股份公司</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東京生命</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相互公司</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大和生命</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股份公司</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03">
                <a:tc>
                  <a:txBody>
                    <a:bodyPr/>
                    <a:lstStyle/>
                    <a:p>
                      <a:pPr algn="l" fontAlgn="ctr"/>
                      <a:r>
                        <a:rPr lang="zh-TW" altLang="en-US" sz="1800" b="0" i="0" u="none" strike="noStrike">
                          <a:solidFill>
                            <a:srgbClr val="000000"/>
                          </a:solidFill>
                          <a:latin typeface="新細明體"/>
                        </a:rPr>
                        <a:t>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公司重整程序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公司重整程序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公司重整程序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公司重整程序</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7213">
                <a:tc>
                  <a:txBody>
                    <a:bodyPr/>
                    <a:lstStyle/>
                    <a:p>
                      <a:pPr algn="l" fontAlgn="ctr"/>
                      <a:r>
                        <a:rPr lang="zh-TW" altLang="en-US" sz="1800" b="0" i="0" u="none" strike="noStrike">
                          <a:solidFill>
                            <a:srgbClr val="000000"/>
                          </a:solidFill>
                          <a:latin typeface="新細明體"/>
                        </a:rPr>
                        <a:t>處裡開始日</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2000/10/9</a:t>
                      </a:r>
                      <a:r>
                        <a:rPr lang="zh-TW" altLang="en-US" sz="1800" b="0" i="0" u="none" strike="noStrike">
                          <a:solidFill>
                            <a:srgbClr val="000000"/>
                          </a:solidFill>
                          <a:latin typeface="新細明體"/>
                        </a:rPr>
                        <a:t>重整程序申請，</a:t>
                      </a:r>
                      <a:r>
                        <a:rPr lang="en-US" altLang="zh-TW" sz="1800" b="0" i="0" u="none" strike="noStrike">
                          <a:solidFill>
                            <a:srgbClr val="000000"/>
                          </a:solidFill>
                          <a:latin typeface="新細明體"/>
                        </a:rPr>
                        <a:t>2000/10/13</a:t>
                      </a:r>
                      <a:r>
                        <a:rPr lang="zh-TW" altLang="en-US" sz="1800" b="0" i="0" u="none" strike="noStrike">
                          <a:solidFill>
                            <a:srgbClr val="000000"/>
                          </a:solidFill>
                          <a:latin typeface="新細明體"/>
                        </a:rPr>
                        <a:t>程序申請核可</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dirty="0">
                          <a:solidFill>
                            <a:srgbClr val="000000"/>
                          </a:solidFill>
                          <a:latin typeface="新細明體"/>
                        </a:rPr>
                        <a:t>2000/10/20</a:t>
                      </a:r>
                      <a:r>
                        <a:rPr lang="zh-TW" altLang="en-US" sz="1800" b="0" i="0" u="none" strike="noStrike" dirty="0">
                          <a:solidFill>
                            <a:srgbClr val="000000"/>
                          </a:solidFill>
                          <a:latin typeface="新細明體"/>
                        </a:rPr>
                        <a:t>重整程序申請，</a:t>
                      </a:r>
                      <a:r>
                        <a:rPr lang="en-US" altLang="zh-TW" sz="1800" b="0" i="0" u="none" strike="noStrike" dirty="0">
                          <a:solidFill>
                            <a:srgbClr val="000000"/>
                          </a:solidFill>
                          <a:latin typeface="新細明體"/>
                        </a:rPr>
                        <a:t>2000/10/23</a:t>
                      </a:r>
                      <a:r>
                        <a:rPr lang="zh-TW" altLang="en-US" sz="1800" b="0" i="0" u="none" strike="noStrike" dirty="0">
                          <a:solidFill>
                            <a:srgbClr val="000000"/>
                          </a:solidFill>
                          <a:latin typeface="新細明體"/>
                        </a:rPr>
                        <a:t>程序申請核可</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2001/3/23</a:t>
                      </a:r>
                      <a:r>
                        <a:rPr lang="zh-TW" altLang="en-US" sz="1800" b="0" i="0" u="none" strike="noStrike">
                          <a:solidFill>
                            <a:srgbClr val="000000"/>
                          </a:solidFill>
                          <a:latin typeface="新細明體"/>
                        </a:rPr>
                        <a:t>重整程序申請，</a:t>
                      </a:r>
                      <a:r>
                        <a:rPr lang="en-US" altLang="zh-TW" sz="1800" b="0" i="0" u="none" strike="noStrike">
                          <a:solidFill>
                            <a:srgbClr val="000000"/>
                          </a:solidFill>
                          <a:latin typeface="新細明體"/>
                        </a:rPr>
                        <a:t>2001/3/31</a:t>
                      </a:r>
                      <a:r>
                        <a:rPr lang="zh-TW" altLang="en-US" sz="1800" b="0" i="0" u="none" strike="noStrike">
                          <a:solidFill>
                            <a:srgbClr val="000000"/>
                          </a:solidFill>
                          <a:latin typeface="新細明體"/>
                        </a:rPr>
                        <a:t>程序申請核可</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2008/1010</a:t>
                      </a:r>
                      <a:r>
                        <a:rPr lang="zh-TW" altLang="en-US" sz="1800" b="0" i="0" u="none" strike="noStrike">
                          <a:solidFill>
                            <a:srgbClr val="000000"/>
                          </a:solidFill>
                          <a:latin typeface="新細明體"/>
                        </a:rPr>
                        <a:t>重整程序申請，</a:t>
                      </a:r>
                      <a:r>
                        <a:rPr lang="en-US" altLang="zh-TW" sz="1800" b="0" i="0" u="none" strike="noStrike">
                          <a:solidFill>
                            <a:srgbClr val="000000"/>
                          </a:solidFill>
                          <a:latin typeface="新細明體"/>
                        </a:rPr>
                        <a:t>2008/10/10</a:t>
                      </a:r>
                      <a:r>
                        <a:rPr lang="zh-TW" altLang="en-US" sz="1800" b="0" i="0" u="none" strike="noStrike">
                          <a:solidFill>
                            <a:srgbClr val="000000"/>
                          </a:solidFill>
                          <a:latin typeface="新細明體"/>
                        </a:rPr>
                        <a:t>程序申請核可</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07">
                <a:tc>
                  <a:txBody>
                    <a:bodyPr/>
                    <a:lstStyle/>
                    <a:p>
                      <a:pPr algn="l" fontAlgn="ctr"/>
                      <a:r>
                        <a:rPr lang="zh-TW" altLang="en-US" sz="1800" b="0" i="0" u="none" strike="noStrike">
                          <a:solidFill>
                            <a:srgbClr val="000000"/>
                          </a:solidFill>
                          <a:latin typeface="新細明體"/>
                        </a:rPr>
                        <a:t>負債超過資產額度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約</a:t>
                      </a:r>
                      <a:r>
                        <a:rPr lang="en-US" altLang="zh-TW" sz="1800" b="0" i="0" u="none" strike="noStrike">
                          <a:solidFill>
                            <a:srgbClr val="000000"/>
                          </a:solidFill>
                          <a:latin typeface="新細明體"/>
                        </a:rPr>
                        <a:t>5,950</a:t>
                      </a:r>
                      <a:r>
                        <a:rPr lang="zh-TW" altLang="en-US" sz="1800" b="0" i="0" u="none" strike="noStrike">
                          <a:solidFill>
                            <a:srgbClr val="000000"/>
                          </a:solidFill>
                          <a:latin typeface="新細明體"/>
                        </a:rPr>
                        <a:t>億日圓 </a:t>
                      </a:r>
                      <a:r>
                        <a:rPr lang="en-US" altLang="zh-TW" sz="1800" b="0" i="0" u="none" strike="noStrike">
                          <a:solidFill>
                            <a:srgbClr val="000000"/>
                          </a:solidFill>
                          <a:latin typeface="新細明體"/>
                        </a:rPr>
                        <a:t>(2000</a:t>
                      </a:r>
                      <a:r>
                        <a:rPr lang="zh-TW" altLang="en-US" sz="1800" b="0" i="0" u="none" strike="noStrike">
                          <a:solidFill>
                            <a:srgbClr val="000000"/>
                          </a:solidFill>
                          <a:latin typeface="新細明體"/>
                        </a:rPr>
                        <a:t>年</a:t>
                      </a:r>
                      <a:r>
                        <a:rPr lang="en-US" altLang="zh-TW" sz="1800" b="0" i="0" u="none" strike="noStrike">
                          <a:solidFill>
                            <a:srgbClr val="000000"/>
                          </a:solidFill>
                          <a:latin typeface="新細明體"/>
                        </a:rPr>
                        <a:t>10</a:t>
                      </a:r>
                      <a:r>
                        <a:rPr lang="zh-TW" altLang="en-US" sz="1800" b="0" i="0" u="none" strike="noStrike">
                          <a:solidFill>
                            <a:srgbClr val="000000"/>
                          </a:solidFill>
                          <a:latin typeface="新細明體"/>
                        </a:rPr>
                        <a:t>月</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約</a:t>
                      </a:r>
                      <a:r>
                        <a:rPr lang="en-US" altLang="zh-TW" sz="1800" b="0" i="0" u="none" strike="noStrike">
                          <a:solidFill>
                            <a:srgbClr val="000000"/>
                          </a:solidFill>
                          <a:latin typeface="新細明體"/>
                        </a:rPr>
                        <a:t>6,895</a:t>
                      </a:r>
                      <a:r>
                        <a:rPr lang="zh-TW" altLang="en-US" sz="1800" b="0" i="0" u="none" strike="noStrike">
                          <a:solidFill>
                            <a:srgbClr val="000000"/>
                          </a:solidFill>
                          <a:latin typeface="新細明體"/>
                        </a:rPr>
                        <a:t>億日圓 </a:t>
                      </a:r>
                      <a:r>
                        <a:rPr lang="en-US" altLang="zh-TW" sz="1800" b="0" i="0" u="none" strike="noStrike">
                          <a:solidFill>
                            <a:srgbClr val="000000"/>
                          </a:solidFill>
                          <a:latin typeface="新細明體"/>
                        </a:rPr>
                        <a:t>(2000</a:t>
                      </a:r>
                      <a:r>
                        <a:rPr lang="zh-TW" altLang="en-US" sz="1800" b="0" i="0" u="none" strike="noStrike">
                          <a:solidFill>
                            <a:srgbClr val="000000"/>
                          </a:solidFill>
                          <a:latin typeface="新細明體"/>
                        </a:rPr>
                        <a:t>年</a:t>
                      </a:r>
                      <a:r>
                        <a:rPr lang="en-US" altLang="zh-TW" sz="1800" b="0" i="0" u="none" strike="noStrike">
                          <a:solidFill>
                            <a:srgbClr val="000000"/>
                          </a:solidFill>
                          <a:latin typeface="新細明體"/>
                        </a:rPr>
                        <a:t>10</a:t>
                      </a:r>
                      <a:r>
                        <a:rPr lang="zh-TW" altLang="en-US" sz="1800" b="0" i="0" u="none" strike="noStrike">
                          <a:solidFill>
                            <a:srgbClr val="000000"/>
                          </a:solidFill>
                          <a:latin typeface="新細明體"/>
                        </a:rPr>
                        <a:t>月</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約</a:t>
                      </a:r>
                      <a:r>
                        <a:rPr lang="en-US" altLang="zh-TW" sz="1800" b="0" i="0" u="none" strike="noStrike">
                          <a:solidFill>
                            <a:srgbClr val="000000"/>
                          </a:solidFill>
                          <a:latin typeface="新細明體"/>
                        </a:rPr>
                        <a:t>731</a:t>
                      </a:r>
                      <a:r>
                        <a:rPr lang="zh-TW" altLang="en-US" sz="1800" b="0" i="0" u="none" strike="noStrike">
                          <a:solidFill>
                            <a:srgbClr val="000000"/>
                          </a:solidFill>
                          <a:latin typeface="新細明體"/>
                        </a:rPr>
                        <a:t>億日圓 </a:t>
                      </a:r>
                      <a:r>
                        <a:rPr lang="en-US" altLang="zh-TW" sz="1800" b="0" i="0" u="none" strike="noStrike">
                          <a:solidFill>
                            <a:srgbClr val="000000"/>
                          </a:solidFill>
                          <a:latin typeface="新細明體"/>
                        </a:rPr>
                        <a:t>(2001</a:t>
                      </a:r>
                      <a:r>
                        <a:rPr lang="zh-TW" altLang="en-US" sz="1800" b="0" i="0" u="none" strike="noStrike">
                          <a:solidFill>
                            <a:srgbClr val="000000"/>
                          </a:solidFill>
                          <a:latin typeface="新細明體"/>
                        </a:rPr>
                        <a:t>年</a:t>
                      </a:r>
                      <a:r>
                        <a:rPr lang="en-US" altLang="zh-TW" sz="1800" b="0" i="0" u="none" strike="noStrike">
                          <a:solidFill>
                            <a:srgbClr val="000000"/>
                          </a:solidFill>
                          <a:latin typeface="新細明體"/>
                        </a:rPr>
                        <a:t>3</a:t>
                      </a:r>
                      <a:r>
                        <a:rPr lang="zh-TW" altLang="en-US" sz="1800" b="0" i="0" u="none" strike="noStrike">
                          <a:solidFill>
                            <a:srgbClr val="000000"/>
                          </a:solidFill>
                          <a:latin typeface="新細明體"/>
                        </a:rPr>
                        <a:t>月</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約</a:t>
                      </a:r>
                      <a:r>
                        <a:rPr lang="en-US" altLang="zh-TW" sz="1800" b="0" i="0" u="none" strike="noStrike">
                          <a:solidFill>
                            <a:srgbClr val="000000"/>
                          </a:solidFill>
                          <a:latin typeface="新細明體"/>
                        </a:rPr>
                        <a:t>115</a:t>
                      </a:r>
                      <a:r>
                        <a:rPr lang="zh-TW" altLang="en-US" sz="1800" b="0" i="0" u="none" strike="noStrike">
                          <a:solidFill>
                            <a:srgbClr val="000000"/>
                          </a:solidFill>
                          <a:latin typeface="新細明體"/>
                        </a:rPr>
                        <a:t>億日圓 </a:t>
                      </a:r>
                      <a:r>
                        <a:rPr lang="en-US" altLang="zh-TW" sz="1800" b="0" i="0" u="none" strike="noStrike">
                          <a:solidFill>
                            <a:srgbClr val="000000"/>
                          </a:solidFill>
                          <a:latin typeface="新細明體"/>
                        </a:rPr>
                        <a:t>(2008</a:t>
                      </a:r>
                      <a:r>
                        <a:rPr lang="zh-TW" altLang="en-US" sz="1800" b="0" i="0" u="none" strike="noStrike">
                          <a:solidFill>
                            <a:srgbClr val="000000"/>
                          </a:solidFill>
                          <a:latin typeface="新細明體"/>
                        </a:rPr>
                        <a:t>年</a:t>
                      </a:r>
                      <a:r>
                        <a:rPr lang="en-US" altLang="zh-TW" sz="1800" b="0" i="0" u="none" strike="noStrike">
                          <a:solidFill>
                            <a:srgbClr val="000000"/>
                          </a:solidFill>
                          <a:latin typeface="新細明體"/>
                        </a:rPr>
                        <a:t>10</a:t>
                      </a:r>
                      <a:r>
                        <a:rPr lang="zh-TW" altLang="en-US" sz="1800" b="0" i="0" u="none" strike="noStrike">
                          <a:solidFill>
                            <a:srgbClr val="000000"/>
                          </a:solidFill>
                          <a:latin typeface="新細明體"/>
                        </a:rPr>
                        <a:t>月</a:t>
                      </a:r>
                      <a:r>
                        <a:rPr lang="en-US" altLang="zh-TW" sz="1800" b="0" i="0" u="none" strike="noStrike">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07">
                <a:tc>
                  <a:txBody>
                    <a:bodyPr/>
                    <a:lstStyle/>
                    <a:p>
                      <a:pPr algn="l" fontAlgn="ctr"/>
                      <a:r>
                        <a:rPr lang="zh-TW" altLang="en-US" sz="1800" b="0" i="0" u="none" strike="noStrike">
                          <a:solidFill>
                            <a:srgbClr val="000000"/>
                          </a:solidFill>
                          <a:latin typeface="新細明體"/>
                        </a:rPr>
                        <a:t>承接之保險公司</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solidFill>
                            <a:srgbClr val="000000"/>
                          </a:solidFill>
                          <a:latin typeface="新細明體"/>
                        </a:rPr>
                        <a:t>AIG star</a:t>
                      </a:r>
                      <a:r>
                        <a:rPr lang="zh-TW" altLang="en-US" sz="1800" b="0" i="0" u="none" strike="noStrike">
                          <a:solidFill>
                            <a:srgbClr val="000000"/>
                          </a:solidFill>
                          <a:latin typeface="新細明體"/>
                        </a:rPr>
                        <a:t>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solidFill>
                            <a:srgbClr val="000000"/>
                          </a:solidFill>
                          <a:latin typeface="新細明體"/>
                        </a:rPr>
                        <a:t>Gibraltar </a:t>
                      </a:r>
                      <a:r>
                        <a:rPr lang="zh-TW" altLang="en-US" sz="1800" b="0" i="0" u="none" strike="noStrike">
                          <a:solidFill>
                            <a:srgbClr val="000000"/>
                          </a:solidFill>
                          <a:latin typeface="新細明體"/>
                        </a:rPr>
                        <a:t>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solidFill>
                            <a:srgbClr val="000000"/>
                          </a:solidFill>
                          <a:latin typeface="新細明體"/>
                        </a:rPr>
                        <a:t>T&amp;D Financial </a:t>
                      </a:r>
                      <a:r>
                        <a:rPr lang="zh-TW" altLang="en-US" sz="1800" b="0" i="0" u="none" strike="noStrike">
                          <a:solidFill>
                            <a:srgbClr val="000000"/>
                          </a:solidFill>
                          <a:latin typeface="新細明體"/>
                        </a:rPr>
                        <a:t>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solidFill>
                            <a:srgbClr val="000000"/>
                          </a:solidFill>
                          <a:latin typeface="新細明體"/>
                        </a:rPr>
                        <a:t>Prudencial Gibraltar Financial </a:t>
                      </a:r>
                      <a:r>
                        <a:rPr lang="zh-TW" altLang="en-US" sz="1800" b="0" i="0" u="none" strike="noStrike">
                          <a:solidFill>
                            <a:srgbClr val="000000"/>
                          </a:solidFill>
                          <a:latin typeface="新細明體"/>
                        </a:rPr>
                        <a:t>生命</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2910">
                <a:tc>
                  <a:txBody>
                    <a:bodyPr/>
                    <a:lstStyle/>
                    <a:p>
                      <a:pPr algn="l" fontAlgn="ctr"/>
                      <a:r>
                        <a:rPr lang="zh-TW" altLang="en-US" sz="1800" b="0" i="0" u="none" strike="noStrike" dirty="0">
                          <a:solidFill>
                            <a:srgbClr val="000000"/>
                          </a:solidFill>
                          <a:latin typeface="新細明體"/>
                        </a:rPr>
                        <a:t>要保人保障機構的資金援助額度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0</a:t>
                      </a:r>
                      <a:r>
                        <a:rPr lang="zh-TW" altLang="en-US" sz="1800" b="0" i="0" u="none" strike="noStrike">
                          <a:solidFill>
                            <a:srgbClr val="000000"/>
                          </a:solidFill>
                          <a:latin typeface="新細明體"/>
                        </a:rPr>
                        <a:t>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0</a:t>
                      </a:r>
                      <a:r>
                        <a:rPr lang="zh-TW" altLang="en-US" sz="1800" b="0" i="0" u="none" strike="noStrike">
                          <a:solidFill>
                            <a:srgbClr val="000000"/>
                          </a:solidFill>
                          <a:latin typeface="新細明體"/>
                        </a:rPr>
                        <a:t>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0</a:t>
                      </a:r>
                      <a:r>
                        <a:rPr lang="zh-TW" altLang="en-US" sz="1800" b="0" i="0" u="none" strike="noStrike">
                          <a:solidFill>
                            <a:srgbClr val="000000"/>
                          </a:solidFill>
                          <a:latin typeface="新細明體"/>
                        </a:rPr>
                        <a:t>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278</a:t>
                      </a:r>
                      <a:r>
                        <a:rPr lang="zh-TW" altLang="en-US" sz="1800" b="0" i="0" u="none" strike="noStrike">
                          <a:solidFill>
                            <a:srgbClr val="000000"/>
                          </a:solidFill>
                          <a:latin typeface="新細明體"/>
                        </a:rPr>
                        <a:t>億日圓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07">
                <a:tc>
                  <a:txBody>
                    <a:bodyPr/>
                    <a:lstStyle/>
                    <a:p>
                      <a:pPr algn="l" fontAlgn="ctr"/>
                      <a:r>
                        <a:rPr lang="zh-TW" altLang="en-US" sz="1800" b="0" i="0" u="none" strike="noStrike">
                          <a:solidFill>
                            <a:srgbClr val="000000"/>
                          </a:solidFill>
                          <a:latin typeface="新細明體"/>
                        </a:rPr>
                        <a:t>縮減責任準備金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原則上</a:t>
                      </a:r>
                      <a:r>
                        <a:rPr lang="zh-TW" altLang="en-US" sz="1800" b="0" i="0" u="none" strike="noStrike" dirty="0" smtClean="0">
                          <a:solidFill>
                            <a:srgbClr val="000000"/>
                          </a:solidFill>
                          <a:latin typeface="新細明體"/>
                        </a:rPr>
                        <a:t>縮減至</a:t>
                      </a:r>
                      <a:r>
                        <a:rPr lang="en-US" altLang="zh-TW" sz="1800" b="0" i="0" u="none" strike="noStrike" dirty="0" smtClean="0">
                          <a:solidFill>
                            <a:srgbClr val="000000"/>
                          </a:solidFill>
                          <a:latin typeface="新細明體"/>
                        </a:rPr>
                        <a:t>90</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原則上</a:t>
                      </a:r>
                      <a:r>
                        <a:rPr lang="zh-TW" altLang="en-US" sz="1800" b="0" i="0" u="none" strike="noStrike" dirty="0" smtClean="0">
                          <a:solidFill>
                            <a:srgbClr val="000000"/>
                          </a:solidFill>
                          <a:latin typeface="新細明體"/>
                        </a:rPr>
                        <a:t>縮減至</a:t>
                      </a:r>
                      <a:r>
                        <a:rPr lang="en-US" altLang="zh-TW" sz="1800" b="0" i="0" u="none" strike="noStrike" dirty="0" smtClean="0">
                          <a:solidFill>
                            <a:srgbClr val="000000"/>
                          </a:solidFill>
                          <a:latin typeface="新細明體"/>
                        </a:rPr>
                        <a:t>92</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零縮減</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dirty="0">
                          <a:solidFill>
                            <a:srgbClr val="000000"/>
                          </a:solidFill>
                          <a:latin typeface="新細明體"/>
                        </a:rPr>
                        <a:t>原則上</a:t>
                      </a:r>
                      <a:r>
                        <a:rPr lang="zh-TW" altLang="en-US" sz="1800" b="0" i="0" u="none" strike="noStrike" dirty="0" smtClean="0">
                          <a:solidFill>
                            <a:srgbClr val="000000"/>
                          </a:solidFill>
                          <a:latin typeface="新細明體"/>
                        </a:rPr>
                        <a:t>縮減至</a:t>
                      </a:r>
                      <a:r>
                        <a:rPr lang="en-US" altLang="zh-TW" sz="1800" b="0" i="0" u="none" strike="noStrike" dirty="0" smtClean="0">
                          <a:solidFill>
                            <a:srgbClr val="000000"/>
                          </a:solidFill>
                          <a:latin typeface="新細明體"/>
                        </a:rPr>
                        <a:t>90</a:t>
                      </a:r>
                      <a:r>
                        <a:rPr lang="en-US" altLang="zh-TW" sz="1800" b="0" i="0" u="none" strike="noStrike" dirty="0">
                          <a:solidFill>
                            <a:srgbClr val="000000"/>
                          </a:solidFill>
                          <a:latin typeface="新細明體"/>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03">
                <a:tc>
                  <a:txBody>
                    <a:bodyPr/>
                    <a:lstStyle/>
                    <a:p>
                      <a:pPr algn="l" fontAlgn="ctr"/>
                      <a:r>
                        <a:rPr lang="zh-TW" altLang="en-US" sz="1800" b="0" i="0" u="none" strike="noStrike">
                          <a:solidFill>
                            <a:srgbClr val="000000"/>
                          </a:solidFill>
                          <a:latin typeface="新細明體"/>
                        </a:rPr>
                        <a:t>預定利率</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1.75%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調降至</a:t>
                      </a:r>
                      <a:r>
                        <a:rPr lang="en-US" altLang="zh-TW" sz="1800" b="0" i="0" u="none" strike="noStrike">
                          <a:solidFill>
                            <a:srgbClr val="000000"/>
                          </a:solidFill>
                          <a:latin typeface="新細明體"/>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607">
                <a:tc>
                  <a:txBody>
                    <a:bodyPr/>
                    <a:lstStyle/>
                    <a:p>
                      <a:pPr algn="l" fontAlgn="ctr"/>
                      <a:r>
                        <a:rPr lang="zh-TW" altLang="en-US" sz="1800" b="0" i="0" u="none" strike="noStrike">
                          <a:solidFill>
                            <a:srgbClr val="000000"/>
                          </a:solidFill>
                          <a:latin typeface="新細明體"/>
                        </a:rPr>
                        <a:t>程序完成日</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2001/4/20</a:t>
                      </a:r>
                      <a:r>
                        <a:rPr lang="zh-TW" altLang="en-US" sz="1800" b="0" i="0" u="none" strike="noStrike">
                          <a:solidFill>
                            <a:srgbClr val="000000"/>
                          </a:solidFill>
                          <a:latin typeface="新細明體"/>
                        </a:rPr>
                        <a:t>股份公司化，重新營業</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2001/4/3 </a:t>
                      </a:r>
                      <a:r>
                        <a:rPr lang="zh-TW" altLang="en-US" sz="1800" b="0" i="0" u="none" strike="noStrike">
                          <a:solidFill>
                            <a:srgbClr val="000000"/>
                          </a:solidFill>
                          <a:latin typeface="新細明體"/>
                        </a:rPr>
                        <a:t>重新營業</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2001/10/19</a:t>
                      </a:r>
                      <a:r>
                        <a:rPr lang="zh-TW" altLang="en-US" sz="1800" b="0" i="0" u="none" strike="noStrike">
                          <a:solidFill>
                            <a:srgbClr val="000000"/>
                          </a:solidFill>
                          <a:latin typeface="新細明體"/>
                        </a:rPr>
                        <a:t>股份公司化，重新營業</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dirty="0">
                          <a:solidFill>
                            <a:srgbClr val="000000"/>
                          </a:solidFill>
                          <a:latin typeface="新細明體"/>
                        </a:rPr>
                        <a:t>2009/6/1</a:t>
                      </a:r>
                      <a:r>
                        <a:rPr lang="zh-TW" altLang="en-US" sz="1800" b="0" i="0" u="none" strike="noStrike" dirty="0">
                          <a:solidFill>
                            <a:srgbClr val="000000"/>
                          </a:solidFill>
                          <a:latin typeface="新細明體"/>
                        </a:rPr>
                        <a:t>重新營業</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標題 1"/>
          <p:cNvSpPr>
            <a:spLocks noGrp="1"/>
          </p:cNvSpPr>
          <p:nvPr>
            <p:ph type="title"/>
          </p:nvPr>
        </p:nvSpPr>
        <p:spPr>
          <a:xfrm>
            <a:off x="250825" y="274638"/>
            <a:ext cx="8642350" cy="922337"/>
          </a:xfrm>
        </p:spPr>
        <p:txBody>
          <a:bodyPr>
            <a:normAutofit fontScale="90000"/>
          </a:bodyPr>
          <a:lstStyle/>
          <a:p>
            <a:pPr>
              <a:defRPr/>
            </a:pPr>
            <a:r>
              <a:rPr lang="zh-TW" altLang="en-US" sz="3200" dirty="0" smtClean="0"/>
              <a:t>日本</a:t>
            </a:r>
            <a:r>
              <a:rPr lang="zh-TW" altLang="zh-TW" sz="3200" dirty="0" smtClean="0"/>
              <a:t>喪失清償能力的</a:t>
            </a:r>
            <a:r>
              <a:rPr lang="zh-TW" altLang="en-US" sz="3200" dirty="0" smtClean="0"/>
              <a:t>後</a:t>
            </a:r>
            <a:r>
              <a:rPr lang="en-US" altLang="zh-TW" sz="3200" dirty="0" smtClean="0"/>
              <a:t>4</a:t>
            </a:r>
            <a:r>
              <a:rPr lang="zh-TW" altLang="zh-TW" sz="3200" dirty="0" smtClean="0"/>
              <a:t>家人壽保險公司</a:t>
            </a:r>
            <a:r>
              <a:rPr lang="zh-TW" altLang="en-US" sz="3200" dirty="0" smtClean="0"/>
              <a:t>的處理過程</a:t>
            </a:r>
            <a:endParaRPr lang="zh-TW" alt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0825" y="260350"/>
            <a:ext cx="8713788" cy="1296988"/>
          </a:xfrm>
        </p:spPr>
        <p:txBody>
          <a:bodyPr>
            <a:noAutofit/>
          </a:bodyPr>
          <a:lstStyle/>
          <a:p>
            <a:pPr>
              <a:defRPr/>
            </a:pPr>
            <a:r>
              <a:rPr lang="zh-TW" altLang="en-US" sz="3600" dirty="0" smtClean="0">
                <a:solidFill>
                  <a:srgbClr val="000000"/>
                </a:solidFill>
                <a:latin typeface="新細明體"/>
              </a:rPr>
              <a:t>為什麼日本在處理後</a:t>
            </a:r>
            <a:r>
              <a:rPr lang="en-US" altLang="zh-TW" sz="3600" dirty="0" smtClean="0">
                <a:solidFill>
                  <a:srgbClr val="000000"/>
                </a:solidFill>
                <a:latin typeface="新細明體"/>
              </a:rPr>
              <a:t>4</a:t>
            </a:r>
            <a:r>
              <a:rPr lang="zh-TW" altLang="en-US" sz="3600" dirty="0" smtClean="0">
                <a:solidFill>
                  <a:srgbClr val="000000"/>
                </a:solidFill>
                <a:latin typeface="新細明體"/>
              </a:rPr>
              <a:t>家壽險公司時，要保人保障機構的資金援助額度迅速縮減為零</a:t>
            </a:r>
            <a:endParaRPr lang="zh-TW" altLang="en-US" sz="3600" dirty="0"/>
          </a:p>
        </p:txBody>
      </p:sp>
      <p:sp>
        <p:nvSpPr>
          <p:cNvPr id="3" name="內容版面配置區 2"/>
          <p:cNvSpPr>
            <a:spLocks noGrp="1"/>
          </p:cNvSpPr>
          <p:nvPr>
            <p:ph idx="1"/>
          </p:nvPr>
        </p:nvSpPr>
        <p:spPr>
          <a:xfrm>
            <a:off x="684213" y="1447800"/>
            <a:ext cx="8250237" cy="4800600"/>
          </a:xfrm>
        </p:spPr>
        <p:txBody>
          <a:bodyPr>
            <a:normAutofit fontScale="92500"/>
          </a:bodyPr>
          <a:lstStyle/>
          <a:p>
            <a:pPr>
              <a:defRPr/>
            </a:pPr>
            <a:r>
              <a:rPr lang="zh-TW" altLang="zh-TW" dirty="0" smtClean="0"/>
              <a:t>由於經法院裁定後的重整計畫內容，包括：一般債權之削減、責任準備金之削減、組織變更、保險契約移轉予承接公司或保戶保障機構、設立新保險公司承繼其保險契約等事項。</a:t>
            </a:r>
            <a:endParaRPr lang="en-US" altLang="zh-TW" dirty="0" smtClean="0"/>
          </a:p>
          <a:p>
            <a:pPr>
              <a:defRPr/>
            </a:pPr>
            <a:r>
              <a:rPr lang="zh-TW" altLang="zh-TW" dirty="0" smtClean="0"/>
              <a:t>透過法院所進行的重整計畫，擁有較多的處理手段，這使得原本由行政機關主導的處理模式，改由法院主導的重整程序取代，不但能節省保戶保障機構的資金，也對經營者或保戶可能發生的道德危險具有嚇阻作用</a:t>
            </a:r>
            <a:endParaRPr lang="zh-TW"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04800" y="188913"/>
            <a:ext cx="8839200" cy="1511300"/>
          </a:xfrm>
        </p:spPr>
        <p:txBody>
          <a:bodyPr>
            <a:normAutofit fontScale="90000"/>
          </a:bodyPr>
          <a:lstStyle/>
          <a:p>
            <a:pPr eaLnBrk="1" fontAlgn="auto" hangingPunct="1">
              <a:spcAft>
                <a:spcPts val="0"/>
              </a:spcAft>
              <a:defRPr/>
            </a:pPr>
            <a:r>
              <a:rPr lang="zh-TW" altLang="en-US" sz="3600" b="1" smtClean="0">
                <a:solidFill>
                  <a:schemeClr val="tx2">
                    <a:satMod val="130000"/>
                  </a:schemeClr>
                </a:solidFill>
              </a:rPr>
              <a:t>資產與負債管理委員會</a:t>
            </a:r>
            <a:r>
              <a:rPr lang="zh-TW" altLang="en-US" sz="3600" smtClean="0">
                <a:solidFill>
                  <a:schemeClr val="tx2">
                    <a:satMod val="130000"/>
                  </a:schemeClr>
                </a:solidFill>
              </a:rPr>
              <a:t/>
            </a:r>
            <a:br>
              <a:rPr lang="zh-TW" altLang="en-US" sz="3600" smtClean="0">
                <a:solidFill>
                  <a:schemeClr val="tx2">
                    <a:satMod val="130000"/>
                  </a:schemeClr>
                </a:solidFill>
              </a:rPr>
            </a:br>
            <a:r>
              <a:rPr lang="en-US" altLang="zh-TW" sz="3600" smtClean="0">
                <a:solidFill>
                  <a:schemeClr val="tx2">
                    <a:satMod val="130000"/>
                  </a:schemeClr>
                </a:solidFill>
              </a:rPr>
              <a:t>Asset and liability management committee (ALCO)</a:t>
            </a:r>
          </a:p>
        </p:txBody>
      </p:sp>
      <p:sp>
        <p:nvSpPr>
          <p:cNvPr id="29699" name="Rectangle 3"/>
          <p:cNvSpPr>
            <a:spLocks noGrp="1" noChangeArrowheads="1"/>
          </p:cNvSpPr>
          <p:nvPr>
            <p:ph idx="1"/>
          </p:nvPr>
        </p:nvSpPr>
        <p:spPr>
          <a:xfrm>
            <a:off x="457200" y="2362200"/>
            <a:ext cx="8229600" cy="3763963"/>
          </a:xfrm>
        </p:spPr>
        <p:txBody>
          <a:bodyPr/>
          <a:lstStyle/>
          <a:p>
            <a:pPr eaLnBrk="1" hangingPunct="1"/>
            <a:r>
              <a:rPr lang="zh-TW" altLang="en-US" smtClean="0"/>
              <a:t>站在整體銀行經營成敗的高度，綜觀全局、制定政策並協調各部門做出妥適經營策略 </a:t>
            </a:r>
            <a:r>
              <a:rPr lang="en-US" altLang="zh-TW" smtClean="0"/>
              <a:t>. </a:t>
            </a:r>
          </a:p>
          <a:p>
            <a:pPr eaLnBrk="1" hangingPunct="1"/>
            <a:r>
              <a:rPr lang="zh-TW" altLang="en-US" smtClean="0"/>
              <a:t>因應利率風險所帶來的影響也是</a:t>
            </a:r>
            <a:r>
              <a:rPr lang="en-US" altLang="zh-TW" smtClean="0"/>
              <a:t>ALCO</a:t>
            </a:r>
            <a:r>
              <a:rPr lang="zh-TW" altLang="en-US" smtClean="0"/>
              <a:t>的職責之一 </a:t>
            </a:r>
            <a:r>
              <a:rPr lang="en-US" altLang="zh-TW" smtClean="0"/>
              <a:t>.</a:t>
            </a:r>
          </a:p>
          <a:p>
            <a:pPr eaLnBrk="1" hangingPunct="1"/>
            <a:endParaRPr lang="en-US" altLang="zh-TW"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539750" y="304800"/>
            <a:ext cx="8135938" cy="1755775"/>
          </a:xfrm>
        </p:spPr>
        <p:txBody>
          <a:bodyPr/>
          <a:lstStyle/>
          <a:p>
            <a:pPr eaLnBrk="1" fontAlgn="auto" hangingPunct="1">
              <a:lnSpc>
                <a:spcPct val="90000"/>
              </a:lnSpc>
              <a:spcAft>
                <a:spcPts val="0"/>
              </a:spcAft>
              <a:defRPr/>
            </a:pPr>
            <a:r>
              <a:rPr lang="zh-TW" altLang="en-US" sz="4000" dirty="0" smtClean="0">
                <a:solidFill>
                  <a:schemeClr val="tx2">
                    <a:satMod val="130000"/>
                  </a:schemeClr>
                </a:solidFill>
              </a:rPr>
              <a:t>資產與負債管理 </a:t>
            </a:r>
            <a:br>
              <a:rPr lang="zh-TW" altLang="en-US" sz="4000" dirty="0" smtClean="0">
                <a:solidFill>
                  <a:schemeClr val="tx2">
                    <a:satMod val="130000"/>
                  </a:schemeClr>
                </a:solidFill>
              </a:rPr>
            </a:br>
            <a:r>
              <a:rPr lang="en-US" altLang="zh-TW" sz="3600" dirty="0" smtClean="0">
                <a:solidFill>
                  <a:schemeClr val="tx2">
                    <a:satMod val="130000"/>
                  </a:schemeClr>
                </a:solidFill>
              </a:rPr>
              <a:t>(Asset and Liability Management, ALM)</a:t>
            </a:r>
            <a:r>
              <a:rPr lang="en-US" altLang="zh-TW" sz="4000" dirty="0" smtClean="0">
                <a:solidFill>
                  <a:schemeClr val="tx2">
                    <a:satMod val="130000"/>
                  </a:schemeClr>
                </a:solidFill>
              </a:rPr>
              <a:t> </a:t>
            </a:r>
            <a:r>
              <a:rPr lang="en-US" altLang="zh-TW" sz="4000" dirty="0" smtClean="0">
                <a:solidFill>
                  <a:srgbClr val="000099"/>
                </a:solidFill>
              </a:rPr>
              <a:t>. </a:t>
            </a:r>
          </a:p>
        </p:txBody>
      </p:sp>
      <p:sp>
        <p:nvSpPr>
          <p:cNvPr id="30723" name="Rectangle 3"/>
          <p:cNvSpPr>
            <a:spLocks noGrp="1" noChangeArrowheads="1"/>
          </p:cNvSpPr>
          <p:nvPr>
            <p:ph type="body" idx="4294967295"/>
          </p:nvPr>
        </p:nvSpPr>
        <p:spPr>
          <a:xfrm>
            <a:off x="755650" y="2276475"/>
            <a:ext cx="8077200" cy="3278188"/>
          </a:xfrm>
        </p:spPr>
        <p:txBody>
          <a:bodyPr/>
          <a:lstStyle/>
          <a:p>
            <a:pPr eaLnBrk="1" hangingPunct="1">
              <a:lnSpc>
                <a:spcPct val="150000"/>
              </a:lnSpc>
            </a:pPr>
            <a:r>
              <a:rPr lang="en-US" altLang="zh-TW" smtClean="0"/>
              <a:t>ALCO</a:t>
            </a:r>
            <a:r>
              <a:rPr lang="zh-TW" altLang="en-US" smtClean="0"/>
              <a:t>首先對市場利率走勢做出研判，並對銀行的資產與負債結構以及表外操作現況進行了解，進而訂出操作目標，儘可能的排除利率風險所造成的巨大損失 </a:t>
            </a:r>
            <a:r>
              <a:rPr lang="en-US" altLang="zh-TW" i="1" smtClean="0">
                <a:solidFill>
                  <a:srgbClr val="000099"/>
                </a:solidFill>
              </a:rPr>
              <a:t>.</a:t>
            </a:r>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3400" y="400050"/>
            <a:ext cx="8153400" cy="636588"/>
          </a:xfrm>
        </p:spPr>
        <p:txBody>
          <a:bodyPr>
            <a:normAutofit fontScale="90000"/>
          </a:bodyPr>
          <a:lstStyle/>
          <a:p>
            <a:pPr eaLnBrk="1" fontAlgn="auto" hangingPunct="1">
              <a:spcAft>
                <a:spcPts val="0"/>
              </a:spcAft>
              <a:defRPr/>
            </a:pPr>
            <a:r>
              <a:rPr lang="zh-TW" altLang="en-US" sz="5300" smtClean="0">
                <a:solidFill>
                  <a:schemeClr val="tx2">
                    <a:satMod val="130000"/>
                  </a:schemeClr>
                </a:solidFill>
              </a:rPr>
              <a:t>銀行的利率風險分析</a:t>
            </a:r>
          </a:p>
        </p:txBody>
      </p:sp>
      <p:sp>
        <p:nvSpPr>
          <p:cNvPr id="31747" name="Rectangle 3"/>
          <p:cNvSpPr>
            <a:spLocks noGrp="1" noChangeArrowheads="1"/>
          </p:cNvSpPr>
          <p:nvPr>
            <p:ph idx="1"/>
          </p:nvPr>
        </p:nvSpPr>
        <p:spPr>
          <a:xfrm>
            <a:off x="609600" y="1219200"/>
            <a:ext cx="8534400" cy="4835525"/>
          </a:xfrm>
        </p:spPr>
        <p:txBody>
          <a:bodyPr/>
          <a:lstStyle/>
          <a:p>
            <a:pPr eaLnBrk="1" hangingPunct="1">
              <a:lnSpc>
                <a:spcPct val="130000"/>
              </a:lnSpc>
              <a:spcBef>
                <a:spcPct val="10000"/>
              </a:spcBef>
            </a:pPr>
            <a:r>
              <a:rPr lang="zh-TW" altLang="en-US" sz="2800" dirty="0" smtClean="0"/>
              <a:t>再投資風險</a:t>
            </a:r>
            <a:r>
              <a:rPr lang="en-US" altLang="zh-TW" sz="2800" dirty="0" smtClean="0"/>
              <a:t>( Reinvestment rate </a:t>
            </a:r>
            <a:r>
              <a:rPr lang="en-US" altLang="zh-TW" sz="2800" dirty="0" smtClean="0"/>
              <a:t>risk)</a:t>
            </a:r>
            <a:endParaRPr lang="en-US" altLang="zh-TW" sz="2800" dirty="0" smtClean="0"/>
          </a:p>
          <a:p>
            <a:pPr marL="465138" lvl="1" indent="-7938" eaLnBrk="1" hangingPunct="1">
              <a:lnSpc>
                <a:spcPct val="130000"/>
              </a:lnSpc>
              <a:spcBef>
                <a:spcPct val="10000"/>
              </a:spcBef>
              <a:buFontTx/>
              <a:buNone/>
            </a:pPr>
            <a:r>
              <a:rPr lang="zh-TW" altLang="en-US" sz="2300" i="1" dirty="0" smtClean="0">
                <a:solidFill>
                  <a:srgbClr val="0000CC"/>
                </a:solidFill>
              </a:rPr>
              <a:t>利率的變化導致銀行無法依原先利率再投資或再融資的風險</a:t>
            </a:r>
          </a:p>
          <a:p>
            <a:pPr marL="465138" lvl="1" indent="-7938" eaLnBrk="1" hangingPunct="1">
              <a:lnSpc>
                <a:spcPct val="130000"/>
              </a:lnSpc>
              <a:spcBef>
                <a:spcPct val="10000"/>
              </a:spcBef>
            </a:pPr>
            <a:r>
              <a:rPr lang="zh-TW" altLang="en-US" sz="2300" i="1" dirty="0" smtClean="0">
                <a:solidFill>
                  <a:srgbClr val="0000CC"/>
                </a:solidFill>
              </a:rPr>
              <a:t>受影響的是資金成本與資產報酬</a:t>
            </a:r>
          </a:p>
          <a:p>
            <a:pPr lvl="2" eaLnBrk="1" hangingPunct="1">
              <a:lnSpc>
                <a:spcPct val="130000"/>
              </a:lnSpc>
              <a:spcBef>
                <a:spcPct val="10000"/>
              </a:spcBef>
            </a:pPr>
            <a:r>
              <a:rPr lang="zh-TW" altLang="en-US" sz="2000" dirty="0" smtClean="0">
                <a:sym typeface="Symbol" pitchFamily="18" charset="2"/>
              </a:rPr>
              <a:t>分析</a:t>
            </a:r>
            <a:r>
              <a:rPr lang="en-US" altLang="zh-TW" sz="2000" dirty="0" smtClean="0">
                <a:sym typeface="Symbol" pitchFamily="18" charset="2"/>
              </a:rPr>
              <a:t>-</a:t>
            </a:r>
            <a:r>
              <a:rPr lang="zh-TW" altLang="en-US" sz="2000" dirty="0" smtClean="0">
                <a:sym typeface="Symbol" pitchFamily="18" charset="2"/>
              </a:rPr>
              <a:t>使用資金缺口</a:t>
            </a:r>
            <a:r>
              <a:rPr lang="en-US" altLang="zh-TW" sz="2000" dirty="0" smtClean="0">
                <a:sym typeface="Symbol" pitchFamily="18" charset="2"/>
              </a:rPr>
              <a:t>(</a:t>
            </a:r>
            <a:r>
              <a:rPr lang="en-US" altLang="zh-TW" sz="2000" dirty="0" smtClean="0"/>
              <a:t> Funding GAP), </a:t>
            </a:r>
            <a:r>
              <a:rPr lang="zh-TW" altLang="en-US" sz="2000" dirty="0" smtClean="0"/>
              <a:t>影響 </a:t>
            </a:r>
            <a:r>
              <a:rPr lang="en-US" altLang="zh-TW" sz="2000" dirty="0" smtClean="0"/>
              <a:t>NII</a:t>
            </a:r>
          </a:p>
          <a:p>
            <a:pPr eaLnBrk="1" hangingPunct="1">
              <a:lnSpc>
                <a:spcPct val="130000"/>
              </a:lnSpc>
              <a:spcBef>
                <a:spcPct val="10000"/>
              </a:spcBef>
            </a:pPr>
            <a:r>
              <a:rPr lang="zh-TW" altLang="en-US" sz="2800" dirty="0" smtClean="0"/>
              <a:t>價格風險</a:t>
            </a:r>
            <a:r>
              <a:rPr lang="en-US" altLang="zh-TW" sz="2800" dirty="0" smtClean="0"/>
              <a:t>(Price Risk)</a:t>
            </a:r>
            <a:r>
              <a:rPr lang="en-US" altLang="zh-TW" sz="2800" i="1" dirty="0" smtClean="0"/>
              <a:t> </a:t>
            </a:r>
          </a:p>
          <a:p>
            <a:pPr marL="465138" lvl="1" indent="-7938" eaLnBrk="1" hangingPunct="1">
              <a:lnSpc>
                <a:spcPct val="130000"/>
              </a:lnSpc>
              <a:spcBef>
                <a:spcPct val="10000"/>
              </a:spcBef>
              <a:buFontTx/>
              <a:buNone/>
            </a:pPr>
            <a:r>
              <a:rPr lang="zh-TW" altLang="en-US" sz="2300" i="1" dirty="0" smtClean="0">
                <a:solidFill>
                  <a:srgbClr val="0000CC"/>
                </a:solidFill>
              </a:rPr>
              <a:t>利率的變動會導致資產會負債的價格改變</a:t>
            </a:r>
          </a:p>
          <a:p>
            <a:pPr marL="465138" lvl="1" indent="-7938" eaLnBrk="1" hangingPunct="1">
              <a:lnSpc>
                <a:spcPct val="130000"/>
              </a:lnSpc>
              <a:spcBef>
                <a:spcPct val="10000"/>
              </a:spcBef>
            </a:pPr>
            <a:r>
              <a:rPr lang="zh-TW" altLang="en-US" sz="2300" dirty="0" smtClean="0"/>
              <a:t>期限越長 </a:t>
            </a:r>
            <a:r>
              <a:rPr lang="en-US" altLang="zh-TW" sz="2300" dirty="0" smtClean="0"/>
              <a:t>(</a:t>
            </a:r>
            <a:r>
              <a:rPr lang="zh-TW" altLang="en-US" sz="2300" dirty="0" smtClean="0"/>
              <a:t>或</a:t>
            </a:r>
            <a:r>
              <a:rPr lang="en-US" altLang="zh-TW" sz="2300" dirty="0" smtClean="0"/>
              <a:t>duration</a:t>
            </a:r>
            <a:r>
              <a:rPr lang="zh-TW" altLang="en-US" sz="2300" dirty="0" smtClean="0"/>
              <a:t>越長</a:t>
            </a:r>
            <a:r>
              <a:rPr lang="en-US" altLang="zh-TW" sz="2300" dirty="0" smtClean="0"/>
              <a:t>) </a:t>
            </a:r>
          </a:p>
          <a:p>
            <a:pPr lvl="2" eaLnBrk="1" hangingPunct="1">
              <a:lnSpc>
                <a:spcPct val="130000"/>
              </a:lnSpc>
              <a:spcBef>
                <a:spcPct val="10000"/>
              </a:spcBef>
            </a:pPr>
            <a:r>
              <a:rPr lang="en-US" altLang="zh-TW" sz="2000" dirty="0" smtClean="0">
                <a:sym typeface="Symbol" pitchFamily="18" charset="2"/>
              </a:rPr>
              <a:t></a:t>
            </a:r>
            <a:r>
              <a:rPr lang="en-US" altLang="zh-TW" sz="2000" dirty="0" smtClean="0"/>
              <a:t> </a:t>
            </a:r>
            <a:r>
              <a:rPr lang="zh-TW" altLang="en-US" sz="2000" dirty="0" smtClean="0"/>
              <a:t>資產或負債的價格受到利率風險的影響越大</a:t>
            </a:r>
          </a:p>
          <a:p>
            <a:pPr lvl="2" eaLnBrk="1" hangingPunct="1">
              <a:lnSpc>
                <a:spcPct val="130000"/>
              </a:lnSpc>
              <a:spcBef>
                <a:spcPct val="10000"/>
              </a:spcBef>
            </a:pPr>
            <a:r>
              <a:rPr lang="zh-TW" altLang="en-US" sz="2000" dirty="0" smtClean="0">
                <a:sym typeface="Symbol" pitchFamily="18" charset="2"/>
              </a:rPr>
              <a:t>分析</a:t>
            </a:r>
            <a:r>
              <a:rPr lang="en-US" altLang="zh-TW" sz="2000" dirty="0" smtClean="0">
                <a:sym typeface="Symbol" pitchFamily="18" charset="2"/>
              </a:rPr>
              <a:t>-</a:t>
            </a:r>
            <a:r>
              <a:rPr lang="zh-TW" altLang="en-US" sz="2000" dirty="0" smtClean="0">
                <a:sym typeface="Symbol" pitchFamily="18" charset="2"/>
              </a:rPr>
              <a:t>使用</a:t>
            </a:r>
            <a:r>
              <a:rPr lang="zh-TW" altLang="en-US" sz="2000" dirty="0" smtClean="0"/>
              <a:t> </a:t>
            </a:r>
            <a:r>
              <a:rPr lang="en-US" altLang="zh-TW" sz="2000" dirty="0" smtClean="0"/>
              <a:t>(Duration GAP), </a:t>
            </a:r>
            <a:r>
              <a:rPr lang="zh-TW" altLang="en-US" sz="2000" dirty="0" smtClean="0"/>
              <a:t>影響 </a:t>
            </a:r>
            <a:r>
              <a:rPr lang="en-US" altLang="zh-TW" sz="2000" dirty="0" smtClean="0"/>
              <a:t>(market value of equity)</a:t>
            </a: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8313" y="0"/>
            <a:ext cx="8250237" cy="706438"/>
          </a:xfrm>
        </p:spPr>
        <p:txBody>
          <a:bodyPr>
            <a:normAutofit fontScale="90000"/>
          </a:bodyPr>
          <a:lstStyle/>
          <a:p>
            <a:pPr>
              <a:defRPr/>
            </a:pPr>
            <a:r>
              <a:rPr lang="zh-TW" altLang="en-US" dirty="0" smtClean="0"/>
              <a:t>躲避利率風險工具</a:t>
            </a:r>
            <a:endParaRPr lang="zh-TW" altLang="en-US" dirty="0"/>
          </a:p>
        </p:txBody>
      </p:sp>
      <p:sp>
        <p:nvSpPr>
          <p:cNvPr id="23555" name="內容版面配置區 2"/>
          <p:cNvSpPr>
            <a:spLocks noGrp="1"/>
          </p:cNvSpPr>
          <p:nvPr>
            <p:ph idx="1"/>
          </p:nvPr>
        </p:nvSpPr>
        <p:spPr>
          <a:xfrm>
            <a:off x="179388" y="908720"/>
            <a:ext cx="8713787" cy="5328592"/>
          </a:xfrm>
        </p:spPr>
        <p:txBody>
          <a:bodyPr/>
          <a:lstStyle/>
          <a:p>
            <a:pPr>
              <a:defRPr/>
            </a:pPr>
            <a:r>
              <a:rPr lang="zh-TW" altLang="en-US" sz="2400" dirty="0" smtClean="0"/>
              <a:t>靜態模型</a:t>
            </a:r>
            <a:endParaRPr lang="en-US" altLang="zh-TW" sz="2400" dirty="0" smtClean="0"/>
          </a:p>
          <a:p>
            <a:pPr lvl="1">
              <a:defRPr/>
            </a:pPr>
            <a:r>
              <a:rPr lang="zh-TW" altLang="en-US" sz="2000" dirty="0" smtClean="0"/>
              <a:t>靜態資金缺口管理</a:t>
            </a:r>
            <a:endParaRPr lang="en-US" altLang="zh-TW" sz="2000" dirty="0" smtClean="0"/>
          </a:p>
          <a:p>
            <a:pPr lvl="1">
              <a:defRPr/>
            </a:pPr>
            <a:r>
              <a:rPr lang="zh-TW" altLang="en-US" sz="2000" dirty="0" smtClean="0"/>
              <a:t>靜態存續期間缺口管理</a:t>
            </a:r>
            <a:endParaRPr lang="en-US" altLang="zh-TW" sz="2000" dirty="0" smtClean="0"/>
          </a:p>
          <a:p>
            <a:pPr>
              <a:defRPr/>
            </a:pPr>
            <a:r>
              <a:rPr lang="zh-TW" altLang="en-US" sz="2400" dirty="0" smtClean="0"/>
              <a:t>靜態隨機模型</a:t>
            </a:r>
            <a:endParaRPr lang="en-US" altLang="zh-TW" sz="2400" dirty="0" smtClean="0"/>
          </a:p>
          <a:p>
            <a:pPr lvl="1">
              <a:defRPr/>
            </a:pPr>
            <a:r>
              <a:rPr lang="zh-TW" altLang="en-US" sz="2000" dirty="0" smtClean="0"/>
              <a:t>資產與負債模擬分析</a:t>
            </a:r>
            <a:endParaRPr lang="en-US" altLang="zh-TW" sz="2000" dirty="0" smtClean="0"/>
          </a:p>
          <a:p>
            <a:pPr>
              <a:defRPr/>
            </a:pPr>
            <a:r>
              <a:rPr lang="zh-TW" altLang="en-US" sz="2400" dirty="0" smtClean="0"/>
              <a:t>多期靜態模型</a:t>
            </a:r>
            <a:endParaRPr lang="en-US" altLang="zh-TW" sz="2400" dirty="0" smtClean="0"/>
          </a:p>
          <a:p>
            <a:pPr lvl="1">
              <a:defRPr/>
            </a:pPr>
            <a:r>
              <a:rPr lang="en-US" altLang="zh-TW" sz="2000" dirty="0" smtClean="0"/>
              <a:t>Some work was done on </a:t>
            </a:r>
            <a:r>
              <a:rPr lang="en-US" altLang="zh-TW" sz="2000" dirty="0" err="1" smtClean="0"/>
              <a:t>multiperiod</a:t>
            </a:r>
            <a:r>
              <a:rPr lang="en-US" altLang="zh-TW" sz="2000" dirty="0" smtClean="0"/>
              <a:t> static models in the</a:t>
            </a:r>
            <a:r>
              <a:rPr lang="zh-TW" altLang="en-US" sz="2000" dirty="0" smtClean="0"/>
              <a:t> </a:t>
            </a:r>
            <a:r>
              <a:rPr lang="en-US" altLang="zh-TW" sz="2000" dirty="0" smtClean="0"/>
              <a:t>1960s and 1970s (see, for instance, Chambers and </a:t>
            </a:r>
            <a:r>
              <a:rPr lang="en-US" altLang="zh-TW" sz="2000" dirty="0" err="1" smtClean="0"/>
              <a:t>Charnes</a:t>
            </a:r>
            <a:r>
              <a:rPr lang="en-US" altLang="zh-TW" sz="2000" dirty="0" smtClean="0"/>
              <a:t>, 1961; Cohen and Hammer, 1967)</a:t>
            </a:r>
          </a:p>
          <a:p>
            <a:pPr>
              <a:defRPr/>
            </a:pPr>
            <a:r>
              <a:rPr lang="zh-TW" altLang="en-US" sz="2400" dirty="0" smtClean="0"/>
              <a:t>多期隨機模型</a:t>
            </a:r>
            <a:endParaRPr lang="en-US" altLang="zh-TW" sz="2400" dirty="0" smtClean="0"/>
          </a:p>
          <a:p>
            <a:pPr marL="365125" lvl="1" indent="-282575">
              <a:spcBef>
                <a:spcPts val="600"/>
              </a:spcBef>
              <a:buSzPct val="80000"/>
              <a:buFont typeface="Wingdings 2" pitchFamily="18" charset="2"/>
              <a:buChar char=""/>
              <a:defRPr/>
            </a:pPr>
            <a:r>
              <a:rPr lang="en-US" altLang="zh-TW" sz="2400" dirty="0" smtClean="0"/>
              <a:t>Generating scenarios is a fundamental aspect of stochastic ALM models</a:t>
            </a:r>
          </a:p>
          <a:p>
            <a:pPr>
              <a:defRPr/>
            </a:pPr>
            <a:r>
              <a:rPr lang="zh-TW" altLang="en-US" sz="2400" dirty="0" smtClean="0"/>
              <a:t>衍生性金融商品避險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2"/>
          <p:cNvSpPr>
            <a:spLocks noGrp="1" noChangeArrowheads="1"/>
          </p:cNvSpPr>
          <p:nvPr>
            <p:ph type="title"/>
          </p:nvPr>
        </p:nvSpPr>
        <p:spPr>
          <a:xfrm>
            <a:off x="1042988" y="274638"/>
            <a:ext cx="7891462" cy="1143000"/>
          </a:xfrm>
        </p:spPr>
        <p:txBody>
          <a:bodyPr>
            <a:normAutofit fontScale="90000"/>
          </a:bodyPr>
          <a:lstStyle/>
          <a:p>
            <a:pPr eaLnBrk="1" fontAlgn="auto" hangingPunct="1">
              <a:spcAft>
                <a:spcPts val="0"/>
              </a:spcAft>
              <a:defRPr/>
            </a:pPr>
            <a:r>
              <a:rPr lang="zh-TW" altLang="en-US" dirty="0" smtClean="0">
                <a:solidFill>
                  <a:schemeClr val="tx2">
                    <a:satMod val="130000"/>
                  </a:schemeClr>
                </a:solidFill>
              </a:rPr>
              <a:t>靜態資金缺口模型</a:t>
            </a:r>
            <a:r>
              <a:rPr lang="en-US" altLang="zh-TW" dirty="0" smtClean="0">
                <a:solidFill>
                  <a:schemeClr val="tx2">
                    <a:satMod val="130000"/>
                  </a:schemeClr>
                </a:solidFill>
              </a:rPr>
              <a:t/>
            </a:r>
            <a:br>
              <a:rPr lang="en-US" altLang="zh-TW" dirty="0" smtClean="0">
                <a:solidFill>
                  <a:schemeClr val="tx2">
                    <a:satMod val="130000"/>
                  </a:schemeClr>
                </a:solidFill>
              </a:rPr>
            </a:br>
            <a:r>
              <a:rPr lang="zh-TW" altLang="en-US" dirty="0" smtClean="0">
                <a:solidFill>
                  <a:schemeClr val="tx2">
                    <a:satMod val="130000"/>
                  </a:schemeClr>
                </a:solidFill>
              </a:rPr>
              <a:t> </a:t>
            </a:r>
            <a:r>
              <a:rPr lang="en-US" altLang="zh-TW" dirty="0" smtClean="0">
                <a:solidFill>
                  <a:schemeClr val="tx2">
                    <a:satMod val="130000"/>
                  </a:schemeClr>
                </a:solidFill>
              </a:rPr>
              <a:t>(Maturity Gap) </a:t>
            </a:r>
          </a:p>
        </p:txBody>
      </p:sp>
      <p:sp>
        <p:nvSpPr>
          <p:cNvPr id="1031" name="Rectangle 3"/>
          <p:cNvSpPr>
            <a:spLocks noGrp="1" noChangeArrowheads="1"/>
          </p:cNvSpPr>
          <p:nvPr>
            <p:ph idx="1"/>
          </p:nvPr>
        </p:nvSpPr>
        <p:spPr>
          <a:xfrm>
            <a:off x="457200" y="1600200"/>
            <a:ext cx="7859713" cy="1108075"/>
          </a:xfrm>
        </p:spPr>
        <p:txBody>
          <a:bodyPr/>
          <a:lstStyle/>
          <a:p>
            <a:pPr eaLnBrk="1" hangingPunct="1"/>
            <a:r>
              <a:rPr lang="zh-TW" altLang="en-US" smtClean="0"/>
              <a:t>定義：指利率敏感資產</a:t>
            </a:r>
            <a:r>
              <a:rPr lang="en-US" altLang="zh-TW" smtClean="0"/>
              <a:t>(A</a:t>
            </a:r>
            <a:r>
              <a:rPr lang="en-US" altLang="zh-TW" sz="2800" baseline="-25000" smtClean="0"/>
              <a:t>1</a:t>
            </a:r>
            <a:r>
              <a:rPr lang="en-US" altLang="zh-TW" smtClean="0"/>
              <a:t>)</a:t>
            </a:r>
            <a:r>
              <a:rPr lang="zh-TW" altLang="en-US" smtClean="0"/>
              <a:t>減利率敏感負債</a:t>
            </a:r>
            <a:r>
              <a:rPr lang="en-US" altLang="zh-TW" smtClean="0"/>
              <a:t>(L</a:t>
            </a:r>
            <a:r>
              <a:rPr lang="en-US" altLang="zh-TW" baseline="-25000" smtClean="0"/>
              <a:t>1</a:t>
            </a:r>
            <a:r>
              <a:rPr lang="en-US" altLang="zh-TW" smtClean="0"/>
              <a:t>)</a:t>
            </a:r>
            <a:r>
              <a:rPr lang="zh-TW" altLang="en-US" smtClean="0"/>
              <a:t>而言 。</a:t>
            </a:r>
          </a:p>
        </p:txBody>
      </p:sp>
      <p:sp>
        <p:nvSpPr>
          <p:cNvPr id="1032" name="Rectangle 5"/>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1026" name="Object 4"/>
          <p:cNvGraphicFramePr>
            <a:graphicFrameLocks noChangeAspect="1"/>
          </p:cNvGraphicFramePr>
          <p:nvPr/>
        </p:nvGraphicFramePr>
        <p:xfrm>
          <a:off x="1619250" y="2997200"/>
          <a:ext cx="4105275" cy="496888"/>
        </p:xfrm>
        <a:graphic>
          <a:graphicData uri="http://schemas.openxmlformats.org/presentationml/2006/ole">
            <mc:AlternateContent xmlns:mc="http://schemas.openxmlformats.org/markup-compatibility/2006">
              <mc:Choice xmlns:v="urn:schemas-microsoft-com:vml" Requires="v">
                <p:oleObj spid="_x0000_s1040" name="方程式" r:id="rId3" imgW="2235200" imgH="228600" progId="Equation.3">
                  <p:embed/>
                </p:oleObj>
              </mc:Choice>
              <mc:Fallback>
                <p:oleObj name="方程式" r:id="rId3" imgW="2235200" imgH="228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2997200"/>
                        <a:ext cx="41052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7" name="Object 6"/>
          <p:cNvGraphicFramePr>
            <a:graphicFrameLocks noChangeAspect="1"/>
          </p:cNvGraphicFramePr>
          <p:nvPr/>
        </p:nvGraphicFramePr>
        <p:xfrm>
          <a:off x="1619250" y="3933825"/>
          <a:ext cx="2952750" cy="454025"/>
        </p:xfrm>
        <a:graphic>
          <a:graphicData uri="http://schemas.openxmlformats.org/presentationml/2006/ole">
            <mc:AlternateContent xmlns:mc="http://schemas.openxmlformats.org/markup-compatibility/2006">
              <mc:Choice xmlns:v="urn:schemas-microsoft-com:vml" Requires="v">
                <p:oleObj spid="_x0000_s1041" name="方程式" r:id="rId5" imgW="1485900" imgH="228600" progId="Equation.3">
                  <p:embed/>
                </p:oleObj>
              </mc:Choice>
              <mc:Fallback>
                <p:oleObj name="方程式" r:id="rId5" imgW="1485900" imgH="2286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3933825"/>
                        <a:ext cx="29527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3" name="Rectangle 9"/>
          <p:cNvSpPr>
            <a:spLocks noChangeArrowheads="1"/>
          </p:cNvSpPr>
          <p:nvPr/>
        </p:nvSpPr>
        <p:spPr bwMode="auto">
          <a:xfrm>
            <a:off x="0"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1028" name="Object 8"/>
          <p:cNvGraphicFramePr>
            <a:graphicFrameLocks noChangeAspect="1"/>
          </p:cNvGraphicFramePr>
          <p:nvPr/>
        </p:nvGraphicFramePr>
        <p:xfrm>
          <a:off x="1763713" y="5516563"/>
          <a:ext cx="6840537" cy="474662"/>
        </p:xfrm>
        <a:graphic>
          <a:graphicData uri="http://schemas.openxmlformats.org/presentationml/2006/ole">
            <mc:AlternateContent xmlns:mc="http://schemas.openxmlformats.org/markup-compatibility/2006">
              <mc:Choice xmlns:v="urn:schemas-microsoft-com:vml" Requires="v">
                <p:oleObj spid="_x0000_s1042" name="方程式" r:id="rId7" imgW="3162300" imgH="215900" progId="Equation.3">
                  <p:embed/>
                </p:oleObj>
              </mc:Choice>
              <mc:Fallback>
                <p:oleObj name="方程式" r:id="rId7" imgW="3162300" imgH="2159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3713" y="5516563"/>
                        <a:ext cx="6840537"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 name="Rectangle 11"/>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1029" name="Object 10"/>
          <p:cNvGraphicFramePr>
            <a:graphicFrameLocks noChangeAspect="1"/>
          </p:cNvGraphicFramePr>
          <p:nvPr/>
        </p:nvGraphicFramePr>
        <p:xfrm>
          <a:off x="1357313" y="4714875"/>
          <a:ext cx="2087562" cy="420688"/>
        </p:xfrm>
        <a:graphic>
          <a:graphicData uri="http://schemas.openxmlformats.org/presentationml/2006/ole">
            <mc:AlternateContent xmlns:mc="http://schemas.openxmlformats.org/markup-compatibility/2006">
              <mc:Choice xmlns:v="urn:schemas-microsoft-com:vml" Requires="v">
                <p:oleObj spid="_x0000_s1043" name="方程式" r:id="rId9" imgW="1130300" imgH="228600" progId="Equation.3">
                  <p:embed/>
                </p:oleObj>
              </mc:Choice>
              <mc:Fallback>
                <p:oleObj name="方程式" r:id="rId9" imgW="1130300" imgH="2286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57313" y="4714875"/>
                        <a:ext cx="2087562"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5"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靜態資金缺口模型</a:t>
            </a:r>
          </a:p>
        </p:txBody>
      </p:sp>
      <p:sp>
        <p:nvSpPr>
          <p:cNvPr id="33795" name="內容版面配置區 2"/>
          <p:cNvSpPr>
            <a:spLocks noGrp="1"/>
          </p:cNvSpPr>
          <p:nvPr>
            <p:ph idx="1"/>
          </p:nvPr>
        </p:nvSpPr>
        <p:spPr>
          <a:xfrm>
            <a:off x="1116013" y="1447800"/>
            <a:ext cx="7818437" cy="4800600"/>
          </a:xfrm>
        </p:spPr>
        <p:txBody>
          <a:bodyPr/>
          <a:lstStyle/>
          <a:p>
            <a:pPr eaLnBrk="1" hangingPunct="1"/>
            <a:r>
              <a:rPr lang="zh-TW" altLang="zh-TW" smtClean="0"/>
              <a:t>如果銀行處於正缺口 </a:t>
            </a:r>
            <a:r>
              <a:rPr lang="en-US" altLang="zh-TW" smtClean="0"/>
              <a:t>(Positive Gap) </a:t>
            </a:r>
            <a:r>
              <a:rPr lang="zh-TW" altLang="zh-TW" smtClean="0"/>
              <a:t>時，利率上升時，</a:t>
            </a:r>
            <a:r>
              <a:rPr lang="en-US" altLang="zh-TW" i="1" smtClean="0"/>
              <a:t>NII</a:t>
            </a:r>
            <a:r>
              <a:rPr lang="zh-TW" altLang="zh-TW" smtClean="0"/>
              <a:t>會上升。反之，利率下降，則</a:t>
            </a:r>
            <a:r>
              <a:rPr lang="en-US" altLang="zh-TW" i="1" smtClean="0"/>
              <a:t>NII</a:t>
            </a:r>
            <a:r>
              <a:rPr lang="zh-TW" altLang="zh-TW" smtClean="0"/>
              <a:t>會下降，此時銀行所遭受的損失稱為再投資風險（</a:t>
            </a:r>
            <a:r>
              <a:rPr lang="en-US" altLang="zh-TW" smtClean="0"/>
              <a:t>reinvestment risk</a:t>
            </a:r>
            <a:r>
              <a:rPr lang="zh-TW" altLang="zh-TW" smtClean="0"/>
              <a:t>）</a:t>
            </a:r>
            <a:endParaRPr lang="en-US" altLang="zh-TW" smtClean="0"/>
          </a:p>
          <a:p>
            <a:pPr eaLnBrk="1" hangingPunct="1"/>
            <a:r>
              <a:rPr lang="zh-TW" altLang="zh-TW" smtClean="0"/>
              <a:t>如果銀行處於負缺口 </a:t>
            </a:r>
            <a:r>
              <a:rPr lang="en-US" altLang="zh-TW" smtClean="0"/>
              <a:t>(Negative Gap) </a:t>
            </a:r>
            <a:r>
              <a:rPr lang="zh-TW" altLang="zh-TW" smtClean="0"/>
              <a:t>時，利率上升時，</a:t>
            </a:r>
            <a:r>
              <a:rPr lang="en-US" altLang="zh-TW" i="1" smtClean="0"/>
              <a:t>NII</a:t>
            </a:r>
            <a:r>
              <a:rPr lang="zh-TW" altLang="zh-TW" smtClean="0"/>
              <a:t>會下降（此時所遭受的損失稱為再融資風險（</a:t>
            </a:r>
            <a:r>
              <a:rPr lang="en-US" altLang="zh-TW" smtClean="0"/>
              <a:t>Refinancing Risk</a:t>
            </a:r>
            <a:r>
              <a:rPr lang="zh-TW" altLang="zh-TW" smtClean="0"/>
              <a:t>）。反之，利率下降則</a:t>
            </a:r>
            <a:r>
              <a:rPr lang="en-US" altLang="zh-TW" i="1" smtClean="0"/>
              <a:t>NII</a:t>
            </a:r>
            <a:r>
              <a:rPr lang="zh-TW" altLang="zh-TW" smtClean="0"/>
              <a:t>會上升。</a:t>
            </a:r>
          </a:p>
          <a:p>
            <a:pPr eaLnBrk="1" hangingPunct="1"/>
            <a:endParaRPr lang="zh-TW" altLang="en-U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fontAlgn="auto" hangingPunct="1">
              <a:spcAft>
                <a:spcPts val="0"/>
              </a:spcAft>
              <a:defRPr/>
            </a:pPr>
            <a:r>
              <a:rPr lang="zh-TW" altLang="zh-TW" sz="4000" b="1" smtClean="0">
                <a:solidFill>
                  <a:schemeClr val="tx2">
                    <a:satMod val="130000"/>
                  </a:schemeClr>
                </a:solidFill>
              </a:rPr>
              <a:t>資金缺口</a:t>
            </a:r>
            <a:r>
              <a:rPr lang="zh-TW" altLang="en-US" sz="4000" b="1" smtClean="0">
                <a:solidFill>
                  <a:schemeClr val="tx2">
                    <a:satMod val="130000"/>
                  </a:schemeClr>
                </a:solidFill>
              </a:rPr>
              <a:t>管理</a:t>
            </a:r>
            <a:r>
              <a:rPr lang="zh-TW" altLang="en-US" sz="4000" smtClean="0">
                <a:solidFill>
                  <a:schemeClr val="tx2">
                    <a:satMod val="130000"/>
                  </a:schemeClr>
                </a:solidFill>
              </a:rPr>
              <a:t>策略</a:t>
            </a:r>
          </a:p>
        </p:txBody>
      </p:sp>
      <p:sp>
        <p:nvSpPr>
          <p:cNvPr id="34819" name="Rectangle 3"/>
          <p:cNvSpPr>
            <a:spLocks noGrp="1" noChangeArrowheads="1"/>
          </p:cNvSpPr>
          <p:nvPr>
            <p:ph idx="1"/>
          </p:nvPr>
        </p:nvSpPr>
        <p:spPr>
          <a:xfrm>
            <a:off x="899592" y="1989138"/>
            <a:ext cx="7787208" cy="4137025"/>
          </a:xfrm>
        </p:spPr>
        <p:txBody>
          <a:bodyPr/>
          <a:lstStyle/>
          <a:p>
            <a:pPr eaLnBrk="1" hangingPunct="1"/>
            <a:r>
              <a:rPr lang="zh-TW" altLang="en-US" dirty="0" smtClean="0"/>
              <a:t>消極性缺口管理 </a:t>
            </a:r>
            <a:r>
              <a:rPr lang="en-US" altLang="zh-TW" dirty="0" smtClean="0"/>
              <a:t>(Defensive GAP Management)</a:t>
            </a:r>
            <a:r>
              <a:rPr lang="zh-TW" altLang="en-US" dirty="0" smtClean="0"/>
              <a:t>策略</a:t>
            </a:r>
          </a:p>
          <a:p>
            <a:pPr lvl="1" eaLnBrk="1" hangingPunct="1"/>
            <a:r>
              <a:rPr lang="zh-TW" altLang="en-US" dirty="0" smtClean="0"/>
              <a:t>儘可能的將其缺口控制在零，以避開因利率變動對</a:t>
            </a:r>
            <a:r>
              <a:rPr lang="en-US" altLang="zh-TW" i="1" dirty="0" smtClean="0"/>
              <a:t>NII</a:t>
            </a:r>
            <a:r>
              <a:rPr lang="zh-TW" altLang="en-US" dirty="0" smtClean="0"/>
              <a:t>所造成的影響。</a:t>
            </a:r>
          </a:p>
          <a:p>
            <a:pPr eaLnBrk="1" hangingPunct="1"/>
            <a:r>
              <a:rPr lang="zh-TW" altLang="en-US" dirty="0" smtClean="0"/>
              <a:t>積極性缺口管理 </a:t>
            </a:r>
            <a:r>
              <a:rPr lang="en-US" altLang="zh-TW" dirty="0" smtClean="0"/>
              <a:t>(Aggressive GAP Management) </a:t>
            </a:r>
            <a:r>
              <a:rPr lang="zh-TW" altLang="en-US" dirty="0" smtClean="0"/>
              <a:t>策略</a:t>
            </a:r>
          </a:p>
          <a:p>
            <a:pPr lvl="1" eaLnBrk="1" hangingPunct="1"/>
            <a:r>
              <a:rPr lang="zh-TW" altLang="en-US" dirty="0" smtClean="0"/>
              <a:t>先做利率預測，並將缺口控制在正缺口或負缺口，以賺取報酬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缺點 </a:t>
            </a:r>
          </a:p>
        </p:txBody>
      </p:sp>
      <p:sp>
        <p:nvSpPr>
          <p:cNvPr id="35843" name="Rectangle 3"/>
          <p:cNvSpPr>
            <a:spLocks noGrp="1" noChangeArrowheads="1"/>
          </p:cNvSpPr>
          <p:nvPr>
            <p:ph idx="1"/>
          </p:nvPr>
        </p:nvSpPr>
        <p:spPr/>
        <p:txBody>
          <a:bodyPr/>
          <a:lstStyle/>
          <a:p>
            <a:pPr eaLnBrk="1" hangingPunct="1"/>
            <a:r>
              <a:rPr lang="zh-TW" altLang="en-US" smtClean="0">
                <a:latin typeface="Times New Roman" pitchFamily="18" charset="0"/>
              </a:rPr>
              <a:t>利率不一定平行移動</a:t>
            </a:r>
            <a:r>
              <a:rPr lang="zh-TW" altLang="en-US" smtClean="0"/>
              <a:t> </a:t>
            </a:r>
          </a:p>
          <a:p>
            <a:pPr eaLnBrk="1" hangingPunct="1"/>
            <a:r>
              <a:rPr lang="zh-TW" altLang="en-US" smtClean="0">
                <a:latin typeface="Times New Roman" pitchFamily="18" charset="0"/>
              </a:rPr>
              <a:t>忽略利率改變對市場價值的影響</a:t>
            </a:r>
            <a:r>
              <a:rPr lang="zh-TW" altLang="en-US" smtClean="0"/>
              <a:t> </a:t>
            </a:r>
          </a:p>
          <a:p>
            <a:pPr eaLnBrk="1" hangingPunct="1"/>
            <a:r>
              <a:rPr lang="zh-TW" altLang="en-US" smtClean="0">
                <a:latin typeface="Times New Roman" pitchFamily="18" charset="0"/>
              </a:rPr>
              <a:t>過度整合問題</a:t>
            </a:r>
            <a:r>
              <a:rPr lang="en-US" altLang="zh-TW" smtClean="0">
                <a:latin typeface="Times New Roman" pitchFamily="18" charset="0"/>
              </a:rPr>
              <a:t>(overaggregation)</a:t>
            </a:r>
            <a:r>
              <a:rPr lang="en-US" altLang="zh-TW" smtClean="0"/>
              <a:t> </a:t>
            </a:r>
          </a:p>
          <a:p>
            <a:r>
              <a:rPr lang="zh-TW" altLang="zh-TW" smtClean="0"/>
              <a:t>利率不敏感資產或負債之流量變化問題</a:t>
            </a:r>
          </a:p>
          <a:p>
            <a:pPr eaLnBrk="1" hangingPunct="1"/>
            <a:r>
              <a:rPr lang="zh-TW" altLang="en-US" smtClean="0">
                <a:latin typeface="Times New Roman" pitchFamily="18" charset="0"/>
              </a:rPr>
              <a:t>忽略提前償付或提前解約</a:t>
            </a:r>
            <a:r>
              <a:rPr lang="en-US" altLang="zh-TW" smtClean="0">
                <a:latin typeface="Times New Roman" pitchFamily="18" charset="0"/>
              </a:rPr>
              <a:t>(</a:t>
            </a:r>
            <a:r>
              <a:rPr lang="zh-TW" altLang="en-US" smtClean="0">
                <a:latin typeface="Times New Roman" pitchFamily="18" charset="0"/>
              </a:rPr>
              <a:t>存放款之選擇權</a:t>
            </a:r>
            <a:r>
              <a:rPr lang="en-US" altLang="zh-TW" sz="3900" smtClean="0"/>
              <a:t>embedded options</a:t>
            </a:r>
            <a:r>
              <a:rPr lang="en-US" altLang="zh-TW" smtClean="0">
                <a:latin typeface="Times New Roman" pitchFamily="18" charset="0"/>
              </a:rPr>
              <a:t>)</a:t>
            </a:r>
            <a:r>
              <a:rPr lang="zh-TW" altLang="en-US" smtClean="0">
                <a:latin typeface="Times New Roman" pitchFamily="18" charset="0"/>
              </a:rPr>
              <a:t>問題</a:t>
            </a:r>
            <a:r>
              <a:rPr lang="zh-TW" altLang="en-US" smtClean="0"/>
              <a:t> </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17" name="Group 1477"/>
          <p:cNvGraphicFramePr>
            <a:graphicFrameLocks noGrp="1"/>
          </p:cNvGraphicFramePr>
          <p:nvPr>
            <p:ph/>
          </p:nvPr>
        </p:nvGraphicFramePr>
        <p:xfrm>
          <a:off x="179388" y="188913"/>
          <a:ext cx="8602662" cy="6613633"/>
        </p:xfrm>
        <a:graphic>
          <a:graphicData uri="http://schemas.openxmlformats.org/drawingml/2006/table">
            <a:tbl>
              <a:tblPr/>
              <a:tblGrid>
                <a:gridCol w="2117725"/>
                <a:gridCol w="738187"/>
                <a:gridCol w="846138"/>
                <a:gridCol w="917575"/>
                <a:gridCol w="704850"/>
                <a:gridCol w="844550"/>
                <a:gridCol w="847725"/>
                <a:gridCol w="776287"/>
                <a:gridCol w="809625"/>
              </a:tblGrid>
              <a:tr h="30473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資產</a:t>
                      </a:r>
                      <a:endParaRPr kumimoji="1" lang="zh-TW" altLang="en-US" sz="1200" b="1" i="0" u="none" strike="noStrike" cap="none" normalizeH="0" baseline="0" smtClean="0">
                        <a:ln>
                          <a:noFill/>
                        </a:ln>
                        <a:solidFill>
                          <a:srgbClr val="000080"/>
                        </a:solidFill>
                        <a:effectLst/>
                        <a:latin typeface="Arial" charset="0"/>
                        <a:ea typeface="新細明體" charset="-120"/>
                        <a:cs typeface="Arial"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900" b="0" i="0" u="none" strike="noStrike" cap="none" normalizeH="0" baseline="0" smtClean="0">
                          <a:ln>
                            <a:noFill/>
                          </a:ln>
                          <a:solidFill>
                            <a:schemeClr val="tx1"/>
                          </a:solidFill>
                          <a:effectLst/>
                          <a:latin typeface="Arial" charset="0"/>
                          <a:ea typeface="新細明體" charset="-120"/>
                          <a:cs typeface="Arial" charset="0"/>
                        </a:rPr>
                        <a:t>1-7</a:t>
                      </a: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天</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900" b="0" i="0" u="none" strike="noStrike" cap="none" normalizeH="0" baseline="0" smtClean="0">
                          <a:ln>
                            <a:noFill/>
                          </a:ln>
                          <a:solidFill>
                            <a:schemeClr val="tx1"/>
                          </a:solidFill>
                          <a:effectLst/>
                          <a:latin typeface="Arial" charset="0"/>
                          <a:ea typeface="新細明體" charset="-120"/>
                          <a:cs typeface="Arial" charset="0"/>
                        </a:rPr>
                        <a:t>8-30</a:t>
                      </a: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天</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900" b="0" i="0" u="none" strike="noStrike" cap="none" normalizeH="0" baseline="0" smtClean="0">
                          <a:ln>
                            <a:noFill/>
                          </a:ln>
                          <a:solidFill>
                            <a:schemeClr val="tx1"/>
                          </a:solidFill>
                          <a:effectLst/>
                          <a:latin typeface="Arial" charset="0"/>
                          <a:ea typeface="新細明體" charset="-120"/>
                          <a:cs typeface="Arial" charset="0"/>
                        </a:rPr>
                        <a:t>31-90</a:t>
                      </a: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天</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900" b="0" i="0" u="none" strike="noStrike" cap="none" normalizeH="0" baseline="0" smtClean="0">
                          <a:ln>
                            <a:noFill/>
                          </a:ln>
                          <a:solidFill>
                            <a:schemeClr val="tx1"/>
                          </a:solidFill>
                          <a:effectLst/>
                          <a:latin typeface="Arial" charset="0"/>
                          <a:ea typeface="新細明體" charset="-120"/>
                          <a:cs typeface="Arial" charset="0"/>
                        </a:rPr>
                        <a:t>91-180</a:t>
                      </a: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天</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900" b="0" i="0" u="none" strike="noStrike" cap="none" normalizeH="0" baseline="0" smtClean="0">
                          <a:ln>
                            <a:noFill/>
                          </a:ln>
                          <a:solidFill>
                            <a:schemeClr val="tx1"/>
                          </a:solidFill>
                          <a:effectLst/>
                          <a:latin typeface="Arial" charset="0"/>
                          <a:ea typeface="新細明體" charset="-120"/>
                          <a:cs typeface="Arial" charset="0"/>
                        </a:rPr>
                        <a:t>181-365</a:t>
                      </a: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天</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超過</a:t>
                      </a:r>
                      <a:r>
                        <a:rPr kumimoji="1" lang="en-US" altLang="zh-TW" sz="900" b="0" i="0" u="none" strike="noStrike" cap="none" normalizeH="0" baseline="0" smtClean="0">
                          <a:ln>
                            <a:noFill/>
                          </a:ln>
                          <a:solidFill>
                            <a:schemeClr val="tx1"/>
                          </a:solidFill>
                          <a:effectLst/>
                          <a:latin typeface="Arial" charset="0"/>
                          <a:ea typeface="新細明體" charset="-120"/>
                          <a:cs typeface="Arial" charset="0"/>
                        </a:rPr>
                        <a:t>1 </a:t>
                      </a: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年</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900" b="0" i="0" u="none" strike="noStrike" cap="none" normalizeH="0" baseline="0" smtClean="0">
                          <a:ln>
                            <a:noFill/>
                          </a:ln>
                          <a:solidFill>
                            <a:schemeClr val="tx1"/>
                          </a:solidFill>
                          <a:effectLst/>
                          <a:latin typeface="Arial" charset="0"/>
                          <a:ea typeface="新細明體" charset="-120"/>
                          <a:cs typeface="Arial" charset="0"/>
                        </a:rPr>
                        <a:t>5</a:t>
                      </a: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年以上</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900" b="0" i="0" u="none" strike="noStrike" cap="none" normalizeH="0" baseline="0" smtClean="0">
                          <a:ln>
                            <a:noFill/>
                          </a:ln>
                          <a:solidFill>
                            <a:schemeClr val="tx1"/>
                          </a:solidFill>
                          <a:effectLst/>
                          <a:latin typeface="Arial" charset="0"/>
                          <a:ea typeface="新細明體" charset="-120"/>
                          <a:cs typeface="Arial" charset="0"/>
                        </a:rPr>
                        <a:t>總計</a:t>
                      </a:r>
                      <a:endParaRPr kumimoji="1" lang="zh-TW" altLang="en-US" sz="9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政府債券</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0.7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3.6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1.2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0.3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3.7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9.5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貨幣市場工具</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1.2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1.8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3.0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地方政府債券</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0.7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2.2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7.6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11.5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再買回協定</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 5.0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5.0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商業貸款</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 1.0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13.8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4.7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4.6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15.5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42.5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房屋貸款</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 0.3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0.5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1.6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1.3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8.2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13.8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現金</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9.0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9.0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其他資產</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5.7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5.7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  </a:t>
                      </a: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總資產</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6.3</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15.0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10.0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10.0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9.0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35.0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14.7</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100.0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負債與業主權益</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貨幣市場存款帳戶</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5.0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12.3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17.3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可轉讓提款帳</a:t>
                      </a: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(NOWs)</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2.2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2.2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小額可轉讓定期存款</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0.9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5.1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6.9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1.8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19.6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大額可轉讓定期存款</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4.0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12.9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7.9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1.2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27.9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再買回協定</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儲蓄存款</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9.6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1.9</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11.5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活期存款</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13.5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13.5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其他負債</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業主權益</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7.0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7.0 </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  </a:t>
                      </a: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負債與業主權益總額</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5.0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11.0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30.3</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24.4</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3.0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4.8</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21.5</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100.0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缺口</a:t>
                      </a: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(GAP)</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週期缺口</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1.3</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4</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-20.3</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-14.4</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6.0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30.2</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累加缺口</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1.3</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5.3</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-15.0</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-29.4</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-23.4</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Arial" charset="0"/>
                          <a:ea typeface="新細明體" charset="-120"/>
                          <a:cs typeface="Arial" charset="0"/>
                        </a:rPr>
                        <a:t>6.8</a:t>
                      </a:r>
                      <a:endParaRPr kumimoji="1" lang="en-US" altLang="zh-TW"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　</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Arial" charset="0"/>
                          <a:ea typeface="新細明體" charset="-120"/>
                          <a:cs typeface="Arial" charset="0"/>
                        </a:rPr>
                        <a:t>　</a:t>
                      </a:r>
                      <a:endParaRPr kumimoji="1" lang="zh-TW" altLang="en-US" sz="1200" b="0" i="0" u="none" strike="noStrike" cap="none" normalizeH="0" baseline="0" smtClean="0">
                        <a:ln>
                          <a:noFill/>
                        </a:ln>
                        <a:solidFill>
                          <a:schemeClr val="tx1"/>
                        </a:solidFill>
                        <a:effectLst/>
                        <a:latin typeface="Arial" charset="0"/>
                        <a:ea typeface="新細明體" charset="-12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750" y="274638"/>
            <a:ext cx="8394700" cy="1143000"/>
          </a:xfrm>
        </p:spPr>
        <p:txBody>
          <a:bodyPr/>
          <a:lstStyle/>
          <a:p>
            <a:pPr>
              <a:defRPr/>
            </a:pPr>
            <a:r>
              <a:rPr lang="zh-TW" altLang="en-US" dirty="0" smtClean="0"/>
              <a:t>某銀行利率敏感性資產負債分析表</a:t>
            </a:r>
            <a:endParaRPr lang="zh-TW" altLang="en-US" dirty="0"/>
          </a:p>
        </p:txBody>
      </p:sp>
      <p:graphicFrame>
        <p:nvGraphicFramePr>
          <p:cNvPr id="4" name="內容版面配置區 3"/>
          <p:cNvGraphicFramePr>
            <a:graphicFrameLocks noGrp="1"/>
          </p:cNvGraphicFramePr>
          <p:nvPr>
            <p:ph idx="1"/>
          </p:nvPr>
        </p:nvGraphicFramePr>
        <p:xfrm>
          <a:off x="179388" y="2636838"/>
          <a:ext cx="8640762" cy="2808287"/>
        </p:xfrm>
        <a:graphic>
          <a:graphicData uri="http://schemas.openxmlformats.org/drawingml/2006/table">
            <a:tbl>
              <a:tblPr/>
              <a:tblGrid>
                <a:gridCol w="2187815"/>
                <a:gridCol w="1193353"/>
                <a:gridCol w="1546940"/>
                <a:gridCol w="1193353"/>
                <a:gridCol w="1193353"/>
                <a:gridCol w="1325948"/>
              </a:tblGrid>
              <a:tr h="1114718">
                <a:tc>
                  <a:txBody>
                    <a:bodyPr/>
                    <a:lstStyle/>
                    <a:p>
                      <a:pPr algn="l" fontAlgn="ctr"/>
                      <a:r>
                        <a:rPr lang="zh-TW" altLang="en-US" sz="2400" b="0" i="0" u="none" strike="noStrike" dirty="0">
                          <a:solidFill>
                            <a:srgbClr val="000000"/>
                          </a:solidFill>
                          <a:latin typeface="新細明體"/>
                        </a:rPr>
                        <a:t>項目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b="0" i="0" u="none" strike="noStrike">
                          <a:solidFill>
                            <a:srgbClr val="000000"/>
                          </a:solidFill>
                          <a:latin typeface="新細明體"/>
                        </a:rPr>
                        <a:t> </a:t>
                      </a:r>
                      <a:r>
                        <a:rPr lang="en-US" altLang="zh-TW" sz="2400" b="0" i="0" u="none" strike="noStrike">
                          <a:solidFill>
                            <a:srgbClr val="000000"/>
                          </a:solidFill>
                          <a:latin typeface="新細明體"/>
                        </a:rPr>
                        <a:t>1 </a:t>
                      </a:r>
                      <a:r>
                        <a:rPr lang="zh-TW" altLang="en-US" sz="2400" b="0" i="0" u="none" strike="noStrike">
                          <a:solidFill>
                            <a:srgbClr val="000000"/>
                          </a:solidFill>
                          <a:latin typeface="新細明體"/>
                        </a:rPr>
                        <a:t>至</a:t>
                      </a:r>
                      <a:r>
                        <a:rPr lang="en-US" altLang="zh-TW" sz="2400" b="0" i="0" u="none" strike="noStrike">
                          <a:solidFill>
                            <a:srgbClr val="000000"/>
                          </a:solidFill>
                          <a:latin typeface="新細明體"/>
                        </a:rPr>
                        <a:t>90 </a:t>
                      </a:r>
                      <a:r>
                        <a:rPr lang="zh-TW" altLang="en-US" sz="2400" b="0" i="0" u="none" strike="noStrike">
                          <a:solidFill>
                            <a:srgbClr val="000000"/>
                          </a:solidFill>
                          <a:latin typeface="新細明體"/>
                        </a:rPr>
                        <a:t>天（含）</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2400" b="0" i="0" u="none" strike="noStrike">
                          <a:solidFill>
                            <a:srgbClr val="000000"/>
                          </a:solidFill>
                          <a:latin typeface="新細明體"/>
                        </a:rPr>
                        <a:t>91 </a:t>
                      </a:r>
                      <a:r>
                        <a:rPr lang="zh-TW" altLang="en-US" sz="2400" b="0" i="0" u="none" strike="noStrike">
                          <a:solidFill>
                            <a:srgbClr val="000000"/>
                          </a:solidFill>
                          <a:latin typeface="新細明體"/>
                        </a:rPr>
                        <a:t>至</a:t>
                      </a:r>
                      <a:r>
                        <a:rPr lang="en-US" altLang="zh-TW" sz="2400" b="0" i="0" u="none" strike="noStrike">
                          <a:solidFill>
                            <a:srgbClr val="000000"/>
                          </a:solidFill>
                          <a:latin typeface="新細明體"/>
                        </a:rPr>
                        <a:t>180 </a:t>
                      </a:r>
                      <a:r>
                        <a:rPr lang="zh-TW" altLang="en-US" sz="2400" b="0" i="0" u="none" strike="noStrike">
                          <a:solidFill>
                            <a:srgbClr val="000000"/>
                          </a:solidFill>
                          <a:latin typeface="新細明體"/>
                        </a:rPr>
                        <a:t>天（含）</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b="0" i="0" u="none" strike="noStrike">
                          <a:solidFill>
                            <a:srgbClr val="000000"/>
                          </a:solidFill>
                          <a:latin typeface="新細明體"/>
                        </a:rPr>
                        <a:t> </a:t>
                      </a:r>
                      <a:r>
                        <a:rPr lang="en-US" altLang="zh-TW" sz="2400" b="0" i="0" u="none" strike="noStrike">
                          <a:solidFill>
                            <a:srgbClr val="000000"/>
                          </a:solidFill>
                          <a:latin typeface="新細明體"/>
                        </a:rPr>
                        <a:t>181 </a:t>
                      </a:r>
                      <a:r>
                        <a:rPr lang="zh-TW" altLang="en-US" sz="2400" b="0" i="0" u="none" strike="noStrike">
                          <a:solidFill>
                            <a:srgbClr val="000000"/>
                          </a:solidFill>
                          <a:latin typeface="新細明體"/>
                        </a:rPr>
                        <a:t>天至</a:t>
                      </a:r>
                      <a:r>
                        <a:rPr lang="en-US" altLang="zh-TW" sz="2400" b="0" i="0" u="none" strike="noStrike">
                          <a:solidFill>
                            <a:srgbClr val="000000"/>
                          </a:solidFill>
                          <a:latin typeface="新細明體"/>
                        </a:rPr>
                        <a:t>1 </a:t>
                      </a:r>
                      <a:r>
                        <a:rPr lang="zh-TW" altLang="en-US" sz="2400" b="0" i="0" u="none" strike="noStrike">
                          <a:solidFill>
                            <a:srgbClr val="000000"/>
                          </a:solidFill>
                          <a:latin typeface="新細明體"/>
                        </a:rPr>
                        <a:t>年</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2400" b="0" i="0" u="none" strike="noStrike">
                          <a:solidFill>
                            <a:srgbClr val="000000"/>
                          </a:solidFill>
                          <a:latin typeface="新細明體"/>
                        </a:rPr>
                        <a:t>1 </a:t>
                      </a:r>
                      <a:r>
                        <a:rPr lang="zh-TW" altLang="en-US" sz="2400" b="0" i="0" u="none" strike="noStrike">
                          <a:solidFill>
                            <a:srgbClr val="000000"/>
                          </a:solidFill>
                          <a:latin typeface="新細明體"/>
                        </a:rPr>
                        <a:t>年以上</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b="0" i="0" u="none" strike="noStrike">
                          <a:solidFill>
                            <a:srgbClr val="000000"/>
                          </a:solidFill>
                          <a:latin typeface="新細明體"/>
                        </a:rPr>
                        <a:t>合計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4523">
                <a:tc>
                  <a:txBody>
                    <a:bodyPr/>
                    <a:lstStyle/>
                    <a:p>
                      <a:pPr algn="l" fontAlgn="ctr"/>
                      <a:r>
                        <a:rPr lang="zh-TW" altLang="en-US" sz="2400" b="0" i="0" u="none" strike="noStrike">
                          <a:solidFill>
                            <a:srgbClr val="000000"/>
                          </a:solidFill>
                          <a:latin typeface="新細明體"/>
                        </a:rPr>
                        <a:t>利率敏感性資產</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2,344,727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631,153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482,195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1,585,462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5,043,537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4523">
                <a:tc>
                  <a:txBody>
                    <a:bodyPr/>
                    <a:lstStyle/>
                    <a:p>
                      <a:pPr algn="l" fontAlgn="ctr"/>
                      <a:r>
                        <a:rPr lang="zh-TW" altLang="en-US" sz="2400" b="0" i="0" u="none" strike="noStrike">
                          <a:solidFill>
                            <a:srgbClr val="000000"/>
                          </a:solidFill>
                          <a:latin typeface="新細明體"/>
                        </a:rPr>
                        <a:t>利率敏感性負債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dirty="0">
                          <a:solidFill>
                            <a:srgbClr val="000000"/>
                          </a:solidFill>
                          <a:latin typeface="新細明體"/>
                        </a:rPr>
                        <a:t>2,669,341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2,684,371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248,514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544,467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6,146,693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4523">
                <a:tc>
                  <a:txBody>
                    <a:bodyPr/>
                    <a:lstStyle/>
                    <a:p>
                      <a:pPr algn="l" fontAlgn="ctr"/>
                      <a:r>
                        <a:rPr lang="zh-TW" altLang="en-US" sz="2400" b="0" i="0" u="none" strike="noStrike">
                          <a:solidFill>
                            <a:srgbClr val="000000"/>
                          </a:solidFill>
                          <a:latin typeface="新細明體"/>
                        </a:rPr>
                        <a:t>利率敏感性缺口</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-324,614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-2,053,218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233,681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1,040,995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dirty="0">
                          <a:solidFill>
                            <a:srgbClr val="000000"/>
                          </a:solidFill>
                          <a:latin typeface="新細明體"/>
                        </a:rPr>
                        <a:t>-1,103,156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7928" name="矩形 4"/>
          <p:cNvSpPr>
            <a:spLocks noChangeArrowheads="1"/>
          </p:cNvSpPr>
          <p:nvPr/>
        </p:nvSpPr>
        <p:spPr bwMode="auto">
          <a:xfrm>
            <a:off x="6948488" y="1844675"/>
            <a:ext cx="1863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r>
              <a:rPr lang="zh-TW" altLang="en-US"/>
              <a:t>單位： 美金仟元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100" y="274638"/>
            <a:ext cx="7499350" cy="633412"/>
          </a:xfrm>
        </p:spPr>
        <p:txBody>
          <a:bodyPr>
            <a:normAutofit fontScale="90000"/>
          </a:bodyPr>
          <a:lstStyle/>
          <a:p>
            <a:pPr>
              <a:defRPr/>
            </a:pPr>
            <a:r>
              <a:rPr lang="zh-TW" altLang="zh-TW" dirty="0" smtClean="0"/>
              <a:t>利率敏感性資產負債分析表</a:t>
            </a:r>
            <a:endParaRPr lang="zh-TW" altLang="en-US" dirty="0"/>
          </a:p>
        </p:txBody>
      </p:sp>
      <p:graphicFrame>
        <p:nvGraphicFramePr>
          <p:cNvPr id="3" name="表格 2"/>
          <p:cNvGraphicFramePr>
            <a:graphicFrameLocks noGrp="1"/>
          </p:cNvGraphicFramePr>
          <p:nvPr/>
        </p:nvGraphicFramePr>
        <p:xfrm>
          <a:off x="900113" y="1052513"/>
          <a:ext cx="7920037" cy="5624506"/>
        </p:xfrm>
        <a:graphic>
          <a:graphicData uri="http://schemas.openxmlformats.org/drawingml/2006/table">
            <a:tbl>
              <a:tblPr/>
              <a:tblGrid>
                <a:gridCol w="2559973"/>
                <a:gridCol w="937775"/>
                <a:gridCol w="937775"/>
                <a:gridCol w="937775"/>
                <a:gridCol w="938719"/>
                <a:gridCol w="803538"/>
                <a:gridCol w="804482"/>
              </a:tblGrid>
              <a:tr h="449961">
                <a:tc>
                  <a:txBody>
                    <a:bodyPr/>
                    <a:lstStyle/>
                    <a:p>
                      <a:pPr>
                        <a:spcAft>
                          <a:spcPts val="0"/>
                        </a:spcAft>
                      </a:pPr>
                      <a:r>
                        <a:rPr lang="en-US" sz="1400" kern="0" dirty="0">
                          <a:solidFill>
                            <a:srgbClr val="000000"/>
                          </a:solidFill>
                          <a:latin typeface="新細明體"/>
                          <a:ea typeface="新細明體"/>
                          <a:cs typeface="新細明體"/>
                        </a:rPr>
                        <a:t>Financial Assets</a:t>
                      </a:r>
                      <a:endParaRPr lang="zh-TW" sz="1400" kern="100" dirty="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Within 30 days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31 to 60 days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61 to 180 days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181 to 360 days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over 360 days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Total</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Financial Assets at FVTPL:</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HFT investments: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dirty="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Government securities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11,806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11,806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Private bonds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156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156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Total HFT investments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11,962</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11,962</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Others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dirty="0">
                          <a:solidFill>
                            <a:srgbClr val="000000"/>
                          </a:solidFill>
                          <a:latin typeface="新細明體"/>
                          <a:ea typeface="新細明體"/>
                          <a:cs typeface="新細明體"/>
                        </a:rPr>
                        <a:t>2,728</a:t>
                      </a:r>
                      <a:endParaRPr lang="zh-TW" sz="1400" kern="100" dirty="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2,728</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Total financial assets at FVTPL</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11,962</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2,728</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14,690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Financial Assets at amortized cost: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961">
                <a:tc>
                  <a:txBody>
                    <a:bodyPr/>
                    <a:lstStyle/>
                    <a:p>
                      <a:pPr>
                        <a:spcAft>
                          <a:spcPts val="0"/>
                        </a:spcAft>
                      </a:pPr>
                      <a:r>
                        <a:rPr lang="en-US" sz="1400" kern="0">
                          <a:solidFill>
                            <a:srgbClr val="000000"/>
                          </a:solidFill>
                          <a:latin typeface="新細明體"/>
                          <a:ea typeface="新細明體"/>
                          <a:cs typeface="新細明體"/>
                        </a:rPr>
                        <a:t>Due from BSP and other banks and Interbank loans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961">
                <a:tc>
                  <a:txBody>
                    <a:bodyPr/>
                    <a:lstStyle/>
                    <a:p>
                      <a:pPr>
                        <a:spcAft>
                          <a:spcPts val="0"/>
                        </a:spcAft>
                      </a:pPr>
                      <a:r>
                        <a:rPr lang="en-US" sz="1400" kern="0">
                          <a:solidFill>
                            <a:srgbClr val="000000"/>
                          </a:solidFill>
                          <a:latin typeface="新細明體"/>
                          <a:ea typeface="新細明體"/>
                          <a:cs typeface="新細明體"/>
                        </a:rPr>
                        <a:t>receivable and SPURA with the BSP</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28,747</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5,400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7,261</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41,408</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961">
                <a:tc>
                  <a:txBody>
                    <a:bodyPr/>
                    <a:lstStyle/>
                    <a:p>
                      <a:pPr>
                        <a:spcAft>
                          <a:spcPts val="0"/>
                        </a:spcAft>
                      </a:pPr>
                      <a:r>
                        <a:rPr lang="en-US" sz="1400" kern="0" dirty="0">
                          <a:solidFill>
                            <a:srgbClr val="000000"/>
                          </a:solidFill>
                          <a:latin typeface="新細明體"/>
                          <a:ea typeface="新細明體"/>
                          <a:cs typeface="新細明體"/>
                        </a:rPr>
                        <a:t>Investment securities at amortized cost</a:t>
                      </a:r>
                      <a:endParaRPr lang="zh-TW" sz="1400" kern="100" dirty="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81</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45</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56,205</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56,381</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961">
                <a:tc>
                  <a:txBody>
                    <a:bodyPr/>
                    <a:lstStyle/>
                    <a:p>
                      <a:pPr>
                        <a:spcAft>
                          <a:spcPts val="0"/>
                        </a:spcAft>
                      </a:pPr>
                      <a:r>
                        <a:rPr lang="en-US" sz="1400" kern="0">
                          <a:solidFill>
                            <a:srgbClr val="000000"/>
                          </a:solidFill>
                          <a:latin typeface="新細明體"/>
                          <a:ea typeface="新細明體"/>
                          <a:cs typeface="新細明體"/>
                        </a:rPr>
                        <a:t>Receivable from customers and other receivables- gross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18,726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14,582</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8,472</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4,148</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45,228</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91,156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961">
                <a:tc>
                  <a:txBody>
                    <a:bodyPr/>
                    <a:lstStyle/>
                    <a:p>
                      <a:pPr>
                        <a:spcAft>
                          <a:spcPts val="0"/>
                        </a:spcAft>
                      </a:pPr>
                      <a:r>
                        <a:rPr lang="en-US" sz="1400" kern="0">
                          <a:solidFill>
                            <a:srgbClr val="000000"/>
                          </a:solidFill>
                          <a:latin typeface="新細明體"/>
                          <a:ea typeface="新細明體"/>
                          <a:cs typeface="新細明體"/>
                        </a:rPr>
                        <a:t>Total financial assets at amortized cost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47,473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20,032</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8,553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4,193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108,694</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188,945</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Total financial assets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59,435</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22,760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8,553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4,193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108,694</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203,635</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Financial Liabilities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47,129</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16,194</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3,346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1,713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51,626</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120,008</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Bills payable and SSURA</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38,311</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7,929</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1,244</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kern="0">
                          <a:solidFill>
                            <a:srgbClr val="000000"/>
                          </a:solidFill>
                          <a:latin typeface="Times New Roman"/>
                          <a:ea typeface="新細明體"/>
                          <a:cs typeface="新細明體"/>
                        </a:rPr>
                        <a:t>–</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4,498</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51,982</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Total  financial liabilities</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85,440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24,123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4,590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1,713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56,124</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171,990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980">
                <a:tc>
                  <a:txBody>
                    <a:bodyPr/>
                    <a:lstStyle/>
                    <a:p>
                      <a:pPr>
                        <a:spcAft>
                          <a:spcPts val="0"/>
                        </a:spcAft>
                      </a:pPr>
                      <a:r>
                        <a:rPr lang="en-US" sz="1400" kern="0">
                          <a:solidFill>
                            <a:srgbClr val="000000"/>
                          </a:solidFill>
                          <a:latin typeface="新細明體"/>
                          <a:ea typeface="新細明體"/>
                          <a:cs typeface="新細明體"/>
                        </a:rPr>
                        <a:t>Asset-Liability Gap</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-26,005</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-1,363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3,963</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2,480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52,570</a:t>
                      </a:r>
                      <a:endParaRPr lang="zh-TW" sz="1400" kern="10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dirty="0">
                          <a:solidFill>
                            <a:srgbClr val="000000"/>
                          </a:solidFill>
                          <a:latin typeface="新細明體"/>
                          <a:ea typeface="新細明體"/>
                          <a:cs typeface="新細明體"/>
                        </a:rPr>
                        <a:t>31,645</a:t>
                      </a:r>
                      <a:endParaRPr lang="zh-TW" sz="1400" kern="100" dirty="0">
                        <a:latin typeface="Times New Roman"/>
                        <a:ea typeface="新細明體"/>
                        <a:cs typeface="Times New Roman"/>
                      </a:endParaRPr>
                    </a:p>
                  </a:txBody>
                  <a:tcPr marL="15803" marR="15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r>
              <a:rPr lang="zh-TW" altLang="en-US" b="1" smtClean="0">
                <a:solidFill>
                  <a:schemeClr val="tx2">
                    <a:satMod val="130000"/>
                  </a:schemeClr>
                </a:solidFill>
              </a:rPr>
              <a:t>例 </a:t>
            </a:r>
            <a:r>
              <a:rPr lang="en-US" altLang="zh-TW" b="1" smtClean="0">
                <a:solidFill>
                  <a:schemeClr val="tx2">
                    <a:satMod val="130000"/>
                  </a:schemeClr>
                </a:solidFill>
              </a:rPr>
              <a:t>6.1</a:t>
            </a:r>
            <a:r>
              <a:rPr lang="en-US" altLang="zh-TW" smtClean="0">
                <a:solidFill>
                  <a:schemeClr val="tx2">
                    <a:satMod val="130000"/>
                  </a:schemeClr>
                </a:solidFill>
              </a:rPr>
              <a:t> </a:t>
            </a:r>
          </a:p>
        </p:txBody>
      </p:sp>
      <p:sp>
        <p:nvSpPr>
          <p:cNvPr id="39939" name="Rectangle 3"/>
          <p:cNvSpPr>
            <a:spLocks noGrp="1" noChangeArrowheads="1"/>
          </p:cNvSpPr>
          <p:nvPr>
            <p:ph idx="1"/>
          </p:nvPr>
        </p:nvSpPr>
        <p:spPr>
          <a:xfrm>
            <a:off x="457200" y="1268413"/>
            <a:ext cx="8229600" cy="4857750"/>
          </a:xfrm>
        </p:spPr>
        <p:txBody>
          <a:bodyPr/>
          <a:lstStyle/>
          <a:p>
            <a:pPr eaLnBrk="1" hangingPunct="1">
              <a:lnSpc>
                <a:spcPct val="130000"/>
              </a:lnSpc>
            </a:pPr>
            <a:r>
              <a:rPr lang="zh-TW" altLang="en-US" sz="2000" smtClean="0"/>
              <a:t>假定銀行（或票券金融公司）的資產為</a:t>
            </a:r>
            <a:r>
              <a:rPr lang="en-US" altLang="zh-TW" sz="2000" smtClean="0"/>
              <a:t>1200</a:t>
            </a:r>
            <a:r>
              <a:rPr lang="zh-TW" altLang="en-US" sz="2000" smtClean="0"/>
              <a:t>（百萬）的分期償還利息之放款，當年</a:t>
            </a:r>
            <a:r>
              <a:rPr lang="en-US" altLang="zh-TW" sz="2000" smtClean="0"/>
              <a:t>1</a:t>
            </a:r>
            <a:r>
              <a:rPr lang="zh-TW" altLang="en-US" sz="2000" smtClean="0"/>
              <a:t>月</a:t>
            </a:r>
            <a:r>
              <a:rPr lang="en-US" altLang="zh-TW" sz="2000" smtClean="0"/>
              <a:t>1</a:t>
            </a:r>
            <a:r>
              <a:rPr lang="zh-TW" altLang="en-US" sz="2000" smtClean="0"/>
              <a:t>日承作，利率為可轉讓定存單（</a:t>
            </a:r>
            <a:r>
              <a:rPr lang="en-US" altLang="zh-TW" sz="2000" smtClean="0"/>
              <a:t>CD</a:t>
            </a:r>
            <a:r>
              <a:rPr lang="zh-TW" altLang="en-US" sz="2000" smtClean="0"/>
              <a:t>）利率加</a:t>
            </a:r>
            <a:r>
              <a:rPr lang="en-US" altLang="zh-TW" sz="2000" smtClean="0"/>
              <a:t>2%</a:t>
            </a:r>
            <a:r>
              <a:rPr lang="zh-TW" altLang="en-US" sz="2000" smtClean="0"/>
              <a:t>，每</a:t>
            </a:r>
            <a:r>
              <a:rPr lang="en-US" altLang="zh-TW" sz="2000" smtClean="0"/>
              <a:t>6</a:t>
            </a:r>
            <a:r>
              <a:rPr lang="zh-TW" altLang="en-US" sz="2000" smtClean="0"/>
              <a:t>個月（</a:t>
            </a:r>
            <a:r>
              <a:rPr lang="en-US" altLang="zh-TW" sz="2000" smtClean="0"/>
              <a:t>180</a:t>
            </a:r>
            <a:r>
              <a:rPr lang="zh-TW" altLang="en-US" sz="2000" smtClean="0"/>
              <a:t>天）浮動一次，該銀行的負債為</a:t>
            </a:r>
            <a:r>
              <a:rPr lang="en-US" altLang="zh-TW" sz="2000" smtClean="0"/>
              <a:t>1000</a:t>
            </a:r>
            <a:r>
              <a:rPr lang="zh-TW" altLang="en-US" sz="2000" smtClean="0"/>
              <a:t>（百萬）的可轉讓定存單（</a:t>
            </a:r>
            <a:r>
              <a:rPr lang="en-US" altLang="zh-TW" sz="2000" smtClean="0"/>
              <a:t>CD</a:t>
            </a:r>
            <a:r>
              <a:rPr lang="zh-TW" altLang="en-US" sz="2000" smtClean="0"/>
              <a:t>），到期期限由銀行決定，其餘</a:t>
            </a:r>
            <a:r>
              <a:rPr lang="en-US" altLang="zh-TW" sz="2000" smtClean="0"/>
              <a:t>200</a:t>
            </a:r>
            <a:r>
              <a:rPr lang="zh-TW" altLang="en-US" sz="2000" smtClean="0"/>
              <a:t>（百萬）資金來自於業主權益。假定銀行於</a:t>
            </a:r>
            <a:r>
              <a:rPr lang="en-US" altLang="zh-TW" sz="2000" smtClean="0"/>
              <a:t>1</a:t>
            </a:r>
            <a:r>
              <a:rPr lang="zh-TW" altLang="en-US" sz="2000" smtClean="0"/>
              <a:t>月</a:t>
            </a:r>
            <a:r>
              <a:rPr lang="en-US" altLang="zh-TW" sz="2000" smtClean="0"/>
              <a:t>1</a:t>
            </a:r>
            <a:r>
              <a:rPr lang="zh-TW" altLang="en-US" sz="2000" smtClean="0"/>
              <a:t>日發行的可轉讓定期存單為期限</a:t>
            </a:r>
            <a:r>
              <a:rPr lang="en-US" altLang="zh-TW" sz="2000" smtClean="0"/>
              <a:t>3</a:t>
            </a:r>
            <a:r>
              <a:rPr lang="zh-TW" altLang="en-US" sz="2000" smtClean="0"/>
              <a:t>個月（</a:t>
            </a:r>
            <a:r>
              <a:rPr lang="en-US" altLang="zh-TW" sz="2000" smtClean="0"/>
              <a:t>90</a:t>
            </a:r>
            <a:r>
              <a:rPr lang="zh-TW" altLang="en-US" sz="2000" smtClean="0"/>
              <a:t>天）的</a:t>
            </a:r>
            <a:r>
              <a:rPr lang="en-US" altLang="zh-TW" sz="2000" smtClean="0"/>
              <a:t>CD</a:t>
            </a:r>
            <a:r>
              <a:rPr lang="zh-TW" altLang="en-US" sz="2000" smtClean="0"/>
              <a:t>，請問：</a:t>
            </a:r>
          </a:p>
          <a:p>
            <a:pPr eaLnBrk="1" hangingPunct="1">
              <a:lnSpc>
                <a:spcPct val="130000"/>
              </a:lnSpc>
            </a:pPr>
            <a:r>
              <a:rPr lang="en-US" altLang="zh-TW" sz="2000" smtClean="0"/>
              <a:t>91</a:t>
            </a:r>
            <a:r>
              <a:rPr lang="zh-TW" altLang="en-US" sz="2000" smtClean="0"/>
              <a:t>天到</a:t>
            </a:r>
            <a:r>
              <a:rPr lang="en-US" altLang="zh-TW" sz="2000" smtClean="0"/>
              <a:t>180</a:t>
            </a:r>
            <a:r>
              <a:rPr lang="zh-TW" altLang="en-US" sz="2000" smtClean="0"/>
              <a:t>天的累加期限缺口為何？</a:t>
            </a:r>
            <a:r>
              <a:rPr lang="en-US" altLang="zh-TW" sz="2000" smtClean="0"/>
              <a:t>1</a:t>
            </a:r>
            <a:r>
              <a:rPr lang="zh-TW" altLang="en-US" sz="2000" smtClean="0"/>
              <a:t>月</a:t>
            </a:r>
            <a:r>
              <a:rPr lang="en-US" altLang="zh-TW" sz="2000" smtClean="0"/>
              <a:t>2</a:t>
            </a:r>
            <a:r>
              <a:rPr lang="zh-TW" altLang="en-US" sz="2000" smtClean="0"/>
              <a:t>日利率上漲</a:t>
            </a:r>
            <a:r>
              <a:rPr lang="en-US" altLang="zh-TW" sz="2000" smtClean="0"/>
              <a:t>1%</a:t>
            </a:r>
            <a:r>
              <a:rPr lang="zh-TW" altLang="en-US" sz="2000" smtClean="0"/>
              <a:t>時，該季淨利息收入變動多少？</a:t>
            </a:r>
          </a:p>
          <a:p>
            <a:pPr eaLnBrk="1" hangingPunct="1">
              <a:lnSpc>
                <a:spcPct val="130000"/>
              </a:lnSpc>
            </a:pPr>
            <a:r>
              <a:rPr lang="en-US" altLang="zh-TW" sz="2000" smtClean="0"/>
              <a:t>181</a:t>
            </a:r>
            <a:r>
              <a:rPr lang="zh-TW" altLang="en-US" sz="2000" smtClean="0"/>
              <a:t>天到</a:t>
            </a:r>
            <a:r>
              <a:rPr lang="en-US" altLang="zh-TW" sz="2000" smtClean="0"/>
              <a:t>270</a:t>
            </a:r>
            <a:r>
              <a:rPr lang="zh-TW" altLang="en-US" sz="2000" smtClean="0"/>
              <a:t>天的累加缺口為何？利率若仍維持</a:t>
            </a:r>
            <a:r>
              <a:rPr lang="en-US" altLang="zh-TW" sz="2000" smtClean="0"/>
              <a:t>1</a:t>
            </a:r>
            <a:r>
              <a:rPr lang="zh-TW" altLang="en-US" sz="2000" smtClean="0"/>
              <a:t>月</a:t>
            </a:r>
            <a:r>
              <a:rPr lang="en-US" altLang="zh-TW" sz="2000" smtClean="0"/>
              <a:t>2</a:t>
            </a:r>
            <a:r>
              <a:rPr lang="zh-TW" altLang="en-US" sz="2000" smtClean="0"/>
              <a:t>日上漲</a:t>
            </a:r>
            <a:r>
              <a:rPr lang="en-US" altLang="zh-TW" sz="2000" smtClean="0"/>
              <a:t>1%</a:t>
            </a:r>
            <a:r>
              <a:rPr lang="zh-TW" altLang="en-US" sz="2000" smtClean="0"/>
              <a:t>時，該季淨利息收入變動多少？</a:t>
            </a:r>
          </a:p>
          <a:p>
            <a:pPr eaLnBrk="1" hangingPunct="1">
              <a:lnSpc>
                <a:spcPct val="130000"/>
              </a:lnSpc>
            </a:pPr>
            <a:r>
              <a:rPr lang="zh-TW" altLang="en-US" sz="2000" smtClean="0"/>
              <a:t>答案在：</a:t>
            </a:r>
            <a:r>
              <a:rPr lang="en-US" altLang="zh-TW" sz="2000" smtClean="0"/>
              <a:t>ch05.1 shortfall of gap analysis.xls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274638"/>
            <a:ext cx="9144000" cy="1143000"/>
          </a:xfrm>
        </p:spPr>
        <p:txBody>
          <a:bodyPr>
            <a:normAutofit fontScale="90000"/>
          </a:bodyPr>
          <a:lstStyle/>
          <a:p>
            <a:pPr>
              <a:defRPr/>
            </a:pPr>
            <a:r>
              <a:rPr lang="zh-TW" altLang="zh-TW" dirty="0" smtClean="0"/>
              <a:t>拿掉</a:t>
            </a:r>
            <a:r>
              <a:rPr lang="zh-TW" altLang="en-US" dirty="0" smtClean="0"/>
              <a:t>利率同比率變化以及</a:t>
            </a:r>
            <a:r>
              <a:rPr lang="zh-TW" altLang="zh-TW" dirty="0" smtClean="0"/>
              <a:t>缺口</a:t>
            </a:r>
            <a:r>
              <a:rPr lang="zh-TW" altLang="en-US" dirty="0" smtClean="0"/>
              <a:t>不變</a:t>
            </a:r>
            <a:r>
              <a:rPr lang="zh-TW" altLang="zh-TW" dirty="0" smtClean="0"/>
              <a:t>的限制</a:t>
            </a:r>
            <a:endParaRPr lang="zh-TW" altLang="en-US" dirty="0"/>
          </a:p>
        </p:txBody>
      </p:sp>
      <p:sp>
        <p:nvSpPr>
          <p:cNvPr id="2052" name="內容版面配置區 2"/>
          <p:cNvSpPr>
            <a:spLocks noGrp="1"/>
          </p:cNvSpPr>
          <p:nvPr>
            <p:ph idx="1"/>
          </p:nvPr>
        </p:nvSpPr>
        <p:spPr>
          <a:xfrm>
            <a:off x="611188" y="1341438"/>
            <a:ext cx="8323262" cy="4103687"/>
          </a:xfrm>
        </p:spPr>
        <p:txBody>
          <a:bodyPr/>
          <a:lstStyle/>
          <a:p>
            <a:r>
              <a:rPr lang="zh-TW" altLang="zh-TW" smtClean="0"/>
              <a:t>等號右邊第一項為資產的利率改變</a:t>
            </a:r>
            <a:r>
              <a:rPr lang="en-US" altLang="zh-TW" smtClean="0"/>
              <a:t>(</a:t>
            </a:r>
            <a:r>
              <a:rPr lang="zh-TW" altLang="zh-TW" smtClean="0"/>
              <a:t>在資產數量不變下</a:t>
            </a:r>
            <a:r>
              <a:rPr lang="en-US" altLang="zh-TW" smtClean="0"/>
              <a:t>)</a:t>
            </a:r>
            <a:r>
              <a:rPr lang="zh-TW" altLang="zh-TW" smtClean="0"/>
              <a:t>對淨利息收入的效果</a:t>
            </a:r>
            <a:endParaRPr lang="en-US" altLang="zh-TW" smtClean="0"/>
          </a:p>
          <a:p>
            <a:r>
              <a:rPr lang="zh-TW" altLang="zh-TW" smtClean="0"/>
              <a:t>等號右邊第二項則為</a:t>
            </a:r>
            <a:r>
              <a:rPr lang="en-US" altLang="zh-TW" smtClean="0"/>
              <a:t>(</a:t>
            </a:r>
            <a:r>
              <a:rPr lang="zh-TW" altLang="zh-TW" smtClean="0"/>
              <a:t>在利率不變下</a:t>
            </a:r>
            <a:r>
              <a:rPr lang="en-US" altLang="zh-TW" smtClean="0"/>
              <a:t>)</a:t>
            </a:r>
            <a:r>
              <a:rPr lang="zh-TW" altLang="zh-TW" smtClean="0"/>
              <a:t>資產金額改變下對淨利息收入的效果。</a:t>
            </a:r>
            <a:endParaRPr lang="en-US" altLang="zh-TW" smtClean="0"/>
          </a:p>
          <a:p>
            <a:r>
              <a:rPr lang="zh-TW" altLang="zh-TW" smtClean="0"/>
              <a:t>等號右邊第三項為負債的利率改變</a:t>
            </a:r>
            <a:r>
              <a:rPr lang="en-US" altLang="zh-TW" smtClean="0"/>
              <a:t>(</a:t>
            </a:r>
            <a:r>
              <a:rPr lang="zh-TW" altLang="zh-TW" smtClean="0"/>
              <a:t>在負債數量不變下</a:t>
            </a:r>
            <a:r>
              <a:rPr lang="en-US" altLang="zh-TW" smtClean="0"/>
              <a:t>)</a:t>
            </a:r>
            <a:r>
              <a:rPr lang="zh-TW" altLang="zh-TW" smtClean="0"/>
              <a:t>後對淨利息收入的效果，</a:t>
            </a:r>
            <a:endParaRPr lang="en-US" altLang="zh-TW" smtClean="0"/>
          </a:p>
          <a:p>
            <a:r>
              <a:rPr lang="zh-TW" altLang="zh-TW" smtClean="0"/>
              <a:t>等號右邊第四項則為</a:t>
            </a:r>
            <a:r>
              <a:rPr lang="en-US" altLang="zh-TW" smtClean="0"/>
              <a:t>(</a:t>
            </a:r>
            <a:r>
              <a:rPr lang="zh-TW" altLang="zh-TW" smtClean="0"/>
              <a:t>在利率不變下</a:t>
            </a:r>
            <a:r>
              <a:rPr lang="en-US" altLang="zh-TW" smtClean="0"/>
              <a:t>)</a:t>
            </a:r>
            <a:r>
              <a:rPr lang="zh-TW" altLang="zh-TW" smtClean="0"/>
              <a:t>負債金額改變下對淨利息收入的效果</a:t>
            </a:r>
            <a:endParaRPr lang="zh-TW" altLang="en-US" smtClean="0"/>
          </a:p>
        </p:txBody>
      </p:sp>
      <p:sp>
        <p:nvSpPr>
          <p:cNvPr id="205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2050" name="Object 1"/>
          <p:cNvGraphicFramePr>
            <a:graphicFrameLocks noChangeAspect="1"/>
          </p:cNvGraphicFramePr>
          <p:nvPr/>
        </p:nvGraphicFramePr>
        <p:xfrm>
          <a:off x="1258888" y="5805488"/>
          <a:ext cx="5113337" cy="503237"/>
        </p:xfrm>
        <a:graphic>
          <a:graphicData uri="http://schemas.openxmlformats.org/presentationml/2006/ole">
            <mc:AlternateContent xmlns:mc="http://schemas.openxmlformats.org/markup-compatibility/2006">
              <mc:Choice xmlns:v="urn:schemas-microsoft-com:vml" Requires="v">
                <p:oleObj spid="_x0000_s2055" name="Equation" r:id="rId3" imgW="2336800" imgH="228600" progId="Equation.3">
                  <p:embed/>
                </p:oleObj>
              </mc:Choice>
              <mc:Fallback>
                <p:oleObj name="Equation" r:id="rId3" imgW="2336800" imgH="2286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5805488"/>
                        <a:ext cx="5113337"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8313" y="274638"/>
            <a:ext cx="8466137" cy="633412"/>
          </a:xfrm>
        </p:spPr>
        <p:txBody>
          <a:bodyPr>
            <a:normAutofit fontScale="90000"/>
          </a:bodyPr>
          <a:lstStyle/>
          <a:p>
            <a:pPr>
              <a:defRPr/>
            </a:pPr>
            <a:r>
              <a:rPr lang="zh-TW" altLang="zh-TW" dirty="0" smtClean="0"/>
              <a:t>利率、數量混合分析</a:t>
            </a:r>
            <a:endParaRPr lang="zh-TW" altLang="en-US" dirty="0"/>
          </a:p>
        </p:txBody>
      </p:sp>
      <p:graphicFrame>
        <p:nvGraphicFramePr>
          <p:cNvPr id="3" name="表格 2"/>
          <p:cNvGraphicFramePr>
            <a:graphicFrameLocks noGrp="1"/>
          </p:cNvGraphicFramePr>
          <p:nvPr/>
        </p:nvGraphicFramePr>
        <p:xfrm>
          <a:off x="539750" y="908050"/>
          <a:ext cx="8280400" cy="5949944"/>
        </p:xfrm>
        <a:graphic>
          <a:graphicData uri="http://schemas.openxmlformats.org/drawingml/2006/table">
            <a:tbl>
              <a:tblPr/>
              <a:tblGrid>
                <a:gridCol w="2782765"/>
                <a:gridCol w="922628"/>
                <a:gridCol w="960761"/>
                <a:gridCol w="804508"/>
                <a:gridCol w="926349"/>
                <a:gridCol w="960761"/>
                <a:gridCol w="922628"/>
              </a:tblGrid>
              <a:tr h="217912">
                <a:tc>
                  <a:txBody>
                    <a:bodyPr/>
                    <a:lstStyle/>
                    <a:p>
                      <a:endParaRPr lang="zh-TW" sz="1400" kern="100" dirty="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en-US" sz="1400" kern="0">
                          <a:solidFill>
                            <a:srgbClr val="000000"/>
                          </a:solidFill>
                          <a:latin typeface="新細明體"/>
                          <a:ea typeface="新細明體"/>
                          <a:cs typeface="新細明體"/>
                        </a:rPr>
                        <a:t>2012 Compared to 2011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3">
                  <a:txBody>
                    <a:bodyPr/>
                    <a:lstStyle/>
                    <a:p>
                      <a:pPr algn="ctr">
                        <a:spcAft>
                          <a:spcPts val="0"/>
                        </a:spcAft>
                      </a:pPr>
                      <a:r>
                        <a:rPr lang="en-US" sz="1400" kern="0">
                          <a:solidFill>
                            <a:srgbClr val="000000"/>
                          </a:solidFill>
                          <a:latin typeface="新細明體"/>
                          <a:ea typeface="新細明體"/>
                          <a:cs typeface="新細明體"/>
                        </a:rPr>
                        <a:t>2011 Compared to 2010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r>
              <a:tr h="217912">
                <a:tc>
                  <a:txBody>
                    <a:bodyPr/>
                    <a:lstStyle/>
                    <a:p>
                      <a:pPr>
                        <a:spcAft>
                          <a:spcPts val="0"/>
                        </a:spcAft>
                      </a:pPr>
                      <a:r>
                        <a:rPr lang="en-US" sz="1400" kern="0">
                          <a:solidFill>
                            <a:srgbClr val="000000"/>
                          </a:solidFill>
                          <a:latin typeface="新細明體"/>
                          <a:ea typeface="新細明體"/>
                          <a:cs typeface="新細明體"/>
                        </a:rPr>
                        <a:t>(in thousands)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en-US" sz="1400" kern="0">
                          <a:solidFill>
                            <a:srgbClr val="000000"/>
                          </a:solidFill>
                          <a:latin typeface="新細明體"/>
                          <a:ea typeface="新細明體"/>
                          <a:cs typeface="新細明體"/>
                        </a:rPr>
                        <a:t>Change Due to(1)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3">
                  <a:txBody>
                    <a:bodyPr/>
                    <a:lstStyle/>
                    <a:p>
                      <a:pPr algn="ctr">
                        <a:spcAft>
                          <a:spcPts val="0"/>
                        </a:spcAft>
                      </a:pPr>
                      <a:r>
                        <a:rPr lang="en-US" sz="1400" kern="0">
                          <a:solidFill>
                            <a:srgbClr val="000000"/>
                          </a:solidFill>
                          <a:latin typeface="新細明體"/>
                          <a:ea typeface="新細明體"/>
                          <a:cs typeface="新細明體"/>
                        </a:rPr>
                        <a:t>Change Due to</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r>
              <a:tr h="435825">
                <a:tc>
                  <a:txBody>
                    <a:bodyPr/>
                    <a:lstStyle/>
                    <a:p>
                      <a:pPr>
                        <a:spcAft>
                          <a:spcPts val="0"/>
                        </a:spcAft>
                      </a:pPr>
                      <a:r>
                        <a:rPr lang="en-US" sz="1400" kern="0">
                          <a:solidFill>
                            <a:srgbClr val="C00000"/>
                          </a:solidFill>
                          <a:latin typeface="新細明體"/>
                          <a:ea typeface="新細明體"/>
                          <a:cs typeface="新細明體"/>
                        </a:rPr>
                        <a:t>Interest earned on:</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Volume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Yield/Rate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Net Change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Volume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Yield/Rate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kern="0">
                          <a:solidFill>
                            <a:srgbClr val="000000"/>
                          </a:solidFill>
                          <a:latin typeface="新細明體"/>
                          <a:ea typeface="新細明體"/>
                          <a:cs typeface="新細明體"/>
                        </a:rPr>
                        <a:t>Net Change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dirty="0">
                          <a:solidFill>
                            <a:srgbClr val="000000"/>
                          </a:solidFill>
                          <a:latin typeface="新細明體"/>
                          <a:ea typeface="新細明體"/>
                          <a:cs typeface="新細明體"/>
                        </a:rPr>
                        <a:t>Taxable loans, net</a:t>
                      </a:r>
                      <a:endParaRPr lang="zh-TW" sz="1400" kern="100" dirty="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-45,298</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-48,901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dirty="0">
                          <a:solidFill>
                            <a:srgbClr val="000000"/>
                          </a:solidFill>
                          <a:latin typeface="新細明體"/>
                          <a:ea typeface="新細明體"/>
                          <a:cs typeface="新細明體"/>
                        </a:rPr>
                        <a:t>-94,199</a:t>
                      </a:r>
                      <a:endParaRPr lang="zh-TW" sz="1400" kern="100" dirty="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-144,986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-6,915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-151,901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Tax-exempt loans, net(2)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-392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-142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-534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551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-332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219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Taxable investment securities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3,506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-43,100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-39,594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11,082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-32,741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-21,659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86">
                <a:tc>
                  <a:txBody>
                    <a:bodyPr/>
                    <a:lstStyle/>
                    <a:p>
                      <a:pPr>
                        <a:spcAft>
                          <a:spcPts val="0"/>
                        </a:spcAft>
                      </a:pPr>
                      <a:r>
                        <a:rPr lang="en-US" sz="1400" kern="0">
                          <a:solidFill>
                            <a:srgbClr val="000000"/>
                          </a:solidFill>
                          <a:latin typeface="新細明體"/>
                          <a:ea typeface="新細明體"/>
                          <a:cs typeface="新細明體"/>
                        </a:rPr>
                        <a:t>Tax-exempt investment securities(2)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-789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-848</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-2,158</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-2,243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Trading account assets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-265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303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38</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-28</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86">
                <a:tc>
                  <a:txBody>
                    <a:bodyPr/>
                    <a:lstStyle/>
                    <a:p>
                      <a:pPr>
                        <a:spcAft>
                          <a:spcPts val="0"/>
                        </a:spcAft>
                      </a:pPr>
                      <a:r>
                        <a:rPr lang="en-US" sz="1400" kern="0">
                          <a:solidFill>
                            <a:srgbClr val="000000"/>
                          </a:solidFill>
                          <a:latin typeface="新細明體"/>
                          <a:ea typeface="新細明體"/>
                          <a:cs typeface="新細明體"/>
                        </a:rPr>
                        <a:t>Interest earning deposits with banks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-38</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95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99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86">
                <a:tc>
                  <a:txBody>
                    <a:bodyPr/>
                    <a:lstStyle/>
                    <a:p>
                      <a:pPr>
                        <a:spcAft>
                          <a:spcPts val="0"/>
                        </a:spcAft>
                      </a:pPr>
                      <a:r>
                        <a:rPr lang="en-US" sz="1400" kern="0">
                          <a:solidFill>
                            <a:srgbClr val="000000"/>
                          </a:solidFill>
                          <a:latin typeface="新細明體"/>
                          <a:ea typeface="新細明體"/>
                          <a:cs typeface="新細明體"/>
                        </a:rPr>
                        <a:t>Due from Federal Reserve Bank</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-3,163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-3,209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-1,292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-1,326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86">
                <a:tc>
                  <a:txBody>
                    <a:bodyPr/>
                    <a:lstStyle/>
                    <a:p>
                      <a:pPr>
                        <a:spcAft>
                          <a:spcPts val="0"/>
                        </a:spcAft>
                      </a:pPr>
                      <a:r>
                        <a:rPr lang="en-US" sz="1400" kern="0">
                          <a:solidFill>
                            <a:srgbClr val="000000"/>
                          </a:solidFill>
                          <a:latin typeface="新細明體"/>
                          <a:ea typeface="新細明體"/>
                          <a:cs typeface="新細明體"/>
                        </a:rPr>
                        <a:t>Federal funds sold and securities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86">
                <a:tc>
                  <a:txBody>
                    <a:bodyPr/>
                    <a:lstStyle/>
                    <a:p>
                      <a:pPr>
                        <a:spcAft>
                          <a:spcPts val="0"/>
                        </a:spcAft>
                      </a:pPr>
                      <a:r>
                        <a:rPr lang="en-US" sz="1400" kern="0">
                          <a:solidFill>
                            <a:srgbClr val="000000"/>
                          </a:solidFill>
                          <a:latin typeface="新細明體"/>
                          <a:ea typeface="新細明體"/>
                          <a:cs typeface="新細明體"/>
                        </a:rPr>
                        <a:t>purchased under resale agreements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86">
                <a:tc>
                  <a:txBody>
                    <a:bodyPr/>
                    <a:lstStyle/>
                    <a:p>
                      <a:pPr>
                        <a:spcAft>
                          <a:spcPts val="0"/>
                        </a:spcAft>
                      </a:pPr>
                      <a:r>
                        <a:rPr lang="en-US" sz="1400" kern="0">
                          <a:solidFill>
                            <a:srgbClr val="000000"/>
                          </a:solidFill>
                          <a:latin typeface="新細明體"/>
                          <a:ea typeface="新細明體"/>
                          <a:cs typeface="新細明體"/>
                        </a:rPr>
                        <a:t>FHLB and Federal Reserve Bank stock</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-303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569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266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-250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-170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Mortgage loans held for sale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1,311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-1,305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-2,531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72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-2,459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Total interest income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-45,413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-92,677</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-138,090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-139,500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-39,970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-179,470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C00000"/>
                          </a:solidFill>
                          <a:latin typeface="新細明體"/>
                          <a:ea typeface="新細明體"/>
                          <a:cs typeface="新細明體"/>
                        </a:rPr>
                        <a:t>Interest paid on:</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86">
                <a:tc>
                  <a:txBody>
                    <a:bodyPr/>
                    <a:lstStyle/>
                    <a:p>
                      <a:pPr>
                        <a:spcAft>
                          <a:spcPts val="0"/>
                        </a:spcAft>
                      </a:pPr>
                      <a:r>
                        <a:rPr lang="en-US" sz="1400" kern="0">
                          <a:solidFill>
                            <a:srgbClr val="000000"/>
                          </a:solidFill>
                          <a:latin typeface="新細明體"/>
                          <a:ea typeface="新細明體"/>
                          <a:cs typeface="新細明體"/>
                        </a:rPr>
                        <a:t>Interest bearing demand deposits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374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-3,203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-2,829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-1,005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-2,735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-3,740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Money market accounts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-346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-20,349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-20,695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-5,004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-20,749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-25,753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Savings deposits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-67</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-27</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Time deposits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-35,675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-18,855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-54,530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-58,771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-26,153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-84,924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825">
                <a:tc>
                  <a:txBody>
                    <a:bodyPr/>
                    <a:lstStyle/>
                    <a:p>
                      <a:pPr>
                        <a:spcAft>
                          <a:spcPts val="0"/>
                        </a:spcAft>
                      </a:pPr>
                      <a:r>
                        <a:rPr lang="en-US" sz="1400" kern="0">
                          <a:solidFill>
                            <a:srgbClr val="000000"/>
                          </a:solidFill>
                          <a:latin typeface="新細明體"/>
                          <a:ea typeface="新細明體"/>
                          <a:cs typeface="新細明體"/>
                        </a:rPr>
                        <a:t>Federal funds purchased and securities sold under</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0">
                        <a:solidFill>
                          <a:srgbClr val="000000"/>
                        </a:solidFill>
                        <a:latin typeface="新細明體"/>
                        <a:ea typeface="新細明體"/>
                        <a:cs typeface="新細明體"/>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kern="0">
                        <a:solidFill>
                          <a:srgbClr val="000000"/>
                        </a:solidFill>
                        <a:latin typeface="新細明體"/>
                        <a:ea typeface="新細明體"/>
                        <a:cs typeface="新細明體"/>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sz="1400" kern="100">
                        <a:latin typeface="Calibri"/>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repurchase agreements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-187</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-263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-450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-364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-493</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-857</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Other borrowed funds</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-6,745</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17,751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11,006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-1,842</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496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-1,346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Total interest expense</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-42,529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-25,050</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-67,579</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-66,946</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-49,701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-116,647</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12">
                <a:tc>
                  <a:txBody>
                    <a:bodyPr/>
                    <a:lstStyle/>
                    <a:p>
                      <a:pPr>
                        <a:spcAft>
                          <a:spcPts val="0"/>
                        </a:spcAft>
                      </a:pPr>
                      <a:r>
                        <a:rPr lang="en-US" sz="1400" kern="0">
                          <a:solidFill>
                            <a:srgbClr val="000000"/>
                          </a:solidFill>
                          <a:latin typeface="新細明體"/>
                          <a:ea typeface="新細明體"/>
                          <a:cs typeface="新細明體"/>
                        </a:rPr>
                        <a:t>NET INTEREST INCOME </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-2,884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-67,627</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-70,511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-72,554</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a:solidFill>
                            <a:srgbClr val="000000"/>
                          </a:solidFill>
                          <a:latin typeface="新細明體"/>
                          <a:ea typeface="新細明體"/>
                          <a:cs typeface="新細明體"/>
                        </a:rPr>
                        <a:t>9,731</a:t>
                      </a:r>
                      <a:endParaRPr lang="zh-TW" sz="1400" kern="10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400" kern="0" dirty="0">
                          <a:solidFill>
                            <a:srgbClr val="000000"/>
                          </a:solidFill>
                          <a:latin typeface="新細明體"/>
                          <a:ea typeface="新細明體"/>
                          <a:cs typeface="新細明體"/>
                        </a:rPr>
                        <a:t>-62,823</a:t>
                      </a:r>
                      <a:endParaRPr lang="zh-TW" sz="1400" kern="100" dirty="0">
                        <a:latin typeface="Times New Roman"/>
                        <a:ea typeface="新細明體"/>
                        <a:cs typeface="Times New Roman"/>
                      </a:endParaRPr>
                    </a:p>
                  </a:txBody>
                  <a:tcPr marL="10874" marR="108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188" y="274638"/>
            <a:ext cx="8323262" cy="1143000"/>
          </a:xfrm>
        </p:spPr>
        <p:txBody>
          <a:bodyPr>
            <a:normAutofit fontScale="90000"/>
          </a:bodyPr>
          <a:lstStyle/>
          <a:p>
            <a:pPr>
              <a:defRPr/>
            </a:pPr>
            <a:r>
              <a:rPr lang="en-US" altLang="zh-TW" dirty="0" smtClean="0"/>
              <a:t>AVERAGE BALANCES, INTEREST, AND YIELDS</a:t>
            </a:r>
            <a:endParaRPr lang="zh-TW" altLang="en-US" dirty="0"/>
          </a:p>
        </p:txBody>
      </p:sp>
      <p:graphicFrame>
        <p:nvGraphicFramePr>
          <p:cNvPr id="3" name="表格 2"/>
          <p:cNvGraphicFramePr>
            <a:graphicFrameLocks noGrp="1"/>
          </p:cNvGraphicFramePr>
          <p:nvPr/>
        </p:nvGraphicFramePr>
        <p:xfrm>
          <a:off x="179388" y="2276475"/>
          <a:ext cx="8785226" cy="3024189"/>
        </p:xfrm>
        <a:graphic>
          <a:graphicData uri="http://schemas.openxmlformats.org/drawingml/2006/table">
            <a:tbl>
              <a:tblPr/>
              <a:tblGrid>
                <a:gridCol w="2427105"/>
                <a:gridCol w="952975"/>
                <a:gridCol w="967862"/>
                <a:gridCol w="804071"/>
                <a:gridCol w="952975"/>
                <a:gridCol w="878522"/>
                <a:gridCol w="804071"/>
                <a:gridCol w="997645"/>
              </a:tblGrid>
              <a:tr h="811369">
                <a:tc>
                  <a:txBody>
                    <a:bodyPr/>
                    <a:lstStyle/>
                    <a:p>
                      <a:pPr algn="l" fontAlgn="ctr"/>
                      <a:r>
                        <a:rPr lang="en-US" sz="1400" b="0" i="0" u="none" strike="noStrike" dirty="0">
                          <a:solidFill>
                            <a:schemeClr val="tx1"/>
                          </a:solidFill>
                          <a:latin typeface="新細明體"/>
                        </a:rPr>
                        <a:t>ASSETS</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a:solidFill>
                            <a:schemeClr val="tx1"/>
                          </a:solidFill>
                          <a:latin typeface="新細明體"/>
                        </a:rPr>
                        <a:t>Average Balance</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dirty="0">
                          <a:solidFill>
                            <a:schemeClr val="tx1"/>
                          </a:solidFill>
                          <a:latin typeface="新細明體"/>
                        </a:rPr>
                        <a:t> Interest</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dirty="0">
                          <a:solidFill>
                            <a:schemeClr val="tx1"/>
                          </a:solidFill>
                          <a:latin typeface="新細明體"/>
                        </a:rPr>
                        <a:t>Yield/Rate</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a:solidFill>
                            <a:schemeClr val="tx1"/>
                          </a:solidFill>
                          <a:latin typeface="新細明體"/>
                        </a:rPr>
                        <a:t>Average Balance</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a:solidFill>
                            <a:schemeClr val="tx1"/>
                          </a:solidFill>
                          <a:latin typeface="新細明體"/>
                        </a:rPr>
                        <a:t> Interest</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a:solidFill>
                            <a:schemeClr val="tx1"/>
                          </a:solidFill>
                          <a:latin typeface="新細明體"/>
                        </a:rPr>
                        <a:t>Yield/Rate</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b="0" i="0" u="none" strike="noStrike">
                          <a:solidFill>
                            <a:schemeClr val="tx1"/>
                          </a:solidFill>
                          <a:latin typeface="新細明體"/>
                        </a:rPr>
                        <a:t>Average Balance</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64">
                <a:tc>
                  <a:txBody>
                    <a:bodyPr/>
                    <a:lstStyle/>
                    <a:p>
                      <a:pPr algn="l" fontAlgn="ctr"/>
                      <a:r>
                        <a:rPr lang="en-US" sz="1400" b="0" i="0" u="none" strike="noStrike" dirty="0">
                          <a:solidFill>
                            <a:schemeClr val="tx1"/>
                          </a:solidFill>
                          <a:latin typeface="新細明體"/>
                        </a:rPr>
                        <a:t>Interest earning assets:</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400" b="0" i="0" u="none" strike="noStrike" dirty="0">
                        <a:solidFill>
                          <a:schemeClr val="tx1"/>
                        </a:solidFill>
                        <a:latin typeface="新細明體"/>
                      </a:endParaRP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400" b="0" i="0" u="none" strike="noStrike">
                        <a:solidFill>
                          <a:schemeClr val="tx1"/>
                        </a:solidFill>
                        <a:latin typeface="新細明體"/>
                      </a:endParaRP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400" b="0" i="0" u="none" strike="noStrike">
                        <a:solidFill>
                          <a:schemeClr val="tx1"/>
                        </a:solidFill>
                        <a:latin typeface="新細明體"/>
                      </a:endParaRP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400" b="0" i="0" u="none" strike="noStrike">
                        <a:solidFill>
                          <a:schemeClr val="tx1"/>
                        </a:solidFill>
                        <a:latin typeface="新細明體"/>
                      </a:endParaRP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400" b="0" i="0" u="none" strike="noStrike">
                        <a:solidFill>
                          <a:schemeClr val="tx1"/>
                        </a:solidFill>
                        <a:latin typeface="新細明體"/>
                      </a:endParaRP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400" b="0" i="0" u="none" strike="noStrike">
                        <a:solidFill>
                          <a:schemeClr val="tx1"/>
                        </a:solidFill>
                        <a:latin typeface="新細明體"/>
                      </a:endParaRP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400" b="0" i="0" u="none" strike="noStrike">
                        <a:solidFill>
                          <a:schemeClr val="tx1"/>
                        </a:solidFill>
                        <a:latin typeface="新細明體"/>
                      </a:endParaRP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64">
                <a:tc>
                  <a:txBody>
                    <a:bodyPr/>
                    <a:lstStyle/>
                    <a:p>
                      <a:pPr algn="l" fontAlgn="ctr"/>
                      <a:r>
                        <a:rPr lang="en-US" sz="1400" b="0" i="0" u="none" strike="noStrike">
                          <a:solidFill>
                            <a:schemeClr val="tx1"/>
                          </a:solidFill>
                          <a:latin typeface="新細明體"/>
                        </a:rPr>
                        <a:t>Taxable loans, net(1)(2) </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dirty="0">
                          <a:solidFill>
                            <a:schemeClr val="tx1"/>
                          </a:solidFill>
                          <a:latin typeface="新細明體"/>
                        </a:rPr>
                        <a:t>19,645,210</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dirty="0">
                          <a:solidFill>
                            <a:schemeClr val="tx1"/>
                          </a:solidFill>
                          <a:latin typeface="新細明體"/>
                        </a:rPr>
                        <a:t>919,945</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dirty="0">
                          <a:solidFill>
                            <a:schemeClr val="tx1"/>
                          </a:solidFill>
                          <a:latin typeface="新細明體"/>
                        </a:rPr>
                        <a:t>4.68%</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dirty="0">
                          <a:solidFill>
                            <a:schemeClr val="tx1"/>
                          </a:solidFill>
                          <a:latin typeface="新細明體"/>
                        </a:rPr>
                        <a:t>20,563,724</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dirty="0">
                          <a:solidFill>
                            <a:schemeClr val="tx1"/>
                          </a:solidFill>
                          <a:latin typeface="新細明體"/>
                        </a:rPr>
                        <a:t>1,014,144</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dirty="0">
                          <a:solidFill>
                            <a:schemeClr val="tx1"/>
                          </a:solidFill>
                          <a:latin typeface="新細明體"/>
                        </a:rPr>
                        <a:t>4.93%</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23,480,939</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64">
                <a:tc>
                  <a:txBody>
                    <a:bodyPr/>
                    <a:lstStyle/>
                    <a:p>
                      <a:pPr algn="l" fontAlgn="ctr"/>
                      <a:r>
                        <a:rPr lang="en-US" sz="1400" b="0" i="0" u="none" strike="noStrike">
                          <a:solidFill>
                            <a:schemeClr val="tx1"/>
                          </a:solidFill>
                          <a:latin typeface="新細明體"/>
                        </a:rPr>
                        <a:t>Tax-exempt loans, net(1)(2)(3)</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145,767</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7,576</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5.2</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153,181</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8,110</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5.29</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143,173</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64">
                <a:tc>
                  <a:txBody>
                    <a:bodyPr/>
                    <a:lstStyle/>
                    <a:p>
                      <a:pPr algn="l" fontAlgn="ctr"/>
                      <a:r>
                        <a:rPr lang="en-US" sz="1400" b="0" i="0" u="none" strike="noStrike">
                          <a:solidFill>
                            <a:schemeClr val="tx1"/>
                          </a:solidFill>
                          <a:latin typeface="新細明體"/>
                        </a:rPr>
                        <a:t>Less Allowance for loan losses</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469,714</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400" b="0" i="0" u="none" strike="noStrike">
                          <a:solidFill>
                            <a:schemeClr val="tx1"/>
                          </a:solidFill>
                          <a:latin typeface="新細明體"/>
                        </a:rPr>
                        <a:t>—</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400" b="0" i="0" u="none" strike="noStrike">
                          <a:solidFill>
                            <a:schemeClr val="tx1"/>
                          </a:solidFill>
                          <a:latin typeface="新細明體"/>
                        </a:rPr>
                        <a:t>—</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649,024</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400" b="0" i="0" u="none" strike="noStrike">
                          <a:solidFill>
                            <a:schemeClr val="tx1"/>
                          </a:solidFill>
                          <a:latin typeface="新細明體"/>
                        </a:rPr>
                        <a:t>—</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400" b="0" i="0" u="none" strike="noStrike">
                          <a:solidFill>
                            <a:schemeClr val="tx1"/>
                          </a:solidFill>
                          <a:latin typeface="新細明體"/>
                        </a:rPr>
                        <a:t>—</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899,015</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64">
                <a:tc>
                  <a:txBody>
                    <a:bodyPr/>
                    <a:lstStyle/>
                    <a:p>
                      <a:pPr algn="l" fontAlgn="ctr"/>
                      <a:r>
                        <a:rPr lang="en-US" sz="1400" b="0" i="0" u="none" strike="noStrike">
                          <a:solidFill>
                            <a:schemeClr val="tx1"/>
                          </a:solidFill>
                          <a:latin typeface="新細明體"/>
                        </a:rPr>
                        <a:t>Loans, net</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19,321,263</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927,521</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4.8</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20,067,881</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1,022,254</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a:solidFill>
                            <a:schemeClr val="tx1"/>
                          </a:solidFill>
                          <a:latin typeface="新細明體"/>
                        </a:rPr>
                        <a:t>5.09</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b="0" i="0" u="none" strike="noStrike" dirty="0">
                          <a:solidFill>
                            <a:schemeClr val="tx1"/>
                          </a:solidFill>
                          <a:latin typeface="新細明體"/>
                        </a:rPr>
                        <a:t>22,725,097</a:t>
                      </a:r>
                    </a:p>
                  </a:txBody>
                  <a:tcPr marL="7749" marR="7749" marT="77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表格 3"/>
          <p:cNvGraphicFramePr>
            <a:graphicFrameLocks noGrp="1"/>
          </p:cNvGraphicFramePr>
          <p:nvPr/>
        </p:nvGraphicFramePr>
        <p:xfrm>
          <a:off x="2627313" y="1989138"/>
          <a:ext cx="6337299" cy="222783"/>
        </p:xfrm>
        <a:graphic>
          <a:graphicData uri="http://schemas.openxmlformats.org/drawingml/2006/table">
            <a:tbl>
              <a:tblPr/>
              <a:tblGrid>
                <a:gridCol w="949853"/>
                <a:gridCol w="964695"/>
                <a:gridCol w="801438"/>
                <a:gridCol w="949853"/>
                <a:gridCol w="875645"/>
                <a:gridCol w="801438"/>
                <a:gridCol w="994377"/>
              </a:tblGrid>
              <a:tr h="222250">
                <a:tc>
                  <a:txBody>
                    <a:bodyPr/>
                    <a:lstStyle/>
                    <a:p>
                      <a:pPr algn="l" fontAlgn="ctr"/>
                      <a:endParaRPr lang="zh-TW" altLang="en-US" sz="1400" b="0" i="0" u="none" strike="noStrike">
                        <a:solidFill>
                          <a:srgbClr val="000000"/>
                        </a:solidFill>
                        <a:latin typeface="新細明體"/>
                      </a:endParaRPr>
                    </a:p>
                  </a:txBody>
                  <a:tcPr marL="9526" marR="9526" marT="9423" marB="0" anchor="ctr">
                    <a:lnL>
                      <a:noFill/>
                    </a:lnL>
                    <a:lnR>
                      <a:noFill/>
                    </a:lnR>
                    <a:lnT>
                      <a:noFill/>
                    </a:lnT>
                    <a:lnB>
                      <a:noFill/>
                    </a:lnB>
                  </a:tcPr>
                </a:tc>
                <a:tc>
                  <a:txBody>
                    <a:bodyPr/>
                    <a:lstStyle/>
                    <a:p>
                      <a:pPr algn="r" fontAlgn="ctr"/>
                      <a:r>
                        <a:rPr lang="en-US" altLang="zh-TW" sz="1400" b="0" i="0" u="none" strike="noStrike">
                          <a:solidFill>
                            <a:srgbClr val="000000"/>
                          </a:solidFill>
                          <a:latin typeface="新細明體"/>
                        </a:rPr>
                        <a:t>2012</a:t>
                      </a:r>
                    </a:p>
                  </a:txBody>
                  <a:tcPr marL="9526" marR="9526" marT="9423" marB="0" anchor="ctr">
                    <a:lnL>
                      <a:noFill/>
                    </a:lnL>
                    <a:lnR>
                      <a:noFill/>
                    </a:lnR>
                    <a:lnT>
                      <a:noFill/>
                    </a:lnT>
                    <a:lnB>
                      <a:noFill/>
                    </a:lnB>
                  </a:tcPr>
                </a:tc>
                <a:tc>
                  <a:txBody>
                    <a:bodyPr/>
                    <a:lstStyle/>
                    <a:p>
                      <a:pPr algn="l" fontAlgn="ctr"/>
                      <a:endParaRPr lang="zh-TW" altLang="en-US" sz="1400" b="0" i="0" u="none" strike="noStrike">
                        <a:solidFill>
                          <a:srgbClr val="000000"/>
                        </a:solidFill>
                        <a:latin typeface="新細明體"/>
                      </a:endParaRPr>
                    </a:p>
                  </a:txBody>
                  <a:tcPr marL="9526" marR="9526" marT="9423" marB="0" anchor="ctr">
                    <a:lnL>
                      <a:noFill/>
                    </a:lnL>
                    <a:lnR>
                      <a:noFill/>
                    </a:lnR>
                    <a:lnT>
                      <a:noFill/>
                    </a:lnT>
                    <a:lnB>
                      <a:noFill/>
                    </a:lnB>
                  </a:tcPr>
                </a:tc>
                <a:tc>
                  <a:txBody>
                    <a:bodyPr/>
                    <a:lstStyle/>
                    <a:p>
                      <a:pPr algn="l" fontAlgn="ctr"/>
                      <a:endParaRPr lang="zh-TW" altLang="en-US" sz="1400" b="0" i="0" u="none" strike="noStrike">
                        <a:solidFill>
                          <a:srgbClr val="000000"/>
                        </a:solidFill>
                        <a:latin typeface="新細明體"/>
                      </a:endParaRPr>
                    </a:p>
                  </a:txBody>
                  <a:tcPr marL="9526" marR="9526" marT="9423" marB="0" anchor="ctr">
                    <a:lnL>
                      <a:noFill/>
                    </a:lnL>
                    <a:lnR>
                      <a:noFill/>
                    </a:lnR>
                    <a:lnT>
                      <a:noFill/>
                    </a:lnT>
                    <a:lnB>
                      <a:noFill/>
                    </a:lnB>
                  </a:tcPr>
                </a:tc>
                <a:tc>
                  <a:txBody>
                    <a:bodyPr/>
                    <a:lstStyle/>
                    <a:p>
                      <a:pPr algn="r" fontAlgn="ctr"/>
                      <a:r>
                        <a:rPr lang="en-US" altLang="zh-TW" sz="1400" b="0" i="0" u="none" strike="noStrike">
                          <a:solidFill>
                            <a:srgbClr val="000000"/>
                          </a:solidFill>
                          <a:latin typeface="新細明體"/>
                        </a:rPr>
                        <a:t>2011</a:t>
                      </a:r>
                    </a:p>
                  </a:txBody>
                  <a:tcPr marL="9526" marR="9526" marT="9423" marB="0" anchor="ctr">
                    <a:lnL>
                      <a:noFill/>
                    </a:lnL>
                    <a:lnR>
                      <a:noFill/>
                    </a:lnR>
                    <a:lnT>
                      <a:noFill/>
                    </a:lnT>
                    <a:lnB>
                      <a:noFill/>
                    </a:lnB>
                  </a:tcPr>
                </a:tc>
                <a:tc>
                  <a:txBody>
                    <a:bodyPr/>
                    <a:lstStyle/>
                    <a:p>
                      <a:pPr algn="l" fontAlgn="ctr"/>
                      <a:endParaRPr lang="zh-TW" altLang="en-US" sz="1400" b="0" i="0" u="none" strike="noStrike">
                        <a:solidFill>
                          <a:srgbClr val="000000"/>
                        </a:solidFill>
                        <a:latin typeface="新細明體"/>
                      </a:endParaRPr>
                    </a:p>
                  </a:txBody>
                  <a:tcPr marL="9526" marR="9526" marT="9423" marB="0" anchor="ctr">
                    <a:lnL>
                      <a:noFill/>
                    </a:lnL>
                    <a:lnR>
                      <a:noFill/>
                    </a:lnR>
                    <a:lnT>
                      <a:noFill/>
                    </a:lnT>
                    <a:lnB>
                      <a:noFill/>
                    </a:lnB>
                  </a:tcPr>
                </a:tc>
                <a:tc>
                  <a:txBody>
                    <a:bodyPr/>
                    <a:lstStyle/>
                    <a:p>
                      <a:pPr algn="l" fontAlgn="ctr"/>
                      <a:endParaRPr lang="zh-TW" altLang="en-US" sz="1400" b="0" i="0" u="none" strike="noStrike" dirty="0">
                        <a:solidFill>
                          <a:srgbClr val="000000"/>
                        </a:solidFill>
                        <a:latin typeface="新細明體"/>
                      </a:endParaRPr>
                    </a:p>
                  </a:txBody>
                  <a:tcPr marL="9526" marR="9526" marT="9423" marB="0"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zh-TW" dirty="0" smtClean="0"/>
              <a:t>利率、數量混合分析</a:t>
            </a:r>
            <a:r>
              <a:rPr lang="zh-TW" altLang="en-US" dirty="0" smtClean="0"/>
              <a:t>舉例</a:t>
            </a:r>
            <a:endParaRPr lang="zh-TW" altLang="en-US" dirty="0"/>
          </a:p>
        </p:txBody>
      </p:sp>
      <p:sp>
        <p:nvSpPr>
          <p:cNvPr id="3" name="內容版面配置區 2"/>
          <p:cNvSpPr>
            <a:spLocks noGrp="1"/>
          </p:cNvSpPr>
          <p:nvPr>
            <p:ph idx="1"/>
          </p:nvPr>
        </p:nvSpPr>
        <p:spPr/>
        <p:txBody>
          <a:bodyPr/>
          <a:lstStyle/>
          <a:p>
            <a:pPr>
              <a:defRPr/>
            </a:pPr>
            <a:r>
              <a:rPr lang="en-US" altLang="zh-TW" kern="0" dirty="0" smtClean="0">
                <a:solidFill>
                  <a:srgbClr val="000000"/>
                </a:solidFill>
                <a:latin typeface="新細明體"/>
                <a:ea typeface="新細明體"/>
                <a:cs typeface="新細明體"/>
              </a:rPr>
              <a:t>Taxable loans-net</a:t>
            </a:r>
            <a:r>
              <a:rPr lang="zh-TW" altLang="en-US" kern="0" dirty="0" smtClean="0">
                <a:solidFill>
                  <a:srgbClr val="000000"/>
                </a:solidFill>
                <a:latin typeface="新細明體"/>
                <a:ea typeface="新細明體"/>
                <a:cs typeface="新細明體"/>
              </a:rPr>
              <a:t>因利率改變</a:t>
            </a:r>
            <a:r>
              <a:rPr lang="en-US" altLang="zh-TW" kern="0" dirty="0" smtClean="0">
                <a:solidFill>
                  <a:srgbClr val="000000"/>
                </a:solidFill>
                <a:latin typeface="新細明體"/>
                <a:ea typeface="新細明體"/>
                <a:cs typeface="新細明體"/>
              </a:rPr>
              <a:t>(4.93%-4.63%)</a:t>
            </a:r>
            <a:r>
              <a:rPr lang="zh-TW" altLang="en-US" kern="0" dirty="0" smtClean="0">
                <a:solidFill>
                  <a:srgbClr val="000000"/>
                </a:solidFill>
                <a:latin typeface="新細明體"/>
                <a:ea typeface="新細明體"/>
                <a:cs typeface="新細明體"/>
              </a:rPr>
              <a:t>所致的總效果</a:t>
            </a:r>
            <a:r>
              <a:rPr lang="en-US" altLang="zh-TW" kern="0" dirty="0" smtClean="0">
                <a:solidFill>
                  <a:srgbClr val="000000"/>
                </a:solidFill>
                <a:latin typeface="新細明體"/>
                <a:ea typeface="新細明體"/>
                <a:cs typeface="新細明體"/>
              </a:rPr>
              <a:t>(-94,199)</a:t>
            </a:r>
            <a:r>
              <a:rPr lang="zh-TW" altLang="en-US" kern="0" dirty="0" smtClean="0">
                <a:solidFill>
                  <a:srgbClr val="000000"/>
                </a:solidFill>
                <a:latin typeface="新細明體"/>
                <a:ea typeface="新細明體"/>
                <a:cs typeface="新細明體"/>
              </a:rPr>
              <a:t>，可分為利率效果與數量效果</a:t>
            </a:r>
            <a:endParaRPr lang="zh-TW" altLang="zh-TW" kern="100" dirty="0" smtClean="0">
              <a:latin typeface="Times New Roman"/>
              <a:ea typeface="新細明體"/>
              <a:cs typeface="Times New Roman"/>
            </a:endParaRPr>
          </a:p>
          <a:p>
            <a:pPr>
              <a:defRPr/>
            </a:pPr>
            <a:r>
              <a:rPr lang="zh-TW" altLang="zh-TW" dirty="0" smtClean="0"/>
              <a:t>利率效果：</a:t>
            </a:r>
            <a:endParaRPr lang="en-US" altLang="zh-TW" dirty="0" smtClean="0"/>
          </a:p>
          <a:p>
            <a:pPr lvl="1">
              <a:defRPr/>
            </a:pPr>
            <a:r>
              <a:rPr lang="en-US" altLang="zh-TW" dirty="0" smtClean="0"/>
              <a:t>48,901 (=19,645*(4.98%-4.93%))</a:t>
            </a:r>
            <a:r>
              <a:rPr lang="zh-TW" altLang="zh-TW" dirty="0" smtClean="0"/>
              <a:t>千元</a:t>
            </a:r>
            <a:endParaRPr lang="en-US" altLang="zh-TW" dirty="0" smtClean="0"/>
          </a:p>
          <a:p>
            <a:pPr>
              <a:defRPr/>
            </a:pPr>
            <a:r>
              <a:rPr lang="zh-TW" altLang="zh-TW" dirty="0" smtClean="0"/>
              <a:t>數量效果：</a:t>
            </a:r>
            <a:endParaRPr lang="en-US" altLang="zh-TW" dirty="0" smtClean="0"/>
          </a:p>
          <a:p>
            <a:pPr lvl="1">
              <a:defRPr/>
            </a:pPr>
            <a:r>
              <a:rPr lang="en-US" altLang="zh-TW" dirty="0" smtClean="0"/>
              <a:t>45298(=(20,563,724-19,645,210)*4.98%)</a:t>
            </a:r>
            <a:r>
              <a:rPr lang="zh-TW" altLang="zh-TW" dirty="0" smtClean="0"/>
              <a:t>千元</a:t>
            </a:r>
            <a:endParaRPr lang="zh-TW"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存續期間 </a:t>
            </a:r>
            <a:r>
              <a:rPr lang="en-US" altLang="zh-TW" smtClean="0">
                <a:solidFill>
                  <a:schemeClr val="tx2">
                    <a:satMod val="130000"/>
                  </a:schemeClr>
                </a:solidFill>
              </a:rPr>
              <a:t>(duration) </a:t>
            </a:r>
          </a:p>
        </p:txBody>
      </p:sp>
      <p:sp>
        <p:nvSpPr>
          <p:cNvPr id="3077" name="Rectangle 3"/>
          <p:cNvSpPr>
            <a:spLocks noGrp="1" noChangeArrowheads="1"/>
          </p:cNvSpPr>
          <p:nvPr>
            <p:ph idx="1"/>
          </p:nvPr>
        </p:nvSpPr>
        <p:spPr>
          <a:xfrm>
            <a:off x="457200" y="4221163"/>
            <a:ext cx="8229600" cy="1905000"/>
          </a:xfrm>
        </p:spPr>
        <p:txBody>
          <a:bodyPr/>
          <a:lstStyle/>
          <a:p>
            <a:pPr eaLnBrk="1" hangingPunct="1">
              <a:lnSpc>
                <a:spcPct val="80000"/>
              </a:lnSpc>
            </a:pPr>
            <a:r>
              <a:rPr lang="en-US" altLang="zh-TW" sz="2400" i="1" smtClean="0"/>
              <a:t>D </a:t>
            </a:r>
            <a:r>
              <a:rPr lang="en-US" altLang="zh-TW" sz="2400" smtClean="0"/>
              <a:t>= </a:t>
            </a:r>
            <a:r>
              <a:rPr lang="zh-TW" altLang="en-US" sz="2400" smtClean="0"/>
              <a:t>存續期間</a:t>
            </a:r>
            <a:endParaRPr lang="zh-TW" altLang="en-US" sz="2400" i="1" smtClean="0"/>
          </a:p>
          <a:p>
            <a:pPr eaLnBrk="1" hangingPunct="1">
              <a:lnSpc>
                <a:spcPct val="80000"/>
              </a:lnSpc>
            </a:pPr>
            <a:r>
              <a:rPr lang="en-US" altLang="zh-TW" sz="2400" i="1" smtClean="0"/>
              <a:t>r </a:t>
            </a:r>
            <a:r>
              <a:rPr lang="en-US" altLang="zh-TW" sz="2400" smtClean="0"/>
              <a:t>= </a:t>
            </a:r>
            <a:r>
              <a:rPr lang="zh-TW" altLang="en-US" sz="2400" smtClean="0"/>
              <a:t>到期收益率</a:t>
            </a:r>
            <a:r>
              <a:rPr lang="en-US" altLang="zh-TW" sz="2400" smtClean="0"/>
              <a:t>(yield to maturity)</a:t>
            </a:r>
            <a:endParaRPr lang="en-US" altLang="zh-TW" sz="2400" i="1" smtClean="0"/>
          </a:p>
          <a:p>
            <a:pPr eaLnBrk="1" hangingPunct="1">
              <a:lnSpc>
                <a:spcPct val="80000"/>
              </a:lnSpc>
            </a:pPr>
            <a:r>
              <a:rPr lang="en-US" altLang="zh-TW" sz="2400" i="1" smtClean="0"/>
              <a:t>It </a:t>
            </a:r>
            <a:r>
              <a:rPr lang="en-US" altLang="zh-TW" sz="2400" smtClean="0"/>
              <a:t>= </a:t>
            </a:r>
            <a:r>
              <a:rPr lang="zh-TW" altLang="en-US" sz="2400" smtClean="0"/>
              <a:t>第</a:t>
            </a:r>
            <a:r>
              <a:rPr lang="en-US" altLang="zh-TW" sz="2400" smtClean="0"/>
              <a:t>t</a:t>
            </a:r>
            <a:r>
              <a:rPr lang="zh-TW" altLang="en-US" sz="2400" smtClean="0"/>
              <a:t>期的現金流量</a:t>
            </a:r>
            <a:endParaRPr lang="zh-TW" altLang="en-US" sz="2400" i="1" smtClean="0"/>
          </a:p>
          <a:p>
            <a:pPr eaLnBrk="1" hangingPunct="1">
              <a:lnSpc>
                <a:spcPct val="80000"/>
              </a:lnSpc>
            </a:pPr>
            <a:r>
              <a:rPr lang="en-US" altLang="zh-TW" sz="2400" i="1" smtClean="0"/>
              <a:t>N </a:t>
            </a:r>
            <a:r>
              <a:rPr lang="en-US" altLang="zh-TW" sz="2400" smtClean="0"/>
              <a:t>= </a:t>
            </a:r>
            <a:r>
              <a:rPr lang="zh-TW" altLang="en-US" sz="2400" smtClean="0"/>
              <a:t>到期期限</a:t>
            </a:r>
            <a:endParaRPr lang="zh-TW" altLang="en-US" sz="2400" i="1" smtClean="0"/>
          </a:p>
          <a:p>
            <a:pPr eaLnBrk="1" hangingPunct="1">
              <a:lnSpc>
                <a:spcPct val="80000"/>
              </a:lnSpc>
            </a:pPr>
            <a:r>
              <a:rPr lang="en-US" altLang="zh-TW" sz="2400" i="1" smtClean="0"/>
              <a:t>PB </a:t>
            </a:r>
            <a:r>
              <a:rPr lang="en-US" altLang="zh-TW" sz="2400" smtClean="0"/>
              <a:t>= </a:t>
            </a:r>
            <a:r>
              <a:rPr lang="zh-TW" altLang="en-US" sz="2400" smtClean="0"/>
              <a:t>債券的價格</a:t>
            </a:r>
          </a:p>
        </p:txBody>
      </p:sp>
      <p:sp>
        <p:nvSpPr>
          <p:cNvPr id="3078"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3074" name="Object 4"/>
          <p:cNvGraphicFramePr>
            <a:graphicFrameLocks noChangeAspect="1"/>
          </p:cNvGraphicFramePr>
          <p:nvPr/>
        </p:nvGraphicFramePr>
        <p:xfrm>
          <a:off x="1331913" y="1484313"/>
          <a:ext cx="4319587" cy="1223962"/>
        </p:xfrm>
        <a:graphic>
          <a:graphicData uri="http://schemas.openxmlformats.org/presentationml/2006/ole">
            <mc:AlternateContent xmlns:mc="http://schemas.openxmlformats.org/markup-compatibility/2006">
              <mc:Choice xmlns:v="urn:schemas-microsoft-com:vml" Requires="v">
                <p:oleObj spid="_x0000_s3082" name="方程式" r:id="rId3" imgW="2501900" imgH="762000" progId="Equation.3">
                  <p:embed/>
                </p:oleObj>
              </mc:Choice>
              <mc:Fallback>
                <p:oleObj name="方程式" r:id="rId3" imgW="2501900" imgH="7620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484313"/>
                        <a:ext cx="4319587"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9"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3075" name="Object 6"/>
          <p:cNvGraphicFramePr>
            <a:graphicFrameLocks noChangeAspect="1"/>
          </p:cNvGraphicFramePr>
          <p:nvPr/>
        </p:nvGraphicFramePr>
        <p:xfrm>
          <a:off x="1763713" y="2924175"/>
          <a:ext cx="4752975" cy="1009650"/>
        </p:xfrm>
        <a:graphic>
          <a:graphicData uri="http://schemas.openxmlformats.org/presentationml/2006/ole">
            <mc:AlternateContent xmlns:mc="http://schemas.openxmlformats.org/markup-compatibility/2006">
              <mc:Choice xmlns:v="urn:schemas-microsoft-com:vml" Requires="v">
                <p:oleObj spid="_x0000_s3083" name="方程式" r:id="rId5" imgW="3429000" imgH="660400" progId="Equation.3">
                  <p:embed/>
                </p:oleObj>
              </mc:Choice>
              <mc:Fallback>
                <p:oleObj name="方程式" r:id="rId5" imgW="3429000" imgH="6604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3713" y="2924175"/>
                        <a:ext cx="47529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fontAlgn="auto" hangingPunct="1">
              <a:spcAft>
                <a:spcPts val="0"/>
              </a:spcAft>
              <a:defRPr/>
            </a:pPr>
            <a:r>
              <a:rPr lang="zh-TW" altLang="en-US" b="1" smtClean="0">
                <a:solidFill>
                  <a:schemeClr val="tx2">
                    <a:satMod val="130000"/>
                  </a:schemeClr>
                </a:solidFill>
              </a:rPr>
              <a:t>例</a:t>
            </a:r>
            <a:r>
              <a:rPr lang="en-US" altLang="zh-TW" b="1" smtClean="0">
                <a:solidFill>
                  <a:schemeClr val="tx2">
                    <a:satMod val="130000"/>
                  </a:schemeClr>
                </a:solidFill>
              </a:rPr>
              <a:t>6.2</a:t>
            </a:r>
          </a:p>
        </p:txBody>
      </p:sp>
      <p:sp>
        <p:nvSpPr>
          <p:cNvPr id="44035" name="Rectangle 3"/>
          <p:cNvSpPr>
            <a:spLocks noGrp="1" noChangeArrowheads="1"/>
          </p:cNvSpPr>
          <p:nvPr>
            <p:ph idx="1"/>
          </p:nvPr>
        </p:nvSpPr>
        <p:spPr>
          <a:xfrm>
            <a:off x="971550" y="1484313"/>
            <a:ext cx="7499350" cy="4800600"/>
          </a:xfrm>
        </p:spPr>
        <p:txBody>
          <a:bodyPr/>
          <a:lstStyle/>
          <a:p>
            <a:pPr eaLnBrk="1" hangingPunct="1">
              <a:lnSpc>
                <a:spcPct val="130000"/>
              </a:lnSpc>
            </a:pPr>
            <a:r>
              <a:rPr lang="zh-TW" altLang="en-US" smtClean="0"/>
              <a:t>一張五年期、面值</a:t>
            </a:r>
            <a:r>
              <a:rPr lang="en-US" altLang="zh-TW" smtClean="0"/>
              <a:t>$1000</a:t>
            </a:r>
            <a:r>
              <a:rPr lang="zh-TW" altLang="en-US" smtClean="0"/>
              <a:t>、票面利率</a:t>
            </a:r>
            <a:r>
              <a:rPr lang="en-US" altLang="zh-TW" smtClean="0"/>
              <a:t>10%</a:t>
            </a:r>
            <a:r>
              <a:rPr lang="zh-TW" altLang="en-US" smtClean="0"/>
              <a:t>的附息債券，每年付息一次，則該債券的存續期間的計算可根據（表</a:t>
            </a:r>
            <a:r>
              <a:rPr lang="en-US" altLang="zh-TW" smtClean="0"/>
              <a:t>6.2</a:t>
            </a:r>
            <a:r>
              <a:rPr lang="zh-TW" altLang="en-US" smtClean="0"/>
              <a:t>），獲得該債券的現值，以及各現金流量現值乘以期限的總和，求此一債券的存續期間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583" name="Group 151"/>
          <p:cNvGraphicFramePr>
            <a:graphicFrameLocks noGrp="1"/>
          </p:cNvGraphicFramePr>
          <p:nvPr>
            <p:ph/>
          </p:nvPr>
        </p:nvGraphicFramePr>
        <p:xfrm>
          <a:off x="457200" y="274638"/>
          <a:ext cx="8229600" cy="6057906"/>
        </p:xfrm>
        <a:graphic>
          <a:graphicData uri="http://schemas.openxmlformats.org/drawingml/2006/table">
            <a:tbl>
              <a:tblPr/>
              <a:tblGrid>
                <a:gridCol w="1573213"/>
                <a:gridCol w="1381125"/>
                <a:gridCol w="633412"/>
                <a:gridCol w="842963"/>
                <a:gridCol w="844550"/>
                <a:gridCol w="633412"/>
                <a:gridCol w="633413"/>
                <a:gridCol w="1054100"/>
                <a:gridCol w="633412"/>
              </a:tblGrid>
              <a:tr h="118871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年</a:t>
                      </a:r>
                      <a:endParaRPr kumimoji="1" lang="zh-TW" altLang="en-US"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現金流量</a:t>
                      </a:r>
                      <a:endParaRPr kumimoji="1" lang="zh-TW" altLang="en-US"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現金流量的現值</a:t>
                      </a: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a:t>
                      </a:r>
                      <a:r>
                        <a:rPr kumimoji="1" lang="zh-TW" altLang="en-US"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折現率</a:t>
                      </a: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(1)×(3)</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cap="flat">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r>
              <a:tr h="80956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$90.91</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$90.91</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r>
              <a:tr h="80956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82.64</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165.28</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cap="flat">
                      <a:noFill/>
                    </a:lnR>
                    <a:lnT>
                      <a:noFill/>
                    </a:lnT>
                    <a:lnB>
                      <a:noFill/>
                    </a:lnB>
                    <a:lnTlToBr>
                      <a:noFill/>
                    </a:lnTlToBr>
                    <a:lnBlToTr>
                      <a:noFill/>
                    </a:lnBlToTr>
                    <a:noFill/>
                  </a:tcPr>
                </a:tc>
              </a:tr>
              <a:tr h="80797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75.13</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225.39</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cap="flat">
                      <a:noFill/>
                    </a:lnR>
                    <a:lnT>
                      <a:noFill/>
                    </a:lnT>
                    <a:lnB>
                      <a:noFill/>
                    </a:lnB>
                    <a:lnTlToBr>
                      <a:noFill/>
                    </a:lnTlToBr>
                    <a:lnBlToTr>
                      <a:noFill/>
                    </a:lnBlToTr>
                    <a:noFill/>
                  </a:tcPr>
                </a:tc>
              </a:tr>
              <a:tr h="80956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68.30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273.20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cap="flat">
                      <a:noFill/>
                    </a:lnR>
                    <a:lnT>
                      <a:noFill/>
                    </a:lnT>
                    <a:lnB>
                      <a:noFill/>
                    </a:lnB>
                    <a:lnTlToBr>
                      <a:noFill/>
                    </a:lnTlToBr>
                    <a:lnBlToTr>
                      <a:noFill/>
                    </a:lnBlToTr>
                    <a:noFill/>
                  </a:tcPr>
                </a:tc>
              </a:tr>
              <a:tr h="82295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1100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683.01</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3415.05</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cap="flat">
                      <a:noFill/>
                    </a:lnR>
                    <a:lnT>
                      <a:noFill/>
                    </a:lnT>
                    <a:lnB>
                      <a:noFill/>
                    </a:lnB>
                    <a:lnTlToBr>
                      <a:noFill/>
                    </a:lnTlToBr>
                    <a:lnBlToTr>
                      <a:noFill/>
                    </a:lnBlToTr>
                    <a:noFill/>
                  </a:tcPr>
                </a:tc>
              </a:tr>
              <a:tr h="8095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$999.99</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$4169.83</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400" b="0" i="0" u="none" strike="noStrike" cap="none" normalizeH="0" baseline="0" smtClean="0">
                        <a:ln>
                          <a:noFill/>
                        </a:ln>
                        <a:solidFill>
                          <a:schemeClr val="tx1"/>
                        </a:solidFill>
                        <a:effectLst/>
                        <a:latin typeface="Arial" charset="0"/>
                        <a:ea typeface="新細明體" charset="-120"/>
                      </a:endParaRPr>
                    </a:p>
                  </a:txBody>
                  <a:tcPr marT="45717" marB="45717"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存續期間就是利率風險指標</a:t>
            </a:r>
          </a:p>
        </p:txBody>
      </p:sp>
      <p:sp>
        <p:nvSpPr>
          <p:cNvPr id="4104" name="Rectangle 3"/>
          <p:cNvSpPr>
            <a:spLocks noGrp="1" noChangeArrowheads="1"/>
          </p:cNvSpPr>
          <p:nvPr>
            <p:ph idx="1"/>
          </p:nvPr>
        </p:nvSpPr>
        <p:spPr>
          <a:xfrm>
            <a:off x="457200" y="1600200"/>
            <a:ext cx="8229600" cy="1323975"/>
          </a:xfrm>
        </p:spPr>
        <p:txBody>
          <a:bodyPr/>
          <a:lstStyle/>
          <a:p>
            <a:pPr eaLnBrk="1" hangingPunct="1"/>
            <a:r>
              <a:rPr lang="zh-TW" altLang="en-US" smtClean="0"/>
              <a:t>存續期間正好是債券價格對市場利率的彈性，因此可視為債券價格的利率風險指標 </a:t>
            </a:r>
          </a:p>
        </p:txBody>
      </p:sp>
      <p:sp>
        <p:nvSpPr>
          <p:cNvPr id="4105" name="Rectangle 5"/>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4098" name="Object 4"/>
          <p:cNvGraphicFramePr>
            <a:graphicFrameLocks noChangeAspect="1"/>
          </p:cNvGraphicFramePr>
          <p:nvPr/>
        </p:nvGraphicFramePr>
        <p:xfrm>
          <a:off x="2051050" y="2924175"/>
          <a:ext cx="1873250" cy="750888"/>
        </p:xfrm>
        <a:graphic>
          <a:graphicData uri="http://schemas.openxmlformats.org/presentationml/2006/ole">
            <mc:AlternateContent xmlns:mc="http://schemas.openxmlformats.org/markup-compatibility/2006">
              <mc:Choice xmlns:v="urn:schemas-microsoft-com:vml" Requires="v">
                <p:oleObj spid="_x0000_s4117" name="方程式" r:id="rId3" imgW="1256755" imgH="393529" progId="Equation.3">
                  <p:embed/>
                </p:oleObj>
              </mc:Choice>
              <mc:Fallback>
                <p:oleObj name="方程式" r:id="rId3" imgW="1256755" imgH="393529"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2924175"/>
                        <a:ext cx="18732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6" name="Rectangle 7"/>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sp>
        <p:nvSpPr>
          <p:cNvPr id="4107" name="Rectangle 9"/>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4099" name="Object 8"/>
          <p:cNvGraphicFramePr>
            <a:graphicFrameLocks noChangeAspect="1"/>
          </p:cNvGraphicFramePr>
          <p:nvPr/>
        </p:nvGraphicFramePr>
        <p:xfrm>
          <a:off x="1979613" y="4149725"/>
          <a:ext cx="2160587" cy="647700"/>
        </p:xfrm>
        <a:graphic>
          <a:graphicData uri="http://schemas.openxmlformats.org/presentationml/2006/ole">
            <mc:AlternateContent xmlns:mc="http://schemas.openxmlformats.org/markup-compatibility/2006">
              <mc:Choice xmlns:v="urn:schemas-microsoft-com:vml" Requires="v">
                <p:oleObj spid="_x0000_s4118" name="方程式" r:id="rId5" imgW="1040948" imgH="431613" progId="Equation.3">
                  <p:embed/>
                </p:oleObj>
              </mc:Choice>
              <mc:Fallback>
                <p:oleObj name="方程式" r:id="rId5" imgW="1040948" imgH="431613"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4149725"/>
                        <a:ext cx="21605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8" name="Rectangle 11"/>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4100" name="Object 10"/>
          <p:cNvGraphicFramePr>
            <a:graphicFrameLocks noChangeAspect="1"/>
          </p:cNvGraphicFramePr>
          <p:nvPr/>
        </p:nvGraphicFramePr>
        <p:xfrm>
          <a:off x="2051050" y="5229225"/>
          <a:ext cx="1584325" cy="785813"/>
        </p:xfrm>
        <a:graphic>
          <a:graphicData uri="http://schemas.openxmlformats.org/presentationml/2006/ole">
            <mc:AlternateContent xmlns:mc="http://schemas.openxmlformats.org/markup-compatibility/2006">
              <mc:Choice xmlns:v="urn:schemas-microsoft-com:vml" Requires="v">
                <p:oleObj spid="_x0000_s4119" name="方程式" r:id="rId7" imgW="863225" imgH="393529" progId="Equation.3">
                  <p:embed/>
                </p:oleObj>
              </mc:Choice>
              <mc:Fallback>
                <p:oleObj name="方程式" r:id="rId7" imgW="863225" imgH="393529"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1050" y="5229225"/>
                        <a:ext cx="158432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9" name="Rectangle 13"/>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4101" name="Object 12"/>
          <p:cNvGraphicFramePr>
            <a:graphicFrameLocks noChangeAspect="1"/>
          </p:cNvGraphicFramePr>
          <p:nvPr/>
        </p:nvGraphicFramePr>
        <p:xfrm>
          <a:off x="5364163" y="2997200"/>
          <a:ext cx="1800225" cy="750888"/>
        </p:xfrm>
        <a:graphic>
          <a:graphicData uri="http://schemas.openxmlformats.org/presentationml/2006/ole">
            <mc:AlternateContent xmlns:mc="http://schemas.openxmlformats.org/markup-compatibility/2006">
              <mc:Choice xmlns:v="urn:schemas-microsoft-com:vml" Requires="v">
                <p:oleObj spid="_x0000_s4120" name="方程式" r:id="rId9" imgW="1028254" imgH="393529" progId="Equation.3">
                  <p:embed/>
                </p:oleObj>
              </mc:Choice>
              <mc:Fallback>
                <p:oleObj name="方程式" r:id="rId9" imgW="1028254" imgH="393529"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64163" y="2997200"/>
                        <a:ext cx="180022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10" name="Rectangle 15"/>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sp>
        <p:nvSpPr>
          <p:cNvPr id="4111" name="Rectangle 17"/>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4102" name="Object 16"/>
          <p:cNvGraphicFramePr>
            <a:graphicFrameLocks noChangeAspect="1"/>
          </p:cNvGraphicFramePr>
          <p:nvPr/>
        </p:nvGraphicFramePr>
        <p:xfrm>
          <a:off x="4284663" y="5229225"/>
          <a:ext cx="1511300" cy="792163"/>
        </p:xfrm>
        <a:graphic>
          <a:graphicData uri="http://schemas.openxmlformats.org/presentationml/2006/ole">
            <mc:AlternateContent xmlns:mc="http://schemas.openxmlformats.org/markup-compatibility/2006">
              <mc:Choice xmlns:v="urn:schemas-microsoft-com:vml" Requires="v">
                <p:oleObj spid="_x0000_s4121" name="方程式" r:id="rId11" imgW="723586" imgH="393529" progId="Equation.3">
                  <p:embed/>
                </p:oleObj>
              </mc:Choice>
              <mc:Fallback>
                <p:oleObj name="方程式" r:id="rId11" imgW="723586" imgH="393529" progId="Equation.3">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84663" y="5229225"/>
                        <a:ext cx="15113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850900"/>
          </a:xfrm>
        </p:spPr>
        <p:txBody>
          <a:bodyPr/>
          <a:lstStyle/>
          <a:p>
            <a:pPr eaLnBrk="1" fontAlgn="auto" hangingPunct="1">
              <a:spcAft>
                <a:spcPts val="0"/>
              </a:spcAft>
              <a:defRPr/>
            </a:pPr>
            <a:r>
              <a:rPr lang="zh-TW" altLang="en-US" smtClean="0">
                <a:solidFill>
                  <a:schemeClr val="tx2">
                    <a:satMod val="130000"/>
                  </a:schemeClr>
                </a:solidFill>
              </a:rPr>
              <a:t>影響存續期間的因素 </a:t>
            </a:r>
          </a:p>
        </p:txBody>
      </p:sp>
      <p:sp>
        <p:nvSpPr>
          <p:cNvPr id="46083" name="Rectangle 3"/>
          <p:cNvSpPr>
            <a:spLocks noGrp="1" noChangeArrowheads="1"/>
          </p:cNvSpPr>
          <p:nvPr>
            <p:ph idx="1"/>
          </p:nvPr>
        </p:nvSpPr>
        <p:spPr>
          <a:xfrm>
            <a:off x="457200" y="1196975"/>
            <a:ext cx="8229600" cy="5400675"/>
          </a:xfrm>
        </p:spPr>
        <p:txBody>
          <a:bodyPr/>
          <a:lstStyle/>
          <a:p>
            <a:pPr eaLnBrk="1" hangingPunct="1">
              <a:lnSpc>
                <a:spcPct val="120000"/>
              </a:lnSpc>
            </a:pPr>
            <a:r>
              <a:rPr lang="zh-TW" altLang="en-US" sz="2000" smtClean="0"/>
              <a:t>零息債券的存續期間正好等於其到期期限。</a:t>
            </a:r>
          </a:p>
          <a:p>
            <a:pPr eaLnBrk="1" hangingPunct="1">
              <a:lnSpc>
                <a:spcPct val="120000"/>
              </a:lnSpc>
            </a:pPr>
            <a:r>
              <a:rPr lang="zh-TW" altLang="en-US" sz="2000" smtClean="0"/>
              <a:t>在到期期限與到期收益率不變的情況下，票面利率越低的債券，其存續期間愈長，市場利率的敏感度愈高。</a:t>
            </a:r>
          </a:p>
          <a:p>
            <a:pPr eaLnBrk="1" hangingPunct="1">
              <a:lnSpc>
                <a:spcPct val="120000"/>
              </a:lnSpc>
            </a:pPr>
            <a:r>
              <a:rPr lang="zh-TW" altLang="en-US" sz="2000" smtClean="0"/>
              <a:t>在票面利率不變下，債券的存續期間與利率的敏感度會隨到期期限增加而增加。</a:t>
            </a:r>
          </a:p>
          <a:p>
            <a:pPr eaLnBrk="1" hangingPunct="1">
              <a:lnSpc>
                <a:spcPct val="120000"/>
              </a:lnSpc>
            </a:pPr>
            <a:r>
              <a:rPr lang="zh-TW" altLang="en-US" sz="2000" smtClean="0"/>
              <a:t>在其他一切情況不變下，債券的存續期間與利率的敏感度會隨到期收益率越低而越高。</a:t>
            </a:r>
          </a:p>
          <a:p>
            <a:pPr eaLnBrk="1" hangingPunct="1">
              <a:lnSpc>
                <a:spcPct val="120000"/>
              </a:lnSpc>
            </a:pPr>
            <a:r>
              <a:rPr lang="zh-TW" altLang="en-US" sz="2000" smtClean="0"/>
              <a:t>永續債券的存續期間為</a:t>
            </a:r>
            <a:r>
              <a:rPr lang="en-US" altLang="zh-TW" sz="2000" smtClean="0"/>
              <a:t>r/(1+r)</a:t>
            </a:r>
            <a:r>
              <a:rPr lang="zh-TW" altLang="en-US" sz="2000" smtClean="0"/>
              <a:t>，</a:t>
            </a:r>
            <a:r>
              <a:rPr lang="en-US" altLang="zh-TW" sz="2000" smtClean="0"/>
              <a:t>r</a:t>
            </a:r>
            <a:r>
              <a:rPr lang="zh-TW" altLang="en-US" sz="2000" smtClean="0"/>
              <a:t>為到期收益率。</a:t>
            </a:r>
          </a:p>
          <a:p>
            <a:pPr eaLnBrk="1" hangingPunct="1">
              <a:lnSpc>
                <a:spcPct val="120000"/>
              </a:lnSpc>
            </a:pPr>
            <a:r>
              <a:rPr lang="zh-TW" altLang="en-US" sz="2000" smtClean="0"/>
              <a:t>由於債券價格對利率之非線性函數關係，因此當利率下跌導致債券價格上漲的幅度，通常大於利率上升（相同比率）導致債券價格下跌的幅度。這種性質稱為</a:t>
            </a:r>
            <a:r>
              <a:rPr lang="en-US" altLang="zh-TW" sz="2000" smtClean="0"/>
              <a:t>Convexity</a:t>
            </a:r>
            <a:r>
              <a:rPr lang="zh-TW" altLang="en-US" sz="2000" smtClean="0"/>
              <a:t>。</a:t>
            </a:r>
          </a:p>
          <a:p>
            <a:pPr eaLnBrk="1" hangingPunct="1">
              <a:lnSpc>
                <a:spcPct val="120000"/>
              </a:lnSpc>
            </a:pPr>
            <a:r>
              <a:rPr lang="zh-TW" altLang="en-US" sz="2000" smtClean="0"/>
              <a:t>在利率水準較低時，利率的變動對價格的影響較大</a:t>
            </a:r>
            <a:r>
              <a:rPr lang="en-US" altLang="zh-TW" sz="2000" smtClean="0"/>
              <a:t>(</a:t>
            </a:r>
            <a:r>
              <a:rPr lang="zh-TW" altLang="en-US" sz="2000" smtClean="0"/>
              <a:t>利率彈性較大</a:t>
            </a:r>
            <a:r>
              <a:rPr lang="en-US" altLang="zh-TW" sz="2000" smtClean="0"/>
              <a:t>)</a:t>
            </a:r>
            <a:r>
              <a:rPr lang="zh-TW" altLang="en-US" sz="2000" smtClean="0"/>
              <a:t>，在利率水準較高時，利率的變動對價格的影響較小</a:t>
            </a:r>
            <a:r>
              <a:rPr lang="en-US" altLang="zh-TW" sz="2000" smtClean="0"/>
              <a:t>(</a:t>
            </a:r>
            <a:r>
              <a:rPr lang="zh-TW" altLang="en-US" sz="2000" smtClean="0"/>
              <a:t>利率彈性較小</a:t>
            </a:r>
            <a:r>
              <a:rPr lang="en-US" altLang="zh-TW" sz="2000" smtClean="0"/>
              <a:t>)</a:t>
            </a:r>
            <a:r>
              <a:rPr lang="zh-TW" altLang="en-US" sz="2000" smtClean="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Rectangle 2"/>
          <p:cNvSpPr>
            <a:spLocks noGrp="1" noChangeArrowheads="1"/>
          </p:cNvSpPr>
          <p:nvPr>
            <p:ph type="title"/>
          </p:nvPr>
        </p:nvSpPr>
        <p:spPr/>
        <p:txBody>
          <a:bodyPr/>
          <a:lstStyle/>
          <a:p>
            <a:pPr eaLnBrk="1" fontAlgn="auto" hangingPunct="1">
              <a:spcAft>
                <a:spcPts val="0"/>
              </a:spcAft>
              <a:defRPr/>
            </a:pPr>
            <a:r>
              <a:rPr lang="zh-TW" altLang="en-US" b="1" smtClean="0">
                <a:solidFill>
                  <a:schemeClr val="tx2">
                    <a:satMod val="130000"/>
                  </a:schemeClr>
                </a:solidFill>
              </a:rPr>
              <a:t>存續期間缺口 </a:t>
            </a:r>
            <a:r>
              <a:rPr lang="en-US" altLang="zh-TW" b="1" smtClean="0">
                <a:solidFill>
                  <a:schemeClr val="tx2">
                    <a:satMod val="130000"/>
                  </a:schemeClr>
                </a:solidFill>
              </a:rPr>
              <a:t>(Duration Gap)</a:t>
            </a:r>
          </a:p>
        </p:txBody>
      </p:sp>
      <p:sp>
        <p:nvSpPr>
          <p:cNvPr id="5128"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5122" name="Object 4"/>
          <p:cNvGraphicFramePr>
            <a:graphicFrameLocks noChangeAspect="1"/>
          </p:cNvGraphicFramePr>
          <p:nvPr/>
        </p:nvGraphicFramePr>
        <p:xfrm>
          <a:off x="1331913" y="1700213"/>
          <a:ext cx="2663825" cy="866775"/>
        </p:xfrm>
        <a:graphic>
          <a:graphicData uri="http://schemas.openxmlformats.org/presentationml/2006/ole">
            <mc:AlternateContent xmlns:mc="http://schemas.openxmlformats.org/markup-compatibility/2006">
              <mc:Choice xmlns:v="urn:schemas-microsoft-com:vml" Requires="v">
                <p:oleObj spid="_x0000_s5137" name="方程式" r:id="rId3" imgW="1117115" imgH="393529" progId="Equation.3">
                  <p:embed/>
                </p:oleObj>
              </mc:Choice>
              <mc:Fallback>
                <p:oleObj name="方程式" r:id="rId3" imgW="1117115" imgH="393529"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700213"/>
                        <a:ext cx="266382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9" name="Rectangle 7"/>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5123" name="Object 6"/>
          <p:cNvGraphicFramePr>
            <a:graphicFrameLocks noChangeAspect="1"/>
          </p:cNvGraphicFramePr>
          <p:nvPr/>
        </p:nvGraphicFramePr>
        <p:xfrm>
          <a:off x="5148263" y="1773238"/>
          <a:ext cx="2736850" cy="935037"/>
        </p:xfrm>
        <a:graphic>
          <a:graphicData uri="http://schemas.openxmlformats.org/presentationml/2006/ole">
            <mc:AlternateContent xmlns:mc="http://schemas.openxmlformats.org/markup-compatibility/2006">
              <mc:Choice xmlns:v="urn:schemas-microsoft-com:vml" Requires="v">
                <p:oleObj spid="_x0000_s5138" name="方程式" r:id="rId5" imgW="1104900" imgH="393700" progId="Equation.3">
                  <p:embed/>
                </p:oleObj>
              </mc:Choice>
              <mc:Fallback>
                <p:oleObj name="方程式" r:id="rId5" imgW="1104900" imgH="3937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1773238"/>
                        <a:ext cx="273685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30" name="Rectangle 9"/>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5124" name="Object 8"/>
          <p:cNvGraphicFramePr>
            <a:graphicFrameLocks noChangeAspect="1"/>
          </p:cNvGraphicFramePr>
          <p:nvPr/>
        </p:nvGraphicFramePr>
        <p:xfrm>
          <a:off x="1547813" y="3141663"/>
          <a:ext cx="1871662" cy="390525"/>
        </p:xfrm>
        <a:graphic>
          <a:graphicData uri="http://schemas.openxmlformats.org/presentationml/2006/ole">
            <mc:AlternateContent xmlns:mc="http://schemas.openxmlformats.org/markup-compatibility/2006">
              <mc:Choice xmlns:v="urn:schemas-microsoft-com:vml" Requires="v">
                <p:oleObj spid="_x0000_s5139" name="方程式" r:id="rId7" imgW="863225" imgH="177723" progId="Equation.3">
                  <p:embed/>
                </p:oleObj>
              </mc:Choice>
              <mc:Fallback>
                <p:oleObj name="方程式" r:id="rId7" imgW="863225" imgH="177723"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3141663"/>
                        <a:ext cx="187166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31"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5125" name="Object 10"/>
          <p:cNvGraphicFramePr>
            <a:graphicFrameLocks noChangeAspect="1"/>
          </p:cNvGraphicFramePr>
          <p:nvPr/>
        </p:nvGraphicFramePr>
        <p:xfrm>
          <a:off x="1403350" y="3716338"/>
          <a:ext cx="3960813" cy="868362"/>
        </p:xfrm>
        <a:graphic>
          <a:graphicData uri="http://schemas.openxmlformats.org/presentationml/2006/ole">
            <mc:AlternateContent xmlns:mc="http://schemas.openxmlformats.org/markup-compatibility/2006">
              <mc:Choice xmlns:v="urn:schemas-microsoft-com:vml" Requires="v">
                <p:oleObj spid="_x0000_s5140" name="方程式" r:id="rId9" imgW="1777229" imgH="393529" progId="Equation.3">
                  <p:embed/>
                </p:oleObj>
              </mc:Choice>
              <mc:Fallback>
                <p:oleObj name="方程式" r:id="rId9" imgW="1777229" imgH="393529"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3350" y="3716338"/>
                        <a:ext cx="396081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26" name="Object 12"/>
          <p:cNvGraphicFramePr>
            <a:graphicFrameLocks noChangeAspect="1"/>
          </p:cNvGraphicFramePr>
          <p:nvPr/>
        </p:nvGraphicFramePr>
        <p:xfrm>
          <a:off x="1476375" y="4941888"/>
          <a:ext cx="5111750" cy="1528762"/>
        </p:xfrm>
        <a:graphic>
          <a:graphicData uri="http://schemas.openxmlformats.org/presentationml/2006/ole">
            <mc:AlternateContent xmlns:mc="http://schemas.openxmlformats.org/markup-compatibility/2006">
              <mc:Choice xmlns:v="urn:schemas-microsoft-com:vml" Requires="v">
                <p:oleObj spid="_x0000_s5141" name="方程式" r:id="rId11" imgW="1803400" imgH="812800" progId="Equation.3">
                  <p:embed/>
                </p:oleObj>
              </mc:Choice>
              <mc:Fallback>
                <p:oleObj name="方程式" r:id="rId11" imgW="1803400" imgH="812800" progId="Equation.3">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6375" y="4941888"/>
                        <a:ext cx="5111750"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策略</a:t>
            </a:r>
          </a:p>
        </p:txBody>
      </p:sp>
      <p:sp>
        <p:nvSpPr>
          <p:cNvPr id="47107" name="Rectangle 3"/>
          <p:cNvSpPr>
            <a:spLocks noGrp="1" noChangeArrowheads="1"/>
          </p:cNvSpPr>
          <p:nvPr>
            <p:ph idx="1"/>
          </p:nvPr>
        </p:nvSpPr>
        <p:spPr/>
        <p:txBody>
          <a:bodyPr/>
          <a:lstStyle/>
          <a:p>
            <a:pPr eaLnBrk="1" hangingPunct="1">
              <a:lnSpc>
                <a:spcPct val="170000"/>
              </a:lnSpc>
            </a:pPr>
            <a:r>
              <a:rPr lang="zh-TW" altLang="en-US" smtClean="0"/>
              <a:t>免疫策略</a:t>
            </a:r>
            <a:r>
              <a:rPr lang="en-US" altLang="zh-TW" smtClean="0"/>
              <a:t>(portfolio immunization) </a:t>
            </a:r>
          </a:p>
          <a:p>
            <a:pPr lvl="2" eaLnBrk="1" hangingPunct="1">
              <a:lnSpc>
                <a:spcPct val="170000"/>
              </a:lnSpc>
            </a:pPr>
            <a:r>
              <a:rPr lang="en-US" altLang="zh-TW" smtClean="0"/>
              <a:t>DGAP</a:t>
            </a:r>
            <a:r>
              <a:rPr lang="zh-TW" altLang="en-US" smtClean="0"/>
              <a:t>＝</a:t>
            </a:r>
            <a:r>
              <a:rPr lang="en-US" altLang="zh-TW" smtClean="0"/>
              <a:t>0 </a:t>
            </a:r>
          </a:p>
          <a:p>
            <a:pPr eaLnBrk="1" hangingPunct="1">
              <a:lnSpc>
                <a:spcPct val="170000"/>
              </a:lnSpc>
            </a:pPr>
            <a:r>
              <a:rPr lang="zh-TW" altLang="en-US" smtClean="0"/>
              <a:t>積極性策略 </a:t>
            </a:r>
          </a:p>
          <a:p>
            <a:pPr lvl="2" eaLnBrk="1" hangingPunct="1">
              <a:lnSpc>
                <a:spcPct val="170000"/>
              </a:lnSpc>
            </a:pPr>
            <a:r>
              <a:rPr lang="zh-TW" altLang="en-US" smtClean="0"/>
              <a:t>預測利率下降時， </a:t>
            </a:r>
            <a:r>
              <a:rPr lang="en-US" altLang="zh-TW" smtClean="0"/>
              <a:t>DGAP</a:t>
            </a:r>
            <a:r>
              <a:rPr lang="zh-TW" altLang="en-US" smtClean="0"/>
              <a:t>＞</a:t>
            </a:r>
            <a:r>
              <a:rPr lang="en-US" altLang="zh-TW" smtClean="0"/>
              <a:t>0                         </a:t>
            </a:r>
          </a:p>
          <a:p>
            <a:pPr lvl="2" eaLnBrk="1" hangingPunct="1">
              <a:lnSpc>
                <a:spcPct val="170000"/>
              </a:lnSpc>
            </a:pPr>
            <a:r>
              <a:rPr lang="zh-TW" altLang="en-US" smtClean="0"/>
              <a:t>預測利率上升時， </a:t>
            </a:r>
            <a:r>
              <a:rPr lang="en-US" altLang="zh-TW" smtClean="0"/>
              <a:t>DGAP</a:t>
            </a:r>
            <a:r>
              <a:rPr lang="zh-TW" altLang="en-US" smtClean="0"/>
              <a:t>＜</a:t>
            </a:r>
            <a:r>
              <a:rPr lang="en-US" altLang="zh-TW" smtClean="0"/>
              <a:t>0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積極性策略</a:t>
            </a:r>
          </a:p>
        </p:txBody>
      </p:sp>
      <p:sp>
        <p:nvSpPr>
          <p:cNvPr id="48131" name="Rectangle 3"/>
          <p:cNvSpPr>
            <a:spLocks noGrp="1" noChangeArrowheads="1"/>
          </p:cNvSpPr>
          <p:nvPr>
            <p:ph idx="1"/>
          </p:nvPr>
        </p:nvSpPr>
        <p:spPr>
          <a:xfrm>
            <a:off x="971550" y="1447800"/>
            <a:ext cx="7962900" cy="4800600"/>
          </a:xfrm>
        </p:spPr>
        <p:txBody>
          <a:bodyPr/>
          <a:lstStyle/>
          <a:p>
            <a:pPr eaLnBrk="1" hangingPunct="1">
              <a:lnSpc>
                <a:spcPct val="110000"/>
              </a:lnSpc>
            </a:pPr>
            <a:r>
              <a:rPr lang="zh-TW" altLang="en-US" sz="2000" smtClean="0"/>
              <a:t>當利率下降時，正存續期間缺口</a:t>
            </a:r>
            <a:r>
              <a:rPr lang="en-US" altLang="zh-TW" sz="2000" smtClean="0"/>
              <a:t>(Positive Duration Gap)</a:t>
            </a:r>
            <a:r>
              <a:rPr lang="zh-TW" altLang="en-US" sz="2000" smtClean="0"/>
              <a:t>代表銀行資產價格上漲的速度大於負債價格上漲的速度，則銀行的淨值</a:t>
            </a:r>
            <a:r>
              <a:rPr lang="en-US" altLang="zh-TW" sz="2000" smtClean="0"/>
              <a:t>(Net Worth)</a:t>
            </a:r>
            <a:r>
              <a:rPr lang="zh-TW" altLang="en-US" sz="2000" smtClean="0"/>
              <a:t>會增加。</a:t>
            </a:r>
          </a:p>
          <a:p>
            <a:pPr eaLnBrk="1" hangingPunct="1">
              <a:lnSpc>
                <a:spcPct val="110000"/>
              </a:lnSpc>
            </a:pPr>
            <a:r>
              <a:rPr lang="zh-TW" altLang="en-US" sz="2000" smtClean="0"/>
              <a:t>當利率上升時，正存續期間缺口</a:t>
            </a:r>
            <a:r>
              <a:rPr lang="en-US" altLang="zh-TW" sz="2000" smtClean="0"/>
              <a:t>(Positive Duration Gap)</a:t>
            </a:r>
            <a:r>
              <a:rPr lang="zh-TW" altLang="en-US" sz="2000" smtClean="0"/>
              <a:t>代表銀行資產價格下降的速度大於負債價格下降的速度，則銀行的淨值</a:t>
            </a:r>
            <a:r>
              <a:rPr lang="en-US" altLang="zh-TW" sz="2000" smtClean="0"/>
              <a:t>(Net Worth)</a:t>
            </a:r>
            <a:r>
              <a:rPr lang="zh-TW" altLang="en-US" sz="2000" smtClean="0"/>
              <a:t>會減少。</a:t>
            </a:r>
          </a:p>
          <a:p>
            <a:pPr eaLnBrk="1" hangingPunct="1">
              <a:lnSpc>
                <a:spcPct val="110000"/>
              </a:lnSpc>
            </a:pPr>
            <a:r>
              <a:rPr lang="zh-TW" altLang="en-US" sz="2000" smtClean="0"/>
              <a:t>當利率下降時，負存續期間缺口</a:t>
            </a:r>
            <a:r>
              <a:rPr lang="en-US" altLang="zh-TW" sz="2000" smtClean="0"/>
              <a:t>(Negative Duration Gap)</a:t>
            </a:r>
            <a:r>
              <a:rPr lang="zh-TW" altLang="en-US" sz="2000" smtClean="0"/>
              <a:t>代表銀行資產價格上漲的速度小於負債價格上漲的速度，則銀行的淨值</a:t>
            </a:r>
            <a:r>
              <a:rPr lang="en-US" altLang="zh-TW" sz="2000" smtClean="0"/>
              <a:t>(Net Worth)</a:t>
            </a:r>
            <a:r>
              <a:rPr lang="zh-TW" altLang="en-US" sz="2000" smtClean="0"/>
              <a:t>會減少。</a:t>
            </a:r>
          </a:p>
          <a:p>
            <a:pPr eaLnBrk="1" hangingPunct="1">
              <a:lnSpc>
                <a:spcPct val="110000"/>
              </a:lnSpc>
            </a:pPr>
            <a:r>
              <a:rPr lang="zh-TW" altLang="en-US" sz="2000" smtClean="0"/>
              <a:t>當利率上升時，負存續期間缺口</a:t>
            </a:r>
            <a:r>
              <a:rPr lang="en-US" altLang="zh-TW" sz="2000" smtClean="0"/>
              <a:t>(Negative Duration Gap)</a:t>
            </a:r>
            <a:r>
              <a:rPr lang="zh-TW" altLang="en-US" sz="2000" smtClean="0"/>
              <a:t>代表銀行資產價格下降的速度小於負債價格下降的速度，則銀行的淨值</a:t>
            </a:r>
            <a:r>
              <a:rPr lang="en-US" altLang="zh-TW" sz="2000" smtClean="0"/>
              <a:t>(Net Worth)</a:t>
            </a:r>
            <a:r>
              <a:rPr lang="zh-TW" altLang="en-US" sz="2000" smtClean="0"/>
              <a:t>會增加。</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457200" y="274638"/>
            <a:ext cx="8229600" cy="777875"/>
          </a:xfrm>
        </p:spPr>
        <p:txBody>
          <a:bodyPr/>
          <a:lstStyle/>
          <a:p>
            <a:pPr eaLnBrk="1" fontAlgn="auto" hangingPunct="1">
              <a:spcAft>
                <a:spcPts val="0"/>
              </a:spcAft>
              <a:defRPr/>
            </a:pPr>
            <a:r>
              <a:rPr lang="zh-TW" altLang="en-US" smtClean="0">
                <a:solidFill>
                  <a:schemeClr val="tx2">
                    <a:satMod val="130000"/>
                  </a:schemeClr>
                </a:solidFill>
              </a:rPr>
              <a:t>資本比率免疫策略 </a:t>
            </a:r>
          </a:p>
        </p:txBody>
      </p:sp>
      <p:sp>
        <p:nvSpPr>
          <p:cNvPr id="6150"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6146" name="Object 4"/>
          <p:cNvGraphicFramePr>
            <a:graphicFrameLocks noChangeAspect="1"/>
          </p:cNvGraphicFramePr>
          <p:nvPr/>
        </p:nvGraphicFramePr>
        <p:xfrm>
          <a:off x="1547813" y="1268413"/>
          <a:ext cx="5040312" cy="2284412"/>
        </p:xfrm>
        <a:graphic>
          <a:graphicData uri="http://schemas.openxmlformats.org/presentationml/2006/ole">
            <mc:AlternateContent xmlns:mc="http://schemas.openxmlformats.org/markup-compatibility/2006">
              <mc:Choice xmlns:v="urn:schemas-microsoft-com:vml" Requires="v">
                <p:oleObj spid="_x0000_s6156" name="方程式" r:id="rId3" imgW="2527300" imgH="1422400" progId="Equation.3">
                  <p:embed/>
                </p:oleObj>
              </mc:Choice>
              <mc:Fallback>
                <p:oleObj name="方程式" r:id="rId3" imgW="2527300" imgH="14224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268413"/>
                        <a:ext cx="5040312" cy="228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51"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6147" name="Object 6"/>
          <p:cNvGraphicFramePr>
            <a:graphicFrameLocks noChangeAspect="1"/>
          </p:cNvGraphicFramePr>
          <p:nvPr/>
        </p:nvGraphicFramePr>
        <p:xfrm>
          <a:off x="1692275" y="3933825"/>
          <a:ext cx="3816350" cy="784225"/>
        </p:xfrm>
        <a:graphic>
          <a:graphicData uri="http://schemas.openxmlformats.org/presentationml/2006/ole">
            <mc:AlternateContent xmlns:mc="http://schemas.openxmlformats.org/markup-compatibility/2006">
              <mc:Choice xmlns:v="urn:schemas-microsoft-com:vml" Requires="v">
                <p:oleObj spid="_x0000_s6157" name="方程式" r:id="rId5" imgW="1383699" imgH="355446" progId="Equation.3">
                  <p:embed/>
                </p:oleObj>
              </mc:Choice>
              <mc:Fallback>
                <p:oleObj name="方程式" r:id="rId5" imgW="1383699" imgH="355446"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3933825"/>
                        <a:ext cx="38163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52" name="Rectangle 9"/>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6148" name="Object 8"/>
          <p:cNvGraphicFramePr>
            <a:graphicFrameLocks noChangeAspect="1"/>
          </p:cNvGraphicFramePr>
          <p:nvPr/>
        </p:nvGraphicFramePr>
        <p:xfrm>
          <a:off x="1547813" y="5300663"/>
          <a:ext cx="3600450" cy="815975"/>
        </p:xfrm>
        <a:graphic>
          <a:graphicData uri="http://schemas.openxmlformats.org/presentationml/2006/ole">
            <mc:AlternateContent xmlns:mc="http://schemas.openxmlformats.org/markup-compatibility/2006">
              <mc:Choice xmlns:v="urn:schemas-microsoft-com:vml" Requires="v">
                <p:oleObj spid="_x0000_s6158" name="方程式" r:id="rId7" imgW="1726451" imgH="393529" progId="Equation.3">
                  <p:embed/>
                </p:oleObj>
              </mc:Choice>
              <mc:Fallback>
                <p:oleObj name="方程式" r:id="rId7" imgW="1726451" imgH="393529"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5300663"/>
                        <a:ext cx="360045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b="1" dirty="0" smtClean="0">
                <a:solidFill>
                  <a:schemeClr val="tx2">
                    <a:satMod val="130000"/>
                  </a:schemeClr>
                </a:solidFill>
              </a:rPr>
              <a:t>存續期間缺口缺點</a:t>
            </a:r>
            <a:endParaRPr lang="zh-TW" altLang="en-US" dirty="0"/>
          </a:p>
        </p:txBody>
      </p:sp>
      <p:sp>
        <p:nvSpPr>
          <p:cNvPr id="49155" name="內容版面配置區 2"/>
          <p:cNvSpPr>
            <a:spLocks noGrp="1"/>
          </p:cNvSpPr>
          <p:nvPr>
            <p:ph idx="1"/>
          </p:nvPr>
        </p:nvSpPr>
        <p:spPr>
          <a:xfrm>
            <a:off x="971550" y="1447800"/>
            <a:ext cx="7962900" cy="4800600"/>
          </a:xfrm>
        </p:spPr>
        <p:txBody>
          <a:bodyPr/>
          <a:lstStyle/>
          <a:p>
            <a:r>
              <a:rPr lang="zh-TW" altLang="en-US" smtClean="0"/>
              <a:t>存續期間的計算必須現金流量固定已知，但實際的情況是當利率變化時，現金流量也會變化</a:t>
            </a:r>
            <a:r>
              <a:rPr lang="en-US" altLang="zh-TW" smtClean="0"/>
              <a:t>(</a:t>
            </a:r>
            <a:r>
              <a:rPr lang="zh-TW" altLang="en-US" smtClean="0"/>
              <a:t>如放款的提前償還</a:t>
            </a:r>
            <a:r>
              <a:rPr lang="en-US" altLang="zh-TW" smtClean="0"/>
              <a:t>(prepayment risk)</a:t>
            </a:r>
            <a:r>
              <a:rPr lang="zh-TW" altLang="en-US" smtClean="0"/>
              <a:t>或利率可變債券，則存續期間會浮動。故使用存續期間缺口避險通常會失敗</a:t>
            </a:r>
            <a:endParaRPr lang="en-US" altLang="zh-TW" smtClean="0"/>
          </a:p>
          <a:p>
            <a:r>
              <a:rPr lang="zh-TW" altLang="en-US" smtClean="0">
                <a:latin typeface="Times New Roman" pitchFamily="18" charset="0"/>
              </a:rPr>
              <a:t>利率不一定平行移動</a:t>
            </a:r>
            <a:r>
              <a:rPr lang="en-US" altLang="zh-TW" smtClean="0">
                <a:latin typeface="Times New Roman" pitchFamily="18" charset="0"/>
              </a:rPr>
              <a:t>(</a:t>
            </a:r>
            <a:r>
              <a:rPr lang="zh-TW" altLang="en-US" smtClean="0">
                <a:latin typeface="Times New Roman" pitchFamily="18" charset="0"/>
              </a:rPr>
              <a:t>基差風險</a:t>
            </a:r>
            <a:r>
              <a:rPr lang="en-US" altLang="zh-TW" smtClean="0">
                <a:latin typeface="Times New Roman" pitchFamily="18" charset="0"/>
              </a:rPr>
              <a:t>)</a:t>
            </a:r>
          </a:p>
          <a:p>
            <a:r>
              <a:rPr lang="zh-TW" altLang="en-US" smtClean="0"/>
              <a:t>忽略</a:t>
            </a:r>
            <a:r>
              <a:rPr lang="en-US" altLang="zh-TW" smtClean="0"/>
              <a:t>Convexity</a:t>
            </a:r>
            <a:r>
              <a:rPr lang="zh-TW" altLang="en-US" smtClean="0"/>
              <a:t> 問題</a:t>
            </a:r>
            <a:endParaRPr lang="en-US" altLang="zh-TW" smtClean="0"/>
          </a:p>
          <a:p>
            <a:r>
              <a:rPr lang="en-US" altLang="zh-TW" smtClean="0"/>
              <a:t>Embeded risk: prepayment risk</a:t>
            </a:r>
          </a:p>
          <a:p>
            <a:endParaRPr lang="zh-TW" altLang="en-US" smtClean="0"/>
          </a:p>
          <a:p>
            <a:endParaRPr lang="zh-TW" altLang="en-US"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750" y="274638"/>
            <a:ext cx="8394700" cy="1066800"/>
          </a:xfrm>
        </p:spPr>
        <p:txBody>
          <a:bodyPr>
            <a:normAutofit fontScale="90000"/>
          </a:bodyPr>
          <a:lstStyle/>
          <a:p>
            <a:pPr>
              <a:defRPr/>
            </a:pPr>
            <a:r>
              <a:rPr lang="zh-TW" altLang="en-US" dirty="0" smtClean="0"/>
              <a:t>保險業存續期間缺口避險通常會失敗</a:t>
            </a:r>
            <a:r>
              <a:rPr lang="en-US" altLang="zh-TW" dirty="0" smtClean="0"/>
              <a:t/>
            </a:r>
            <a:br>
              <a:rPr lang="en-US" altLang="zh-TW" dirty="0" smtClean="0"/>
            </a:br>
            <a:r>
              <a:rPr lang="en-US" altLang="zh-TW" dirty="0" smtClean="0"/>
              <a:t>- David F. </a:t>
            </a:r>
            <a:r>
              <a:rPr lang="en-US" altLang="zh-TW" dirty="0" err="1" smtClean="0"/>
              <a:t>Babbel</a:t>
            </a:r>
            <a:endParaRPr lang="zh-TW" altLang="en-US" dirty="0"/>
          </a:p>
        </p:txBody>
      </p:sp>
      <p:sp>
        <p:nvSpPr>
          <p:cNvPr id="50179" name="內容版面配置區 2"/>
          <p:cNvSpPr>
            <a:spLocks noGrp="1"/>
          </p:cNvSpPr>
          <p:nvPr>
            <p:ph idx="1"/>
          </p:nvPr>
        </p:nvSpPr>
        <p:spPr>
          <a:xfrm>
            <a:off x="468313" y="1447800"/>
            <a:ext cx="8466137" cy="4800600"/>
          </a:xfrm>
        </p:spPr>
        <p:txBody>
          <a:bodyPr/>
          <a:lstStyle/>
          <a:p>
            <a:r>
              <a:rPr lang="en-US" altLang="zh-TW" smtClean="0"/>
              <a:t>duration for asset portfolios</a:t>
            </a:r>
            <a:r>
              <a:rPr lang="zh-TW" altLang="en-US" smtClean="0"/>
              <a:t> </a:t>
            </a:r>
            <a:r>
              <a:rPr lang="en-US" altLang="zh-TW" smtClean="0"/>
              <a:t>that were roughly 20 percent too high, owing to call features and prepayment</a:t>
            </a:r>
            <a:r>
              <a:rPr lang="zh-TW" altLang="en-US" smtClean="0"/>
              <a:t> </a:t>
            </a:r>
            <a:r>
              <a:rPr lang="en-US" altLang="zh-TW" smtClean="0"/>
              <a:t>speeds,</a:t>
            </a:r>
          </a:p>
          <a:p>
            <a:r>
              <a:rPr lang="en-US" altLang="zh-TW" smtClean="0"/>
              <a:t>Duration for liability side could overshoot the mark by 200-500 percent (Babbel[1995, 1999b])</a:t>
            </a:r>
          </a:p>
          <a:p>
            <a:r>
              <a:rPr lang="en-US" altLang="zh-TW" smtClean="0"/>
              <a:t>An attempt to match asset portfolio duration to the duration of the liabilities could set an insurer up to fail.</a:t>
            </a:r>
            <a:endParaRPr lang="zh-TW" altLang="en-US"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fontAlgn="auto" hangingPunct="1">
              <a:spcAft>
                <a:spcPts val="0"/>
              </a:spcAft>
              <a:defRPr/>
            </a:pPr>
            <a:r>
              <a:rPr lang="en-US" altLang="zh-TW" b="1" smtClean="0">
                <a:solidFill>
                  <a:schemeClr val="tx2">
                    <a:satMod val="130000"/>
                  </a:schemeClr>
                </a:solidFill>
              </a:rPr>
              <a:t>ALM </a:t>
            </a:r>
            <a:r>
              <a:rPr lang="zh-TW" altLang="en-US" b="1" smtClean="0">
                <a:solidFill>
                  <a:schemeClr val="tx2">
                    <a:satMod val="130000"/>
                  </a:schemeClr>
                </a:solidFill>
              </a:rPr>
              <a:t>模擬分析</a:t>
            </a:r>
          </a:p>
        </p:txBody>
      </p:sp>
      <p:sp>
        <p:nvSpPr>
          <p:cNvPr id="51203" name="Rectangle 3"/>
          <p:cNvSpPr>
            <a:spLocks noGrp="1" noChangeArrowheads="1"/>
          </p:cNvSpPr>
          <p:nvPr>
            <p:ph idx="1"/>
          </p:nvPr>
        </p:nvSpPr>
        <p:spPr>
          <a:xfrm>
            <a:off x="1042988" y="1447800"/>
            <a:ext cx="7891462" cy="4800600"/>
          </a:xfrm>
        </p:spPr>
        <p:txBody>
          <a:bodyPr/>
          <a:lstStyle/>
          <a:p>
            <a:pPr eaLnBrk="1" hangingPunct="1"/>
            <a:r>
              <a:rPr lang="zh-TW" altLang="en-US" smtClean="0"/>
              <a:t>在不同的期間，模擬不同的利率情境，並採用不同的缺口所計算出來利息損益，即為資產負債管理</a:t>
            </a:r>
            <a:r>
              <a:rPr lang="en-US" altLang="zh-TW" smtClean="0"/>
              <a:t>(ALM)</a:t>
            </a:r>
            <a:r>
              <a:rPr lang="zh-TW" altLang="en-US" smtClean="0"/>
              <a:t>模擬分析 。</a:t>
            </a:r>
          </a:p>
          <a:p>
            <a:pPr eaLnBrk="1" hangingPunct="1"/>
            <a:r>
              <a:rPr lang="zh-TW" altLang="en-US" smtClean="0"/>
              <a:t>使用模擬作為資產負債管理之工具，其目的是獲得各種預期報酬與風險之抵換（</a:t>
            </a:r>
            <a:r>
              <a:rPr lang="en-US" altLang="zh-TW" smtClean="0"/>
              <a:t>Trade-Off</a:t>
            </a:r>
            <a:r>
              <a:rPr lang="zh-TW" altLang="en-US" smtClean="0"/>
              <a:t>）關係，並由決策者做出最後的決策。 </a:t>
            </a:r>
          </a:p>
          <a:p>
            <a:pPr eaLnBrk="1" hangingPunct="1"/>
            <a:endParaRPr lang="en-US" altLang="zh-TW"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模擬步驟 </a:t>
            </a:r>
          </a:p>
        </p:txBody>
      </p:sp>
      <p:sp>
        <p:nvSpPr>
          <p:cNvPr id="52227" name="Rectangle 3"/>
          <p:cNvSpPr>
            <a:spLocks noGrp="1" noChangeArrowheads="1"/>
          </p:cNvSpPr>
          <p:nvPr>
            <p:ph idx="1"/>
          </p:nvPr>
        </p:nvSpPr>
        <p:spPr/>
        <p:txBody>
          <a:bodyPr/>
          <a:lstStyle/>
          <a:p>
            <a:pPr eaLnBrk="1" hangingPunct="1"/>
            <a:r>
              <a:rPr lang="zh-TW" altLang="en-US" sz="2800" smtClean="0"/>
              <a:t>預測利率走勢。</a:t>
            </a:r>
          </a:p>
          <a:p>
            <a:pPr eaLnBrk="1" hangingPunct="1"/>
            <a:r>
              <a:rPr lang="zh-TW" altLang="en-US" sz="2800" smtClean="0"/>
              <a:t>驗證在各種不同的利率情境下對各資產或負債的數量效果 </a:t>
            </a:r>
            <a:r>
              <a:rPr lang="en-US" altLang="zh-TW" sz="2800" smtClean="0"/>
              <a:t>(</a:t>
            </a:r>
            <a:r>
              <a:rPr lang="en-US" altLang="zh-TW" sz="2800" i="1" smtClean="0"/>
              <a:t>A</a:t>
            </a:r>
            <a:r>
              <a:rPr lang="en-US" altLang="zh-TW" sz="2800" smtClean="0"/>
              <a:t>) </a:t>
            </a:r>
            <a:r>
              <a:rPr lang="zh-TW" altLang="en-US" sz="2800" smtClean="0"/>
              <a:t>與結構效果。</a:t>
            </a:r>
          </a:p>
          <a:p>
            <a:pPr eaLnBrk="1" hangingPunct="1"/>
            <a:r>
              <a:rPr lang="zh-TW" altLang="en-US" sz="2800" smtClean="0"/>
              <a:t>預測在各種不同的利率情境下各資產與負債之隱含選擇權效果。</a:t>
            </a:r>
          </a:p>
          <a:p>
            <a:pPr eaLnBrk="1" hangingPunct="1"/>
            <a:r>
              <a:rPr lang="zh-TW" altLang="en-US" sz="2800" smtClean="0"/>
              <a:t>測度各資產與利率在何種期間會重新定價 </a:t>
            </a:r>
            <a:r>
              <a:rPr lang="en-US" altLang="zh-TW" sz="2800" smtClean="0"/>
              <a:t>(Reprice)</a:t>
            </a:r>
            <a:r>
              <a:rPr lang="zh-TW" altLang="en-US" sz="2800" smtClean="0"/>
              <a:t>。</a:t>
            </a:r>
          </a:p>
          <a:p>
            <a:pPr eaLnBrk="1" hangingPunct="1"/>
            <a:r>
              <a:rPr lang="zh-TW" altLang="en-US" sz="2800" smtClean="0"/>
              <a:t>計算在各種不同的利率情境下的淨利息收益</a:t>
            </a:r>
            <a:r>
              <a:rPr lang="en-US" altLang="zh-TW" sz="2800" smtClean="0"/>
              <a:t>NII</a:t>
            </a:r>
            <a:r>
              <a:rPr lang="zh-TW" altLang="en-US" sz="2800" smtClean="0"/>
              <a:t>（或</a:t>
            </a:r>
            <a:r>
              <a:rPr lang="en-US" altLang="zh-TW" sz="2800" smtClean="0"/>
              <a:t>NPV</a:t>
            </a:r>
            <a:r>
              <a:rPr lang="zh-TW" altLang="en-US" sz="2800" smtClean="0"/>
              <a:t>），並比較之。</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fontAlgn="auto" hangingPunct="1">
              <a:spcAft>
                <a:spcPts val="0"/>
              </a:spcAft>
              <a:defRPr/>
            </a:pPr>
            <a:r>
              <a:rPr lang="zh-TW" altLang="en-US" b="1" smtClean="0">
                <a:solidFill>
                  <a:schemeClr val="tx2">
                    <a:satMod val="130000"/>
                  </a:schemeClr>
                </a:solidFill>
              </a:rPr>
              <a:t>例</a:t>
            </a:r>
            <a:r>
              <a:rPr lang="en-US" altLang="zh-TW" b="1" smtClean="0">
                <a:solidFill>
                  <a:schemeClr val="tx2">
                    <a:satMod val="130000"/>
                  </a:schemeClr>
                </a:solidFill>
              </a:rPr>
              <a:t>6.3 NII</a:t>
            </a:r>
            <a:r>
              <a:rPr lang="zh-TW" altLang="en-US" b="1" smtClean="0">
                <a:solidFill>
                  <a:schemeClr val="tx2">
                    <a:satMod val="130000"/>
                  </a:schemeClr>
                </a:solidFill>
              </a:rPr>
              <a:t>模擬</a:t>
            </a:r>
          </a:p>
        </p:txBody>
      </p:sp>
      <p:sp>
        <p:nvSpPr>
          <p:cNvPr id="53251" name="Rectangle 3"/>
          <p:cNvSpPr>
            <a:spLocks noGrp="1" noChangeArrowheads="1"/>
          </p:cNvSpPr>
          <p:nvPr>
            <p:ph idx="1"/>
          </p:nvPr>
        </p:nvSpPr>
        <p:spPr/>
        <p:txBody>
          <a:bodyPr/>
          <a:lstStyle/>
          <a:p>
            <a:pPr eaLnBrk="1" hangingPunct="1">
              <a:lnSpc>
                <a:spcPct val="90000"/>
              </a:lnSpc>
            </a:pPr>
            <a:r>
              <a:rPr lang="zh-TW" altLang="en-US" sz="2400" smtClean="0"/>
              <a:t>延續例</a:t>
            </a:r>
            <a:r>
              <a:rPr lang="en-US" altLang="zh-TW" sz="2400" smtClean="0"/>
              <a:t>6.1</a:t>
            </a:r>
            <a:r>
              <a:rPr lang="zh-TW" altLang="en-US" sz="2400" smtClean="0"/>
              <a:t>，請問：</a:t>
            </a:r>
          </a:p>
          <a:p>
            <a:pPr eaLnBrk="1" hangingPunct="1">
              <a:lnSpc>
                <a:spcPct val="90000"/>
              </a:lnSpc>
            </a:pPr>
            <a:r>
              <a:rPr lang="en-US" altLang="zh-TW" sz="2400" smtClean="0"/>
              <a:t>CD</a:t>
            </a:r>
            <a:r>
              <a:rPr lang="zh-TW" altLang="en-US" sz="2400" smtClean="0"/>
              <a:t>發行期限仍為</a:t>
            </a:r>
            <a:r>
              <a:rPr lang="en-US" altLang="zh-TW" sz="2400" smtClean="0"/>
              <a:t>3</a:t>
            </a:r>
            <a:r>
              <a:rPr lang="zh-TW" altLang="en-US" sz="2400" smtClean="0"/>
              <a:t>個月，請比較利率不變與利率上漲</a:t>
            </a:r>
            <a:r>
              <a:rPr lang="en-US" altLang="zh-TW" sz="2400" smtClean="0"/>
              <a:t>1%</a:t>
            </a:r>
            <a:r>
              <a:rPr lang="zh-TW" altLang="en-US" sz="2400" smtClean="0"/>
              <a:t>時各季</a:t>
            </a:r>
            <a:r>
              <a:rPr lang="en-US" altLang="zh-TW" sz="2400" smtClean="0"/>
              <a:t>NII</a:t>
            </a:r>
            <a:r>
              <a:rPr lang="zh-TW" altLang="en-US" sz="2400" smtClean="0"/>
              <a:t>（淨利息收益）以及全年</a:t>
            </a:r>
            <a:r>
              <a:rPr lang="en-US" altLang="zh-TW" sz="2400" smtClean="0"/>
              <a:t>NII</a:t>
            </a:r>
            <a:r>
              <a:rPr lang="zh-TW" altLang="en-US" sz="2400" smtClean="0"/>
              <a:t>的變化。</a:t>
            </a:r>
          </a:p>
          <a:p>
            <a:pPr eaLnBrk="1" hangingPunct="1">
              <a:lnSpc>
                <a:spcPct val="90000"/>
              </a:lnSpc>
            </a:pPr>
            <a:r>
              <a:rPr lang="zh-TW" altLang="en-US" sz="2400" smtClean="0"/>
              <a:t>若利率仍上漲</a:t>
            </a:r>
            <a:r>
              <a:rPr lang="en-US" altLang="zh-TW" sz="2400" smtClean="0"/>
              <a:t>1%</a:t>
            </a:r>
            <a:r>
              <a:rPr lang="zh-TW" altLang="en-US" sz="2400" smtClean="0"/>
              <a:t>，</a:t>
            </a:r>
            <a:r>
              <a:rPr lang="en-US" altLang="zh-TW" sz="2400" smtClean="0"/>
              <a:t>CD</a:t>
            </a:r>
            <a:r>
              <a:rPr lang="zh-TW" altLang="en-US" sz="2400" smtClean="0"/>
              <a:t>發行的期限有：</a:t>
            </a:r>
            <a:r>
              <a:rPr lang="en-US" altLang="zh-TW" sz="2400" smtClean="0"/>
              <a:t>3.0</a:t>
            </a:r>
            <a:r>
              <a:rPr lang="zh-TW" altLang="en-US" sz="2400" smtClean="0"/>
              <a:t>、</a:t>
            </a:r>
            <a:r>
              <a:rPr lang="en-US" altLang="zh-TW" sz="2400" smtClean="0"/>
              <a:t>3.5</a:t>
            </a:r>
            <a:r>
              <a:rPr lang="zh-TW" altLang="en-US" sz="2400" smtClean="0"/>
              <a:t>、</a:t>
            </a:r>
            <a:r>
              <a:rPr lang="en-US" altLang="zh-TW" sz="2400" smtClean="0"/>
              <a:t>4.0</a:t>
            </a:r>
            <a:r>
              <a:rPr lang="zh-TW" altLang="en-US" sz="2400" smtClean="0"/>
              <a:t>、</a:t>
            </a:r>
            <a:r>
              <a:rPr lang="en-US" altLang="zh-TW" sz="2400" smtClean="0"/>
              <a:t>4.2</a:t>
            </a:r>
            <a:r>
              <a:rPr lang="zh-TW" altLang="en-US" sz="2400" smtClean="0"/>
              <a:t>、</a:t>
            </a:r>
            <a:r>
              <a:rPr lang="en-US" altLang="zh-TW" sz="2400" smtClean="0"/>
              <a:t>4.5</a:t>
            </a:r>
            <a:r>
              <a:rPr lang="zh-TW" altLang="en-US" sz="2400" smtClean="0"/>
              <a:t>、</a:t>
            </a:r>
            <a:r>
              <a:rPr lang="en-US" altLang="zh-TW" sz="2400" smtClean="0"/>
              <a:t>5.0</a:t>
            </a:r>
            <a:r>
              <a:rPr lang="zh-TW" altLang="en-US" sz="2400" smtClean="0"/>
              <a:t>、</a:t>
            </a:r>
            <a:r>
              <a:rPr lang="en-US" altLang="zh-TW" sz="2400" smtClean="0"/>
              <a:t>5.5</a:t>
            </a:r>
            <a:r>
              <a:rPr lang="zh-TW" altLang="en-US" sz="2400" smtClean="0"/>
              <a:t>、</a:t>
            </a:r>
            <a:r>
              <a:rPr lang="en-US" altLang="zh-TW" sz="2400" smtClean="0"/>
              <a:t>6.0</a:t>
            </a:r>
            <a:r>
              <a:rPr lang="zh-TW" altLang="en-US" sz="2400" smtClean="0"/>
              <a:t>、</a:t>
            </a:r>
            <a:r>
              <a:rPr lang="en-US" altLang="zh-TW" sz="2400" smtClean="0"/>
              <a:t>6.5</a:t>
            </a:r>
            <a:r>
              <a:rPr lang="zh-TW" altLang="en-US" sz="2400" smtClean="0"/>
              <a:t>、</a:t>
            </a:r>
            <a:r>
              <a:rPr lang="en-US" altLang="zh-TW" sz="2400" smtClean="0"/>
              <a:t>7.0</a:t>
            </a:r>
            <a:r>
              <a:rPr lang="zh-TW" altLang="en-US" sz="2400" smtClean="0"/>
              <a:t>、</a:t>
            </a:r>
            <a:r>
              <a:rPr lang="en-US" altLang="zh-TW" sz="2400" smtClean="0"/>
              <a:t>7.5</a:t>
            </a:r>
            <a:r>
              <a:rPr lang="zh-TW" altLang="en-US" sz="2400" smtClean="0"/>
              <a:t>、</a:t>
            </a:r>
            <a:r>
              <a:rPr lang="en-US" altLang="zh-TW" sz="2400" smtClean="0"/>
              <a:t>8.0</a:t>
            </a:r>
            <a:r>
              <a:rPr lang="zh-TW" altLang="en-US" sz="2400" smtClean="0"/>
              <a:t>、</a:t>
            </a:r>
            <a:r>
              <a:rPr lang="en-US" altLang="zh-TW" sz="2400" smtClean="0"/>
              <a:t>8.5</a:t>
            </a:r>
            <a:r>
              <a:rPr lang="zh-TW" altLang="en-US" sz="2400" smtClean="0"/>
              <a:t>、</a:t>
            </a:r>
            <a:r>
              <a:rPr lang="en-US" altLang="zh-TW" sz="2400" smtClean="0"/>
              <a:t>9.0</a:t>
            </a:r>
            <a:r>
              <a:rPr lang="zh-TW" altLang="en-US" sz="2400" smtClean="0"/>
              <a:t>等月份，請模擬全年的</a:t>
            </a:r>
            <a:r>
              <a:rPr lang="en-US" altLang="zh-TW" sz="2400" smtClean="0"/>
              <a:t>NII</a:t>
            </a:r>
            <a:r>
              <a:rPr lang="zh-TW" altLang="en-US" sz="2400" smtClean="0"/>
              <a:t>，及其損益。</a:t>
            </a:r>
          </a:p>
          <a:p>
            <a:pPr eaLnBrk="1" hangingPunct="1">
              <a:lnSpc>
                <a:spcPct val="90000"/>
              </a:lnSpc>
            </a:pPr>
            <a:r>
              <a:rPr lang="zh-TW" altLang="en-US" sz="2400" smtClean="0"/>
              <a:t>其利率的情境為：</a:t>
            </a:r>
            <a:r>
              <a:rPr lang="en-US" altLang="zh-TW" sz="2400" smtClean="0"/>
              <a:t>1</a:t>
            </a:r>
            <a:r>
              <a:rPr lang="zh-TW" altLang="en-US" sz="2400" smtClean="0"/>
              <a:t>月</a:t>
            </a:r>
            <a:r>
              <a:rPr lang="en-US" altLang="zh-TW" sz="2400" smtClean="0"/>
              <a:t>2</a:t>
            </a:r>
            <a:r>
              <a:rPr lang="zh-TW" altLang="en-US" sz="2400" smtClean="0"/>
              <a:t>日上漲</a:t>
            </a:r>
            <a:r>
              <a:rPr lang="en-US" altLang="zh-TW" sz="2400" smtClean="0"/>
              <a:t>1%</a:t>
            </a:r>
            <a:r>
              <a:rPr lang="zh-TW" altLang="en-US" sz="2400" smtClean="0"/>
              <a:t>、</a:t>
            </a:r>
            <a:r>
              <a:rPr lang="en-US" altLang="zh-TW" sz="2400" smtClean="0"/>
              <a:t>2%</a:t>
            </a:r>
            <a:r>
              <a:rPr lang="zh-TW" altLang="en-US" sz="2400" smtClean="0"/>
              <a:t>、</a:t>
            </a:r>
            <a:r>
              <a:rPr lang="en-US" altLang="zh-TW" sz="2400" smtClean="0"/>
              <a:t>3%</a:t>
            </a:r>
            <a:r>
              <a:rPr lang="zh-TW" altLang="en-US" sz="2400" smtClean="0"/>
              <a:t>，或下跌</a:t>
            </a:r>
            <a:r>
              <a:rPr lang="en-US" altLang="zh-TW" sz="2400" smtClean="0"/>
              <a:t>1%</a:t>
            </a:r>
            <a:r>
              <a:rPr lang="zh-TW" altLang="en-US" sz="2400" smtClean="0"/>
              <a:t>、</a:t>
            </a:r>
            <a:r>
              <a:rPr lang="en-US" altLang="zh-TW" sz="2400" smtClean="0"/>
              <a:t>2%</a:t>
            </a:r>
            <a:r>
              <a:rPr lang="zh-TW" altLang="en-US" sz="2400" smtClean="0"/>
              <a:t>、</a:t>
            </a:r>
            <a:r>
              <a:rPr lang="en-US" altLang="zh-TW" sz="2400" smtClean="0"/>
              <a:t>3%</a:t>
            </a:r>
            <a:r>
              <a:rPr lang="zh-TW" altLang="en-US" sz="2400" smtClean="0"/>
              <a:t>等，然後一直持續到年底。此外發行</a:t>
            </a:r>
            <a:r>
              <a:rPr lang="en-US" altLang="zh-TW" sz="2400" smtClean="0"/>
              <a:t>CD</a:t>
            </a:r>
            <a:r>
              <a:rPr lang="zh-TW" altLang="en-US" sz="2400" smtClean="0"/>
              <a:t>的期限有：</a:t>
            </a:r>
            <a:r>
              <a:rPr lang="en-US" altLang="zh-TW" sz="2400" smtClean="0"/>
              <a:t>3.0</a:t>
            </a:r>
            <a:r>
              <a:rPr lang="zh-TW" altLang="en-US" sz="2400" smtClean="0"/>
              <a:t>、</a:t>
            </a:r>
            <a:r>
              <a:rPr lang="en-US" altLang="zh-TW" sz="2400" smtClean="0"/>
              <a:t>3.5</a:t>
            </a:r>
            <a:r>
              <a:rPr lang="zh-TW" altLang="en-US" sz="2400" smtClean="0"/>
              <a:t>、</a:t>
            </a:r>
            <a:r>
              <a:rPr lang="en-US" altLang="zh-TW" sz="2400" smtClean="0"/>
              <a:t>4.0</a:t>
            </a:r>
            <a:r>
              <a:rPr lang="zh-TW" altLang="en-US" sz="2400" smtClean="0"/>
              <a:t>、</a:t>
            </a:r>
            <a:r>
              <a:rPr lang="en-US" altLang="zh-TW" sz="2400" smtClean="0"/>
              <a:t>4.2</a:t>
            </a:r>
            <a:r>
              <a:rPr lang="zh-TW" altLang="en-US" sz="2400" smtClean="0"/>
              <a:t>、</a:t>
            </a:r>
            <a:r>
              <a:rPr lang="en-US" altLang="zh-TW" sz="2400" smtClean="0"/>
              <a:t>4.5</a:t>
            </a:r>
            <a:r>
              <a:rPr lang="zh-TW" altLang="en-US" sz="2400" smtClean="0"/>
              <a:t>、</a:t>
            </a:r>
            <a:r>
              <a:rPr lang="en-US" altLang="zh-TW" sz="2400" smtClean="0"/>
              <a:t>5.0</a:t>
            </a:r>
            <a:r>
              <a:rPr lang="zh-TW" altLang="en-US" sz="2400" smtClean="0"/>
              <a:t>、</a:t>
            </a:r>
            <a:r>
              <a:rPr lang="en-US" altLang="zh-TW" sz="2400" smtClean="0"/>
              <a:t>5.5</a:t>
            </a:r>
            <a:r>
              <a:rPr lang="zh-TW" altLang="en-US" sz="2400" smtClean="0"/>
              <a:t>、</a:t>
            </a:r>
            <a:r>
              <a:rPr lang="en-US" altLang="zh-TW" sz="2400" smtClean="0"/>
              <a:t>6.0</a:t>
            </a:r>
            <a:r>
              <a:rPr lang="zh-TW" altLang="en-US" sz="2400" smtClean="0"/>
              <a:t>、</a:t>
            </a:r>
            <a:r>
              <a:rPr lang="en-US" altLang="zh-TW" sz="2400" smtClean="0"/>
              <a:t>6.5</a:t>
            </a:r>
            <a:r>
              <a:rPr lang="zh-TW" altLang="en-US" sz="2400" smtClean="0"/>
              <a:t>、</a:t>
            </a:r>
            <a:r>
              <a:rPr lang="en-US" altLang="zh-TW" sz="2400" smtClean="0"/>
              <a:t>7.0</a:t>
            </a:r>
            <a:r>
              <a:rPr lang="zh-TW" altLang="en-US" sz="2400" smtClean="0"/>
              <a:t>、</a:t>
            </a:r>
            <a:r>
              <a:rPr lang="en-US" altLang="zh-TW" sz="2400" smtClean="0"/>
              <a:t>7.5</a:t>
            </a:r>
            <a:r>
              <a:rPr lang="zh-TW" altLang="en-US" sz="2400" smtClean="0"/>
              <a:t>、</a:t>
            </a:r>
            <a:r>
              <a:rPr lang="en-US" altLang="zh-TW" sz="2400" smtClean="0"/>
              <a:t>8.0</a:t>
            </a:r>
            <a:r>
              <a:rPr lang="zh-TW" altLang="en-US" sz="2400" smtClean="0"/>
              <a:t>、</a:t>
            </a:r>
            <a:r>
              <a:rPr lang="en-US" altLang="zh-TW" sz="2400" smtClean="0"/>
              <a:t>8.5</a:t>
            </a:r>
            <a:r>
              <a:rPr lang="zh-TW" altLang="en-US" sz="2400" smtClean="0"/>
              <a:t>、</a:t>
            </a:r>
            <a:r>
              <a:rPr lang="en-US" altLang="zh-TW" sz="2400" smtClean="0"/>
              <a:t>9.0</a:t>
            </a:r>
            <a:r>
              <a:rPr lang="zh-TW" altLang="en-US" sz="2400" smtClean="0"/>
              <a:t>等月份，請模擬全年的淨利息收益（</a:t>
            </a:r>
            <a:r>
              <a:rPr lang="en-US" altLang="zh-TW" sz="2400" smtClean="0"/>
              <a:t>NII</a:t>
            </a:r>
            <a:r>
              <a:rPr lang="zh-TW" altLang="en-US" sz="2400" smtClean="0"/>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39"/>
          <p:cNvSpPr>
            <a:spLocks noGrp="1" noChangeArrowheads="1"/>
          </p:cNvSpPr>
          <p:nvPr>
            <p:ph type="title"/>
          </p:nvPr>
        </p:nvSpPr>
        <p:spPr/>
        <p:txBody>
          <a:bodyPr/>
          <a:lstStyle/>
          <a:p>
            <a:pPr eaLnBrk="1" fontAlgn="auto" hangingPunct="1">
              <a:spcAft>
                <a:spcPts val="0"/>
              </a:spcAft>
              <a:defRPr/>
            </a:pPr>
            <a:r>
              <a:rPr lang="zh-TW" altLang="en-US" sz="3600" smtClean="0">
                <a:solidFill>
                  <a:schemeClr val="tx2">
                    <a:satMod val="130000"/>
                  </a:schemeClr>
                </a:solidFill>
              </a:rPr>
              <a:t>解答</a:t>
            </a:r>
            <a:r>
              <a:rPr lang="en-US" altLang="zh-TW" sz="3600" smtClean="0">
                <a:solidFill>
                  <a:schemeClr val="tx2">
                    <a:satMod val="130000"/>
                  </a:schemeClr>
                </a:solidFill>
              </a:rPr>
              <a:t>1-</a:t>
            </a:r>
            <a:r>
              <a:rPr lang="zh-TW" altLang="en-US" sz="3600" smtClean="0">
                <a:solidFill>
                  <a:schemeClr val="tx2">
                    <a:satMod val="130000"/>
                  </a:schemeClr>
                </a:solidFill>
              </a:rPr>
              <a:t>利率不變與利率上漲</a:t>
            </a:r>
            <a:r>
              <a:rPr lang="en-US" altLang="zh-TW" sz="3600" smtClean="0">
                <a:solidFill>
                  <a:schemeClr val="tx2">
                    <a:satMod val="130000"/>
                  </a:schemeClr>
                </a:solidFill>
              </a:rPr>
              <a:t>1%</a:t>
            </a:r>
            <a:r>
              <a:rPr lang="zh-TW" altLang="en-US" sz="3600" smtClean="0">
                <a:solidFill>
                  <a:schemeClr val="tx2">
                    <a:satMod val="130000"/>
                  </a:schemeClr>
                </a:solidFill>
              </a:rPr>
              <a:t>之比較 </a:t>
            </a:r>
          </a:p>
        </p:txBody>
      </p:sp>
      <p:graphicFrame>
        <p:nvGraphicFramePr>
          <p:cNvPr id="51743" name="Group 543"/>
          <p:cNvGraphicFramePr>
            <a:graphicFrameLocks noGrp="1"/>
          </p:cNvGraphicFramePr>
          <p:nvPr>
            <p:ph type="tbl" idx="1"/>
          </p:nvPr>
        </p:nvGraphicFramePr>
        <p:xfrm>
          <a:off x="457200" y="1600200"/>
          <a:ext cx="8229600" cy="4267200"/>
        </p:xfrm>
        <a:graphic>
          <a:graphicData uri="http://schemas.openxmlformats.org/drawingml/2006/table">
            <a:tbl>
              <a:tblPr/>
              <a:tblGrid>
                <a:gridCol w="1509713"/>
                <a:gridCol w="1552575"/>
                <a:gridCol w="1339850"/>
                <a:gridCol w="1530350"/>
                <a:gridCol w="1141412"/>
                <a:gridCol w="1155700"/>
              </a:tblGrid>
              <a:tr h="182563">
                <a:tc grid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400" b="0" i="0" u="none" strike="noStrike" cap="none" normalizeH="0" baseline="0" smtClean="0">
                          <a:ln>
                            <a:noFill/>
                          </a:ln>
                          <a:solidFill>
                            <a:schemeClr val="tx1"/>
                          </a:solidFill>
                          <a:effectLst/>
                          <a:latin typeface="細明體" pitchFamily="49" charset="-120"/>
                          <a:ea typeface="細明體" pitchFamily="49" charset="-120"/>
                          <a:cs typeface="Times New Roman" pitchFamily="18" charset="0"/>
                        </a:rPr>
                        <a:t>利率全年不變</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Q1</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Q2</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Q4</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年平均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放款利率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利息收入</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400" b="0" i="0" u="none" strike="noStrike" cap="none" normalizeH="0" baseline="0" smtClean="0">
                          <a:ln>
                            <a:noFill/>
                          </a:ln>
                          <a:solidFill>
                            <a:schemeClr val="tx1"/>
                          </a:solidFill>
                          <a:effectLst/>
                          <a:latin typeface="新細明體" charset="-120"/>
                          <a:ea typeface="新細明體" charset="-120"/>
                          <a:cs typeface="Times New Roman" pitchFamily="18" charset="0"/>
                        </a:rPr>
                        <a:t>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利息支出</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淨利息收入</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gridSpan="4">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400" b="0" i="0" u="none" strike="noStrike" cap="none" normalizeH="0" baseline="0" smtClean="0">
                          <a:ln>
                            <a:noFill/>
                          </a:ln>
                          <a:solidFill>
                            <a:schemeClr val="tx1"/>
                          </a:solidFill>
                          <a:effectLst/>
                          <a:latin typeface="細明體" pitchFamily="49" charset="-120"/>
                          <a:ea typeface="細明體" pitchFamily="49" charset="-120"/>
                          <a:cs typeface="Times New Roman" pitchFamily="18" charset="0"/>
                        </a:rPr>
                        <a:t>利率</a:t>
                      </a: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a:t>
                      </a:r>
                      <a:r>
                        <a:rPr kumimoji="1" lang="zh-TW" altLang="en-US" sz="1400" b="0" i="0" u="none" strike="noStrike" cap="none" normalizeH="0" baseline="0" smtClean="0">
                          <a:ln>
                            <a:noFill/>
                          </a:ln>
                          <a:solidFill>
                            <a:schemeClr val="tx1"/>
                          </a:solidFill>
                          <a:effectLst/>
                          <a:latin typeface="細明體" pitchFamily="49" charset="-120"/>
                          <a:ea typeface="細明體" pitchFamily="49" charset="-120"/>
                        </a:rPr>
                        <a:t>月</a:t>
                      </a: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a:t>
                      </a:r>
                      <a:r>
                        <a:rPr kumimoji="1" lang="zh-TW" altLang="en-US" sz="1400" b="0" i="0" u="none" strike="noStrike" cap="none" normalizeH="0" baseline="0" smtClean="0">
                          <a:ln>
                            <a:noFill/>
                          </a:ln>
                          <a:solidFill>
                            <a:schemeClr val="tx1"/>
                          </a:solidFill>
                          <a:effectLst/>
                          <a:latin typeface="細明體" pitchFamily="49" charset="-120"/>
                          <a:ea typeface="細明體" pitchFamily="49" charset="-120"/>
                        </a:rPr>
                        <a:t>日上漲</a:t>
                      </a:r>
                      <a:r>
                        <a:rPr kumimoji="1" lang="zh-TW" altLang="en-US"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 ,</a:t>
                      </a:r>
                      <a:r>
                        <a:rPr kumimoji="1" lang="zh-TW" altLang="en-US" sz="1400" b="0" i="0" u="none" strike="noStrike" cap="none" normalizeH="0" baseline="0" smtClean="0">
                          <a:ln>
                            <a:noFill/>
                          </a:ln>
                          <a:solidFill>
                            <a:schemeClr val="tx1"/>
                          </a:solidFill>
                          <a:effectLst/>
                          <a:latin typeface="細明體" pitchFamily="49" charset="-120"/>
                          <a:ea typeface="細明體" pitchFamily="49" charset="-120"/>
                        </a:rPr>
                        <a:t>並持續到年尾，</a:t>
                      </a:r>
                      <a:r>
                        <a:rPr kumimoji="1" lang="zh-TW" altLang="en-US"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400" b="0" i="0" u="none" strike="noStrike" cap="none" normalizeH="0" baseline="0" smtClean="0">
                          <a:ln>
                            <a:noFill/>
                          </a:ln>
                          <a:solidFill>
                            <a:schemeClr val="tx1"/>
                          </a:solidFill>
                          <a:effectLst/>
                          <a:latin typeface="細明體" pitchFamily="49" charset="-120"/>
                          <a:ea typeface="細明體" pitchFamily="49" charset="-120"/>
                        </a:rPr>
                        <a:t>期限為</a:t>
                      </a:r>
                      <a:r>
                        <a:rPr kumimoji="1" lang="zh-TW" altLang="en-US"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 </a:t>
                      </a:r>
                      <a:r>
                        <a:rPr kumimoji="1" lang="zh-TW" altLang="en-US" sz="1400" b="0" i="0" u="none" strike="noStrike" cap="none" normalizeH="0" baseline="0" smtClean="0">
                          <a:ln>
                            <a:noFill/>
                          </a:ln>
                          <a:solidFill>
                            <a:schemeClr val="tx1"/>
                          </a:solidFill>
                          <a:effectLst/>
                          <a:latin typeface="細明體" pitchFamily="49" charset="-120"/>
                          <a:ea typeface="細明體" pitchFamily="49" charset="-120"/>
                        </a:rPr>
                        <a:t>個月</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Q1</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Q2</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Q4</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年平均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放款利率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7.50%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利息收入</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400" b="0" i="0" u="none" strike="noStrike" cap="none" normalizeH="0" baseline="0" smtClean="0">
                          <a:ln>
                            <a:noFill/>
                          </a:ln>
                          <a:solidFill>
                            <a:schemeClr val="tx1"/>
                          </a:solidFill>
                          <a:effectLst/>
                          <a:latin typeface="新細明體" charset="-120"/>
                          <a:ea typeface="新細明體" charset="-120"/>
                          <a:cs typeface="Times New Roman" pitchFamily="18" charset="0"/>
                        </a:rPr>
                        <a:t>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rPr>
                        <a:t>5.00%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rPr>
                        <a:t>6.00%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rPr>
                        <a:t>6.00%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rPr>
                        <a:t>6.00%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rPr>
                        <a:t>5.75%</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利息支出</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57.50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淨利息收入</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5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解答</a:t>
            </a:r>
            <a:r>
              <a:rPr lang="en-US" altLang="zh-TW" smtClean="0">
                <a:solidFill>
                  <a:schemeClr val="tx2">
                    <a:satMod val="130000"/>
                  </a:schemeClr>
                </a:solidFill>
              </a:rPr>
              <a:t>2-NII</a:t>
            </a:r>
            <a:r>
              <a:rPr lang="zh-TW" altLang="en-US" smtClean="0">
                <a:solidFill>
                  <a:schemeClr val="tx2">
                    <a:satMod val="130000"/>
                  </a:schemeClr>
                </a:solidFill>
              </a:rPr>
              <a:t>模擬</a:t>
            </a:r>
            <a:r>
              <a:rPr lang="en-US" altLang="zh-TW" smtClean="0">
                <a:solidFill>
                  <a:schemeClr val="tx2">
                    <a:satMod val="130000"/>
                  </a:schemeClr>
                </a:solidFill>
              </a:rPr>
              <a:t>1 </a:t>
            </a:r>
          </a:p>
        </p:txBody>
      </p:sp>
      <p:graphicFrame>
        <p:nvGraphicFramePr>
          <p:cNvPr id="53502" name="Group 254"/>
          <p:cNvGraphicFramePr>
            <a:graphicFrameLocks noGrp="1"/>
          </p:cNvGraphicFramePr>
          <p:nvPr>
            <p:ph type="tbl" idx="1"/>
          </p:nvPr>
        </p:nvGraphicFramePr>
        <p:xfrm>
          <a:off x="1692275" y="1600200"/>
          <a:ext cx="5688013" cy="4754750"/>
        </p:xfrm>
        <a:graphic>
          <a:graphicData uri="http://schemas.openxmlformats.org/drawingml/2006/table">
            <a:tbl>
              <a:tblPr/>
              <a:tblGrid>
                <a:gridCol w="1989138"/>
                <a:gridCol w="1960562"/>
                <a:gridCol w="1738313"/>
              </a:tblGrid>
              <a:tr h="36573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CD</a:t>
                      </a:r>
                      <a:r>
                        <a:rPr kumimoji="1" lang="zh-TW" altLang="en-US" sz="1800" b="0" i="0" u="none" strike="noStrike" cap="none" normalizeH="0" baseline="0" smtClean="0">
                          <a:ln>
                            <a:noFill/>
                          </a:ln>
                          <a:solidFill>
                            <a:schemeClr val="tx1"/>
                          </a:solidFill>
                          <a:effectLst/>
                          <a:latin typeface="Times New Roman" pitchFamily="18" charset="0"/>
                          <a:ea typeface="新細明體" charset="-120"/>
                        </a:rPr>
                        <a:t>期間</a:t>
                      </a:r>
                      <a:endParaRPr kumimoji="1" lang="zh-TW" altLang="en-US"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NII</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NII-NII</a:t>
                      </a:r>
                      <a:r>
                        <a:rPr kumimoji="1" lang="en-US" altLang="zh-TW" sz="1800" b="0" i="0" u="none" strike="noStrike" cap="none" normalizeH="0" baseline="-30000" smtClean="0">
                          <a:ln>
                            <a:noFill/>
                          </a:ln>
                          <a:solidFill>
                            <a:schemeClr val="tx1"/>
                          </a:solidFill>
                          <a:effectLst/>
                          <a:latin typeface="Times New Roman" pitchFamily="18" charset="0"/>
                          <a:ea typeface="新細明體" charset="-120"/>
                        </a:rPr>
                        <a:t>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32.50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-1.50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32.50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-1.50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34.58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0.58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4.0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34.17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0.17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4.2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34.00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4.5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33.75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-0.25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33.33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-0.67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6.0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35.00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1.00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7.0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36.67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2.67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7.2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36.50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2.50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8.0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35.83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1.83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36">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9.0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37.50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rPr>
                        <a:t>3.50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解答</a:t>
            </a:r>
            <a:r>
              <a:rPr lang="en-US" altLang="zh-TW" smtClean="0">
                <a:solidFill>
                  <a:schemeClr val="tx2">
                    <a:satMod val="130000"/>
                  </a:schemeClr>
                </a:solidFill>
              </a:rPr>
              <a:t>3-NII</a:t>
            </a:r>
            <a:r>
              <a:rPr lang="zh-TW" altLang="en-US" smtClean="0">
                <a:solidFill>
                  <a:schemeClr val="tx2">
                    <a:satMod val="130000"/>
                  </a:schemeClr>
                </a:solidFill>
              </a:rPr>
              <a:t>模擬</a:t>
            </a:r>
            <a:r>
              <a:rPr lang="en-US" altLang="zh-TW" smtClean="0">
                <a:solidFill>
                  <a:schemeClr val="tx2">
                    <a:satMod val="130000"/>
                  </a:schemeClr>
                </a:solidFill>
              </a:rPr>
              <a:t>2 </a:t>
            </a:r>
          </a:p>
        </p:txBody>
      </p:sp>
      <p:graphicFrame>
        <p:nvGraphicFramePr>
          <p:cNvPr id="56282" name="Group 986"/>
          <p:cNvGraphicFramePr>
            <a:graphicFrameLocks noGrp="1"/>
          </p:cNvGraphicFramePr>
          <p:nvPr>
            <p:ph type="tbl" idx="1"/>
          </p:nvPr>
        </p:nvGraphicFramePr>
        <p:xfrm>
          <a:off x="468313" y="1412875"/>
          <a:ext cx="8229600" cy="5181600"/>
        </p:xfrm>
        <a:graphic>
          <a:graphicData uri="http://schemas.openxmlformats.org/drawingml/2006/table">
            <a:tbl>
              <a:tblPr/>
              <a:tblGrid>
                <a:gridCol w="455612"/>
                <a:gridCol w="669925"/>
                <a:gridCol w="1066800"/>
                <a:gridCol w="1031875"/>
                <a:gridCol w="958850"/>
                <a:gridCol w="957263"/>
                <a:gridCol w="1030287"/>
                <a:gridCol w="957263"/>
                <a:gridCol w="1101725"/>
              </a:tblGrid>
              <a:tr h="200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Times New Roman" pitchFamily="18" charset="0"/>
                          <a:ea typeface="新細明體" charset="-120"/>
                        </a:rPr>
                        <a:t>利率變動情境</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00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-0.02</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-0.01</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0.01</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0.02</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rowSpan="15">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rPr>
                        <a:t>CD</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Arial" charset="0"/>
                          <a:ea typeface="新細明體" charset="-120"/>
                        </a:rPr>
                        <a:t>期</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Arial" charset="0"/>
                          <a:ea typeface="新細明體" charset="-120"/>
                        </a:rPr>
                        <a:t>間</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37.00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32.83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33.42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34.58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35.17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33.67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33.83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34.17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34.33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4.2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35.33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34.67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33.33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32.67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37.25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36.17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35.08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32.92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31.83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37.00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24.75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27.83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30.92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37.08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40.17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43.25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26.00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28.67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31.33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36.67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39.33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42.00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26.50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31.50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39.00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41.50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27.25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31.75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28.50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30.33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32.17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35.83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37.67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39.50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29.75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31.17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32.58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35.42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36.83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38.25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23.50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27.00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34.00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37.50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41.00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44.50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fontAlgn="auto" hangingPunct="1">
              <a:spcAft>
                <a:spcPts val="0"/>
              </a:spcAft>
              <a:defRPr/>
            </a:pPr>
            <a:r>
              <a:rPr lang="zh-TW" altLang="en-US" b="1" smtClean="0">
                <a:solidFill>
                  <a:schemeClr val="tx2">
                    <a:satMod val="130000"/>
                  </a:schemeClr>
                </a:solidFill>
              </a:rPr>
              <a:t>例</a:t>
            </a:r>
            <a:r>
              <a:rPr lang="en-US" altLang="zh-TW" b="1" smtClean="0">
                <a:solidFill>
                  <a:schemeClr val="tx2">
                    <a:satMod val="130000"/>
                  </a:schemeClr>
                </a:solidFill>
              </a:rPr>
              <a:t>6.4 </a:t>
            </a:r>
            <a:r>
              <a:rPr lang="zh-TW" altLang="en-US" b="1" smtClean="0">
                <a:solidFill>
                  <a:schemeClr val="tx2">
                    <a:satMod val="130000"/>
                  </a:schemeClr>
                </a:solidFill>
              </a:rPr>
              <a:t>資本市值的利率風險</a:t>
            </a:r>
          </a:p>
        </p:txBody>
      </p:sp>
      <p:sp>
        <p:nvSpPr>
          <p:cNvPr id="57347" name="Rectangle 3"/>
          <p:cNvSpPr>
            <a:spLocks noGrp="1" noChangeArrowheads="1"/>
          </p:cNvSpPr>
          <p:nvPr>
            <p:ph idx="1"/>
          </p:nvPr>
        </p:nvSpPr>
        <p:spPr/>
        <p:txBody>
          <a:bodyPr/>
          <a:lstStyle/>
          <a:p>
            <a:pPr eaLnBrk="1" hangingPunct="1">
              <a:lnSpc>
                <a:spcPct val="130000"/>
              </a:lnSpc>
            </a:pPr>
            <a:r>
              <a:rPr lang="zh-TW" altLang="en-US" sz="2400" smtClean="0"/>
              <a:t>延續例</a:t>
            </a:r>
            <a:r>
              <a:rPr lang="en-US" altLang="zh-TW" sz="2400" smtClean="0"/>
              <a:t>6.1</a:t>
            </a:r>
            <a:r>
              <a:rPr lang="zh-TW" altLang="en-US" sz="2400" smtClean="0"/>
              <a:t>，但操作目標改為資本（或業主權益）的市場價值，期間以月為基礎，但</a:t>
            </a:r>
            <a:r>
              <a:rPr lang="en-US" altLang="zh-TW" sz="2400" smtClean="0"/>
              <a:t>CD</a:t>
            </a:r>
            <a:r>
              <a:rPr lang="zh-TW" altLang="en-US" sz="2400" smtClean="0"/>
              <a:t>期限為</a:t>
            </a:r>
            <a:r>
              <a:rPr lang="en-US" altLang="zh-TW" sz="2400" smtClean="0"/>
              <a:t>3</a:t>
            </a:r>
            <a:r>
              <a:rPr lang="zh-TW" altLang="en-US" sz="2400" smtClean="0"/>
              <a:t>個月，利率的模擬情境為</a:t>
            </a:r>
            <a:r>
              <a:rPr lang="en-US" altLang="zh-TW" sz="2400" smtClean="0"/>
              <a:t>1</a:t>
            </a:r>
            <a:r>
              <a:rPr lang="zh-TW" altLang="en-US" sz="2400" smtClean="0"/>
              <a:t>月</a:t>
            </a:r>
            <a:r>
              <a:rPr lang="en-US" altLang="zh-TW" sz="2400" smtClean="0"/>
              <a:t>2</a:t>
            </a:r>
            <a:r>
              <a:rPr lang="zh-TW" altLang="en-US" sz="2400" smtClean="0"/>
              <a:t>日上漲</a:t>
            </a:r>
            <a:r>
              <a:rPr lang="en-US" altLang="zh-TW" sz="2400" smtClean="0"/>
              <a:t>1%</a:t>
            </a:r>
            <a:r>
              <a:rPr lang="zh-TW" altLang="en-US" sz="2400" smtClean="0"/>
              <a:t>，然後一直持續到年底，請問：</a:t>
            </a:r>
          </a:p>
          <a:p>
            <a:pPr eaLnBrk="1" hangingPunct="1">
              <a:lnSpc>
                <a:spcPct val="130000"/>
              </a:lnSpc>
            </a:pPr>
            <a:r>
              <a:rPr lang="en-US" altLang="zh-TW" sz="2400" smtClean="0"/>
              <a:t>6</a:t>
            </a:r>
            <a:r>
              <a:rPr lang="zh-TW" altLang="en-US" sz="2400" smtClean="0"/>
              <a:t>個月到期的放款半年後市場價值為何？</a:t>
            </a:r>
          </a:p>
          <a:p>
            <a:pPr eaLnBrk="1" hangingPunct="1">
              <a:lnSpc>
                <a:spcPct val="130000"/>
              </a:lnSpc>
            </a:pPr>
            <a:r>
              <a:rPr lang="en-US" altLang="zh-TW" sz="2400" smtClean="0"/>
              <a:t>3</a:t>
            </a:r>
            <a:r>
              <a:rPr lang="zh-TW" altLang="en-US" sz="2400" smtClean="0"/>
              <a:t>個月到期的</a:t>
            </a:r>
            <a:r>
              <a:rPr lang="en-US" altLang="zh-TW" sz="2400" smtClean="0"/>
              <a:t>CD</a:t>
            </a:r>
            <a:r>
              <a:rPr lang="zh-TW" altLang="en-US" sz="2400" smtClean="0"/>
              <a:t>半年後市場價值為何？</a:t>
            </a:r>
          </a:p>
          <a:p>
            <a:pPr eaLnBrk="1" hangingPunct="1">
              <a:lnSpc>
                <a:spcPct val="130000"/>
              </a:lnSpc>
            </a:pPr>
            <a:r>
              <a:rPr lang="zh-TW" altLang="en-US" sz="2400" smtClean="0"/>
              <a:t>資本淨值的利率彈性為何？</a:t>
            </a:r>
          </a:p>
          <a:p>
            <a:pPr eaLnBrk="1" hangingPunct="1">
              <a:lnSpc>
                <a:spcPct val="130000"/>
              </a:lnSpc>
            </a:pPr>
            <a:r>
              <a:rPr lang="zh-TW" altLang="en-US" sz="2400" smtClean="0"/>
              <a:t>根據</a:t>
            </a:r>
            <a:r>
              <a:rPr lang="en-US" altLang="zh-TW" sz="2400" smtClean="0"/>
              <a:t>DGAP</a:t>
            </a:r>
            <a:r>
              <a:rPr lang="zh-TW" altLang="en-US" sz="2400" smtClean="0"/>
              <a:t>計算資本市值變量。</a:t>
            </a:r>
          </a:p>
          <a:p>
            <a:pPr eaLnBrk="1" hangingPunct="1">
              <a:lnSpc>
                <a:spcPct val="130000"/>
              </a:lnSpc>
            </a:pPr>
            <a:r>
              <a:rPr lang="zh-TW" altLang="en-US" sz="2400" smtClean="0"/>
              <a:t>根據實際市值計算資本市值變量。</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eaLnBrk="1" fontAlgn="auto" hangingPunct="1">
              <a:spcAft>
                <a:spcPts val="0"/>
              </a:spcAft>
              <a:defRPr/>
            </a:pPr>
            <a:endParaRPr lang="zh-TW" altLang="zh-TW" smtClean="0">
              <a:solidFill>
                <a:schemeClr val="tx2">
                  <a:satMod val="130000"/>
                </a:schemeClr>
              </a:solidFill>
            </a:endParaRPr>
          </a:p>
        </p:txBody>
      </p:sp>
      <p:sp>
        <p:nvSpPr>
          <p:cNvPr id="7173" name="Rectangle 3"/>
          <p:cNvSpPr>
            <a:spLocks noGrp="1" noChangeArrowheads="1"/>
          </p:cNvSpPr>
          <p:nvPr>
            <p:ph idx="1"/>
          </p:nvPr>
        </p:nvSpPr>
        <p:spPr/>
        <p:txBody>
          <a:bodyPr/>
          <a:lstStyle/>
          <a:p>
            <a:pPr eaLnBrk="1" hangingPunct="1"/>
            <a:r>
              <a:rPr lang="zh-TW" altLang="en-US" smtClean="0"/>
              <a:t>當利率由</a:t>
            </a:r>
            <a:r>
              <a:rPr lang="en-US" altLang="zh-TW" smtClean="0"/>
              <a:t>7%</a:t>
            </a:r>
            <a:r>
              <a:rPr lang="zh-TW" altLang="en-US" smtClean="0"/>
              <a:t>上升至</a:t>
            </a:r>
            <a:r>
              <a:rPr lang="en-US" altLang="zh-TW" smtClean="0"/>
              <a:t>8%</a:t>
            </a:r>
            <a:r>
              <a:rPr lang="zh-TW" altLang="en-US" smtClean="0"/>
              <a:t>時，該放款的市場價值為 </a:t>
            </a:r>
          </a:p>
          <a:p>
            <a:pPr eaLnBrk="1" hangingPunct="1"/>
            <a:endParaRPr lang="zh-TW" altLang="en-US" smtClean="0"/>
          </a:p>
          <a:p>
            <a:pPr eaLnBrk="1" hangingPunct="1"/>
            <a:endParaRPr lang="zh-TW" altLang="en-US" smtClean="0"/>
          </a:p>
          <a:p>
            <a:pPr eaLnBrk="1" hangingPunct="1"/>
            <a:r>
              <a:rPr lang="en-US" altLang="zh-TW" smtClean="0"/>
              <a:t>3</a:t>
            </a:r>
            <a:r>
              <a:rPr lang="zh-TW" altLang="en-US" smtClean="0"/>
              <a:t>個月到期的</a:t>
            </a:r>
            <a:r>
              <a:rPr lang="en-US" altLang="zh-TW" smtClean="0"/>
              <a:t>CD</a:t>
            </a:r>
            <a:r>
              <a:rPr lang="zh-TW" altLang="en-US" smtClean="0"/>
              <a:t>利率若由</a:t>
            </a:r>
            <a:r>
              <a:rPr lang="en-US" altLang="zh-TW" smtClean="0"/>
              <a:t>5%</a:t>
            </a:r>
            <a:r>
              <a:rPr lang="zh-TW" altLang="en-US" smtClean="0"/>
              <a:t>上升至</a:t>
            </a:r>
            <a:r>
              <a:rPr lang="en-US" altLang="zh-TW" smtClean="0"/>
              <a:t>6%</a:t>
            </a:r>
            <a:r>
              <a:rPr lang="zh-TW" altLang="en-US" smtClean="0"/>
              <a:t>時的市場價值為 ：</a:t>
            </a:r>
          </a:p>
        </p:txBody>
      </p:sp>
      <p:sp>
        <p:nvSpPr>
          <p:cNvPr id="7174" name="Rectangle 5"/>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7170" name="Object 4"/>
          <p:cNvGraphicFramePr>
            <a:graphicFrameLocks noChangeAspect="1"/>
          </p:cNvGraphicFramePr>
          <p:nvPr/>
        </p:nvGraphicFramePr>
        <p:xfrm>
          <a:off x="1979613" y="2781300"/>
          <a:ext cx="3671887" cy="792163"/>
        </p:xfrm>
        <a:graphic>
          <a:graphicData uri="http://schemas.openxmlformats.org/presentationml/2006/ole">
            <mc:AlternateContent xmlns:mc="http://schemas.openxmlformats.org/markup-compatibility/2006">
              <mc:Choice xmlns:v="urn:schemas-microsoft-com:vml" Requires="v">
                <p:oleObj spid="_x0000_s7178" name="方程式" r:id="rId3" imgW="1930400" imgH="444500" progId="Equation.3">
                  <p:embed/>
                </p:oleObj>
              </mc:Choice>
              <mc:Fallback>
                <p:oleObj name="方程式" r:id="rId3" imgW="1930400" imgH="4445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781300"/>
                        <a:ext cx="367188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5"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7171" name="Object 6"/>
          <p:cNvGraphicFramePr>
            <a:graphicFrameLocks noChangeAspect="1"/>
          </p:cNvGraphicFramePr>
          <p:nvPr/>
        </p:nvGraphicFramePr>
        <p:xfrm>
          <a:off x="2268538" y="5300663"/>
          <a:ext cx="3598862" cy="736600"/>
        </p:xfrm>
        <a:graphic>
          <a:graphicData uri="http://schemas.openxmlformats.org/presentationml/2006/ole">
            <mc:AlternateContent xmlns:mc="http://schemas.openxmlformats.org/markup-compatibility/2006">
              <mc:Choice xmlns:v="urn:schemas-microsoft-com:vml" Requires="v">
                <p:oleObj spid="_x0000_s7179" name="方程式" r:id="rId5" imgW="1866090" imgH="444307" progId="Equation.3">
                  <p:embed/>
                </p:oleObj>
              </mc:Choice>
              <mc:Fallback>
                <p:oleObj name="方程式" r:id="rId5" imgW="1866090" imgH="444307"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8538" y="5300663"/>
                        <a:ext cx="359886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24"/>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利率上漲</a:t>
            </a:r>
            <a:r>
              <a:rPr lang="en-US" altLang="zh-TW" smtClean="0">
                <a:solidFill>
                  <a:schemeClr val="tx2">
                    <a:satMod val="130000"/>
                  </a:schemeClr>
                </a:solidFill>
              </a:rPr>
              <a:t>1%</a:t>
            </a:r>
            <a:r>
              <a:rPr lang="zh-TW" altLang="en-US" smtClean="0">
                <a:solidFill>
                  <a:schemeClr val="tx2">
                    <a:satMod val="130000"/>
                  </a:schemeClr>
                </a:solidFill>
              </a:rPr>
              <a:t>對資本市值的影響 </a:t>
            </a:r>
          </a:p>
        </p:txBody>
      </p:sp>
      <p:graphicFrame>
        <p:nvGraphicFramePr>
          <p:cNvPr id="67813" name="Group 229"/>
          <p:cNvGraphicFramePr>
            <a:graphicFrameLocks noGrp="1"/>
          </p:cNvGraphicFramePr>
          <p:nvPr>
            <p:ph type="tbl" idx="1"/>
          </p:nvPr>
        </p:nvGraphicFramePr>
        <p:xfrm>
          <a:off x="457200" y="1600200"/>
          <a:ext cx="8229600" cy="4084640"/>
        </p:xfrm>
        <a:graphic>
          <a:graphicData uri="http://schemas.openxmlformats.org/drawingml/2006/table">
            <a:tbl>
              <a:tblPr/>
              <a:tblGrid>
                <a:gridCol w="912813"/>
                <a:gridCol w="911225"/>
                <a:gridCol w="912812"/>
                <a:gridCol w="912813"/>
                <a:gridCol w="911225"/>
                <a:gridCol w="917575"/>
                <a:gridCol w="911225"/>
                <a:gridCol w="912812"/>
                <a:gridCol w="927100"/>
              </a:tblGrid>
              <a:tr h="304824">
                <a:tc gridSpan="3">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根據存續期間計算市值變量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cap="flat">
                      <a:noFill/>
                    </a:lnT>
                    <a:lnB>
                      <a:noFill/>
                    </a:lnB>
                    <a:lnTlToBr>
                      <a:noFill/>
                    </a:lnTlToBr>
                    <a:lnBlToTr>
                      <a:noFill/>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cap="flat">
                      <a:noFill/>
                    </a:lnT>
                    <a:lnB>
                      <a:noFill/>
                    </a:lnB>
                    <a:lnTlToBr>
                      <a:noFill/>
                    </a:lnTlToBr>
                    <a:lnBlToTr>
                      <a:noFill/>
                    </a:lnBlToTr>
                    <a:noFill/>
                  </a:tcPr>
                </a:tc>
              </a:tr>
              <a:tr h="51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帳面價值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到期期限</a:t>
                      </a:r>
                      <a:r>
                        <a:rPr kumimoji="1" lang="en-US" altLang="zh-TW" sz="1400" b="0" i="0" u="none" strike="noStrike" cap="none" normalizeH="0" baseline="0" smtClean="0">
                          <a:ln>
                            <a:noFill/>
                          </a:ln>
                          <a:solidFill>
                            <a:schemeClr val="tx1"/>
                          </a:solidFill>
                          <a:effectLst/>
                          <a:latin typeface="新細明體" charset="-120"/>
                          <a:ea typeface="新細明體" charset="-120"/>
                        </a:rPr>
                        <a:t>(</a:t>
                      </a:r>
                      <a:r>
                        <a:rPr kumimoji="1" lang="zh-TW" altLang="en-US" sz="1400" b="0" i="0" u="none" strike="noStrike" cap="none" normalizeH="0" baseline="0" smtClean="0">
                          <a:ln>
                            <a:noFill/>
                          </a:ln>
                          <a:solidFill>
                            <a:schemeClr val="tx1"/>
                          </a:solidFill>
                          <a:effectLst/>
                          <a:latin typeface="新細明體" charset="-120"/>
                          <a:ea typeface="新細明體" charset="-120"/>
                        </a:rPr>
                        <a:t>月</a:t>
                      </a:r>
                      <a:r>
                        <a:rPr kumimoji="1" lang="en-US" altLang="zh-TW" sz="1400" b="0" i="0" u="none" strike="noStrike" cap="none" normalizeH="0" baseline="0" smtClean="0">
                          <a:ln>
                            <a:noFill/>
                          </a:ln>
                          <a:solidFill>
                            <a:schemeClr val="tx1"/>
                          </a:solidFill>
                          <a:effectLst/>
                          <a:latin typeface="新細明體" charset="-120"/>
                          <a:ea typeface="新細明體" charset="-120"/>
                        </a:rPr>
                        <a:t>)</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票面利率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市場殖利率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存續期間</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IRE</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放款</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7%</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1200.00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-0.48%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-5.7971</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CD</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1000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1000.00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-0.24%</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-2.43902</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淨值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200.00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1.750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-1.68%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-3.35808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gridSpan="3">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直接求算現值計算市值變量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51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帳面價值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到期期限</a:t>
                      </a:r>
                      <a:r>
                        <a:rPr kumimoji="1" lang="en-US" altLang="zh-TW" sz="1400" b="0" i="0" u="none" strike="noStrike" cap="none" normalizeH="0" baseline="0" smtClean="0">
                          <a:ln>
                            <a:noFill/>
                          </a:ln>
                          <a:solidFill>
                            <a:schemeClr val="tx1"/>
                          </a:solidFill>
                          <a:effectLst/>
                          <a:latin typeface="新細明體" charset="-120"/>
                          <a:ea typeface="新細明體" charset="-120"/>
                        </a:rPr>
                        <a:t>(</a:t>
                      </a:r>
                      <a:r>
                        <a:rPr kumimoji="1" lang="zh-TW" altLang="en-US" sz="1400" b="0" i="0" u="none" strike="noStrike" cap="none" normalizeH="0" baseline="0" smtClean="0">
                          <a:ln>
                            <a:noFill/>
                          </a:ln>
                          <a:solidFill>
                            <a:schemeClr val="tx1"/>
                          </a:solidFill>
                          <a:effectLst/>
                          <a:latin typeface="新細明體" charset="-120"/>
                          <a:ea typeface="新細明體" charset="-120"/>
                        </a:rPr>
                        <a:t>月</a:t>
                      </a:r>
                      <a:r>
                        <a:rPr kumimoji="1" lang="en-US" altLang="zh-TW" sz="1400" b="0" i="0" u="none" strike="noStrike" cap="none" normalizeH="0" baseline="0" smtClean="0">
                          <a:ln>
                            <a:noFill/>
                          </a:ln>
                          <a:solidFill>
                            <a:schemeClr val="tx1"/>
                          </a:solidFill>
                          <a:effectLst/>
                          <a:latin typeface="新細明體" charset="-120"/>
                          <a:ea typeface="新細明體" charset="-120"/>
                        </a:rPr>
                        <a:t>)</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票面利率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市場殖利率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存續期間</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IRE</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放款</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7%</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1194.23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-0.48%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-5.76923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CD</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1000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997.54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-0.24%</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-2.46305</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淨值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196.69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1.768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-1.70%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-3.39229</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-3.30618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凸性效果</a:t>
            </a:r>
          </a:p>
        </p:txBody>
      </p:sp>
      <p:sp>
        <p:nvSpPr>
          <p:cNvPr id="8196" name="Rectangle 3"/>
          <p:cNvSpPr>
            <a:spLocks noGrp="1" noChangeArrowheads="1"/>
          </p:cNvSpPr>
          <p:nvPr>
            <p:ph idx="1"/>
          </p:nvPr>
        </p:nvSpPr>
        <p:spPr>
          <a:xfrm>
            <a:off x="457200" y="1600200"/>
            <a:ext cx="8229600" cy="3052763"/>
          </a:xfrm>
        </p:spPr>
        <p:txBody>
          <a:bodyPr/>
          <a:lstStyle/>
          <a:p>
            <a:pPr eaLnBrk="1" hangingPunct="1">
              <a:lnSpc>
                <a:spcPct val="90000"/>
              </a:lnSpc>
            </a:pPr>
            <a:r>
              <a:rPr lang="zh-TW" altLang="en-US" sz="2800" smtClean="0"/>
              <a:t>根據</a:t>
            </a:r>
            <a:r>
              <a:rPr lang="en-US" altLang="zh-TW" sz="2800" smtClean="0"/>
              <a:t>DGAP</a:t>
            </a:r>
            <a:r>
              <a:rPr lang="zh-TW" altLang="en-US" sz="2800" smtClean="0"/>
              <a:t>分析，當利率上升</a:t>
            </a:r>
            <a:r>
              <a:rPr lang="en-US" altLang="zh-TW" sz="2800" smtClean="0"/>
              <a:t>1%</a:t>
            </a:r>
            <a:r>
              <a:rPr lang="zh-TW" altLang="en-US" sz="2800" smtClean="0"/>
              <a:t>時，資本的市值下跌</a:t>
            </a:r>
            <a:r>
              <a:rPr lang="en-US" altLang="zh-TW" sz="2800" smtClean="0"/>
              <a:t>3.36</a:t>
            </a:r>
            <a:r>
              <a:rPr lang="zh-TW" altLang="en-US" sz="2800" smtClean="0"/>
              <a:t>（</a:t>
            </a:r>
            <a:r>
              <a:rPr lang="en-US" altLang="zh-TW" sz="2800" smtClean="0"/>
              <a:t>=1.68×200</a:t>
            </a:r>
            <a:r>
              <a:rPr lang="zh-TW" altLang="en-US" sz="2800" smtClean="0"/>
              <a:t>），但若直接計算現值，當利率上升</a:t>
            </a:r>
            <a:r>
              <a:rPr lang="en-US" altLang="zh-TW" sz="2800" smtClean="0"/>
              <a:t>1%</a:t>
            </a:r>
            <a:r>
              <a:rPr lang="zh-TW" altLang="en-US" sz="2800" smtClean="0"/>
              <a:t>對資本市值的影響，可得資本市值為</a:t>
            </a:r>
            <a:r>
              <a:rPr lang="en-US" altLang="zh-TW" sz="2800" smtClean="0"/>
              <a:t>196.69</a:t>
            </a:r>
            <a:r>
              <a:rPr lang="zh-TW" altLang="en-US" sz="2800" smtClean="0"/>
              <a:t>，因此資本市值實際下跌</a:t>
            </a:r>
            <a:r>
              <a:rPr lang="en-US" altLang="zh-TW" sz="2800" smtClean="0"/>
              <a:t>3.306</a:t>
            </a:r>
            <a:r>
              <a:rPr lang="zh-TW" altLang="en-US" sz="2800" smtClean="0"/>
              <a:t>（</a:t>
            </a:r>
            <a:r>
              <a:rPr lang="en-US" altLang="zh-TW" sz="2800" smtClean="0"/>
              <a:t>=200-196.69</a:t>
            </a:r>
            <a:r>
              <a:rPr lang="zh-TW" altLang="en-US" sz="2800" smtClean="0"/>
              <a:t>），下跌幅度小於</a:t>
            </a:r>
            <a:r>
              <a:rPr lang="en-US" altLang="zh-TW" sz="2800" smtClean="0"/>
              <a:t>DGAP</a:t>
            </a:r>
            <a:r>
              <a:rPr lang="zh-TW" altLang="en-US" sz="2800" smtClean="0"/>
              <a:t>預測的結果，其原因為債券價格對利率的凸性函數（</a:t>
            </a:r>
            <a:r>
              <a:rPr lang="en-US" altLang="zh-TW" sz="2800" smtClean="0"/>
              <a:t>Convexity</a:t>
            </a:r>
            <a:r>
              <a:rPr lang="zh-TW" altLang="en-US" sz="2800" smtClean="0"/>
              <a:t>）關係 </a:t>
            </a:r>
          </a:p>
        </p:txBody>
      </p:sp>
      <p:sp>
        <p:nvSpPr>
          <p:cNvPr id="819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8194" name="Object 5"/>
          <p:cNvGraphicFramePr>
            <a:graphicFrameLocks noChangeAspect="1"/>
          </p:cNvGraphicFramePr>
          <p:nvPr/>
        </p:nvGraphicFramePr>
        <p:xfrm>
          <a:off x="1692275" y="5157788"/>
          <a:ext cx="4608513" cy="719137"/>
        </p:xfrm>
        <a:graphic>
          <a:graphicData uri="http://schemas.openxmlformats.org/presentationml/2006/ole">
            <mc:AlternateContent xmlns:mc="http://schemas.openxmlformats.org/markup-compatibility/2006">
              <mc:Choice xmlns:v="urn:schemas-microsoft-com:vml" Requires="v">
                <p:oleObj spid="_x0000_s8199" name="方程式" r:id="rId3" imgW="2438400" imgH="406400" progId="Equation.3">
                  <p:embed/>
                </p:oleObj>
              </mc:Choice>
              <mc:Fallback>
                <p:oleObj name="方程式" r:id="rId3" imgW="2438400" imgH="4064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5157788"/>
                        <a:ext cx="4608513"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安全區（</a:t>
            </a:r>
            <a:r>
              <a:rPr lang="en-US" altLang="zh-TW" smtClean="0">
                <a:solidFill>
                  <a:schemeClr val="tx2">
                    <a:satMod val="130000"/>
                  </a:schemeClr>
                </a:solidFill>
              </a:rPr>
              <a:t>Safety Zone</a:t>
            </a:r>
            <a:r>
              <a:rPr lang="zh-TW" altLang="en-US" smtClean="0">
                <a:solidFill>
                  <a:schemeClr val="tx2">
                    <a:satMod val="130000"/>
                  </a:schemeClr>
                </a:solidFill>
              </a:rPr>
              <a:t>）定義 </a:t>
            </a:r>
          </a:p>
        </p:txBody>
      </p:sp>
      <p:sp>
        <p:nvSpPr>
          <p:cNvPr id="59395" name="Rectangle 3"/>
          <p:cNvSpPr>
            <a:spLocks noGrp="1" noChangeArrowheads="1"/>
          </p:cNvSpPr>
          <p:nvPr>
            <p:ph idx="1"/>
          </p:nvPr>
        </p:nvSpPr>
        <p:spPr/>
        <p:txBody>
          <a:bodyPr/>
          <a:lstStyle/>
          <a:p>
            <a:pPr eaLnBrk="1" hangingPunct="1">
              <a:lnSpc>
                <a:spcPct val="150000"/>
              </a:lnSpc>
            </a:pPr>
            <a:r>
              <a:rPr lang="zh-TW" altLang="en-US" smtClean="0"/>
              <a:t>銀行的資產與負債管理策略，能夠讓銀行的股票市場價格不受影響的策略。也就是說，能夠讓銀行的資本市值不受利率風險所影響的策略。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88"/>
          <p:cNvSpPr>
            <a:spLocks noGrp="1" noChangeArrowheads="1"/>
          </p:cNvSpPr>
          <p:nvPr>
            <p:ph type="title"/>
          </p:nvPr>
        </p:nvSpPr>
        <p:spPr/>
        <p:txBody>
          <a:bodyPr/>
          <a:lstStyle/>
          <a:p>
            <a:pPr eaLnBrk="1" fontAlgn="auto" hangingPunct="1">
              <a:spcAft>
                <a:spcPts val="0"/>
              </a:spcAft>
              <a:defRPr/>
            </a:pPr>
            <a:r>
              <a:rPr lang="zh-TW" altLang="en-US" sz="3200" smtClean="0">
                <a:solidFill>
                  <a:schemeClr val="tx2">
                    <a:satMod val="130000"/>
                  </a:schemeClr>
                </a:solidFill>
              </a:rPr>
              <a:t>根據例</a:t>
            </a:r>
            <a:r>
              <a:rPr lang="en-US" altLang="zh-TW" sz="3200" smtClean="0">
                <a:solidFill>
                  <a:schemeClr val="tx2">
                    <a:satMod val="130000"/>
                  </a:schemeClr>
                </a:solidFill>
              </a:rPr>
              <a:t>6.3</a:t>
            </a:r>
            <a:r>
              <a:rPr lang="zh-TW" altLang="en-US" sz="3200" smtClean="0">
                <a:solidFill>
                  <a:schemeClr val="tx2">
                    <a:satMod val="130000"/>
                  </a:schemeClr>
                </a:solidFill>
              </a:rPr>
              <a:t>對</a:t>
            </a:r>
            <a:r>
              <a:rPr lang="en-US" altLang="zh-TW" sz="3200" smtClean="0">
                <a:solidFill>
                  <a:schemeClr val="tx2">
                    <a:satMod val="130000"/>
                  </a:schemeClr>
                </a:solidFill>
              </a:rPr>
              <a:t>NII</a:t>
            </a:r>
            <a:r>
              <a:rPr lang="zh-TW" altLang="en-US" sz="3200" smtClean="0">
                <a:solidFill>
                  <a:schemeClr val="tx2">
                    <a:satMod val="130000"/>
                  </a:schemeClr>
                </a:solidFill>
              </a:rPr>
              <a:t>的模擬，並將模擬期間改為全年，若銀行發行的</a:t>
            </a:r>
            <a:r>
              <a:rPr lang="en-US" altLang="zh-TW" sz="3200" smtClean="0">
                <a:solidFill>
                  <a:schemeClr val="tx2">
                    <a:satMod val="130000"/>
                  </a:schemeClr>
                </a:solidFill>
              </a:rPr>
              <a:t>CD</a:t>
            </a:r>
            <a:r>
              <a:rPr lang="zh-TW" altLang="en-US" sz="3200" smtClean="0">
                <a:solidFill>
                  <a:schemeClr val="tx2">
                    <a:satMod val="130000"/>
                  </a:schemeClr>
                </a:solidFill>
              </a:rPr>
              <a:t>為</a:t>
            </a:r>
            <a:r>
              <a:rPr lang="en-US" altLang="zh-TW" sz="3200" smtClean="0">
                <a:solidFill>
                  <a:schemeClr val="tx2">
                    <a:satMod val="130000"/>
                  </a:schemeClr>
                </a:solidFill>
              </a:rPr>
              <a:t>4.2</a:t>
            </a:r>
            <a:r>
              <a:rPr lang="zh-TW" altLang="en-US" sz="3200" smtClean="0">
                <a:solidFill>
                  <a:schemeClr val="tx2">
                    <a:satMod val="130000"/>
                  </a:schemeClr>
                </a:solidFill>
              </a:rPr>
              <a:t>個月到期</a:t>
            </a:r>
          </a:p>
        </p:txBody>
      </p:sp>
      <p:graphicFrame>
        <p:nvGraphicFramePr>
          <p:cNvPr id="71872" name="Group 192"/>
          <p:cNvGraphicFramePr>
            <a:graphicFrameLocks noGrp="1"/>
          </p:cNvGraphicFramePr>
          <p:nvPr>
            <p:ph type="tbl" idx="1"/>
          </p:nvPr>
        </p:nvGraphicFramePr>
        <p:xfrm>
          <a:off x="457200" y="1600200"/>
          <a:ext cx="8229600" cy="5029200"/>
        </p:xfrm>
        <a:graphic>
          <a:graphicData uri="http://schemas.openxmlformats.org/drawingml/2006/table">
            <a:tbl>
              <a:tblPr/>
              <a:tblGrid>
                <a:gridCol w="1676400"/>
                <a:gridCol w="1135063"/>
                <a:gridCol w="1446212"/>
                <a:gridCol w="1322388"/>
                <a:gridCol w="1277937"/>
                <a:gridCol w="1371600"/>
              </a:tblGrid>
              <a:tr h="274638">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cs typeface="Times New Roman" pitchFamily="18" charset="0"/>
                        </a:rPr>
                        <a:t>利率整年不變</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b" horzOverflow="overflow">
                    <a:lnL cap="flat">
                      <a:noFill/>
                    </a:lnL>
                    <a:lnR>
                      <a:noFill/>
                    </a:lnR>
                    <a:lnT cap="flat">
                      <a:noFill/>
                    </a:lnT>
                    <a:lnB>
                      <a:noFill/>
                    </a:lnB>
                    <a:lnTlToBr>
                      <a:noFill/>
                    </a:lnTlToBr>
                    <a:lnBlToTr>
                      <a:noFill/>
                    </a:lnBlToTr>
                    <a:solidFill>
                      <a:srgbClr val="FFCC99"/>
                    </a:solidFill>
                  </a:tcPr>
                </a:tc>
                <a:tc hMerge="1">
                  <a:txBody>
                    <a:bodyPr/>
                    <a:lstStyle/>
                    <a:p>
                      <a:endParaRPr lang="zh-TW" altLang="en-US"/>
                    </a:p>
                  </a:txBody>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b" horzOverflow="overflow">
                    <a:lnL>
                      <a:noFill/>
                    </a:lnL>
                    <a:lnR>
                      <a:noFill/>
                    </a:lnR>
                    <a:lnT cap="flat">
                      <a:noFill/>
                    </a:lnT>
                    <a:lnB>
                      <a:noFill/>
                    </a:lnB>
                    <a:lnTlToBr>
                      <a:noFill/>
                    </a:lnTlToBr>
                    <a:lnBlToTr>
                      <a:noFill/>
                    </a:lnBlToTr>
                    <a:solidFill>
                      <a:srgbClr val="FFCC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cap="flat">
                      <a:noFill/>
                    </a:lnT>
                    <a:lnB>
                      <a:noFill/>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Q2</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Q3</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全年</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放款利率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84.00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新細明體" charset="-120"/>
                          <a:ea typeface="新細明體" charset="-120"/>
                          <a:cs typeface="Times New Roman" pitchFamily="18" charset="0"/>
                        </a:rPr>
                        <a:t>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1775">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利息支出</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淨利息收入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rgbClr val="993366"/>
                          </a:solidFill>
                          <a:effectLst/>
                          <a:latin typeface="新細明體" charset="-120"/>
                          <a:ea typeface="新細明體" charset="-120"/>
                        </a:rPr>
                        <a:t>34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09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09550">
                <a:tc gridSpan="4">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cs typeface="Times New Roman" pitchFamily="18" charset="0"/>
                        </a:rPr>
                        <a:t>於</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月</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日起上漲</a:t>
                      </a:r>
                      <a:r>
                        <a:rPr kumimoji="1" lang="zh-TW" altLang="en-US"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，期限為</a:t>
                      </a:r>
                      <a:r>
                        <a:rPr kumimoji="1" lang="zh-TW" altLang="en-US"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4.8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個月</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b" horzOverflow="overflow">
                    <a:lnL cap="flat">
                      <a:noFill/>
                    </a:lnL>
                    <a:lnR>
                      <a:noFill/>
                    </a:lnR>
                    <a:lnT>
                      <a:noFill/>
                    </a:lnT>
                    <a:lnB>
                      <a:noFill/>
                    </a:lnB>
                    <a:lnTlToBr>
                      <a:noFill/>
                    </a:lnTlToBr>
                    <a:lnBlToTr>
                      <a:noFill/>
                    </a:lnBlToTr>
                    <a:solidFill>
                      <a:srgbClr val="FFCC9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Q2</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Q3</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全年</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放款利率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7.50%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90.00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1775">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新細明體" charset="-120"/>
                          <a:ea typeface="新細明體" charset="-120"/>
                          <a:cs typeface="Times New Roman" pitchFamily="18" charset="0"/>
                        </a:rPr>
                        <a:t>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5.40%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6.00%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6.00%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5.60%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利息支出</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13.5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淨利息收入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rgbClr val="993366"/>
                          </a:solidFill>
                          <a:effectLst/>
                          <a:latin typeface="新細明體" charset="-120"/>
                          <a:ea typeface="新細明體" charset="-120"/>
                        </a:rPr>
                        <a:t>7.5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9</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9</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rgbClr val="993366"/>
                          </a:solidFill>
                          <a:effectLst/>
                          <a:latin typeface="新細明體" charset="-120"/>
                          <a:ea typeface="新細明體" charset="-120"/>
                        </a:rPr>
                        <a:t>34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37"/>
          <p:cNvSpPr>
            <a:spLocks noGrp="1" noChangeArrowheads="1"/>
          </p:cNvSpPr>
          <p:nvPr>
            <p:ph type="title"/>
          </p:nvPr>
        </p:nvSpPr>
        <p:spPr/>
        <p:txBody>
          <a:bodyPr/>
          <a:lstStyle/>
          <a:p>
            <a:pPr eaLnBrk="1" fontAlgn="auto" hangingPunct="1">
              <a:spcAft>
                <a:spcPts val="0"/>
              </a:spcAft>
              <a:defRPr/>
            </a:pPr>
            <a:r>
              <a:rPr lang="en-US" altLang="zh-TW" sz="4000" smtClean="0">
                <a:solidFill>
                  <a:schemeClr val="tx2">
                    <a:satMod val="130000"/>
                  </a:schemeClr>
                </a:solidFill>
              </a:rPr>
              <a:t>CD</a:t>
            </a:r>
            <a:r>
              <a:rPr lang="zh-TW" altLang="en-US" sz="4000" smtClean="0">
                <a:solidFill>
                  <a:schemeClr val="tx2">
                    <a:satMod val="130000"/>
                  </a:schemeClr>
                </a:solidFill>
              </a:rPr>
              <a:t>期限在</a:t>
            </a:r>
            <a:r>
              <a:rPr lang="en-US" altLang="zh-TW" sz="4000" smtClean="0">
                <a:solidFill>
                  <a:schemeClr val="tx2">
                    <a:satMod val="130000"/>
                  </a:schemeClr>
                </a:solidFill>
              </a:rPr>
              <a:t>4.5</a:t>
            </a:r>
            <a:r>
              <a:rPr lang="zh-TW" altLang="en-US" sz="4000" smtClean="0">
                <a:solidFill>
                  <a:schemeClr val="tx2">
                    <a:satMod val="130000"/>
                  </a:schemeClr>
                </a:solidFill>
              </a:rPr>
              <a:t>個月之資本市值的變量 </a:t>
            </a:r>
          </a:p>
        </p:txBody>
      </p:sp>
      <p:graphicFrame>
        <p:nvGraphicFramePr>
          <p:cNvPr id="73988" name="Group 260"/>
          <p:cNvGraphicFramePr>
            <a:graphicFrameLocks noGrp="1"/>
          </p:cNvGraphicFramePr>
          <p:nvPr>
            <p:ph type="tbl" idx="1"/>
          </p:nvPr>
        </p:nvGraphicFramePr>
        <p:xfrm>
          <a:off x="457200" y="1600200"/>
          <a:ext cx="8229600" cy="4707047"/>
        </p:xfrm>
        <a:graphic>
          <a:graphicData uri="http://schemas.openxmlformats.org/drawingml/2006/table">
            <a:tbl>
              <a:tblPr/>
              <a:tblGrid>
                <a:gridCol w="1027113"/>
                <a:gridCol w="900112"/>
                <a:gridCol w="900113"/>
                <a:gridCol w="900112"/>
                <a:gridCol w="900113"/>
                <a:gridCol w="901700"/>
                <a:gridCol w="900112"/>
                <a:gridCol w="900113"/>
                <a:gridCol w="900112"/>
              </a:tblGrid>
              <a:tr h="20420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帳面價值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發行期限</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票面利率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市場殖利率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利率變動前之市場價值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存續期間</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市值變動百分率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市值變量</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440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放款</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8%</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0.500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-0.47%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-5.66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599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CD</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4.5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0.375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-0.35%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-3.54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45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資本淨值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1.125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-2.12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37"/>
          <p:cNvSpPr>
            <a:spLocks noGrp="1" noChangeArrowheads="1"/>
          </p:cNvSpPr>
          <p:nvPr>
            <p:ph type="title"/>
          </p:nvPr>
        </p:nvSpPr>
        <p:spPr/>
        <p:txBody>
          <a:bodyPr/>
          <a:lstStyle/>
          <a:p>
            <a:pPr eaLnBrk="1" fontAlgn="auto" hangingPunct="1">
              <a:spcAft>
                <a:spcPts val="0"/>
              </a:spcAft>
              <a:defRPr/>
            </a:pPr>
            <a:r>
              <a:rPr lang="en-US" altLang="zh-TW" sz="4000" smtClean="0">
                <a:solidFill>
                  <a:schemeClr val="tx2">
                    <a:satMod val="130000"/>
                  </a:schemeClr>
                </a:solidFill>
              </a:rPr>
              <a:t>CD</a:t>
            </a:r>
            <a:r>
              <a:rPr lang="zh-TW" altLang="en-US" sz="4000" smtClean="0">
                <a:solidFill>
                  <a:schemeClr val="tx2">
                    <a:satMod val="130000"/>
                  </a:schemeClr>
                </a:solidFill>
              </a:rPr>
              <a:t>期限在</a:t>
            </a:r>
            <a:r>
              <a:rPr lang="en-US" altLang="zh-TW" sz="4000" smtClean="0">
                <a:solidFill>
                  <a:schemeClr val="tx2">
                    <a:satMod val="130000"/>
                  </a:schemeClr>
                </a:solidFill>
              </a:rPr>
              <a:t>7.2</a:t>
            </a:r>
            <a:r>
              <a:rPr lang="zh-TW" altLang="en-US" sz="4000" smtClean="0">
                <a:solidFill>
                  <a:schemeClr val="tx2">
                    <a:satMod val="130000"/>
                  </a:schemeClr>
                </a:solidFill>
              </a:rPr>
              <a:t>個月之資本市值的變量 </a:t>
            </a:r>
          </a:p>
        </p:txBody>
      </p:sp>
      <p:graphicFrame>
        <p:nvGraphicFramePr>
          <p:cNvPr id="76015" name="Group 239"/>
          <p:cNvGraphicFramePr>
            <a:graphicFrameLocks noGrp="1"/>
          </p:cNvGraphicFramePr>
          <p:nvPr>
            <p:ph type="tbl" idx="1"/>
          </p:nvPr>
        </p:nvGraphicFramePr>
        <p:xfrm>
          <a:off x="457200" y="1600200"/>
          <a:ext cx="8229600" cy="4707047"/>
        </p:xfrm>
        <a:graphic>
          <a:graphicData uri="http://schemas.openxmlformats.org/drawingml/2006/table">
            <a:tbl>
              <a:tblPr/>
              <a:tblGrid>
                <a:gridCol w="944563"/>
                <a:gridCol w="911225"/>
                <a:gridCol w="909637"/>
                <a:gridCol w="911225"/>
                <a:gridCol w="909638"/>
                <a:gridCol w="911225"/>
                <a:gridCol w="911225"/>
                <a:gridCol w="909637"/>
                <a:gridCol w="911225"/>
              </a:tblGrid>
              <a:tr h="20420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帳面價值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發行期限</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票面利率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市場殖利率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利率變動前之市場價值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存續期間</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市值變動百分率</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市值變量</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440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放款</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8%</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0.500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-0.47%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-5.66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599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CD</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7.2</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0.600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-0.57%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-5.66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45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資本淨值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0.000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63"/>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資本市值模擬</a:t>
            </a:r>
            <a:r>
              <a:rPr lang="en-US" altLang="zh-TW" smtClean="0">
                <a:solidFill>
                  <a:schemeClr val="tx2">
                    <a:satMod val="130000"/>
                  </a:schemeClr>
                </a:solidFill>
              </a:rPr>
              <a:t>1 </a:t>
            </a:r>
          </a:p>
        </p:txBody>
      </p:sp>
      <p:graphicFrame>
        <p:nvGraphicFramePr>
          <p:cNvPr id="78313" name="Group 489"/>
          <p:cNvGraphicFramePr>
            <a:graphicFrameLocks noGrp="1"/>
          </p:cNvGraphicFramePr>
          <p:nvPr>
            <p:ph type="tbl" idx="1"/>
          </p:nvPr>
        </p:nvGraphicFramePr>
        <p:xfrm>
          <a:off x="457200" y="1600200"/>
          <a:ext cx="8229600" cy="5151432"/>
        </p:xfrm>
        <a:graphic>
          <a:graphicData uri="http://schemas.openxmlformats.org/drawingml/2006/table">
            <a:tbl>
              <a:tblPr/>
              <a:tblGrid>
                <a:gridCol w="4224338"/>
                <a:gridCol w="4005262"/>
              </a:tblGrid>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rPr>
                        <a:t>CD </a:t>
                      </a:r>
                      <a:r>
                        <a:rPr kumimoji="1" lang="zh-TW" altLang="en-US" sz="2000" b="0" i="0" u="none" strike="noStrike" cap="none" normalizeH="0" baseline="0" smtClean="0">
                          <a:ln>
                            <a:noFill/>
                          </a:ln>
                          <a:solidFill>
                            <a:schemeClr val="tx1"/>
                          </a:solidFill>
                          <a:effectLst/>
                          <a:latin typeface="Times New Roman" pitchFamily="18" charset="0"/>
                          <a:ea typeface="新細明體" charset="-120"/>
                        </a:rPr>
                        <a:t>到期期間</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新細明體" charset="-120"/>
                        </a:rPr>
                        <a:t>資本市值變量</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-2.91</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-2.52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4.8</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-1.89</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-1.73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-0.94</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-0.16</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0.63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1.42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926"/>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資本市值模擬</a:t>
            </a:r>
            <a:r>
              <a:rPr lang="en-US" altLang="zh-TW" smtClean="0">
                <a:solidFill>
                  <a:schemeClr val="tx2">
                    <a:satMod val="130000"/>
                  </a:schemeClr>
                </a:solidFill>
              </a:rPr>
              <a:t>2 </a:t>
            </a:r>
          </a:p>
        </p:txBody>
      </p:sp>
      <p:graphicFrame>
        <p:nvGraphicFramePr>
          <p:cNvPr id="80800" name="Group 928"/>
          <p:cNvGraphicFramePr>
            <a:graphicFrameLocks noGrp="1"/>
          </p:cNvGraphicFramePr>
          <p:nvPr>
            <p:ph type="tbl" idx="1"/>
          </p:nvPr>
        </p:nvGraphicFramePr>
        <p:xfrm>
          <a:off x="1187450" y="1600200"/>
          <a:ext cx="6985000" cy="4876800"/>
        </p:xfrm>
        <a:graphic>
          <a:graphicData uri="http://schemas.openxmlformats.org/drawingml/2006/table">
            <a:tbl>
              <a:tblPr/>
              <a:tblGrid>
                <a:gridCol w="388938"/>
                <a:gridCol w="606425"/>
                <a:gridCol w="855662"/>
                <a:gridCol w="855663"/>
                <a:gridCol w="855662"/>
                <a:gridCol w="855663"/>
                <a:gridCol w="855662"/>
                <a:gridCol w="855663"/>
                <a:gridCol w="855662"/>
              </a:tblGrid>
              <a:tr h="171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利率</a:t>
                      </a:r>
                      <a:endParaRPr kumimoji="1" lang="zh-TW" altLang="en-US"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171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rowSpan="14">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a:t>
                      </a:r>
                      <a:endParaRPr kumimoji="1" lang="en-US" altLang="zh-TW" sz="1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期限</a:t>
                      </a:r>
                      <a:endParaRPr kumimoji="1" lang="zh-TW" altLang="en-US" sz="1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-3.27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-3.30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-3.33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-3.37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-3.40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-3.43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-2.85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-2.88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-3.02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-2.47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-2.49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-2.61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-2.08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-2.21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-1.80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89"/>
          <p:cNvSpPr>
            <a:spLocks noGrp="1" noChangeArrowheads="1"/>
          </p:cNvSpPr>
          <p:nvPr>
            <p:ph type="title"/>
          </p:nvPr>
        </p:nvSpPr>
        <p:spPr/>
        <p:txBody>
          <a:bodyPr/>
          <a:lstStyle/>
          <a:p>
            <a:pPr eaLnBrk="1" fontAlgn="auto" hangingPunct="1">
              <a:spcAft>
                <a:spcPts val="0"/>
              </a:spcAft>
              <a:defRPr/>
            </a:pPr>
            <a:r>
              <a:rPr lang="zh-TW" altLang="en-US" sz="3200" b="1" smtClean="0">
                <a:solidFill>
                  <a:schemeClr val="tx2">
                    <a:satMod val="130000"/>
                  </a:schemeClr>
                </a:solidFill>
              </a:rPr>
              <a:t>利率上升</a:t>
            </a:r>
            <a:r>
              <a:rPr lang="en-US" altLang="zh-TW" sz="3200" b="1" smtClean="0">
                <a:solidFill>
                  <a:schemeClr val="tx2">
                    <a:satMod val="130000"/>
                  </a:schemeClr>
                </a:solidFill>
              </a:rPr>
              <a:t>1%</a:t>
            </a:r>
            <a:r>
              <a:rPr lang="zh-TW" altLang="en-US" sz="3200" b="1" smtClean="0">
                <a:solidFill>
                  <a:schemeClr val="tx2">
                    <a:satMod val="130000"/>
                  </a:schemeClr>
                </a:solidFill>
              </a:rPr>
              <a:t>時，發行不同月份</a:t>
            </a:r>
            <a:r>
              <a:rPr lang="en-US" altLang="zh-TW" sz="3200" b="1" smtClean="0">
                <a:solidFill>
                  <a:schemeClr val="tx2">
                    <a:satMod val="130000"/>
                  </a:schemeClr>
                </a:solidFill>
              </a:rPr>
              <a:t>CD</a:t>
            </a:r>
            <a:r>
              <a:rPr lang="zh-TW" altLang="en-US" sz="3200" b="1" smtClean="0">
                <a:solidFill>
                  <a:schemeClr val="tx2">
                    <a:satMod val="130000"/>
                  </a:schemeClr>
                </a:solidFill>
              </a:rPr>
              <a:t>之效果 </a:t>
            </a:r>
          </a:p>
        </p:txBody>
      </p:sp>
      <p:graphicFrame>
        <p:nvGraphicFramePr>
          <p:cNvPr id="46657" name="Group 577"/>
          <p:cNvGraphicFramePr>
            <a:graphicFrameLocks noGrp="1"/>
          </p:cNvGraphicFramePr>
          <p:nvPr>
            <p:ph type="tbl" idx="1"/>
          </p:nvPr>
        </p:nvGraphicFramePr>
        <p:xfrm>
          <a:off x="457200" y="1600200"/>
          <a:ext cx="8229600" cy="4570413"/>
        </p:xfrm>
        <a:graphic>
          <a:graphicData uri="http://schemas.openxmlformats.org/drawingml/2006/table">
            <a:tbl>
              <a:tblPr/>
              <a:tblGrid>
                <a:gridCol w="2057400"/>
                <a:gridCol w="2057400"/>
                <a:gridCol w="2057400"/>
                <a:gridCol w="2057400"/>
              </a:tblGrid>
              <a:tr h="6080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策 略 </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CD </a:t>
                      </a: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到期月份 </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 NII </a:t>
                      </a: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變量</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資本淨值變量 </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1</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-1.50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-1.08</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-2.91</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0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-0.67</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-2.52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4</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-0.25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5</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4.8</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Times New Roman" pitchFamily="18" charset="0"/>
                          <a:ea typeface="新細明體" charset="-120"/>
                          <a:cs typeface="Times New Roman" pitchFamily="18" charset="0"/>
                        </a:rPr>
                        <a:t>0.00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-1.89</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6</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0.17</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-1.73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7</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-0.94</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0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8</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1.83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-0.16</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9</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Times New Roman" pitchFamily="18" charset="0"/>
                          <a:ea typeface="新細明體" charset="-120"/>
                          <a:cs typeface="Times New Roman" pitchFamily="18" charset="0"/>
                        </a:rPr>
                        <a:t>0.00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10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2.67</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0.63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策略</a:t>
            </a:r>
            <a:r>
              <a:rPr lang="en-US" altLang="zh-TW" smtClean="0">
                <a:solidFill>
                  <a:schemeClr val="tx2">
                    <a:satMod val="130000"/>
                  </a:schemeClr>
                </a:solidFill>
              </a:rPr>
              <a:t>3</a:t>
            </a:r>
            <a:r>
              <a:rPr lang="zh-TW" altLang="en-US" smtClean="0">
                <a:solidFill>
                  <a:schemeClr val="tx2">
                    <a:satMod val="130000"/>
                  </a:schemeClr>
                </a:solidFill>
              </a:rPr>
              <a:t>與策略</a:t>
            </a:r>
            <a:r>
              <a:rPr lang="en-US" altLang="zh-TW" smtClean="0">
                <a:solidFill>
                  <a:schemeClr val="tx2">
                    <a:satMod val="130000"/>
                  </a:schemeClr>
                </a:solidFill>
              </a:rPr>
              <a:t>8</a:t>
            </a:r>
            <a:r>
              <a:rPr lang="zh-TW" altLang="en-US" smtClean="0">
                <a:solidFill>
                  <a:schemeClr val="tx2">
                    <a:satMod val="130000"/>
                  </a:schemeClr>
                </a:solidFill>
              </a:rPr>
              <a:t>比較 </a:t>
            </a:r>
          </a:p>
        </p:txBody>
      </p:sp>
      <p:sp>
        <p:nvSpPr>
          <p:cNvPr id="66563" name="Rectangle 3"/>
          <p:cNvSpPr>
            <a:spLocks noGrp="1" noChangeArrowheads="1"/>
          </p:cNvSpPr>
          <p:nvPr>
            <p:ph idx="1"/>
          </p:nvPr>
        </p:nvSpPr>
        <p:spPr/>
        <p:txBody>
          <a:bodyPr/>
          <a:lstStyle/>
          <a:p>
            <a:pPr eaLnBrk="1" hangingPunct="1">
              <a:lnSpc>
                <a:spcPct val="90000"/>
              </a:lnSpc>
            </a:pPr>
            <a:r>
              <a:rPr lang="zh-TW" altLang="en-US" smtClean="0"/>
              <a:t>則策略</a:t>
            </a:r>
            <a:r>
              <a:rPr lang="en-US" altLang="zh-TW" smtClean="0"/>
              <a:t>5</a:t>
            </a:r>
            <a:r>
              <a:rPr lang="zh-TW" altLang="en-US" smtClean="0"/>
              <a:t>、策略</a:t>
            </a:r>
            <a:r>
              <a:rPr lang="en-US" altLang="zh-TW" smtClean="0"/>
              <a:t>6</a:t>
            </a:r>
            <a:r>
              <a:rPr lang="zh-TW" altLang="en-US" smtClean="0"/>
              <a:t>、策略</a:t>
            </a:r>
            <a:r>
              <a:rPr lang="en-US" altLang="zh-TW" smtClean="0"/>
              <a:t>7</a:t>
            </a:r>
            <a:r>
              <a:rPr lang="zh-TW" altLang="en-US" smtClean="0"/>
              <a:t>、策略</a:t>
            </a:r>
            <a:r>
              <a:rPr lang="en-US" altLang="zh-TW" smtClean="0"/>
              <a:t>8</a:t>
            </a:r>
            <a:r>
              <a:rPr lang="zh-TW" altLang="en-US" smtClean="0"/>
              <a:t>、策略</a:t>
            </a:r>
            <a:r>
              <a:rPr lang="en-US" altLang="zh-TW" smtClean="0"/>
              <a:t>9</a:t>
            </a:r>
            <a:r>
              <a:rPr lang="zh-TW" altLang="en-US" smtClean="0"/>
              <a:t>，對銀行的股東來說並無差異。</a:t>
            </a:r>
          </a:p>
          <a:p>
            <a:pPr eaLnBrk="1" hangingPunct="1">
              <a:lnSpc>
                <a:spcPct val="90000"/>
              </a:lnSpc>
            </a:pPr>
            <a:r>
              <a:rPr lang="zh-TW" altLang="en-US" smtClean="0"/>
              <a:t>當銀行以策略</a:t>
            </a:r>
            <a:r>
              <a:rPr lang="en-US" altLang="zh-TW" smtClean="0"/>
              <a:t>5</a:t>
            </a:r>
            <a:r>
              <a:rPr lang="zh-TW" altLang="en-US" smtClean="0"/>
              <a:t>發行</a:t>
            </a:r>
            <a:r>
              <a:rPr lang="en-US" altLang="zh-TW" smtClean="0"/>
              <a:t>4.8</a:t>
            </a:r>
            <a:r>
              <a:rPr lang="zh-TW" altLang="en-US" smtClean="0"/>
              <a:t>個月期</a:t>
            </a:r>
            <a:r>
              <a:rPr lang="en-US" altLang="zh-TW" smtClean="0"/>
              <a:t>CD</a:t>
            </a:r>
            <a:r>
              <a:rPr lang="zh-TW" altLang="en-US" smtClean="0"/>
              <a:t>時，銀行的股東若較偏好策略</a:t>
            </a:r>
            <a:r>
              <a:rPr lang="en-US" altLang="zh-TW" smtClean="0"/>
              <a:t>9</a:t>
            </a:r>
            <a:r>
              <a:rPr lang="zh-TW" altLang="en-US" smtClean="0"/>
              <a:t>，可一方面買進銀行的股份</a:t>
            </a:r>
            <a:r>
              <a:rPr lang="en-US" altLang="zh-TW" smtClean="0"/>
              <a:t>$200</a:t>
            </a:r>
            <a:r>
              <a:rPr lang="zh-TW" altLang="en-US" smtClean="0"/>
              <a:t>，一方面透過發行</a:t>
            </a:r>
            <a:r>
              <a:rPr lang="en-US" altLang="zh-TW" smtClean="0"/>
              <a:t>7.2</a:t>
            </a:r>
            <a:r>
              <a:rPr lang="zh-TW" altLang="en-US" smtClean="0"/>
              <a:t>個月的</a:t>
            </a:r>
            <a:r>
              <a:rPr lang="en-US" altLang="zh-TW" smtClean="0"/>
              <a:t>CD</a:t>
            </a:r>
            <a:r>
              <a:rPr lang="zh-TW" altLang="en-US" smtClean="0"/>
              <a:t>融資</a:t>
            </a:r>
            <a:r>
              <a:rPr lang="en-US" altLang="zh-TW" smtClean="0"/>
              <a:t>$1000</a:t>
            </a:r>
            <a:r>
              <a:rPr lang="zh-TW" altLang="en-US" smtClean="0"/>
              <a:t>，並將該筆資金買入</a:t>
            </a:r>
            <a:r>
              <a:rPr lang="en-US" altLang="zh-TW" smtClean="0"/>
              <a:t>4.8</a:t>
            </a:r>
            <a:r>
              <a:rPr lang="zh-TW" altLang="en-US" smtClean="0"/>
              <a:t>個月的</a:t>
            </a:r>
            <a:r>
              <a:rPr lang="en-US" altLang="zh-TW" smtClean="0"/>
              <a:t>CD</a:t>
            </a:r>
            <a:r>
              <a:rPr lang="zh-TW" altLang="en-US" smtClean="0"/>
              <a:t>，如此一來銀行雖然仍然維持策略</a:t>
            </a:r>
            <a:r>
              <a:rPr lang="en-US" altLang="zh-TW" smtClean="0"/>
              <a:t>5</a:t>
            </a:r>
            <a:r>
              <a:rPr lang="zh-TW" altLang="en-US" smtClean="0"/>
              <a:t>，但對股東而言，等於是面對一採取策略</a:t>
            </a:r>
            <a:r>
              <a:rPr lang="en-US" altLang="zh-TW" smtClean="0"/>
              <a:t>8</a:t>
            </a:r>
            <a:r>
              <a:rPr lang="zh-TW" altLang="en-US" smtClean="0"/>
              <a:t>的銀行投資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策略</a:t>
            </a:r>
            <a:r>
              <a:rPr lang="en-US" altLang="zh-TW" smtClean="0">
                <a:solidFill>
                  <a:schemeClr val="tx2">
                    <a:satMod val="130000"/>
                  </a:schemeClr>
                </a:solidFill>
              </a:rPr>
              <a:t>3</a:t>
            </a:r>
            <a:r>
              <a:rPr lang="zh-TW" altLang="en-US" smtClean="0">
                <a:solidFill>
                  <a:schemeClr val="tx2">
                    <a:satMod val="130000"/>
                  </a:schemeClr>
                </a:solidFill>
              </a:rPr>
              <a:t>與策略</a:t>
            </a:r>
            <a:r>
              <a:rPr lang="en-US" altLang="zh-TW" smtClean="0">
                <a:solidFill>
                  <a:schemeClr val="tx2">
                    <a:satMod val="130000"/>
                  </a:schemeClr>
                </a:solidFill>
              </a:rPr>
              <a:t>8</a:t>
            </a:r>
            <a:r>
              <a:rPr lang="zh-TW" altLang="en-US" smtClean="0">
                <a:solidFill>
                  <a:schemeClr val="tx2">
                    <a:satMod val="130000"/>
                  </a:schemeClr>
                </a:solidFill>
              </a:rPr>
              <a:t>比較</a:t>
            </a:r>
          </a:p>
        </p:txBody>
      </p:sp>
      <p:sp>
        <p:nvSpPr>
          <p:cNvPr id="67587" name="Rectangle 4"/>
          <p:cNvSpPr>
            <a:spLocks noChangeArrowheads="1"/>
          </p:cNvSpPr>
          <p:nvPr/>
        </p:nvSpPr>
        <p:spPr bwMode="auto">
          <a:xfrm>
            <a:off x="0" y="2273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zh-TW" b="0"/>
          </a:p>
        </p:txBody>
      </p:sp>
      <p:graphicFrame>
        <p:nvGraphicFramePr>
          <p:cNvPr id="82018" name="Group 98"/>
          <p:cNvGraphicFramePr>
            <a:graphicFrameLocks noGrp="1"/>
          </p:cNvGraphicFramePr>
          <p:nvPr/>
        </p:nvGraphicFramePr>
        <p:xfrm>
          <a:off x="2484438" y="1916113"/>
          <a:ext cx="4464050" cy="731838"/>
        </p:xfrm>
        <a:graphic>
          <a:graphicData uri="http://schemas.openxmlformats.org/drawingml/2006/table">
            <a:tbl>
              <a:tblPr/>
              <a:tblGrid>
                <a:gridCol w="2336800"/>
                <a:gridCol w="2127250"/>
              </a:tblGrid>
              <a:tr h="3659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 month loan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1200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4.2 month CD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1000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59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       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7599" name="Rectangle 32"/>
          <p:cNvSpPr>
            <a:spLocks noChangeArrowheads="1"/>
          </p:cNvSpPr>
          <p:nvPr/>
        </p:nvSpPr>
        <p:spPr bwMode="auto">
          <a:xfrm>
            <a:off x="0" y="32464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342900"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zh-TW" b="0"/>
          </a:p>
        </p:txBody>
      </p:sp>
      <p:graphicFrame>
        <p:nvGraphicFramePr>
          <p:cNvPr id="82015" name="Group 95"/>
          <p:cNvGraphicFramePr>
            <a:graphicFrameLocks noGrp="1"/>
          </p:cNvGraphicFramePr>
          <p:nvPr/>
        </p:nvGraphicFramePr>
        <p:xfrm>
          <a:off x="2411413" y="3284538"/>
          <a:ext cx="4608512" cy="762000"/>
        </p:xfrm>
        <a:graphic>
          <a:graphicData uri="http://schemas.openxmlformats.org/drawingml/2006/table">
            <a:tbl>
              <a:tblPr/>
              <a:tblGrid>
                <a:gridCol w="2490787"/>
                <a:gridCol w="2117725"/>
              </a:tblGrid>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 month    10</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4.2 month       10</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82016" name="Group 96"/>
          <p:cNvGraphicFramePr>
            <a:graphicFrameLocks noGrp="1"/>
          </p:cNvGraphicFramePr>
          <p:nvPr/>
        </p:nvGraphicFramePr>
        <p:xfrm>
          <a:off x="2411413" y="4652963"/>
          <a:ext cx="4681537" cy="935037"/>
        </p:xfrm>
        <a:graphic>
          <a:graphicData uri="http://schemas.openxmlformats.org/drawingml/2006/table">
            <a:tbl>
              <a:tblPr/>
              <a:tblGrid>
                <a:gridCol w="2501900"/>
                <a:gridCol w="2179637"/>
              </a:tblGrid>
              <a:tr h="422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 month loan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1200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 month   10</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127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7622" name="Rectangle 88"/>
          <p:cNvSpPr>
            <a:spLocks noChangeArrowheads="1"/>
          </p:cNvSpPr>
          <p:nvPr/>
        </p:nvSpPr>
        <p:spPr bwMode="auto">
          <a:xfrm>
            <a:off x="0" y="4583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zh-TW" b="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24"/>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利率上漲</a:t>
            </a:r>
            <a:r>
              <a:rPr lang="en-US" altLang="zh-TW" smtClean="0">
                <a:solidFill>
                  <a:schemeClr val="tx2">
                    <a:satMod val="130000"/>
                  </a:schemeClr>
                </a:solidFill>
              </a:rPr>
              <a:t>1%</a:t>
            </a:r>
            <a:r>
              <a:rPr lang="zh-TW" altLang="en-US" smtClean="0">
                <a:solidFill>
                  <a:schemeClr val="tx2">
                    <a:satMod val="130000"/>
                  </a:schemeClr>
                </a:solidFill>
              </a:rPr>
              <a:t>對資本市值的影響 </a:t>
            </a:r>
          </a:p>
        </p:txBody>
      </p:sp>
      <p:graphicFrame>
        <p:nvGraphicFramePr>
          <p:cNvPr id="67813" name="Group 229"/>
          <p:cNvGraphicFramePr>
            <a:graphicFrameLocks noGrp="1"/>
          </p:cNvGraphicFramePr>
          <p:nvPr>
            <p:ph type="tbl" idx="1"/>
          </p:nvPr>
        </p:nvGraphicFramePr>
        <p:xfrm>
          <a:off x="457200" y="1600200"/>
          <a:ext cx="8229600" cy="4084640"/>
        </p:xfrm>
        <a:graphic>
          <a:graphicData uri="http://schemas.openxmlformats.org/drawingml/2006/table">
            <a:tbl>
              <a:tblPr/>
              <a:tblGrid>
                <a:gridCol w="912813"/>
                <a:gridCol w="911225"/>
                <a:gridCol w="912812"/>
                <a:gridCol w="912813"/>
                <a:gridCol w="911225"/>
                <a:gridCol w="917575"/>
                <a:gridCol w="911225"/>
                <a:gridCol w="912812"/>
                <a:gridCol w="927100"/>
              </a:tblGrid>
              <a:tr h="304824">
                <a:tc gridSpan="3">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根據存續期間計算市值變量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cap="flat">
                      <a:noFill/>
                    </a:lnT>
                    <a:lnB>
                      <a:noFill/>
                    </a:lnB>
                    <a:lnTlToBr>
                      <a:noFill/>
                    </a:lnTlToBr>
                    <a:lnBlToTr>
                      <a:noFill/>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cap="flat">
                      <a:noFill/>
                    </a:lnT>
                    <a:lnB>
                      <a:noFill/>
                    </a:lnB>
                    <a:lnTlToBr>
                      <a:noFill/>
                    </a:lnTlToBr>
                    <a:lnBlToTr>
                      <a:noFill/>
                    </a:lnBlToTr>
                    <a:noFill/>
                  </a:tcPr>
                </a:tc>
              </a:tr>
              <a:tr h="51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帳面價值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到期期限</a:t>
                      </a:r>
                      <a:r>
                        <a:rPr kumimoji="1" lang="en-US" altLang="zh-TW" sz="1400" b="0" i="0" u="none" strike="noStrike" cap="none" normalizeH="0" baseline="0" smtClean="0">
                          <a:ln>
                            <a:noFill/>
                          </a:ln>
                          <a:solidFill>
                            <a:schemeClr val="tx1"/>
                          </a:solidFill>
                          <a:effectLst/>
                          <a:latin typeface="新細明體" charset="-120"/>
                          <a:ea typeface="新細明體" charset="-120"/>
                        </a:rPr>
                        <a:t>(</a:t>
                      </a:r>
                      <a:r>
                        <a:rPr kumimoji="1" lang="zh-TW" altLang="en-US" sz="1400" b="0" i="0" u="none" strike="noStrike" cap="none" normalizeH="0" baseline="0" smtClean="0">
                          <a:ln>
                            <a:noFill/>
                          </a:ln>
                          <a:solidFill>
                            <a:schemeClr val="tx1"/>
                          </a:solidFill>
                          <a:effectLst/>
                          <a:latin typeface="新細明體" charset="-120"/>
                          <a:ea typeface="新細明體" charset="-120"/>
                        </a:rPr>
                        <a:t>月</a:t>
                      </a:r>
                      <a:r>
                        <a:rPr kumimoji="1" lang="en-US" altLang="zh-TW" sz="1400" b="0" i="0" u="none" strike="noStrike" cap="none" normalizeH="0" baseline="0" smtClean="0">
                          <a:ln>
                            <a:noFill/>
                          </a:ln>
                          <a:solidFill>
                            <a:schemeClr val="tx1"/>
                          </a:solidFill>
                          <a:effectLst/>
                          <a:latin typeface="新細明體" charset="-120"/>
                          <a:ea typeface="新細明體" charset="-120"/>
                        </a:rPr>
                        <a:t>)</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票面利率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市場殖利率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存續期間</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IRE</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放款</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7%</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1200.00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-0.48%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-5.7971</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CD</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1000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1000.00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-0.24%</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-2.43902</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淨值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200.00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1.750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-1.68%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-3.35808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gridSpan="3">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直接求算現值計算市值變量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51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帳面價值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到期期限</a:t>
                      </a:r>
                      <a:r>
                        <a:rPr kumimoji="1" lang="en-US" altLang="zh-TW" sz="1400" b="0" i="0" u="none" strike="noStrike" cap="none" normalizeH="0" baseline="0" smtClean="0">
                          <a:ln>
                            <a:noFill/>
                          </a:ln>
                          <a:solidFill>
                            <a:schemeClr val="tx1"/>
                          </a:solidFill>
                          <a:effectLst/>
                          <a:latin typeface="新細明體" charset="-120"/>
                          <a:ea typeface="新細明體" charset="-120"/>
                        </a:rPr>
                        <a:t>(</a:t>
                      </a:r>
                      <a:r>
                        <a:rPr kumimoji="1" lang="zh-TW" altLang="en-US" sz="1400" b="0" i="0" u="none" strike="noStrike" cap="none" normalizeH="0" baseline="0" smtClean="0">
                          <a:ln>
                            <a:noFill/>
                          </a:ln>
                          <a:solidFill>
                            <a:schemeClr val="tx1"/>
                          </a:solidFill>
                          <a:effectLst/>
                          <a:latin typeface="新細明體" charset="-120"/>
                          <a:ea typeface="新細明體" charset="-120"/>
                        </a:rPr>
                        <a:t>月</a:t>
                      </a:r>
                      <a:r>
                        <a:rPr kumimoji="1" lang="en-US" altLang="zh-TW" sz="1400" b="0" i="0" u="none" strike="noStrike" cap="none" normalizeH="0" baseline="0" smtClean="0">
                          <a:ln>
                            <a:noFill/>
                          </a:ln>
                          <a:solidFill>
                            <a:schemeClr val="tx1"/>
                          </a:solidFill>
                          <a:effectLst/>
                          <a:latin typeface="新細明體" charset="-120"/>
                          <a:ea typeface="新細明體" charset="-120"/>
                        </a:rPr>
                        <a:t>)</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票面利率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市場殖利率</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市場價值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存續期間</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IRE</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市值變量</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放款</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7%</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1194.23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0.500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-0.48%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-5.76923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CD</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1000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5%</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6%</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997.54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0.250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-0.24%</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-2.46305</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smtClean="0">
                          <a:ln>
                            <a:noFill/>
                          </a:ln>
                          <a:solidFill>
                            <a:schemeClr val="tx1"/>
                          </a:solidFill>
                          <a:effectLst/>
                          <a:latin typeface="新細明體" charset="-120"/>
                          <a:ea typeface="新細明體" charset="-120"/>
                        </a:rPr>
                        <a:t>淨值</a:t>
                      </a:r>
                      <a:endParaRPr kumimoji="1" lang="zh-TW" altLang="en-US"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200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196.69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1.768 </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-1.70%</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-3.39229</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a:noFill/>
                    </a:lnB>
                    <a:lnTlToBr>
                      <a:noFill/>
                    </a:lnTlToBr>
                    <a:lnBlToTr>
                      <a:noFill/>
                    </a:lnBlToTr>
                    <a:noFill/>
                  </a:tcPr>
                </a:tc>
              </a:tr>
              <a:tr h="3048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chemeClr val="tx1"/>
                          </a:solidFill>
                          <a:effectLst/>
                          <a:latin typeface="新細明體" charset="-120"/>
                          <a:ea typeface="新細明體" charset="-120"/>
                        </a:rPr>
                        <a:t>-3.30618</a:t>
                      </a:r>
                      <a:endParaRPr kumimoji="1" lang="en-US" altLang="zh-TW" sz="1400" b="0" i="0" u="none" strike="noStrike" cap="none" normalizeH="0" baseline="0" smtClean="0">
                        <a:ln>
                          <a:noFill/>
                        </a:ln>
                        <a:solidFill>
                          <a:schemeClr val="tx1"/>
                        </a:solidFill>
                        <a:effectLst/>
                        <a:latin typeface="Arial" charset="0"/>
                        <a:ea typeface="新細明體" charset="-120"/>
                      </a:endParaRPr>
                    </a:p>
                  </a:txBody>
                  <a:tcPr marT="45724" marB="45724" anchor="ct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凸性效果</a:t>
            </a:r>
          </a:p>
        </p:txBody>
      </p:sp>
      <p:sp>
        <p:nvSpPr>
          <p:cNvPr id="9220" name="Rectangle 3"/>
          <p:cNvSpPr>
            <a:spLocks noGrp="1" noChangeArrowheads="1"/>
          </p:cNvSpPr>
          <p:nvPr>
            <p:ph idx="1"/>
          </p:nvPr>
        </p:nvSpPr>
        <p:spPr>
          <a:xfrm>
            <a:off x="457200" y="1600200"/>
            <a:ext cx="8229600" cy="3052763"/>
          </a:xfrm>
        </p:spPr>
        <p:txBody>
          <a:bodyPr/>
          <a:lstStyle/>
          <a:p>
            <a:pPr eaLnBrk="1" hangingPunct="1">
              <a:lnSpc>
                <a:spcPct val="90000"/>
              </a:lnSpc>
            </a:pPr>
            <a:r>
              <a:rPr lang="zh-TW" altLang="en-US" sz="2800" smtClean="0"/>
              <a:t>根據</a:t>
            </a:r>
            <a:r>
              <a:rPr lang="en-US" altLang="zh-TW" sz="2800" smtClean="0"/>
              <a:t>DGAP</a:t>
            </a:r>
            <a:r>
              <a:rPr lang="zh-TW" altLang="en-US" sz="2800" smtClean="0"/>
              <a:t>分析，當利率上升</a:t>
            </a:r>
            <a:r>
              <a:rPr lang="en-US" altLang="zh-TW" sz="2800" smtClean="0"/>
              <a:t>1%</a:t>
            </a:r>
            <a:r>
              <a:rPr lang="zh-TW" altLang="en-US" sz="2800" smtClean="0"/>
              <a:t>時，資本的市值下跌</a:t>
            </a:r>
            <a:r>
              <a:rPr lang="en-US" altLang="zh-TW" sz="2800" smtClean="0"/>
              <a:t>3.36</a:t>
            </a:r>
            <a:r>
              <a:rPr lang="zh-TW" altLang="en-US" sz="2800" smtClean="0"/>
              <a:t>（</a:t>
            </a:r>
            <a:r>
              <a:rPr lang="en-US" altLang="zh-TW" sz="2800" smtClean="0"/>
              <a:t>=1.68×200</a:t>
            </a:r>
            <a:r>
              <a:rPr lang="zh-TW" altLang="en-US" sz="2800" smtClean="0"/>
              <a:t>），但若直接計算現值，當利率上升</a:t>
            </a:r>
            <a:r>
              <a:rPr lang="en-US" altLang="zh-TW" sz="2800" smtClean="0"/>
              <a:t>1%</a:t>
            </a:r>
            <a:r>
              <a:rPr lang="zh-TW" altLang="en-US" sz="2800" smtClean="0"/>
              <a:t>對資本市值的影響，可得資本市值為</a:t>
            </a:r>
            <a:r>
              <a:rPr lang="en-US" altLang="zh-TW" sz="2800" smtClean="0"/>
              <a:t>196.69</a:t>
            </a:r>
            <a:r>
              <a:rPr lang="zh-TW" altLang="en-US" sz="2800" smtClean="0"/>
              <a:t>，因此資本市值實際下跌</a:t>
            </a:r>
            <a:r>
              <a:rPr lang="en-US" altLang="zh-TW" sz="2800" smtClean="0"/>
              <a:t>3.306</a:t>
            </a:r>
            <a:r>
              <a:rPr lang="zh-TW" altLang="en-US" sz="2800" smtClean="0"/>
              <a:t>（</a:t>
            </a:r>
            <a:r>
              <a:rPr lang="en-US" altLang="zh-TW" sz="2800" smtClean="0"/>
              <a:t>=200-196.69</a:t>
            </a:r>
            <a:r>
              <a:rPr lang="zh-TW" altLang="en-US" sz="2800" smtClean="0"/>
              <a:t>），下跌幅度小於</a:t>
            </a:r>
            <a:r>
              <a:rPr lang="en-US" altLang="zh-TW" sz="2800" smtClean="0"/>
              <a:t>DGAP</a:t>
            </a:r>
            <a:r>
              <a:rPr lang="zh-TW" altLang="en-US" sz="2800" smtClean="0"/>
              <a:t>預測的結果，其原因為債券價格對利率的凸性函數（</a:t>
            </a:r>
            <a:r>
              <a:rPr lang="en-US" altLang="zh-TW" sz="2800" smtClean="0"/>
              <a:t>Convexity</a:t>
            </a:r>
            <a:r>
              <a:rPr lang="zh-TW" altLang="en-US" sz="2800" smtClean="0"/>
              <a:t>）關係 </a:t>
            </a:r>
          </a:p>
        </p:txBody>
      </p:sp>
      <p:sp>
        <p:nvSpPr>
          <p:cNvPr id="9221"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en-US"/>
          </a:p>
        </p:txBody>
      </p:sp>
      <p:graphicFrame>
        <p:nvGraphicFramePr>
          <p:cNvPr id="9218" name="Object 5"/>
          <p:cNvGraphicFramePr>
            <a:graphicFrameLocks noChangeAspect="1"/>
          </p:cNvGraphicFramePr>
          <p:nvPr/>
        </p:nvGraphicFramePr>
        <p:xfrm>
          <a:off x="1692275" y="5157788"/>
          <a:ext cx="4608513" cy="719137"/>
        </p:xfrm>
        <a:graphic>
          <a:graphicData uri="http://schemas.openxmlformats.org/presentationml/2006/ole">
            <mc:AlternateContent xmlns:mc="http://schemas.openxmlformats.org/markup-compatibility/2006">
              <mc:Choice xmlns:v="urn:schemas-microsoft-com:vml" Requires="v">
                <p:oleObj spid="_x0000_s9223" name="方程式" r:id="rId3" imgW="2438400" imgH="406400" progId="Equation.3">
                  <p:embed/>
                </p:oleObj>
              </mc:Choice>
              <mc:Fallback>
                <p:oleObj name="方程式" r:id="rId3" imgW="2438400" imgH="4064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5157788"/>
                        <a:ext cx="4608513"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fontAlgn="auto" hangingPunct="1">
              <a:spcAft>
                <a:spcPts val="0"/>
              </a:spcAft>
              <a:defRPr/>
            </a:pPr>
            <a:r>
              <a:rPr lang="zh-TW" altLang="en-US" dirty="0" smtClean="0">
                <a:solidFill>
                  <a:schemeClr val="tx2">
                    <a:satMod val="130000"/>
                  </a:schemeClr>
                </a:solidFill>
              </a:rPr>
              <a:t>安全區（</a:t>
            </a:r>
            <a:r>
              <a:rPr lang="en-US" altLang="zh-TW" dirty="0" smtClean="0">
                <a:solidFill>
                  <a:schemeClr val="tx2">
                    <a:satMod val="130000"/>
                  </a:schemeClr>
                </a:solidFill>
              </a:rPr>
              <a:t>Safety Zone</a:t>
            </a:r>
            <a:r>
              <a:rPr lang="zh-TW" altLang="en-US" dirty="0" smtClean="0">
                <a:solidFill>
                  <a:schemeClr val="tx2">
                    <a:satMod val="130000"/>
                  </a:schemeClr>
                </a:solidFill>
              </a:rPr>
              <a:t>）定義 </a:t>
            </a:r>
          </a:p>
        </p:txBody>
      </p:sp>
      <p:sp>
        <p:nvSpPr>
          <p:cNvPr id="69635" name="Rectangle 3"/>
          <p:cNvSpPr>
            <a:spLocks noGrp="1" noChangeArrowheads="1"/>
          </p:cNvSpPr>
          <p:nvPr>
            <p:ph idx="1"/>
          </p:nvPr>
        </p:nvSpPr>
        <p:spPr>
          <a:xfrm>
            <a:off x="1116013" y="1447800"/>
            <a:ext cx="7818437" cy="4800600"/>
          </a:xfrm>
        </p:spPr>
        <p:txBody>
          <a:bodyPr/>
          <a:lstStyle/>
          <a:p>
            <a:pPr eaLnBrk="1" hangingPunct="1">
              <a:lnSpc>
                <a:spcPct val="150000"/>
              </a:lnSpc>
            </a:pPr>
            <a:r>
              <a:rPr lang="zh-TW" altLang="en-US" smtClean="0"/>
              <a:t>銀行的資產與負債管理策略，能夠讓銀行的股票市場價格不受影響的策略。也就是說，能夠讓銀行的資本市值不受利率風險所影響的策略。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88"/>
          <p:cNvSpPr>
            <a:spLocks noGrp="1" noChangeArrowheads="1"/>
          </p:cNvSpPr>
          <p:nvPr>
            <p:ph type="title"/>
          </p:nvPr>
        </p:nvSpPr>
        <p:spPr/>
        <p:txBody>
          <a:bodyPr/>
          <a:lstStyle/>
          <a:p>
            <a:pPr eaLnBrk="1" fontAlgn="auto" hangingPunct="1">
              <a:spcAft>
                <a:spcPts val="0"/>
              </a:spcAft>
              <a:defRPr/>
            </a:pPr>
            <a:r>
              <a:rPr lang="zh-TW" altLang="en-US" sz="3200" smtClean="0">
                <a:solidFill>
                  <a:schemeClr val="tx2">
                    <a:satMod val="130000"/>
                  </a:schemeClr>
                </a:solidFill>
              </a:rPr>
              <a:t>根據例</a:t>
            </a:r>
            <a:r>
              <a:rPr lang="en-US" altLang="zh-TW" sz="3200" smtClean="0">
                <a:solidFill>
                  <a:schemeClr val="tx2">
                    <a:satMod val="130000"/>
                  </a:schemeClr>
                </a:solidFill>
              </a:rPr>
              <a:t>6.3</a:t>
            </a:r>
            <a:r>
              <a:rPr lang="zh-TW" altLang="en-US" sz="3200" smtClean="0">
                <a:solidFill>
                  <a:schemeClr val="tx2">
                    <a:satMod val="130000"/>
                  </a:schemeClr>
                </a:solidFill>
              </a:rPr>
              <a:t>對</a:t>
            </a:r>
            <a:r>
              <a:rPr lang="en-US" altLang="zh-TW" sz="3200" smtClean="0">
                <a:solidFill>
                  <a:schemeClr val="tx2">
                    <a:satMod val="130000"/>
                  </a:schemeClr>
                </a:solidFill>
              </a:rPr>
              <a:t>NII</a:t>
            </a:r>
            <a:r>
              <a:rPr lang="zh-TW" altLang="en-US" sz="3200" smtClean="0">
                <a:solidFill>
                  <a:schemeClr val="tx2">
                    <a:satMod val="130000"/>
                  </a:schemeClr>
                </a:solidFill>
              </a:rPr>
              <a:t>的模擬，並將模擬期間改為全年，若銀行發行的</a:t>
            </a:r>
            <a:r>
              <a:rPr lang="en-US" altLang="zh-TW" sz="3200" smtClean="0">
                <a:solidFill>
                  <a:schemeClr val="tx2">
                    <a:satMod val="130000"/>
                  </a:schemeClr>
                </a:solidFill>
              </a:rPr>
              <a:t>CD</a:t>
            </a:r>
            <a:r>
              <a:rPr lang="zh-TW" altLang="en-US" sz="3200" smtClean="0">
                <a:solidFill>
                  <a:schemeClr val="tx2">
                    <a:satMod val="130000"/>
                  </a:schemeClr>
                </a:solidFill>
              </a:rPr>
              <a:t>為</a:t>
            </a:r>
            <a:r>
              <a:rPr lang="en-US" altLang="zh-TW" sz="3200" smtClean="0">
                <a:solidFill>
                  <a:schemeClr val="tx2">
                    <a:satMod val="130000"/>
                  </a:schemeClr>
                </a:solidFill>
              </a:rPr>
              <a:t>4.2</a:t>
            </a:r>
            <a:r>
              <a:rPr lang="zh-TW" altLang="en-US" sz="3200" smtClean="0">
                <a:solidFill>
                  <a:schemeClr val="tx2">
                    <a:satMod val="130000"/>
                  </a:schemeClr>
                </a:solidFill>
              </a:rPr>
              <a:t>個月到期</a:t>
            </a:r>
          </a:p>
        </p:txBody>
      </p:sp>
      <p:graphicFrame>
        <p:nvGraphicFramePr>
          <p:cNvPr id="71872" name="Group 192"/>
          <p:cNvGraphicFramePr>
            <a:graphicFrameLocks noGrp="1"/>
          </p:cNvGraphicFramePr>
          <p:nvPr>
            <p:ph type="tbl" idx="1"/>
          </p:nvPr>
        </p:nvGraphicFramePr>
        <p:xfrm>
          <a:off x="457200" y="1600200"/>
          <a:ext cx="8229600" cy="5029200"/>
        </p:xfrm>
        <a:graphic>
          <a:graphicData uri="http://schemas.openxmlformats.org/drawingml/2006/table">
            <a:tbl>
              <a:tblPr/>
              <a:tblGrid>
                <a:gridCol w="1676400"/>
                <a:gridCol w="1135063"/>
                <a:gridCol w="1446212"/>
                <a:gridCol w="1322388"/>
                <a:gridCol w="1277937"/>
                <a:gridCol w="1371600"/>
              </a:tblGrid>
              <a:tr h="274638">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cs typeface="Times New Roman" pitchFamily="18" charset="0"/>
                        </a:rPr>
                        <a:t>利率整年不變</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b" horzOverflow="overflow">
                    <a:lnL cap="flat">
                      <a:noFill/>
                    </a:lnL>
                    <a:lnR>
                      <a:noFill/>
                    </a:lnR>
                    <a:lnT cap="flat">
                      <a:noFill/>
                    </a:lnT>
                    <a:lnB>
                      <a:noFill/>
                    </a:lnB>
                    <a:lnTlToBr>
                      <a:noFill/>
                    </a:lnTlToBr>
                    <a:lnBlToTr>
                      <a:noFill/>
                    </a:lnBlToTr>
                    <a:solidFill>
                      <a:srgbClr val="FFCC99"/>
                    </a:solidFill>
                  </a:tcPr>
                </a:tc>
                <a:tc hMerge="1">
                  <a:txBody>
                    <a:bodyPr/>
                    <a:lstStyle/>
                    <a:p>
                      <a:endParaRPr lang="zh-TW" altLang="en-US"/>
                    </a:p>
                  </a:txBody>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b" horzOverflow="overflow">
                    <a:lnL>
                      <a:noFill/>
                    </a:lnL>
                    <a:lnR>
                      <a:noFill/>
                    </a:lnR>
                    <a:lnT cap="flat">
                      <a:noFill/>
                    </a:lnT>
                    <a:lnB>
                      <a:noFill/>
                    </a:lnB>
                    <a:lnTlToBr>
                      <a:noFill/>
                    </a:lnTlToBr>
                    <a:lnBlToTr>
                      <a:noFill/>
                    </a:lnBlToTr>
                    <a:solidFill>
                      <a:srgbClr val="FFCC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cap="flat">
                      <a:noFill/>
                    </a:lnT>
                    <a:lnB>
                      <a:noFill/>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Q2</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Q3</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全年</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放款利率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84.00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新細明體" charset="-120"/>
                          <a:ea typeface="新細明體" charset="-120"/>
                          <a:cs typeface="Times New Roman" pitchFamily="18" charset="0"/>
                        </a:rPr>
                        <a:t>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1775">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利息支出</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淨利息收入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rgbClr val="993366"/>
                          </a:solidFill>
                          <a:effectLst/>
                          <a:latin typeface="新細明體" charset="-120"/>
                          <a:ea typeface="新細明體" charset="-120"/>
                        </a:rPr>
                        <a:t>34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09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09550">
                <a:tc gridSpan="4">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cs typeface="Times New Roman" pitchFamily="18" charset="0"/>
                        </a:rPr>
                        <a:t>於</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月</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日起上漲</a:t>
                      </a:r>
                      <a:r>
                        <a:rPr kumimoji="1" lang="zh-TW" altLang="en-US"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，期限為</a:t>
                      </a:r>
                      <a:r>
                        <a:rPr kumimoji="1" lang="zh-TW" altLang="en-US"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4.8 </a:t>
                      </a: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個月</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b" horzOverflow="overflow">
                    <a:lnL cap="flat">
                      <a:noFill/>
                    </a:lnL>
                    <a:lnR>
                      <a:noFill/>
                    </a:lnR>
                    <a:lnT>
                      <a:noFill/>
                    </a:lnT>
                    <a:lnB>
                      <a:noFill/>
                    </a:lnB>
                    <a:lnTlToBr>
                      <a:noFill/>
                    </a:lnTlToBr>
                    <a:lnBlToTr>
                      <a:noFill/>
                    </a:lnBlToTr>
                    <a:solidFill>
                      <a:srgbClr val="FFCC9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Q2</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Q3</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Q4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細明體" pitchFamily="49" charset="-120"/>
                          <a:ea typeface="細明體" pitchFamily="49" charset="-120"/>
                        </a:rPr>
                        <a:t>全年</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放款利率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7.50%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21</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24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90.00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1775">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 </a:t>
                      </a:r>
                      <a:r>
                        <a:rPr kumimoji="1" lang="zh-TW" altLang="en-US" sz="1600" b="0" i="0" u="none" strike="noStrike" cap="none" normalizeH="0" baseline="0" smtClean="0">
                          <a:ln>
                            <a:noFill/>
                          </a:ln>
                          <a:solidFill>
                            <a:schemeClr val="tx1"/>
                          </a:solidFill>
                          <a:effectLst/>
                          <a:latin typeface="新細明體" charset="-120"/>
                          <a:ea typeface="新細明體" charset="-120"/>
                          <a:cs typeface="Times New Roman" pitchFamily="18" charset="0"/>
                        </a:rPr>
                        <a:t>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5.40%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6.00%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6.00%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5.60%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利息支出</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12.5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13.5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15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56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a:noFill/>
                    </a:lnB>
                    <a:lnTlToBr>
                      <a:noFill/>
                    </a:lnTlToBr>
                    <a:lnBlToTr>
                      <a:noFill/>
                    </a:lnBlToTr>
                    <a:noFill/>
                  </a:tcPr>
                </a:tc>
              </a:tr>
              <a:tr h="233363">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新細明體" charset="-120"/>
                          <a:ea typeface="新細明體" charset="-120"/>
                        </a:rPr>
                        <a:t>淨利息收入</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anchor="ctr" horzOverflow="overflow">
                    <a:lnL cap="flat">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8.5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rgbClr val="993366"/>
                          </a:solidFill>
                          <a:effectLst/>
                          <a:latin typeface="新細明體" charset="-120"/>
                          <a:ea typeface="新細明體" charset="-120"/>
                        </a:rPr>
                        <a:t>7.5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9</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新細明體" charset="-120"/>
                          <a:ea typeface="新細明體" charset="-120"/>
                        </a:rPr>
                        <a:t>9</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a:noFill/>
                    </a:lnR>
                    <a:lnT>
                      <a:noFill/>
                    </a:lnT>
                    <a:lnB cap="flat">
                      <a:noFill/>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rgbClr val="993366"/>
                          </a:solidFill>
                          <a:effectLst/>
                          <a:latin typeface="新細明體" charset="-120"/>
                          <a:ea typeface="新細明體" charset="-120"/>
                        </a:rPr>
                        <a:t>34</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anchor="ct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37"/>
          <p:cNvSpPr>
            <a:spLocks noGrp="1" noChangeArrowheads="1"/>
          </p:cNvSpPr>
          <p:nvPr>
            <p:ph type="title"/>
          </p:nvPr>
        </p:nvSpPr>
        <p:spPr/>
        <p:txBody>
          <a:bodyPr/>
          <a:lstStyle/>
          <a:p>
            <a:pPr eaLnBrk="1" fontAlgn="auto" hangingPunct="1">
              <a:spcAft>
                <a:spcPts val="0"/>
              </a:spcAft>
              <a:defRPr/>
            </a:pPr>
            <a:r>
              <a:rPr lang="en-US" altLang="zh-TW" sz="4000" smtClean="0">
                <a:solidFill>
                  <a:schemeClr val="tx2">
                    <a:satMod val="130000"/>
                  </a:schemeClr>
                </a:solidFill>
              </a:rPr>
              <a:t>CD</a:t>
            </a:r>
            <a:r>
              <a:rPr lang="zh-TW" altLang="en-US" sz="4000" smtClean="0">
                <a:solidFill>
                  <a:schemeClr val="tx2">
                    <a:satMod val="130000"/>
                  </a:schemeClr>
                </a:solidFill>
              </a:rPr>
              <a:t>期限在</a:t>
            </a:r>
            <a:r>
              <a:rPr lang="en-US" altLang="zh-TW" sz="4000" smtClean="0">
                <a:solidFill>
                  <a:schemeClr val="tx2">
                    <a:satMod val="130000"/>
                  </a:schemeClr>
                </a:solidFill>
              </a:rPr>
              <a:t>4.5</a:t>
            </a:r>
            <a:r>
              <a:rPr lang="zh-TW" altLang="en-US" sz="4000" smtClean="0">
                <a:solidFill>
                  <a:schemeClr val="tx2">
                    <a:satMod val="130000"/>
                  </a:schemeClr>
                </a:solidFill>
              </a:rPr>
              <a:t>個月之資本市值的變量 </a:t>
            </a:r>
          </a:p>
        </p:txBody>
      </p:sp>
      <p:graphicFrame>
        <p:nvGraphicFramePr>
          <p:cNvPr id="73988" name="Group 260"/>
          <p:cNvGraphicFramePr>
            <a:graphicFrameLocks noGrp="1"/>
          </p:cNvGraphicFramePr>
          <p:nvPr>
            <p:ph type="tbl" idx="1"/>
          </p:nvPr>
        </p:nvGraphicFramePr>
        <p:xfrm>
          <a:off x="457200" y="1600200"/>
          <a:ext cx="8229600" cy="4706958"/>
        </p:xfrm>
        <a:graphic>
          <a:graphicData uri="http://schemas.openxmlformats.org/drawingml/2006/table">
            <a:tbl>
              <a:tblPr/>
              <a:tblGrid>
                <a:gridCol w="1027113"/>
                <a:gridCol w="900112"/>
                <a:gridCol w="900113"/>
                <a:gridCol w="900112"/>
                <a:gridCol w="900113"/>
                <a:gridCol w="901700"/>
                <a:gridCol w="900112"/>
                <a:gridCol w="900113"/>
                <a:gridCol w="900112"/>
              </a:tblGrid>
              <a:tr h="20421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帳面價值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發行期限</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票面利率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市場殖利率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利率變動前之市場價值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存續期間</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市值變動百分率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市值變量</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438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放款</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8%</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0.500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-0.47%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-5.66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596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CD</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4.5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0.375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-0.35%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-3.54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446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資本淨值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1.125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-2.12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37"/>
          <p:cNvSpPr>
            <a:spLocks noGrp="1" noChangeArrowheads="1"/>
          </p:cNvSpPr>
          <p:nvPr>
            <p:ph type="title"/>
          </p:nvPr>
        </p:nvSpPr>
        <p:spPr/>
        <p:txBody>
          <a:bodyPr/>
          <a:lstStyle/>
          <a:p>
            <a:pPr eaLnBrk="1" fontAlgn="auto" hangingPunct="1">
              <a:spcAft>
                <a:spcPts val="0"/>
              </a:spcAft>
              <a:defRPr/>
            </a:pPr>
            <a:r>
              <a:rPr lang="en-US" altLang="zh-TW" sz="4000" smtClean="0">
                <a:solidFill>
                  <a:schemeClr val="tx2">
                    <a:satMod val="130000"/>
                  </a:schemeClr>
                </a:solidFill>
              </a:rPr>
              <a:t>CD</a:t>
            </a:r>
            <a:r>
              <a:rPr lang="zh-TW" altLang="en-US" sz="4000" smtClean="0">
                <a:solidFill>
                  <a:schemeClr val="tx2">
                    <a:satMod val="130000"/>
                  </a:schemeClr>
                </a:solidFill>
              </a:rPr>
              <a:t>期限在</a:t>
            </a:r>
            <a:r>
              <a:rPr lang="en-US" altLang="zh-TW" sz="4000" smtClean="0">
                <a:solidFill>
                  <a:schemeClr val="tx2">
                    <a:satMod val="130000"/>
                  </a:schemeClr>
                </a:solidFill>
              </a:rPr>
              <a:t>7.2</a:t>
            </a:r>
            <a:r>
              <a:rPr lang="zh-TW" altLang="en-US" sz="4000" smtClean="0">
                <a:solidFill>
                  <a:schemeClr val="tx2">
                    <a:satMod val="130000"/>
                  </a:schemeClr>
                </a:solidFill>
              </a:rPr>
              <a:t>個月之資本市值的變量 </a:t>
            </a:r>
          </a:p>
        </p:txBody>
      </p:sp>
      <p:graphicFrame>
        <p:nvGraphicFramePr>
          <p:cNvPr id="76015" name="Group 239"/>
          <p:cNvGraphicFramePr>
            <a:graphicFrameLocks noGrp="1"/>
          </p:cNvGraphicFramePr>
          <p:nvPr>
            <p:ph type="tbl" idx="1"/>
          </p:nvPr>
        </p:nvGraphicFramePr>
        <p:xfrm>
          <a:off x="457200" y="1600200"/>
          <a:ext cx="8229600" cy="4706958"/>
        </p:xfrm>
        <a:graphic>
          <a:graphicData uri="http://schemas.openxmlformats.org/drawingml/2006/table">
            <a:tbl>
              <a:tblPr/>
              <a:tblGrid>
                <a:gridCol w="944563"/>
                <a:gridCol w="911225"/>
                <a:gridCol w="909637"/>
                <a:gridCol w="911225"/>
                <a:gridCol w="909638"/>
                <a:gridCol w="911225"/>
                <a:gridCol w="911225"/>
                <a:gridCol w="909637"/>
                <a:gridCol w="911225"/>
              </a:tblGrid>
              <a:tr h="20421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帳面價值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發行期限</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票面利率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市場殖利率</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利率變動前之市場價值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存續期間</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市值變動百分率</a:t>
                      </a: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市值變量</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438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放款</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8%</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0.500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-0.47%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-5.66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596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CD</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7.2</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6%</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1000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0.600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-0.57%</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-5.66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446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Times New Roman" pitchFamily="18" charset="0"/>
                          <a:ea typeface="新細明體" charset="-120"/>
                        </a:rPr>
                        <a:t>資本淨值</a:t>
                      </a:r>
                      <a:endParaRPr kumimoji="1" lang="zh-TW" altLang="en-US"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200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0.000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0.00%</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600" b="0" i="0" u="none" strike="noStrike" cap="none" normalizeH="0" baseline="0" smtClean="0">
                        <a:ln>
                          <a:noFill/>
                        </a:ln>
                        <a:solidFill>
                          <a:schemeClr val="tx1"/>
                        </a:solidFill>
                        <a:effectLst/>
                        <a:latin typeface="Arial" charset="0"/>
                        <a:ea typeface="新細明體" charset="-12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63"/>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資本市值模擬</a:t>
            </a:r>
            <a:r>
              <a:rPr lang="en-US" altLang="zh-TW" smtClean="0">
                <a:solidFill>
                  <a:schemeClr val="tx2">
                    <a:satMod val="130000"/>
                  </a:schemeClr>
                </a:solidFill>
              </a:rPr>
              <a:t>1 </a:t>
            </a:r>
          </a:p>
        </p:txBody>
      </p:sp>
      <p:graphicFrame>
        <p:nvGraphicFramePr>
          <p:cNvPr id="78313" name="Group 489"/>
          <p:cNvGraphicFramePr>
            <a:graphicFrameLocks noGrp="1"/>
          </p:cNvGraphicFramePr>
          <p:nvPr>
            <p:ph type="tbl" idx="1"/>
          </p:nvPr>
        </p:nvGraphicFramePr>
        <p:xfrm>
          <a:off x="457200" y="1600200"/>
          <a:ext cx="8229600" cy="5151432"/>
        </p:xfrm>
        <a:graphic>
          <a:graphicData uri="http://schemas.openxmlformats.org/drawingml/2006/table">
            <a:tbl>
              <a:tblPr/>
              <a:tblGrid>
                <a:gridCol w="4224338"/>
                <a:gridCol w="4005262"/>
              </a:tblGrid>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新細明體" charset="-120"/>
                        </a:rPr>
                        <a:t>CD </a:t>
                      </a:r>
                      <a:r>
                        <a:rPr kumimoji="1" lang="zh-TW" altLang="en-US" sz="2000" b="0" i="0" u="none" strike="noStrike" cap="none" normalizeH="0" baseline="0" dirty="0" smtClean="0">
                          <a:ln>
                            <a:noFill/>
                          </a:ln>
                          <a:solidFill>
                            <a:schemeClr val="tx1"/>
                          </a:solidFill>
                          <a:effectLst/>
                          <a:latin typeface="Times New Roman" pitchFamily="18" charset="0"/>
                          <a:ea typeface="新細明體" charset="-120"/>
                        </a:rPr>
                        <a:t>到期期間</a:t>
                      </a:r>
                      <a:endParaRPr kumimoji="1" lang="zh-TW" altLang="en-US" sz="2000" b="0" i="0" u="none" strike="noStrike" cap="none" normalizeH="0" baseline="0" dirty="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新細明體" charset="-120"/>
                        </a:rPr>
                        <a:t>資本市值變量</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-2.91</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-2.52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4.5</a:t>
                      </a:r>
                      <a:endParaRPr kumimoji="1" lang="en-US" altLang="zh-TW" sz="2000" b="0" i="0" u="none" strike="noStrike" cap="none" normalizeH="0" baseline="0" dirty="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4.8</a:t>
                      </a:r>
                      <a:endParaRPr kumimoji="1" lang="en-US" altLang="zh-TW" sz="2000" b="0" i="0" u="none" strike="noStrike" cap="none" normalizeH="0" baseline="0" dirty="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-1.89</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5.0</a:t>
                      </a:r>
                      <a:endParaRPr kumimoji="1" lang="en-US" altLang="zh-TW" sz="2000" b="0" i="0" u="none" strike="noStrike" cap="none" normalizeH="0" baseline="0" dirty="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-1.73</a:t>
                      </a:r>
                      <a:endParaRPr kumimoji="1" lang="en-US" altLang="zh-TW" sz="2000" b="0" i="0" u="none" strike="noStrike" cap="none" normalizeH="0" baseline="0" dirty="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-0.94</a:t>
                      </a:r>
                      <a:endParaRPr kumimoji="1" lang="en-US" altLang="zh-TW" sz="2000" b="0" i="0" u="none" strike="noStrike" cap="none" normalizeH="0" baseline="0" dirty="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-0.16</a:t>
                      </a:r>
                      <a:endParaRPr kumimoji="1" lang="en-US" altLang="zh-TW" sz="2000" b="0" i="0" u="none" strike="noStrike" cap="none" normalizeH="0" baseline="0" dirty="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0.63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1.42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926"/>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資本市值模擬</a:t>
            </a:r>
            <a:r>
              <a:rPr lang="en-US" altLang="zh-TW" smtClean="0">
                <a:solidFill>
                  <a:schemeClr val="tx2">
                    <a:satMod val="130000"/>
                  </a:schemeClr>
                </a:solidFill>
              </a:rPr>
              <a:t>2 </a:t>
            </a:r>
          </a:p>
        </p:txBody>
      </p:sp>
      <p:graphicFrame>
        <p:nvGraphicFramePr>
          <p:cNvPr id="80800" name="Group 928"/>
          <p:cNvGraphicFramePr>
            <a:graphicFrameLocks noGrp="1"/>
          </p:cNvGraphicFramePr>
          <p:nvPr>
            <p:ph type="tbl" idx="1"/>
          </p:nvPr>
        </p:nvGraphicFramePr>
        <p:xfrm>
          <a:off x="1187450" y="1600200"/>
          <a:ext cx="6985000" cy="4876800"/>
        </p:xfrm>
        <a:graphic>
          <a:graphicData uri="http://schemas.openxmlformats.org/drawingml/2006/table">
            <a:tbl>
              <a:tblPr/>
              <a:tblGrid>
                <a:gridCol w="388938"/>
                <a:gridCol w="606425"/>
                <a:gridCol w="855662"/>
                <a:gridCol w="855663"/>
                <a:gridCol w="855662"/>
                <a:gridCol w="855663"/>
                <a:gridCol w="855662"/>
                <a:gridCol w="855663"/>
                <a:gridCol w="855662"/>
              </a:tblGrid>
              <a:tr h="171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利率</a:t>
                      </a:r>
                      <a:endParaRPr kumimoji="1" lang="zh-TW" altLang="en-US"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171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2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rowSpan="14">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CD</a:t>
                      </a:r>
                      <a:endParaRPr kumimoji="1" lang="en-US" altLang="zh-TW" sz="1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Tx/>
                        <a:buSzTx/>
                        <a:buFontTx/>
                        <a:buNone/>
                        <a:tabLst/>
                      </a:pPr>
                      <a:r>
                        <a:rPr kumimoji="1" lang="zh-TW" altLang="en-US"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期限</a:t>
                      </a:r>
                      <a:endParaRPr kumimoji="1" lang="zh-TW" altLang="en-US" sz="18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-3.27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-3.30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-3.33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-3.37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-3.40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-3.43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-2.85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-2.88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-2.99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-3.02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-2.47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-2.49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-2.59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-2.61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-2.08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-2.18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-2.21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-1.78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-1.80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-0.98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-0.57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-0.16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0.25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0.65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1.01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1.05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1.06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1450">
                <a:tc vMerge="1">
                  <a:txBody>
                    <a:bodyPr/>
                    <a:lstStyle/>
                    <a:p>
                      <a:endParaRPr lang="zh-TW" altLang="en-US"/>
                    </a:p>
                  </a:txBody>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1.39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1.40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1.42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1.43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1.44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1.46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Times New Roman" pitchFamily="18" charset="0"/>
                          <a:ea typeface="新細明體" charset="-120"/>
                        </a:rPr>
                        <a:t>1.47 </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89"/>
          <p:cNvSpPr>
            <a:spLocks noGrp="1" noChangeArrowheads="1"/>
          </p:cNvSpPr>
          <p:nvPr>
            <p:ph type="title"/>
          </p:nvPr>
        </p:nvSpPr>
        <p:spPr/>
        <p:txBody>
          <a:bodyPr/>
          <a:lstStyle/>
          <a:p>
            <a:pPr eaLnBrk="1" fontAlgn="auto" hangingPunct="1">
              <a:spcAft>
                <a:spcPts val="0"/>
              </a:spcAft>
              <a:defRPr/>
            </a:pPr>
            <a:r>
              <a:rPr lang="zh-TW" altLang="en-US" sz="3200" b="1" smtClean="0">
                <a:solidFill>
                  <a:schemeClr val="tx2">
                    <a:satMod val="130000"/>
                  </a:schemeClr>
                </a:solidFill>
              </a:rPr>
              <a:t>利率上升</a:t>
            </a:r>
            <a:r>
              <a:rPr lang="en-US" altLang="zh-TW" sz="3200" b="1" smtClean="0">
                <a:solidFill>
                  <a:schemeClr val="tx2">
                    <a:satMod val="130000"/>
                  </a:schemeClr>
                </a:solidFill>
              </a:rPr>
              <a:t>1%</a:t>
            </a:r>
            <a:r>
              <a:rPr lang="zh-TW" altLang="en-US" sz="3200" b="1" smtClean="0">
                <a:solidFill>
                  <a:schemeClr val="tx2">
                    <a:satMod val="130000"/>
                  </a:schemeClr>
                </a:solidFill>
              </a:rPr>
              <a:t>時，發行不同月份</a:t>
            </a:r>
            <a:r>
              <a:rPr lang="en-US" altLang="zh-TW" sz="3200" b="1" smtClean="0">
                <a:solidFill>
                  <a:schemeClr val="tx2">
                    <a:satMod val="130000"/>
                  </a:schemeClr>
                </a:solidFill>
              </a:rPr>
              <a:t>CD</a:t>
            </a:r>
            <a:r>
              <a:rPr lang="zh-TW" altLang="en-US" sz="3200" b="1" smtClean="0">
                <a:solidFill>
                  <a:schemeClr val="tx2">
                    <a:satMod val="130000"/>
                  </a:schemeClr>
                </a:solidFill>
              </a:rPr>
              <a:t>之效果 </a:t>
            </a:r>
          </a:p>
        </p:txBody>
      </p:sp>
      <p:graphicFrame>
        <p:nvGraphicFramePr>
          <p:cNvPr id="46657" name="Group 577"/>
          <p:cNvGraphicFramePr>
            <a:graphicFrameLocks noGrp="1"/>
          </p:cNvGraphicFramePr>
          <p:nvPr>
            <p:ph type="tbl" idx="1"/>
          </p:nvPr>
        </p:nvGraphicFramePr>
        <p:xfrm>
          <a:off x="457200" y="1600200"/>
          <a:ext cx="8229600" cy="4570413"/>
        </p:xfrm>
        <a:graphic>
          <a:graphicData uri="http://schemas.openxmlformats.org/drawingml/2006/table">
            <a:tbl>
              <a:tblPr/>
              <a:tblGrid>
                <a:gridCol w="2057400"/>
                <a:gridCol w="2057400"/>
                <a:gridCol w="2057400"/>
                <a:gridCol w="2057400"/>
              </a:tblGrid>
              <a:tr h="6080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策 略 </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CD </a:t>
                      </a: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到期月份 </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 NII </a:t>
                      </a: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變量</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新細明體" charset="-120"/>
                          <a:ea typeface="新細明體" charset="-120"/>
                          <a:cs typeface="Times New Roman" pitchFamily="18" charset="0"/>
                        </a:rPr>
                        <a:t>資本淨值變量 </a:t>
                      </a:r>
                      <a:endParaRPr kumimoji="1" lang="zh-TW" altLang="en-US"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1</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-1.50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-3.30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-1.08</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-2.91</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0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-0.67</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-2.52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4</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-0.25</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-2.12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5</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4.8</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Times New Roman" pitchFamily="18" charset="0"/>
                          <a:ea typeface="新細明體" charset="-120"/>
                          <a:cs typeface="Times New Roman" pitchFamily="18" charset="0"/>
                        </a:rPr>
                        <a:t>0.00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-1.89</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6</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0.17</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-1.73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7</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-0.94</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0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8</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1.83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-0.16</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新細明體" charset="-120"/>
                          <a:ea typeface="新細明體" charset="-120"/>
                          <a:cs typeface="Times New Roman" pitchFamily="18" charset="0"/>
                        </a:rPr>
                        <a:t>9</a:t>
                      </a:r>
                      <a:endParaRPr kumimoji="1" lang="en-US" altLang="zh-TW" sz="2000" b="0" i="0" u="none" strike="noStrike" cap="none" normalizeH="0" baseline="0" smtClean="0">
                        <a:ln>
                          <a:noFill/>
                        </a:ln>
                        <a:solidFill>
                          <a:srgbClr val="FF0000"/>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Times New Roman" pitchFamily="18" charset="0"/>
                          <a:ea typeface="新細明體" charset="-120"/>
                          <a:cs typeface="Times New Roman" pitchFamily="18" charset="0"/>
                        </a:rPr>
                        <a:t>0.00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新細明體" charset="-120"/>
                          <a:ea typeface="新細明體" charset="-120"/>
                          <a:cs typeface="Times New Roman" pitchFamily="18" charset="0"/>
                        </a:rPr>
                        <a:t>10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8.0</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2.67</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0.63</a:t>
                      </a:r>
                      <a:endParaRPr kumimoji="1" lang="en-US" altLang="zh-TW" sz="20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策略</a:t>
            </a:r>
            <a:r>
              <a:rPr lang="en-US" altLang="zh-TW" smtClean="0">
                <a:solidFill>
                  <a:schemeClr val="tx2">
                    <a:satMod val="130000"/>
                  </a:schemeClr>
                </a:solidFill>
              </a:rPr>
              <a:t>3</a:t>
            </a:r>
            <a:r>
              <a:rPr lang="zh-TW" altLang="en-US" smtClean="0">
                <a:solidFill>
                  <a:schemeClr val="tx2">
                    <a:satMod val="130000"/>
                  </a:schemeClr>
                </a:solidFill>
              </a:rPr>
              <a:t>與策略</a:t>
            </a:r>
            <a:r>
              <a:rPr lang="en-US" altLang="zh-TW" smtClean="0">
                <a:solidFill>
                  <a:schemeClr val="tx2">
                    <a:satMod val="130000"/>
                  </a:schemeClr>
                </a:solidFill>
              </a:rPr>
              <a:t>8</a:t>
            </a:r>
            <a:r>
              <a:rPr lang="zh-TW" altLang="en-US" smtClean="0">
                <a:solidFill>
                  <a:schemeClr val="tx2">
                    <a:satMod val="130000"/>
                  </a:schemeClr>
                </a:solidFill>
              </a:rPr>
              <a:t>比較 </a:t>
            </a:r>
          </a:p>
        </p:txBody>
      </p:sp>
      <p:sp>
        <p:nvSpPr>
          <p:cNvPr id="76803" name="Rectangle 3"/>
          <p:cNvSpPr>
            <a:spLocks noGrp="1" noChangeArrowheads="1"/>
          </p:cNvSpPr>
          <p:nvPr>
            <p:ph idx="1"/>
          </p:nvPr>
        </p:nvSpPr>
        <p:spPr/>
        <p:txBody>
          <a:bodyPr/>
          <a:lstStyle/>
          <a:p>
            <a:pPr eaLnBrk="1" hangingPunct="1">
              <a:lnSpc>
                <a:spcPct val="90000"/>
              </a:lnSpc>
            </a:pPr>
            <a:r>
              <a:rPr lang="zh-TW" altLang="en-US" smtClean="0"/>
              <a:t>則策略</a:t>
            </a:r>
            <a:r>
              <a:rPr lang="en-US" altLang="zh-TW" smtClean="0"/>
              <a:t>5</a:t>
            </a:r>
            <a:r>
              <a:rPr lang="zh-TW" altLang="en-US" smtClean="0"/>
              <a:t>、策略</a:t>
            </a:r>
            <a:r>
              <a:rPr lang="en-US" altLang="zh-TW" smtClean="0"/>
              <a:t>6</a:t>
            </a:r>
            <a:r>
              <a:rPr lang="zh-TW" altLang="en-US" smtClean="0"/>
              <a:t>、策略</a:t>
            </a:r>
            <a:r>
              <a:rPr lang="en-US" altLang="zh-TW" smtClean="0"/>
              <a:t>7</a:t>
            </a:r>
            <a:r>
              <a:rPr lang="zh-TW" altLang="en-US" smtClean="0"/>
              <a:t>、策略</a:t>
            </a:r>
            <a:r>
              <a:rPr lang="en-US" altLang="zh-TW" smtClean="0"/>
              <a:t>8</a:t>
            </a:r>
            <a:r>
              <a:rPr lang="zh-TW" altLang="en-US" smtClean="0"/>
              <a:t>、策略</a:t>
            </a:r>
            <a:r>
              <a:rPr lang="en-US" altLang="zh-TW" smtClean="0"/>
              <a:t>9</a:t>
            </a:r>
            <a:r>
              <a:rPr lang="zh-TW" altLang="en-US" smtClean="0"/>
              <a:t>，對銀行的股東來說並無差異。</a:t>
            </a:r>
          </a:p>
          <a:p>
            <a:pPr eaLnBrk="1" hangingPunct="1">
              <a:lnSpc>
                <a:spcPct val="90000"/>
              </a:lnSpc>
            </a:pPr>
            <a:r>
              <a:rPr lang="zh-TW" altLang="en-US" smtClean="0"/>
              <a:t>當銀行以策略</a:t>
            </a:r>
            <a:r>
              <a:rPr lang="en-US" altLang="zh-TW" smtClean="0"/>
              <a:t>5</a:t>
            </a:r>
            <a:r>
              <a:rPr lang="zh-TW" altLang="en-US" smtClean="0"/>
              <a:t>發行</a:t>
            </a:r>
            <a:r>
              <a:rPr lang="en-US" altLang="zh-TW" smtClean="0"/>
              <a:t>4.8</a:t>
            </a:r>
            <a:r>
              <a:rPr lang="zh-TW" altLang="en-US" smtClean="0"/>
              <a:t>個月期</a:t>
            </a:r>
            <a:r>
              <a:rPr lang="en-US" altLang="zh-TW" smtClean="0"/>
              <a:t>CD</a:t>
            </a:r>
            <a:r>
              <a:rPr lang="zh-TW" altLang="en-US" smtClean="0"/>
              <a:t>時，銀行的股東若較偏好策略</a:t>
            </a:r>
            <a:r>
              <a:rPr lang="en-US" altLang="zh-TW" smtClean="0"/>
              <a:t>9</a:t>
            </a:r>
            <a:r>
              <a:rPr lang="zh-TW" altLang="en-US" smtClean="0"/>
              <a:t>，可一方面買進銀行的股份</a:t>
            </a:r>
            <a:r>
              <a:rPr lang="en-US" altLang="zh-TW" smtClean="0"/>
              <a:t>$200</a:t>
            </a:r>
            <a:r>
              <a:rPr lang="zh-TW" altLang="en-US" smtClean="0"/>
              <a:t>，一方面透過發行</a:t>
            </a:r>
            <a:r>
              <a:rPr lang="en-US" altLang="zh-TW" smtClean="0"/>
              <a:t>7.2</a:t>
            </a:r>
            <a:r>
              <a:rPr lang="zh-TW" altLang="en-US" smtClean="0"/>
              <a:t>個月的</a:t>
            </a:r>
            <a:r>
              <a:rPr lang="en-US" altLang="zh-TW" smtClean="0"/>
              <a:t>CD</a:t>
            </a:r>
            <a:r>
              <a:rPr lang="zh-TW" altLang="en-US" smtClean="0"/>
              <a:t>融資</a:t>
            </a:r>
            <a:r>
              <a:rPr lang="en-US" altLang="zh-TW" smtClean="0"/>
              <a:t>$1000</a:t>
            </a:r>
            <a:r>
              <a:rPr lang="zh-TW" altLang="en-US" smtClean="0"/>
              <a:t>，並將該筆資金買入</a:t>
            </a:r>
            <a:r>
              <a:rPr lang="en-US" altLang="zh-TW" smtClean="0"/>
              <a:t>4.8</a:t>
            </a:r>
            <a:r>
              <a:rPr lang="zh-TW" altLang="en-US" smtClean="0"/>
              <a:t>個月的</a:t>
            </a:r>
            <a:r>
              <a:rPr lang="en-US" altLang="zh-TW" smtClean="0"/>
              <a:t>CD</a:t>
            </a:r>
            <a:r>
              <a:rPr lang="zh-TW" altLang="en-US" smtClean="0"/>
              <a:t>，如此一來銀行雖然仍然維持策略</a:t>
            </a:r>
            <a:r>
              <a:rPr lang="en-US" altLang="zh-TW" smtClean="0"/>
              <a:t>5</a:t>
            </a:r>
            <a:r>
              <a:rPr lang="zh-TW" altLang="en-US" smtClean="0"/>
              <a:t>，但對股東而言，等於是面對一採取策略</a:t>
            </a:r>
            <a:r>
              <a:rPr lang="en-US" altLang="zh-TW" smtClean="0"/>
              <a:t>8</a:t>
            </a:r>
            <a:r>
              <a:rPr lang="zh-TW" altLang="en-US" smtClean="0"/>
              <a:t>的銀行投資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策略</a:t>
            </a:r>
            <a:r>
              <a:rPr lang="en-US" altLang="zh-TW" smtClean="0">
                <a:solidFill>
                  <a:schemeClr val="tx2">
                    <a:satMod val="130000"/>
                  </a:schemeClr>
                </a:solidFill>
              </a:rPr>
              <a:t>3</a:t>
            </a:r>
            <a:r>
              <a:rPr lang="zh-TW" altLang="en-US" smtClean="0">
                <a:solidFill>
                  <a:schemeClr val="tx2">
                    <a:satMod val="130000"/>
                  </a:schemeClr>
                </a:solidFill>
              </a:rPr>
              <a:t>與策略</a:t>
            </a:r>
            <a:r>
              <a:rPr lang="en-US" altLang="zh-TW" smtClean="0">
                <a:solidFill>
                  <a:schemeClr val="tx2">
                    <a:satMod val="130000"/>
                  </a:schemeClr>
                </a:solidFill>
              </a:rPr>
              <a:t>8</a:t>
            </a:r>
            <a:r>
              <a:rPr lang="zh-TW" altLang="en-US" smtClean="0">
                <a:solidFill>
                  <a:schemeClr val="tx2">
                    <a:satMod val="130000"/>
                  </a:schemeClr>
                </a:solidFill>
              </a:rPr>
              <a:t>比較</a:t>
            </a:r>
          </a:p>
        </p:txBody>
      </p:sp>
      <p:sp>
        <p:nvSpPr>
          <p:cNvPr id="77827" name="Rectangle 4"/>
          <p:cNvSpPr>
            <a:spLocks noChangeArrowheads="1"/>
          </p:cNvSpPr>
          <p:nvPr/>
        </p:nvSpPr>
        <p:spPr bwMode="auto">
          <a:xfrm>
            <a:off x="0" y="2273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zh-TW" b="0"/>
          </a:p>
        </p:txBody>
      </p:sp>
      <p:graphicFrame>
        <p:nvGraphicFramePr>
          <p:cNvPr id="82018" name="Group 98"/>
          <p:cNvGraphicFramePr>
            <a:graphicFrameLocks noGrp="1"/>
          </p:cNvGraphicFramePr>
          <p:nvPr/>
        </p:nvGraphicFramePr>
        <p:xfrm>
          <a:off x="2484438" y="1916113"/>
          <a:ext cx="4464050" cy="731838"/>
        </p:xfrm>
        <a:graphic>
          <a:graphicData uri="http://schemas.openxmlformats.org/drawingml/2006/table">
            <a:tbl>
              <a:tblPr/>
              <a:tblGrid>
                <a:gridCol w="2336800"/>
                <a:gridCol w="2127250"/>
              </a:tblGrid>
              <a:tr h="3659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 month loan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1200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4.2 month CD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1000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59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       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marT="45740" marB="45740"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7839" name="Rectangle 32"/>
          <p:cNvSpPr>
            <a:spLocks noChangeArrowheads="1"/>
          </p:cNvSpPr>
          <p:nvPr/>
        </p:nvSpPr>
        <p:spPr bwMode="auto">
          <a:xfrm>
            <a:off x="0" y="32464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342900"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zh-TW" b="0"/>
          </a:p>
        </p:txBody>
      </p:sp>
      <p:graphicFrame>
        <p:nvGraphicFramePr>
          <p:cNvPr id="82015" name="Group 95"/>
          <p:cNvGraphicFramePr>
            <a:graphicFrameLocks noGrp="1"/>
          </p:cNvGraphicFramePr>
          <p:nvPr/>
        </p:nvGraphicFramePr>
        <p:xfrm>
          <a:off x="2411413" y="3284538"/>
          <a:ext cx="4608512" cy="762000"/>
        </p:xfrm>
        <a:graphic>
          <a:graphicData uri="http://schemas.openxmlformats.org/drawingml/2006/table">
            <a:tbl>
              <a:tblPr/>
              <a:tblGrid>
                <a:gridCol w="2490787"/>
                <a:gridCol w="2117725"/>
              </a:tblGrid>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 month    10</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4.2 month       10</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82016" name="Group 96"/>
          <p:cNvGraphicFramePr>
            <a:graphicFrameLocks noGrp="1"/>
          </p:cNvGraphicFramePr>
          <p:nvPr/>
        </p:nvGraphicFramePr>
        <p:xfrm>
          <a:off x="2411413" y="4652963"/>
          <a:ext cx="4681537" cy="935037"/>
        </p:xfrm>
        <a:graphic>
          <a:graphicData uri="http://schemas.openxmlformats.org/drawingml/2006/table">
            <a:tbl>
              <a:tblPr/>
              <a:tblGrid>
                <a:gridCol w="2501900"/>
                <a:gridCol w="2179637"/>
              </a:tblGrid>
              <a:tr h="422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6 month loan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1200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7.2 month   10</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127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equity      </a:t>
                      </a:r>
                      <a:r>
                        <a:rPr kumimoji="1" lang="en-US" altLang="zh-TW" sz="1800" b="0" i="0" u="none" strike="noStrike" cap="none" normalizeH="0" baseline="0" smtClean="0">
                          <a:ln>
                            <a:noFill/>
                          </a:ln>
                          <a:solidFill>
                            <a:schemeClr val="tx1"/>
                          </a:solidFill>
                          <a:effectLst/>
                          <a:latin typeface="新細明體" charset="-120"/>
                          <a:ea typeface="新細明體" charset="-120"/>
                          <a:cs typeface="Times New Roman" pitchFamily="18" charset="0"/>
                        </a:rPr>
                        <a:t>200</a:t>
                      </a:r>
                      <a:endParaRPr kumimoji="1" lang="en-US" altLang="zh-TW" sz="1800" b="0" i="0" u="none" strike="noStrike" cap="none" normalizeH="0" baseline="0" smtClean="0">
                        <a:ln>
                          <a:noFill/>
                        </a:ln>
                        <a:solidFill>
                          <a:schemeClr val="tx1"/>
                        </a:solidFill>
                        <a:effectLst/>
                        <a:latin typeface="Arial" charset="0"/>
                        <a:ea typeface="新細明體" charset="-120"/>
                      </a:endParaRPr>
                    </a:p>
                  </a:txBody>
                  <a:tcPr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7862" name="Rectangle 88"/>
          <p:cNvSpPr>
            <a:spLocks noChangeArrowheads="1"/>
          </p:cNvSpPr>
          <p:nvPr/>
        </p:nvSpPr>
        <p:spPr bwMode="auto">
          <a:xfrm>
            <a:off x="0" y="4583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hangingPunct="1"/>
            <a:endParaRPr lang="zh-TW" altLang="zh-TW" b="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188913"/>
            <a:ext cx="9144000" cy="1511300"/>
          </a:xfrm>
        </p:spPr>
        <p:txBody>
          <a:bodyPr>
            <a:normAutofit fontScale="90000"/>
          </a:bodyPr>
          <a:lstStyle/>
          <a:p>
            <a:pPr eaLnBrk="1" fontAlgn="auto" hangingPunct="1">
              <a:spcAft>
                <a:spcPts val="0"/>
              </a:spcAft>
              <a:defRPr/>
            </a:pPr>
            <a:r>
              <a:rPr lang="zh-TW" altLang="en-US" sz="3600" b="1" dirty="0" smtClean="0">
                <a:solidFill>
                  <a:schemeClr val="tx2">
                    <a:satMod val="130000"/>
                  </a:schemeClr>
                </a:solidFill>
              </a:rPr>
              <a:t>銀行內部的利率風險管理</a:t>
            </a:r>
            <a:r>
              <a:rPr lang="en-US" altLang="zh-TW" sz="3600" b="1" dirty="0" smtClean="0">
                <a:solidFill>
                  <a:schemeClr val="tx2">
                    <a:satMod val="130000"/>
                  </a:schemeClr>
                </a:solidFill>
              </a:rPr>
              <a:t>-</a:t>
            </a:r>
            <a:r>
              <a:rPr lang="zh-TW" altLang="en-US" sz="3600" b="1" dirty="0" smtClean="0">
                <a:solidFill>
                  <a:schemeClr val="tx2">
                    <a:satMod val="130000"/>
                  </a:schemeClr>
                </a:solidFill>
              </a:rPr>
              <a:t>資產與負債管理委員會</a:t>
            </a:r>
            <a:r>
              <a:rPr lang="zh-TW" altLang="en-US" sz="3600" dirty="0" smtClean="0">
                <a:solidFill>
                  <a:schemeClr val="tx2">
                    <a:satMod val="130000"/>
                  </a:schemeClr>
                </a:solidFill>
              </a:rPr>
              <a:t/>
            </a:r>
            <a:br>
              <a:rPr lang="zh-TW" altLang="en-US" sz="3600" dirty="0" smtClean="0">
                <a:solidFill>
                  <a:schemeClr val="tx2">
                    <a:satMod val="130000"/>
                  </a:schemeClr>
                </a:solidFill>
              </a:rPr>
            </a:br>
            <a:r>
              <a:rPr lang="en-US" altLang="zh-TW" sz="3600" dirty="0" smtClean="0">
                <a:solidFill>
                  <a:schemeClr val="tx2">
                    <a:satMod val="130000"/>
                  </a:schemeClr>
                </a:solidFill>
              </a:rPr>
              <a:t>Asset and liability management committee (ALCO)</a:t>
            </a:r>
          </a:p>
        </p:txBody>
      </p:sp>
      <p:sp>
        <p:nvSpPr>
          <p:cNvPr id="78851" name="Rectangle 3"/>
          <p:cNvSpPr>
            <a:spLocks noGrp="1" noChangeArrowheads="1"/>
          </p:cNvSpPr>
          <p:nvPr>
            <p:ph idx="1"/>
          </p:nvPr>
        </p:nvSpPr>
        <p:spPr>
          <a:xfrm>
            <a:off x="457200" y="2362200"/>
            <a:ext cx="8229600" cy="3763963"/>
          </a:xfrm>
        </p:spPr>
        <p:txBody>
          <a:bodyPr/>
          <a:lstStyle/>
          <a:p>
            <a:pPr eaLnBrk="1" hangingPunct="1"/>
            <a:r>
              <a:rPr lang="zh-TW" altLang="en-US" smtClean="0"/>
              <a:t>站在整體銀行經營成敗的高度，綜觀全局、制定政策並協調各部門做出妥適經營策略 </a:t>
            </a:r>
            <a:r>
              <a:rPr lang="en-US" altLang="zh-TW" smtClean="0"/>
              <a:t>. </a:t>
            </a:r>
          </a:p>
          <a:p>
            <a:pPr eaLnBrk="1" hangingPunct="1"/>
            <a:r>
              <a:rPr lang="zh-TW" altLang="en-US" smtClean="0"/>
              <a:t>因應利率風險所帶來的影響也是</a:t>
            </a:r>
            <a:r>
              <a:rPr lang="en-US" altLang="zh-TW" smtClean="0"/>
              <a:t>ALCO</a:t>
            </a:r>
            <a:r>
              <a:rPr lang="zh-TW" altLang="en-US" smtClean="0"/>
              <a:t>的職責之一 </a:t>
            </a:r>
            <a:r>
              <a:rPr lang="en-US" altLang="zh-TW" smtClean="0"/>
              <a:t>.</a:t>
            </a:r>
          </a:p>
          <a:p>
            <a:pPr eaLnBrk="1" hangingPunct="1"/>
            <a:endParaRPr lang="en-US" altLang="zh-TW" smtClean="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827088" y="304800"/>
            <a:ext cx="8316912" cy="1755775"/>
          </a:xfrm>
        </p:spPr>
        <p:txBody>
          <a:bodyPr/>
          <a:lstStyle/>
          <a:p>
            <a:pPr eaLnBrk="1" fontAlgn="auto" hangingPunct="1">
              <a:lnSpc>
                <a:spcPct val="90000"/>
              </a:lnSpc>
              <a:spcAft>
                <a:spcPts val="0"/>
              </a:spcAft>
              <a:defRPr/>
            </a:pPr>
            <a:r>
              <a:rPr lang="zh-TW" altLang="en-US" sz="4000" dirty="0" smtClean="0">
                <a:solidFill>
                  <a:schemeClr val="tx2">
                    <a:satMod val="130000"/>
                  </a:schemeClr>
                </a:solidFill>
              </a:rPr>
              <a:t>資產與負債管理 </a:t>
            </a:r>
            <a:br>
              <a:rPr lang="zh-TW" altLang="en-US" sz="4000" dirty="0" smtClean="0">
                <a:solidFill>
                  <a:schemeClr val="tx2">
                    <a:satMod val="130000"/>
                  </a:schemeClr>
                </a:solidFill>
              </a:rPr>
            </a:br>
            <a:r>
              <a:rPr lang="en-US" altLang="zh-TW" sz="3600" dirty="0" smtClean="0">
                <a:solidFill>
                  <a:schemeClr val="tx2">
                    <a:satMod val="130000"/>
                  </a:schemeClr>
                </a:solidFill>
              </a:rPr>
              <a:t>(Asset and Liability Management, ALM)</a:t>
            </a:r>
            <a:r>
              <a:rPr lang="en-US" altLang="zh-TW" sz="4000" dirty="0" smtClean="0">
                <a:solidFill>
                  <a:schemeClr val="tx2">
                    <a:satMod val="130000"/>
                  </a:schemeClr>
                </a:solidFill>
              </a:rPr>
              <a:t> </a:t>
            </a:r>
            <a:r>
              <a:rPr lang="en-US" altLang="zh-TW" sz="4000" dirty="0" smtClean="0">
                <a:solidFill>
                  <a:srgbClr val="000099"/>
                </a:solidFill>
              </a:rPr>
              <a:t>. </a:t>
            </a:r>
          </a:p>
        </p:txBody>
      </p:sp>
      <p:sp>
        <p:nvSpPr>
          <p:cNvPr id="79875" name="Rectangle 3"/>
          <p:cNvSpPr>
            <a:spLocks noGrp="1" noChangeArrowheads="1"/>
          </p:cNvSpPr>
          <p:nvPr>
            <p:ph type="body" idx="4294967295"/>
          </p:nvPr>
        </p:nvSpPr>
        <p:spPr>
          <a:xfrm>
            <a:off x="827088" y="2492375"/>
            <a:ext cx="8077200" cy="3278188"/>
          </a:xfrm>
        </p:spPr>
        <p:txBody>
          <a:bodyPr/>
          <a:lstStyle/>
          <a:p>
            <a:pPr eaLnBrk="1" hangingPunct="1">
              <a:lnSpc>
                <a:spcPct val="150000"/>
              </a:lnSpc>
            </a:pPr>
            <a:r>
              <a:rPr lang="en-US" altLang="zh-TW" smtClean="0"/>
              <a:t>ALCO</a:t>
            </a:r>
            <a:r>
              <a:rPr lang="zh-TW" altLang="en-US" smtClean="0"/>
              <a:t>首先對市場利率走勢做出研判，並對銀行的資產與負債結構以及表外操作現況進行了解，進而訂出操作目標，儘可能的排除利率風險所造成的巨大損失 </a:t>
            </a:r>
            <a:r>
              <a:rPr lang="en-US" altLang="zh-TW" i="1" smtClean="0">
                <a:solidFill>
                  <a:srgbClr val="000099"/>
                </a:solidFill>
              </a:rPr>
              <a:t>.</a:t>
            </a:r>
          </a:p>
        </p:txBody>
      </p:sp>
    </p:spTree>
  </p:cSld>
  <p:clrMapOvr>
    <a:masterClrMapping/>
  </p:clrMapOvr>
  <p:transition>
    <p:random/>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850" y="274638"/>
            <a:ext cx="8610600" cy="1570037"/>
          </a:xfrm>
        </p:spPr>
        <p:txBody>
          <a:bodyPr>
            <a:noAutofit/>
          </a:bodyPr>
          <a:lstStyle/>
          <a:p>
            <a:pPr>
              <a:defRPr/>
            </a:pPr>
            <a:r>
              <a:rPr lang="zh-TW" altLang="en-US" sz="3600" dirty="0" smtClean="0"/>
              <a:t>監理機關對利率風險的監督</a:t>
            </a:r>
            <a:r>
              <a:rPr lang="en-US" altLang="zh-TW" sz="3600" dirty="0" smtClean="0"/>
              <a:t>-</a:t>
            </a:r>
            <a:r>
              <a:rPr lang="en-US" altLang="zh-TW" sz="2800" dirty="0" smtClean="0"/>
              <a:t/>
            </a:r>
            <a:br>
              <a:rPr lang="en-US" altLang="zh-TW" sz="2800" dirty="0" smtClean="0"/>
            </a:br>
            <a:r>
              <a:rPr lang="zh-TW" altLang="en-US" sz="2400" dirty="0" smtClean="0"/>
              <a:t>巴塞爾銀行監理委員會</a:t>
            </a:r>
            <a:r>
              <a:rPr lang="en-US" altLang="zh-TW" sz="2400" dirty="0" smtClean="0"/>
              <a:t>2004 </a:t>
            </a:r>
            <a:r>
              <a:rPr lang="zh-TW" altLang="en-US" sz="2400" dirty="0" smtClean="0"/>
              <a:t>年</a:t>
            </a:r>
            <a:r>
              <a:rPr lang="en-US" altLang="zh-TW" sz="2400" dirty="0" smtClean="0"/>
              <a:t>7 </a:t>
            </a:r>
            <a:r>
              <a:rPr lang="zh-TW" altLang="en-US" sz="2400" dirty="0" smtClean="0"/>
              <a:t>月發布之“</a:t>
            </a:r>
            <a:r>
              <a:rPr lang="en-US" altLang="zh-TW" sz="2400" dirty="0" smtClean="0"/>
              <a:t>Principles for the Management and Supervision of Interest Rate Risk”</a:t>
            </a:r>
            <a:endParaRPr lang="zh-TW" altLang="en-US" sz="2400" dirty="0"/>
          </a:p>
        </p:txBody>
      </p:sp>
      <p:sp>
        <p:nvSpPr>
          <p:cNvPr id="80899" name="內容版面配置區 2"/>
          <p:cNvSpPr>
            <a:spLocks noGrp="1"/>
          </p:cNvSpPr>
          <p:nvPr>
            <p:ph idx="1"/>
          </p:nvPr>
        </p:nvSpPr>
        <p:spPr>
          <a:xfrm>
            <a:off x="539750" y="1844675"/>
            <a:ext cx="8394700" cy="4800600"/>
          </a:xfrm>
        </p:spPr>
        <p:txBody>
          <a:bodyPr/>
          <a:lstStyle/>
          <a:p>
            <a:pPr>
              <a:buFont typeface="Wingdings" pitchFamily="2" charset="2"/>
              <a:buChar char="l"/>
            </a:pPr>
            <a:r>
              <a:rPr lang="zh-TW" altLang="en-US" smtClean="0"/>
              <a:t>建立一套申報制度以收集銀行風險暴額、到期日或重定價日等資料</a:t>
            </a:r>
            <a:endParaRPr lang="en-US" altLang="zh-TW" smtClean="0"/>
          </a:p>
          <a:p>
            <a:pPr lvl="1">
              <a:buFont typeface="Wingdings" pitchFamily="2" charset="2"/>
              <a:buChar char="Ø"/>
            </a:pPr>
            <a:r>
              <a:rPr lang="zh-TW" altLang="en-US" smtClean="0"/>
              <a:t>時間帶</a:t>
            </a:r>
            <a:r>
              <a:rPr lang="en-US" altLang="zh-TW" b="1" smtClean="0"/>
              <a:t>(Time bands)-</a:t>
            </a:r>
            <a:r>
              <a:rPr lang="zh-TW" altLang="en-US" smtClean="0"/>
              <a:t>重定價日</a:t>
            </a:r>
            <a:endParaRPr lang="en-US" altLang="zh-TW" smtClean="0"/>
          </a:p>
          <a:p>
            <a:pPr lvl="1">
              <a:buFont typeface="Wingdings" pitchFamily="2" charset="2"/>
              <a:buChar char="Ø"/>
            </a:pPr>
            <a:r>
              <a:rPr lang="zh-TW" altLang="en-US" smtClean="0"/>
              <a:t>部位項目</a:t>
            </a:r>
            <a:r>
              <a:rPr lang="en-US" altLang="zh-TW" b="1" smtClean="0"/>
              <a:t>(items)-</a:t>
            </a:r>
            <a:r>
              <a:rPr lang="zh-TW" altLang="en-US" smtClean="0"/>
              <a:t>應能涵蓋所有利率敏感性資產、負債及表外項目部位</a:t>
            </a:r>
            <a:endParaRPr lang="en-US" altLang="zh-TW" smtClean="0"/>
          </a:p>
          <a:p>
            <a:pPr lvl="1">
              <a:buFont typeface="Wingdings" pitchFamily="2" charset="2"/>
              <a:buChar char="Ø"/>
            </a:pPr>
            <a:r>
              <a:rPr lang="zh-TW" altLang="en-US" smtClean="0"/>
              <a:t>銀行自己的利率風險衡量值</a:t>
            </a:r>
            <a:endParaRPr lang="en-US" altLang="zh-TW" smtClean="0"/>
          </a:p>
          <a:p>
            <a:r>
              <a:rPr lang="zh-TW" altLang="en-US" smtClean="0"/>
              <a:t>監理分析</a:t>
            </a:r>
            <a:endParaRPr lang="en-US" altLang="zh-TW" smtClean="0"/>
          </a:p>
          <a:p>
            <a:pPr lvl="1"/>
            <a:r>
              <a:rPr lang="zh-TW" altLang="en-US" smtClean="0"/>
              <a:t>監理機關量化分析的重點，在於利率變動對目前盈餘或銀行所持部位經濟價值的影響</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87450" y="274638"/>
            <a:ext cx="7747000" cy="633412"/>
          </a:xfrm>
        </p:spPr>
        <p:txBody>
          <a:bodyPr>
            <a:normAutofit fontScale="90000"/>
          </a:bodyPr>
          <a:lstStyle/>
          <a:p>
            <a:pPr>
              <a:defRPr/>
            </a:pPr>
            <a:r>
              <a:rPr lang="zh-TW" altLang="en-US" dirty="0" smtClean="0"/>
              <a:t>標準化利率風險震盪</a:t>
            </a:r>
            <a:endParaRPr lang="zh-TW" altLang="en-US" dirty="0"/>
          </a:p>
        </p:txBody>
      </p:sp>
      <p:sp>
        <p:nvSpPr>
          <p:cNvPr id="81923" name="內容版面配置區 2"/>
          <p:cNvSpPr>
            <a:spLocks noGrp="1"/>
          </p:cNvSpPr>
          <p:nvPr>
            <p:ph idx="1"/>
          </p:nvPr>
        </p:nvSpPr>
        <p:spPr>
          <a:xfrm>
            <a:off x="0" y="981075"/>
            <a:ext cx="8934450" cy="5267325"/>
          </a:xfrm>
        </p:spPr>
        <p:txBody>
          <a:bodyPr/>
          <a:lstStyle/>
          <a:p>
            <a:r>
              <a:rPr lang="zh-TW" altLang="en-US" smtClean="0"/>
              <a:t>銀行應提供其內部系統對利率風險的衡量結果，其表達方法係採標準化利率震盪下對經濟價值變化相對於資本之影響數，其原則如下：</a:t>
            </a:r>
            <a:endParaRPr lang="en-US" altLang="zh-TW" smtClean="0"/>
          </a:p>
          <a:p>
            <a:pPr lvl="1"/>
            <a:r>
              <a:rPr lang="zh-TW" altLang="en-US" smtClean="0"/>
              <a:t>利率震盪應反映相當不尋常且極端不利的利率環境</a:t>
            </a:r>
          </a:p>
          <a:p>
            <a:pPr lvl="1"/>
            <a:r>
              <a:rPr lang="zh-TW" altLang="en-US" smtClean="0"/>
              <a:t>利率震盪的強度應足以涵蓋銀行資產與負債項目中嵌入性選擇權及曲度</a:t>
            </a:r>
            <a:r>
              <a:rPr lang="en-US" altLang="zh-TW" smtClean="0"/>
              <a:t>(convexity)</a:t>
            </a:r>
            <a:r>
              <a:rPr lang="zh-TW" altLang="en-US" smtClean="0"/>
              <a:t>的影響，以顯示隱含利率風險。</a:t>
            </a:r>
          </a:p>
          <a:p>
            <a:pPr lvl="1"/>
            <a:r>
              <a:rPr lang="zh-TW" altLang="en-US" smtClean="0"/>
              <a:t>利率震盪應簡單易懂且實際可行，亦可適用於銀行簿部位的單一利率路徑模擬分析模型</a:t>
            </a:r>
            <a:r>
              <a:rPr lang="en-US" altLang="zh-TW" smtClean="0"/>
              <a:t>(single-rate-path simulation</a:t>
            </a:r>
            <a:r>
              <a:rPr lang="zh-TW" altLang="en-US" smtClean="0"/>
              <a:t> </a:t>
            </a:r>
            <a:r>
              <a:rPr lang="en-US" altLang="zh-TW" smtClean="0"/>
              <a:t>models)</a:t>
            </a:r>
            <a:r>
              <a:rPr lang="zh-TW" altLang="en-US" smtClean="0"/>
              <a:t>及統計觀念的風險值模型</a:t>
            </a:r>
            <a:r>
              <a:rPr lang="en-US" altLang="zh-TW" smtClean="0"/>
              <a:t>(statistically driven value at risk models)</a:t>
            </a:r>
            <a:r>
              <a:rPr lang="zh-TW" altLang="en-US" smtClean="0"/>
              <a:t>等不同的方法</a:t>
            </a:r>
          </a:p>
          <a:p>
            <a:endParaRPr lang="zh-TW" altLang="en-US"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42988" y="274638"/>
            <a:ext cx="7891462" cy="706437"/>
          </a:xfrm>
        </p:spPr>
        <p:txBody>
          <a:bodyPr>
            <a:normAutofit fontScale="90000"/>
          </a:bodyPr>
          <a:lstStyle/>
          <a:p>
            <a:pPr>
              <a:defRPr/>
            </a:pPr>
            <a:r>
              <a:rPr lang="en-US" altLang="zh-TW" b="1" dirty="0" smtClean="0"/>
              <a:t>G10 </a:t>
            </a:r>
            <a:r>
              <a:rPr lang="zh-TW" altLang="en-US" b="1" dirty="0" smtClean="0"/>
              <a:t>國家的利率震盪選擇</a:t>
            </a:r>
            <a:endParaRPr lang="zh-TW" altLang="en-US" dirty="0"/>
          </a:p>
        </p:txBody>
      </p:sp>
      <p:sp>
        <p:nvSpPr>
          <p:cNvPr id="82947" name="內容版面配置區 2"/>
          <p:cNvSpPr>
            <a:spLocks noGrp="1"/>
          </p:cNvSpPr>
          <p:nvPr>
            <p:ph idx="1"/>
          </p:nvPr>
        </p:nvSpPr>
        <p:spPr>
          <a:xfrm>
            <a:off x="179388" y="981075"/>
            <a:ext cx="8713787" cy="5876925"/>
          </a:xfrm>
        </p:spPr>
        <p:txBody>
          <a:bodyPr/>
          <a:lstStyle/>
          <a:p>
            <a:r>
              <a:rPr lang="zh-TW" altLang="en-US" smtClean="0"/>
              <a:t>利率平行上漲或下跌</a:t>
            </a:r>
            <a:r>
              <a:rPr lang="en-US" altLang="zh-TW" smtClean="0"/>
              <a:t>200 </a:t>
            </a:r>
            <a:r>
              <a:rPr lang="zh-TW" altLang="en-US" smtClean="0"/>
              <a:t>基本點</a:t>
            </a:r>
            <a:endParaRPr lang="en-US" altLang="zh-TW" smtClean="0"/>
          </a:p>
          <a:p>
            <a:r>
              <a:rPr lang="zh-TW" altLang="en-US" smtClean="0"/>
              <a:t>以持有期間一年（</a:t>
            </a:r>
            <a:r>
              <a:rPr lang="en-US" altLang="zh-TW" smtClean="0"/>
              <a:t>240 </a:t>
            </a:r>
            <a:r>
              <a:rPr lang="zh-TW" altLang="en-US" smtClean="0"/>
              <a:t>個營業日）且觀察期最少</a:t>
            </a:r>
            <a:r>
              <a:rPr lang="en-US" altLang="zh-TW" smtClean="0"/>
              <a:t>5 </a:t>
            </a:r>
            <a:r>
              <a:rPr lang="zh-TW" altLang="en-US" smtClean="0"/>
              <a:t>年，利率變動在第</a:t>
            </a:r>
            <a:r>
              <a:rPr lang="en-US" altLang="zh-TW" smtClean="0"/>
              <a:t>1 </a:t>
            </a:r>
            <a:r>
              <a:rPr lang="zh-TW" altLang="en-US" smtClean="0"/>
              <a:t>個百分位等級及第</a:t>
            </a:r>
            <a:r>
              <a:rPr lang="en-US" altLang="zh-TW" smtClean="0"/>
              <a:t>99 </a:t>
            </a:r>
            <a:r>
              <a:rPr lang="zh-TW" altLang="en-US" smtClean="0"/>
              <a:t>個百分位等級者</a:t>
            </a:r>
            <a:endParaRPr lang="en-US" altLang="zh-TW" smtClean="0"/>
          </a:p>
          <a:p>
            <a:pPr lvl="1"/>
            <a:r>
              <a:rPr lang="zh-TW" altLang="en-US" smtClean="0"/>
              <a:t>選擇持有期間一年（</a:t>
            </a:r>
            <a:r>
              <a:rPr lang="en-US" altLang="zh-TW" smtClean="0"/>
              <a:t>240 </a:t>
            </a:r>
            <a:r>
              <a:rPr lang="zh-TW" altLang="en-US" smtClean="0"/>
              <a:t>個營業日）係基於實務目的，且認為大部分銀行均能於一年內重組或規避其部位風險</a:t>
            </a:r>
            <a:endParaRPr lang="en-US" altLang="zh-TW" smtClean="0"/>
          </a:p>
          <a:p>
            <a:pPr lvl="1"/>
            <a:r>
              <a:rPr lang="en-US" altLang="zh-TW" smtClean="0"/>
              <a:t>5 </a:t>
            </a:r>
            <a:r>
              <a:rPr lang="zh-TW" altLang="en-US" smtClean="0"/>
              <a:t>年觀察期最少需要</a:t>
            </a:r>
            <a:r>
              <a:rPr lang="en-US" altLang="zh-TW" smtClean="0"/>
              <a:t>6 </a:t>
            </a:r>
            <a:r>
              <a:rPr lang="zh-TW" altLang="en-US" smtClean="0"/>
              <a:t>年的歷史資料，才能計算一年持有期間之利率移動差異</a:t>
            </a:r>
            <a:endParaRPr lang="en-US" altLang="zh-TW" smtClean="0"/>
          </a:p>
          <a:p>
            <a:r>
              <a:rPr lang="zh-TW" altLang="en-US" smtClean="0"/>
              <a:t>銀行應對占銀行簿資產或負債</a:t>
            </a:r>
            <a:r>
              <a:rPr lang="en-US" altLang="zh-TW" smtClean="0"/>
              <a:t>5 </a:t>
            </a:r>
            <a:r>
              <a:rPr lang="zh-TW" altLang="en-US" smtClean="0"/>
              <a:t>％以上的幣別，利用前述方法論所計算之利率震盪，個別進行類似分析</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188" y="274638"/>
            <a:ext cx="8323262" cy="1143000"/>
          </a:xfrm>
        </p:spPr>
        <p:txBody>
          <a:bodyPr>
            <a:normAutofit fontScale="90000"/>
          </a:bodyPr>
          <a:lstStyle/>
          <a:p>
            <a:pPr>
              <a:defRPr/>
            </a:pPr>
            <a:r>
              <a:rPr lang="zh-TW" altLang="en-US" dirty="0" smtClean="0"/>
              <a:t>利率風險資本計提之標準計算程序</a:t>
            </a:r>
            <a:endParaRPr lang="zh-TW" altLang="en-US" dirty="0"/>
          </a:p>
        </p:txBody>
      </p:sp>
      <p:sp>
        <p:nvSpPr>
          <p:cNvPr id="83971" name="內容版面配置區 2"/>
          <p:cNvSpPr>
            <a:spLocks noGrp="1"/>
          </p:cNvSpPr>
          <p:nvPr>
            <p:ph idx="1"/>
          </p:nvPr>
        </p:nvSpPr>
        <p:spPr>
          <a:xfrm>
            <a:off x="468313" y="1447800"/>
            <a:ext cx="8466137" cy="4800600"/>
          </a:xfrm>
        </p:spPr>
        <p:txBody>
          <a:bodyPr/>
          <a:lstStyle/>
          <a:p>
            <a:r>
              <a:rPr lang="zh-TW" altLang="en-US" smtClean="0"/>
              <a:t>先抵銷各時間帶內之長短部位，求得該時間帶單一的長部位或短部位</a:t>
            </a:r>
            <a:endParaRPr lang="en-US" altLang="zh-TW" smtClean="0"/>
          </a:p>
          <a:p>
            <a:r>
              <a:rPr lang="zh-TW" altLang="en-US" smtClean="0"/>
              <a:t>依照不同時間帶所反應利率敏感性之權數，對前項長短部位進行加權計算</a:t>
            </a:r>
            <a:endParaRPr lang="en-US" altLang="zh-TW" smtClean="0"/>
          </a:p>
          <a:p>
            <a:r>
              <a:rPr lang="zh-TW" altLang="en-US" smtClean="0"/>
              <a:t>在長短部位互抵後，將加權後部位加總求得某一幣別銀行簿加權淨長部位或淨短部位。</a:t>
            </a:r>
            <a:endParaRPr lang="en-US" altLang="zh-TW" smtClean="0"/>
          </a:p>
          <a:p>
            <a:r>
              <a:rPr lang="zh-TW" altLang="en-US" smtClean="0"/>
              <a:t>將各幣別銀行簿加權淨長部位或淨短部位加總後，求得整體銀行簿之加權部位。</a:t>
            </a:r>
          </a:p>
          <a:p>
            <a:r>
              <a:rPr lang="zh-TW" altLang="en-US" smtClean="0"/>
              <a:t>將整體銀行簿加權部位與資本連結。</a:t>
            </a:r>
            <a:endParaRPr lang="en-US" altLang="zh-TW" smtClean="0"/>
          </a:p>
          <a:p>
            <a:endParaRPr lang="zh-TW" altLang="en-US" smtClean="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30175"/>
            <a:ext cx="7488238"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5902</TotalTime>
  <Words>8289</Words>
  <Application>Microsoft Office PowerPoint</Application>
  <PresentationFormat>如螢幕大小 (4:3)</PresentationFormat>
  <Paragraphs>1874</Paragraphs>
  <Slides>77</Slides>
  <Notes>5</Notes>
  <HiddenSlides>0</HiddenSlides>
  <MMClips>0</MMClips>
  <ScaleCrop>false</ScaleCrop>
  <HeadingPairs>
    <vt:vector size="8" baseType="variant">
      <vt:variant>
        <vt:lpstr>使用字型</vt:lpstr>
      </vt:variant>
      <vt:variant>
        <vt:i4>13</vt:i4>
      </vt:variant>
      <vt:variant>
        <vt:lpstr>佈景主題</vt:lpstr>
      </vt:variant>
      <vt:variant>
        <vt:i4>1</vt:i4>
      </vt:variant>
      <vt:variant>
        <vt:lpstr>內嵌 OLE 伺服程式</vt:lpstr>
      </vt:variant>
      <vt:variant>
        <vt:i4>2</vt:i4>
      </vt:variant>
      <vt:variant>
        <vt:lpstr>投影片標題</vt:lpstr>
      </vt:variant>
      <vt:variant>
        <vt:i4>77</vt:i4>
      </vt:variant>
    </vt:vector>
  </HeadingPairs>
  <TitlesOfParts>
    <vt:vector size="93" baseType="lpstr">
      <vt:lpstr>Arial</vt:lpstr>
      <vt:lpstr>新細明體</vt:lpstr>
      <vt:lpstr>Gill Sans MT</vt:lpstr>
      <vt:lpstr>微軟正黑體</vt:lpstr>
      <vt:lpstr>Wingdings 2</vt:lpstr>
      <vt:lpstr>Verdana</vt:lpstr>
      <vt:lpstr>Calibri</vt:lpstr>
      <vt:lpstr>华文中宋</vt:lpstr>
      <vt:lpstr>SimSun</vt:lpstr>
      <vt:lpstr>Wingdings</vt:lpstr>
      <vt:lpstr>Symbol</vt:lpstr>
      <vt:lpstr>Times New Roman</vt:lpstr>
      <vt:lpstr>細明體</vt:lpstr>
      <vt:lpstr>夏至</vt:lpstr>
      <vt:lpstr>Microsoft 方程式編輯器 3.0</vt:lpstr>
      <vt:lpstr>Microsoft Equation 3.0</vt:lpstr>
      <vt:lpstr>第七章  利率風險與資產負債管理</vt:lpstr>
      <vt:lpstr>利率風險-美國儲貸協會的破產</vt:lpstr>
      <vt:lpstr>美國儲貸協會的破產</vt:lpstr>
      <vt:lpstr>美國儲貸協會的破產</vt:lpstr>
      <vt:lpstr>政府的作為</vt:lpstr>
      <vt:lpstr>政府的作為</vt:lpstr>
      <vt:lpstr>最終處裡模式</vt:lpstr>
      <vt:lpstr>人壽保險公司的利率風險</vt:lpstr>
      <vt:lpstr>日本市場利率</vt:lpstr>
      <vt:lpstr>日本喪失清償能力的前4家人壽保險公司的處理過程</vt:lpstr>
      <vt:lpstr>在法院監度下進行重整</vt:lpstr>
      <vt:lpstr>日本喪失清償能力的後4家人壽保險公司的處理過程</vt:lpstr>
      <vt:lpstr>為什麼日本在處理後4家壽險公司時，要保人保障機構的資金援助額度迅速縮減為零</vt:lpstr>
      <vt:lpstr>資產與負債管理委員會 Asset and liability management committee (ALCO)</vt:lpstr>
      <vt:lpstr>資產與負債管理  (Asset and Liability Management, ALM) . </vt:lpstr>
      <vt:lpstr>銀行的利率風險分析</vt:lpstr>
      <vt:lpstr>躲避利率風險工具</vt:lpstr>
      <vt:lpstr>靜態資金缺口模型  (Maturity Gap) </vt:lpstr>
      <vt:lpstr>靜態資金缺口模型</vt:lpstr>
      <vt:lpstr>資金缺口管理策略</vt:lpstr>
      <vt:lpstr>缺點 </vt:lpstr>
      <vt:lpstr>PowerPoint 簡報</vt:lpstr>
      <vt:lpstr>某銀行利率敏感性資產負債分析表</vt:lpstr>
      <vt:lpstr>利率敏感性資產負債分析表</vt:lpstr>
      <vt:lpstr>例 6.1 </vt:lpstr>
      <vt:lpstr>拿掉利率同比率變化以及缺口不變的限制</vt:lpstr>
      <vt:lpstr>利率、數量混合分析</vt:lpstr>
      <vt:lpstr>AVERAGE BALANCES, INTEREST, AND YIELDS</vt:lpstr>
      <vt:lpstr>利率、數量混合分析舉例</vt:lpstr>
      <vt:lpstr>存續期間 (duration) </vt:lpstr>
      <vt:lpstr>例6.2</vt:lpstr>
      <vt:lpstr>PowerPoint 簡報</vt:lpstr>
      <vt:lpstr>存續期間就是利率風險指標</vt:lpstr>
      <vt:lpstr>影響存續期間的因素 </vt:lpstr>
      <vt:lpstr>存續期間缺口 (Duration Gap)</vt:lpstr>
      <vt:lpstr>策略</vt:lpstr>
      <vt:lpstr>積極性策略</vt:lpstr>
      <vt:lpstr>資本比率免疫策略 </vt:lpstr>
      <vt:lpstr>存續期間缺口缺點</vt:lpstr>
      <vt:lpstr>保險業存續期間缺口避險通常會失敗 - David F. Babbel</vt:lpstr>
      <vt:lpstr>ALM 模擬分析</vt:lpstr>
      <vt:lpstr>模擬步驟 </vt:lpstr>
      <vt:lpstr>例6.3 NII模擬</vt:lpstr>
      <vt:lpstr>解答1-利率不變與利率上漲1%之比較 </vt:lpstr>
      <vt:lpstr>解答2-NII模擬1 </vt:lpstr>
      <vt:lpstr>解答3-NII模擬2 </vt:lpstr>
      <vt:lpstr>例6.4 資本市值的利率風險</vt:lpstr>
      <vt:lpstr>PowerPoint 簡報</vt:lpstr>
      <vt:lpstr>利率上漲1%對資本市值的影響 </vt:lpstr>
      <vt:lpstr>凸性效果</vt:lpstr>
      <vt:lpstr>安全區（Safety Zone）定義 </vt:lpstr>
      <vt:lpstr>根據例6.3對NII的模擬，並將模擬期間改為全年，若銀行發行的CD為4.2個月到期</vt:lpstr>
      <vt:lpstr>CD期限在4.5個月之資本市值的變量 </vt:lpstr>
      <vt:lpstr>CD期限在7.2個月之資本市值的變量 </vt:lpstr>
      <vt:lpstr>資本市值模擬1 </vt:lpstr>
      <vt:lpstr>資本市值模擬2 </vt:lpstr>
      <vt:lpstr>利率上升1%時，發行不同月份CD之效果 </vt:lpstr>
      <vt:lpstr>策略3與策略8比較 </vt:lpstr>
      <vt:lpstr>策略3與策略8比較</vt:lpstr>
      <vt:lpstr>利率上漲1%對資本市值的影響 </vt:lpstr>
      <vt:lpstr>凸性效果</vt:lpstr>
      <vt:lpstr>安全區（Safety Zone）定義 </vt:lpstr>
      <vt:lpstr>根據例6.3對NII的模擬，並將模擬期間改為全年，若銀行發行的CD為4.2個月到期</vt:lpstr>
      <vt:lpstr>CD期限在4.5個月之資本市值的變量 </vt:lpstr>
      <vt:lpstr>CD期限在7.2個月之資本市值的變量 </vt:lpstr>
      <vt:lpstr>資本市值模擬1 </vt:lpstr>
      <vt:lpstr>資本市值模擬2 </vt:lpstr>
      <vt:lpstr>利率上升1%時，發行不同月份CD之效果 </vt:lpstr>
      <vt:lpstr>策略3與策略8比較 </vt:lpstr>
      <vt:lpstr>策略3與策略8比較</vt:lpstr>
      <vt:lpstr>銀行內部的利率風險管理-資產與負債管理委員會 Asset and liability management committee (ALCO)</vt:lpstr>
      <vt:lpstr>資產與負債管理  (Asset and Liability Management, ALM) . </vt:lpstr>
      <vt:lpstr>監理機關對利率風險的監督- 巴塞爾銀行監理委員會2004 年7 月發布之“Principles for the Management and Supervision of Interest Rate Risk”</vt:lpstr>
      <vt:lpstr>標準化利率風險震盪</vt:lpstr>
      <vt:lpstr>G10 國家的利率震盪選擇</vt:lpstr>
      <vt:lpstr>利率風險資本計提之標準計算程序</vt:lpstr>
      <vt:lpstr>PowerPoint 簡報</vt:lpstr>
    </vt:vector>
  </TitlesOfParts>
  <Company>CMT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第六章  利率風險與資產負債管理</dc:title>
  <dc:creator>kuas</dc:creator>
  <cp:lastModifiedBy>user</cp:lastModifiedBy>
  <cp:revision>139</cp:revision>
  <dcterms:created xsi:type="dcterms:W3CDTF">2009-10-17T01:15:46Z</dcterms:created>
  <dcterms:modified xsi:type="dcterms:W3CDTF">2015-11-16T09:59:14Z</dcterms:modified>
</cp:coreProperties>
</file>