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2" r:id="rId26"/>
    <p:sldId id="283" r:id="rId27"/>
    <p:sldId id="284" r:id="rId28"/>
    <p:sldId id="285" r:id="rId29"/>
    <p:sldId id="288" r:id="rId30"/>
    <p:sldId id="289" r:id="rId3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BEE56-5F77-4FC7-B704-092F6D6E8B78}" type="datetimeFigureOut">
              <a:rPr lang="zh-TW" altLang="en-US" smtClean="0"/>
              <a:t>2015/10/2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87F2B-6BBD-4241-82C8-AECE6FC09B46}" type="slidenum">
              <a:rPr lang="zh-TW" altLang="en-US" smtClean="0"/>
              <a:t>‹#›</a:t>
            </a:fld>
            <a:endParaRPr lang="zh-TW" altLang="en-US"/>
          </a:p>
        </p:txBody>
      </p:sp>
    </p:spTree>
    <p:extLst>
      <p:ext uri="{BB962C8B-B14F-4D97-AF65-F5344CB8AC3E}">
        <p14:creationId xmlns:p14="http://schemas.microsoft.com/office/powerpoint/2010/main" val="354054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B87F2B-6BBD-4241-82C8-AECE6FC09B46}" type="slidenum">
              <a:rPr lang="zh-TW" altLang="en-US" smtClean="0"/>
              <a:t>11</a:t>
            </a:fld>
            <a:endParaRPr lang="zh-TW" altLang="en-US"/>
          </a:p>
        </p:txBody>
      </p:sp>
    </p:spTree>
    <p:extLst>
      <p:ext uri="{BB962C8B-B14F-4D97-AF65-F5344CB8AC3E}">
        <p14:creationId xmlns:p14="http://schemas.microsoft.com/office/powerpoint/2010/main" val="164128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B87F2B-6BBD-4241-82C8-AECE6FC09B46}" type="slidenum">
              <a:rPr lang="zh-TW" altLang="en-US" smtClean="0"/>
              <a:t>12</a:t>
            </a:fld>
            <a:endParaRPr lang="zh-TW" altLang="en-US"/>
          </a:p>
        </p:txBody>
      </p:sp>
    </p:spTree>
    <p:extLst>
      <p:ext uri="{BB962C8B-B14F-4D97-AF65-F5344CB8AC3E}">
        <p14:creationId xmlns:p14="http://schemas.microsoft.com/office/powerpoint/2010/main" val="164128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C1A5ED6-C2C9-412F-B090-649010A28876}" type="datetime1">
              <a:rPr lang="zh-TW" altLang="en-US" smtClean="0"/>
              <a:t>2015/10/2</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7D2592-E6D1-4CC1-85DC-E916E8734A0D}"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788748-A792-4B1A-8771-7BA90ED6DAD0}" type="datetime1">
              <a:rPr lang="zh-TW" altLang="en-US" smtClean="0"/>
              <a:t>2015/10/2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7D2592-E6D1-4CC1-85DC-E916E8734A0D}"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BC0C59B9-7B5E-4365-80B8-7E2E2D48EFB6}" type="datetime1">
              <a:rPr lang="zh-TW" altLang="en-US" smtClean="0"/>
              <a:t>2015/10/2</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287D2592-E6D1-4CC1-85DC-E916E8734A0D}"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DD4A8FD-8DE7-4829-9649-AC212AA4A1C4}" type="datetime1">
              <a:rPr lang="zh-TW" altLang="en-US" smtClean="0"/>
              <a:t>2015/10/2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287D2592-E6D1-4CC1-85DC-E916E8734A0D}" type="slidenum">
              <a:rPr lang="zh-TW" altLang="en-US" smtClean="0"/>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50BE02C3-A946-43F4-8DD6-369B1163A258}" type="datetime1">
              <a:rPr lang="zh-TW" altLang="en-US" smtClean="0"/>
              <a:t>2015/10/2</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87D2592-E6D1-4CC1-85DC-E916E8734A0D}" type="slidenum">
              <a:rPr lang="zh-TW" altLang="en-US" smtClean="0"/>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ED1603A6-C3DE-4C8F-B6E0-33B30EA3A033}" type="datetime1">
              <a:rPr lang="zh-TW" altLang="en-US" smtClean="0"/>
              <a:t>2015/10/2</a:t>
            </a:fld>
            <a:endParaRPr lang="zh-TW" altLang="en-US"/>
          </a:p>
        </p:txBody>
      </p:sp>
      <p:sp>
        <p:nvSpPr>
          <p:cNvPr id="10" name="投影片編號版面配置區 9"/>
          <p:cNvSpPr>
            <a:spLocks noGrp="1"/>
          </p:cNvSpPr>
          <p:nvPr>
            <p:ph type="sldNum" sz="quarter" idx="16"/>
          </p:nvPr>
        </p:nvSpPr>
        <p:spPr/>
        <p:txBody>
          <a:bodyPr rtlCol="0"/>
          <a:lstStyle/>
          <a:p>
            <a:fld id="{287D2592-E6D1-4CC1-85DC-E916E8734A0D}" type="slidenum">
              <a:rPr lang="zh-TW" altLang="en-US" smtClean="0"/>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6E3F52C0-B78F-463B-9193-935DB520CE23}" type="datetime1">
              <a:rPr lang="zh-TW" altLang="en-US" smtClean="0"/>
              <a:t>2015/10/2</a:t>
            </a:fld>
            <a:endParaRPr lang="zh-TW" altLang="en-US"/>
          </a:p>
        </p:txBody>
      </p:sp>
      <p:sp>
        <p:nvSpPr>
          <p:cNvPr id="12" name="投影片編號版面配置區 11"/>
          <p:cNvSpPr>
            <a:spLocks noGrp="1"/>
          </p:cNvSpPr>
          <p:nvPr>
            <p:ph type="sldNum" sz="quarter" idx="16"/>
          </p:nvPr>
        </p:nvSpPr>
        <p:spPr/>
        <p:txBody>
          <a:bodyPr rtlCol="0"/>
          <a:lstStyle/>
          <a:p>
            <a:fld id="{287D2592-E6D1-4CC1-85DC-E916E8734A0D}" type="slidenum">
              <a:rPr lang="zh-TW" altLang="en-US" smtClean="0"/>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E353BB9D-91B8-4C5B-A3BC-1E23E0F846BC}" type="datetime1">
              <a:rPr lang="zh-TW" altLang="en-US" smtClean="0"/>
              <a:t>2015/10/2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287D2592-E6D1-4CC1-85DC-E916E8734A0D}"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18DEEA7-710A-494C-93EF-A4143F32ECFC}" type="datetime1">
              <a:rPr lang="zh-TW" altLang="en-US" smtClean="0"/>
              <a:t>2015/10/2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287D2592-E6D1-4CC1-85DC-E916E8734A0D}"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9AFF327-3E53-4636-BE50-35913E3EA3D5}" type="datetime1">
              <a:rPr lang="zh-TW" altLang="en-US" smtClean="0"/>
              <a:t>2015/10/2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287D2592-E6D1-4CC1-85DC-E916E8734A0D}" type="slidenum">
              <a:rPr lang="zh-TW" altLang="en-US" smtClean="0"/>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678C795B-8260-4769-BCFA-4F35E368ED88}" type="datetime1">
              <a:rPr lang="zh-TW" altLang="en-US" smtClean="0"/>
              <a:t>2015/10/2</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287D2592-E6D1-4CC1-85DC-E916E8734A0D}" type="slidenum">
              <a:rPr lang="zh-TW" altLang="en-US" smtClean="0"/>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592FD4-6EB9-428D-8795-DE4588E1F6D1}" type="datetime1">
              <a:rPr lang="zh-TW" altLang="en-US" smtClean="0"/>
              <a:t>2015/10/2</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87D2592-E6D1-4CC1-85DC-E916E8734A0D}"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3.wmf"/><Relationship Id="rId3" Type="http://schemas.openxmlformats.org/officeDocument/2006/relationships/tags" Target="../tags/tag2.xml"/><Relationship Id="rId7" Type="http://schemas.openxmlformats.org/officeDocument/2006/relationships/notesSlide" Target="../notesSlides/notesSlide1.xml"/><Relationship Id="rId12" Type="http://schemas.openxmlformats.org/officeDocument/2006/relationships/oleObject" Target="../embeddings/oleObject7.bin"/><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slideLayout" Target="../slideLayouts/slideLayout10.xml"/><Relationship Id="rId11" Type="http://schemas.openxmlformats.org/officeDocument/2006/relationships/image" Target="../media/image12.wmf"/><Relationship Id="rId5" Type="http://schemas.openxmlformats.org/officeDocument/2006/relationships/tags" Target="../tags/tag4.xml"/><Relationship Id="rId15" Type="http://schemas.openxmlformats.org/officeDocument/2006/relationships/image" Target="../media/image14.wmf"/><Relationship Id="rId10" Type="http://schemas.openxmlformats.org/officeDocument/2006/relationships/oleObject" Target="../embeddings/oleObject6.bin"/><Relationship Id="rId4" Type="http://schemas.openxmlformats.org/officeDocument/2006/relationships/tags" Target="../tags/tag3.xml"/><Relationship Id="rId9" Type="http://schemas.openxmlformats.org/officeDocument/2006/relationships/image" Target="../media/image11.wmf"/><Relationship Id="rId1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0.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17.bin"/><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59632" y="2276872"/>
            <a:ext cx="6477000" cy="1828800"/>
          </a:xfrm>
        </p:spPr>
        <p:txBody>
          <a:bodyPr anchor="ctr"/>
          <a:lstStyle/>
          <a:p>
            <a:pPr algn="ctr"/>
            <a:r>
              <a:rPr lang="zh-TW" altLang="en-US" dirty="0" smtClean="0">
                <a:latin typeface="標楷體" panose="03000509000000000000" pitchFamily="65" charset="-120"/>
                <a:ea typeface="標楷體" panose="03000509000000000000" pitchFamily="65" charset="-120"/>
              </a:rPr>
              <a:t>第三章 貨幣</a:t>
            </a:r>
            <a:r>
              <a:rPr lang="zh-TW" altLang="en-US" dirty="0">
                <a:latin typeface="標楷體" panose="03000509000000000000" pitchFamily="65" charset="-120"/>
                <a:ea typeface="標楷體" panose="03000509000000000000" pitchFamily="65" charset="-120"/>
              </a:rPr>
              <a:t>的時間價值</a:t>
            </a:r>
          </a:p>
        </p:txBody>
      </p:sp>
      <p:sp>
        <p:nvSpPr>
          <p:cNvPr id="3" name="副標題 2"/>
          <p:cNvSpPr>
            <a:spLocks noGrp="1"/>
          </p:cNvSpPr>
          <p:nvPr>
            <p:ph type="subTitle" idx="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287D2592-E6D1-4CC1-85DC-E916E8734A0D}" type="slidenum">
              <a:rPr lang="zh-TW" altLang="en-US" smtClean="0"/>
              <a:t>1</a:t>
            </a:fld>
            <a:endParaRPr lang="zh-TW" altLang="en-US"/>
          </a:p>
        </p:txBody>
      </p:sp>
    </p:spTree>
    <p:extLst>
      <p:ext uri="{BB962C8B-B14F-4D97-AF65-F5344CB8AC3E}">
        <p14:creationId xmlns:p14="http://schemas.microsoft.com/office/powerpoint/2010/main" val="53443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永續年金</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a:xfrm>
            <a:off x="611560" y="1772816"/>
            <a:ext cx="8153400" cy="4526280"/>
          </a:xfrm>
        </p:spPr>
        <p:txBody>
          <a:bodyPr vert="horz">
            <a:normAutofit/>
          </a:bodyPr>
          <a:lstStyle/>
          <a:p>
            <a:pPr marL="0" indent="0">
              <a:lnSpc>
                <a:spcPct val="120000"/>
              </a:lnSpc>
              <a:buNone/>
            </a:pPr>
            <a:endParaRPr lang="en-US" altLang="zh-TW" sz="2800" dirty="0">
              <a:latin typeface="Times New Roman" panose="02020603050405020304" pitchFamily="18" charset="0"/>
              <a:ea typeface="標楷體" panose="03000509000000000000" pitchFamily="65" charset="-120"/>
            </a:endParaRPr>
          </a:p>
        </p:txBody>
      </p:sp>
      <p:sp>
        <p:nvSpPr>
          <p:cNvPr id="6" name="投影片編號版面配置區 5"/>
          <p:cNvSpPr>
            <a:spLocks noGrp="1"/>
          </p:cNvSpPr>
          <p:nvPr>
            <p:ph type="sldNum" sz="quarter" idx="12"/>
          </p:nvPr>
        </p:nvSpPr>
        <p:spPr/>
        <p:txBody>
          <a:bodyPr>
            <a:normAutofit fontScale="85000" lnSpcReduction="20000"/>
          </a:bodyPr>
          <a:lstStyle/>
          <a:p>
            <a:fld id="{287D2592-E6D1-4CC1-85DC-E916E8734A0D}" type="slidenum">
              <a:rPr lang="zh-TW" altLang="en-US" smtClean="0"/>
              <a:t>10</a:t>
            </a:fld>
            <a:endParaRPr lang="zh-TW" altLang="en-US"/>
          </a:p>
        </p:txBody>
      </p:sp>
      <p:pic>
        <p:nvPicPr>
          <p:cNvPr id="22"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1700808"/>
            <a:ext cx="6789737" cy="4554537"/>
          </a:xfrm>
          <a:noFill/>
        </p:spPr>
      </p:pic>
      <p:pic>
        <p:nvPicPr>
          <p:cNvPr id="23"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2338" y="1611313"/>
            <a:ext cx="6789737" cy="4554537"/>
          </a:xfrm>
          <a:noFill/>
        </p:spPr>
      </p:pic>
    </p:spTree>
    <p:extLst>
      <p:ext uri="{BB962C8B-B14F-4D97-AF65-F5344CB8AC3E}">
        <p14:creationId xmlns:p14="http://schemas.microsoft.com/office/powerpoint/2010/main" val="217993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永</a:t>
            </a:r>
            <a:r>
              <a:rPr lang="zh-TW" altLang="en-US" dirty="0">
                <a:latin typeface="標楷體" panose="03000509000000000000" pitchFamily="65" charset="-120"/>
                <a:ea typeface="標楷體" panose="03000509000000000000" pitchFamily="65" charset="-120"/>
              </a:rPr>
              <a:t>續年金</a:t>
            </a:r>
            <a:endParaRPr lang="zh-TW" altLang="en-US" dirty="0"/>
          </a:p>
        </p:txBody>
      </p:sp>
      <p:sp>
        <p:nvSpPr>
          <p:cNvPr id="3" name="直排文字版面配置區 2"/>
          <p:cNvSpPr>
            <a:spLocks noGrp="1"/>
          </p:cNvSpPr>
          <p:nvPr>
            <p:ph type="body" orient="vert" idx="1"/>
          </p:nvPr>
        </p:nvSpPr>
        <p:spPr/>
        <p:txBody>
          <a:bodyPr vert="horz">
            <a:normAutofit/>
          </a:bodyPr>
          <a:lstStyle/>
          <a:p>
            <a:pPr>
              <a:buFont typeface="Wingdings" panose="05000000000000000000" pitchFamily="2" charset="2"/>
              <a:buChar char="n"/>
            </a:pPr>
            <a:r>
              <a:rPr lang="zh-TW" altLang="en-US" sz="2800" dirty="0" smtClean="0">
                <a:latin typeface="標楷體" panose="03000509000000000000" pitchFamily="65" charset="-120"/>
                <a:ea typeface="標楷體" panose="03000509000000000000" pitchFamily="65" charset="-120"/>
              </a:rPr>
              <a:t>成長型永續年金</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永</a:t>
            </a:r>
            <a:r>
              <a:rPr lang="zh-TW" altLang="en-US" sz="2800" dirty="0">
                <a:latin typeface="Times New Roman" panose="02020603050405020304" pitchFamily="18" charset="0"/>
                <a:ea typeface="標楷體" panose="03000509000000000000" pitchFamily="65" charset="-120"/>
              </a:rPr>
              <a:t>續年金每期不是支付固定金額的現金流量，而是以固定比率來成長</a:t>
            </a:r>
            <a:endParaRPr lang="en-US" altLang="zh-TW" sz="2800" dirty="0">
              <a:latin typeface="Times New Roman" panose="02020603050405020304" pitchFamily="18" charset="0"/>
              <a:ea typeface="標楷體" panose="03000509000000000000" pitchFamily="65" charset="-120"/>
            </a:endParaRPr>
          </a:p>
          <a:p>
            <a:pPr>
              <a:buFont typeface="Wingdings" panose="05000000000000000000" pitchFamily="2" charset="2"/>
              <a:buChar char="Ø"/>
            </a:pPr>
            <a:r>
              <a:rPr lang="zh-TW" altLang="en-US" sz="2800" dirty="0">
                <a:latin typeface="Times New Roman" panose="02020603050405020304" pitchFamily="18" charset="0"/>
                <a:ea typeface="標楷體" panose="03000509000000000000" pitchFamily="65" charset="-120"/>
              </a:rPr>
              <a:t>以</a:t>
            </a:r>
            <a:r>
              <a:rPr lang="en-US" altLang="zh-TW" sz="2800" dirty="0">
                <a:latin typeface="Times New Roman" panose="02020603050405020304" pitchFamily="18" charset="0"/>
                <a:ea typeface="標楷體" panose="03000509000000000000" pitchFamily="65" charset="-120"/>
              </a:rPr>
              <a:t>C</a:t>
            </a:r>
            <a:r>
              <a:rPr lang="zh-TW" altLang="en-US" sz="2800" dirty="0">
                <a:latin typeface="Times New Roman" panose="02020603050405020304" pitchFamily="18" charset="0"/>
                <a:ea typeface="標楷體" panose="03000509000000000000" pitchFamily="65" charset="-120"/>
              </a:rPr>
              <a:t>表示成長型永續年金持有人每期所收到的金額給付，</a:t>
            </a:r>
            <a:r>
              <a:rPr lang="en-US" altLang="zh-TW" sz="2800" dirty="0">
                <a:latin typeface="Times New Roman" panose="02020603050405020304" pitchFamily="18" charset="0"/>
                <a:ea typeface="標楷體" panose="03000509000000000000" pitchFamily="65" charset="-120"/>
              </a:rPr>
              <a:t>g</a:t>
            </a:r>
            <a:r>
              <a:rPr lang="zh-TW" altLang="en-US" sz="2800" dirty="0">
                <a:latin typeface="Times New Roman" panose="02020603050405020304" pitchFamily="18" charset="0"/>
                <a:ea typeface="標楷體" panose="03000509000000000000" pitchFamily="65" charset="-120"/>
              </a:rPr>
              <a:t>代表每期的成長率</a:t>
            </a:r>
            <a:r>
              <a:rPr lang="zh-TW" altLang="en-US" sz="2800" dirty="0" smtClean="0">
                <a:latin typeface="Times New Roman" panose="02020603050405020304" pitchFamily="18" charset="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Ø"/>
            </a:pPr>
            <a:endParaRPr lang="en-US" altLang="zh-TW" sz="2800" dirty="0">
              <a:latin typeface="Times New Roman" panose="02020603050405020304" pitchFamily="18" charset="0"/>
              <a:ea typeface="標楷體" panose="03000509000000000000" pitchFamily="65" charset="-120"/>
            </a:endParaRPr>
          </a:p>
          <a:p>
            <a:pPr>
              <a:buFont typeface="Wingdings" panose="05000000000000000000" pitchFamily="2" charset="2"/>
              <a:buChar char="Ø"/>
            </a:pPr>
            <a:endParaRPr lang="en-US" altLang="zh-TW" sz="28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Ø"/>
            </a:pPr>
            <a:r>
              <a:rPr lang="zh-TW" altLang="en-US" sz="2800" dirty="0">
                <a:latin typeface="標楷體" panose="03000509000000000000" pitchFamily="65" charset="-120"/>
                <a:ea typeface="標楷體" panose="03000509000000000000" pitchFamily="65" charset="-120"/>
              </a:rPr>
              <a:t>成長型永續</a:t>
            </a:r>
            <a:r>
              <a:rPr lang="zh-TW" altLang="en-US" sz="2800" dirty="0" smtClean="0">
                <a:latin typeface="標楷體" panose="03000509000000000000" pitchFamily="65" charset="-120"/>
                <a:ea typeface="標楷體" panose="03000509000000000000" pitchFamily="65" charset="-120"/>
              </a:rPr>
              <a:t>年金現值公式</a:t>
            </a:r>
            <a:endParaRPr lang="en-US" altLang="zh-TW" sz="2800" dirty="0">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en-US" altLang="zh-TW" sz="28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11</a:t>
            </a:fld>
            <a:endParaRPr lang="zh-TW" altLang="en-US"/>
          </a:p>
        </p:txBody>
      </p:sp>
      <p:grpSp>
        <p:nvGrpSpPr>
          <p:cNvPr id="5" name="Group 25"/>
          <p:cNvGrpSpPr>
            <a:grpSpLocks/>
          </p:cNvGrpSpPr>
          <p:nvPr/>
        </p:nvGrpSpPr>
        <p:grpSpPr bwMode="auto">
          <a:xfrm>
            <a:off x="1477592" y="3479101"/>
            <a:ext cx="4816475" cy="1184275"/>
            <a:chOff x="1416" y="1816"/>
            <a:chExt cx="2998" cy="700"/>
          </a:xfrm>
        </p:grpSpPr>
        <p:graphicFrame>
          <p:nvGraphicFramePr>
            <p:cNvPr id="6" name="Object 8"/>
            <p:cNvGraphicFramePr>
              <a:graphicFrameLocks noChangeAspect="1"/>
            </p:cNvGraphicFramePr>
            <p:nvPr>
              <p:custDataLst>
                <p:tags r:id="rId2"/>
              </p:custDataLst>
            </p:nvPr>
          </p:nvGraphicFramePr>
          <p:xfrm>
            <a:off x="2863" y="2257"/>
            <a:ext cx="432" cy="165"/>
          </p:xfrm>
          <a:graphic>
            <a:graphicData uri="http://schemas.openxmlformats.org/presentationml/2006/ole">
              <mc:AlternateContent xmlns:mc="http://schemas.openxmlformats.org/markup-compatibility/2006">
                <mc:Choice xmlns:v="urn:schemas-microsoft-com:vml" Requires="v">
                  <p:oleObj spid="_x0000_s4119" name="方程式" r:id="rId8" imgW="609600" imgH="228600" progId="Equation.3">
                    <p:embed/>
                  </p:oleObj>
                </mc:Choice>
                <mc:Fallback>
                  <p:oleObj name="方程式" r:id="rId8" imgW="609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3" y="2257"/>
                          <a:ext cx="43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custDataLst>
                <p:tags r:id="rId3"/>
              </p:custDataLst>
            </p:nvPr>
          </p:nvGraphicFramePr>
          <p:xfrm>
            <a:off x="2341" y="2257"/>
            <a:ext cx="432" cy="159"/>
          </p:xfrm>
          <a:graphic>
            <a:graphicData uri="http://schemas.openxmlformats.org/presentationml/2006/ole">
              <mc:AlternateContent xmlns:mc="http://schemas.openxmlformats.org/markup-compatibility/2006">
                <mc:Choice xmlns:v="urn:schemas-microsoft-com:vml" Requires="v">
                  <p:oleObj spid="_x0000_s4120" name="方程式" r:id="rId10" imgW="545626" imgH="203024" progId="Equation.3">
                    <p:embed/>
                  </p:oleObj>
                </mc:Choice>
                <mc:Fallback>
                  <p:oleObj name="方程式" r:id="rId10" imgW="545626"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1" y="2257"/>
                          <a:ext cx="43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4"/>
            <p:cNvGraphicFramePr>
              <a:graphicFrameLocks noChangeAspect="1"/>
            </p:cNvGraphicFramePr>
            <p:nvPr>
              <p:custDataLst>
                <p:tags r:id="rId4"/>
              </p:custDataLst>
            </p:nvPr>
          </p:nvGraphicFramePr>
          <p:xfrm>
            <a:off x="1961" y="2257"/>
            <a:ext cx="122" cy="144"/>
          </p:xfrm>
          <a:graphic>
            <a:graphicData uri="http://schemas.openxmlformats.org/presentationml/2006/ole">
              <mc:AlternateContent xmlns:mc="http://schemas.openxmlformats.org/markup-compatibility/2006">
                <mc:Choice xmlns:v="urn:schemas-microsoft-com:vml" Requires="v">
                  <p:oleObj spid="_x0000_s4121" name="方程式" r:id="rId12" imgW="152202" imgH="177569" progId="Equation.3">
                    <p:embed/>
                  </p:oleObj>
                </mc:Choice>
                <mc:Fallback>
                  <p:oleObj name="方程式" r:id="rId12" imgW="152202" imgH="17756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1" y="2257"/>
                          <a:ext cx="12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18"/>
            <p:cNvSpPr>
              <a:spLocks noChangeArrowheads="1"/>
            </p:cNvSpPr>
            <p:nvPr/>
          </p:nvSpPr>
          <p:spPr bwMode="auto">
            <a:xfrm>
              <a:off x="1416" y="1816"/>
              <a:ext cx="2853"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Font typeface="Arial" charset="0"/>
                <a:buChar char="•"/>
                <a:defRPr sz="2900">
                  <a:solidFill>
                    <a:schemeClr val="tx2"/>
                  </a:solidFill>
                  <a:latin typeface="Century Gothic" pitchFamily="34" charset="0"/>
                  <a:ea typeface="微軟正黑體" pitchFamily="34" charset="-120"/>
                </a:defRPr>
              </a:lvl1pPr>
              <a:lvl2pPr marL="742950" indent="-285750">
                <a:spcBef>
                  <a:spcPct val="20000"/>
                </a:spcBef>
                <a:buClr>
                  <a:schemeClr val="accent2"/>
                </a:buClr>
                <a:buFont typeface="Arial" charset="0"/>
                <a:buChar char="•"/>
                <a:defRPr sz="2700">
                  <a:solidFill>
                    <a:schemeClr val="tx2"/>
                  </a:solidFill>
                  <a:latin typeface="Century Gothic" pitchFamily="34" charset="0"/>
                  <a:ea typeface="微軟正黑體" pitchFamily="34" charset="-120"/>
                </a:defRPr>
              </a:lvl2pPr>
              <a:lvl3pPr marL="1143000" indent="-228600">
                <a:spcBef>
                  <a:spcPct val="20000"/>
                </a:spcBef>
                <a:buClr>
                  <a:srgbClr val="A28E6A"/>
                </a:buClr>
                <a:buFont typeface="Arial" charset="0"/>
                <a:buChar char="•"/>
                <a:defRPr sz="2500">
                  <a:solidFill>
                    <a:schemeClr val="tx2"/>
                  </a:solidFill>
                  <a:latin typeface="Century Gothic" pitchFamily="34" charset="0"/>
                  <a:ea typeface="微軟正黑體" pitchFamily="34" charset="-120"/>
                </a:defRPr>
              </a:lvl3pPr>
              <a:lvl4pPr marL="1600200" indent="-228600">
                <a:spcBef>
                  <a:spcPct val="20000"/>
                </a:spcBef>
                <a:buClr>
                  <a:srgbClr val="956251"/>
                </a:buClr>
                <a:buFont typeface="Arial" charset="0"/>
                <a:buChar char="•"/>
                <a:defRPr sz="2300">
                  <a:solidFill>
                    <a:schemeClr val="tx2"/>
                  </a:solidFill>
                  <a:latin typeface="Century Gothic" pitchFamily="34" charset="0"/>
                  <a:ea typeface="微軟正黑體" pitchFamily="34" charset="-120"/>
                </a:defRPr>
              </a:lvl4pPr>
              <a:lvl5pPr marL="2057400" indent="-228600">
                <a:spcBef>
                  <a:spcPct val="20000"/>
                </a:spcBef>
                <a:buClr>
                  <a:srgbClr val="918485"/>
                </a:buClr>
                <a:buFont typeface="Arial" charset="0"/>
                <a:buChar char="•"/>
                <a:defRPr sz="21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rgbClr val="918485"/>
                </a:buClr>
                <a:buFont typeface="Arial" charset="0"/>
                <a:buChar char="•"/>
                <a:defRPr sz="21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rgbClr val="918485"/>
                </a:buClr>
                <a:buFont typeface="Arial" charset="0"/>
                <a:buChar char="•"/>
                <a:defRPr sz="21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rgbClr val="918485"/>
                </a:buClr>
                <a:buFont typeface="Arial" charset="0"/>
                <a:buChar char="•"/>
                <a:defRPr sz="21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rgbClr val="918485"/>
                </a:buClr>
                <a:buFont typeface="Arial" charset="0"/>
                <a:buChar char="•"/>
                <a:defRPr sz="2100">
                  <a:solidFill>
                    <a:schemeClr val="tx2"/>
                  </a:solidFill>
                  <a:latin typeface="Century Gothic" pitchFamily="34" charset="0"/>
                  <a:ea typeface="微軟正黑體" pitchFamily="34" charset="-120"/>
                </a:defRPr>
              </a:lvl9pPr>
            </a:lstStyle>
            <a:p>
              <a:pPr eaLnBrk="1" hangingPunct="1">
                <a:spcBef>
                  <a:spcPct val="0"/>
                </a:spcBef>
                <a:buClrTx/>
                <a:buFontTx/>
                <a:buNone/>
              </a:pPr>
              <a:r>
                <a:rPr lang="en-US" altLang="zh-TW" sz="1200" dirty="0">
                  <a:solidFill>
                    <a:schemeClr val="tx1"/>
                  </a:solidFill>
                  <a:latin typeface="Arial" charset="0"/>
                  <a:ea typeface="新細明體" pitchFamily="18" charset="-120"/>
                </a:rPr>
                <a:t> </a:t>
              </a:r>
              <a:r>
                <a:rPr lang="en-US" altLang="zh-TW" sz="1800" dirty="0">
                  <a:solidFill>
                    <a:schemeClr val="tx1"/>
                  </a:solidFill>
                  <a:latin typeface="Arial" charset="0"/>
                  <a:ea typeface="新細明體" pitchFamily="18" charset="-120"/>
                </a:rPr>
                <a:t>0          1          2          3       ………………..</a:t>
              </a:r>
            </a:p>
            <a:p>
              <a:pPr>
                <a:spcBef>
                  <a:spcPct val="0"/>
                </a:spcBef>
                <a:buClrTx/>
                <a:buFontTx/>
                <a:buNone/>
              </a:pPr>
              <a:endParaRPr lang="en-US" altLang="zh-TW" sz="1800" dirty="0">
                <a:solidFill>
                  <a:schemeClr val="tx1"/>
                </a:solidFill>
                <a:latin typeface="Arial" charset="0"/>
                <a:ea typeface="新細明體" pitchFamily="18" charset="-120"/>
              </a:endParaRPr>
            </a:p>
          </p:txBody>
        </p:sp>
        <p:sp>
          <p:nvSpPr>
            <p:cNvPr id="10" name="Rectangle 21"/>
            <p:cNvSpPr>
              <a:spLocks noChangeArrowheads="1"/>
            </p:cNvSpPr>
            <p:nvPr/>
          </p:nvSpPr>
          <p:spPr bwMode="auto">
            <a:xfrm>
              <a:off x="3264" y="2191"/>
              <a:ext cx="1150"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Font typeface="Arial" charset="0"/>
                <a:buChar char="•"/>
                <a:defRPr sz="2900">
                  <a:solidFill>
                    <a:schemeClr val="tx2"/>
                  </a:solidFill>
                  <a:latin typeface="Century Gothic" pitchFamily="34" charset="0"/>
                  <a:ea typeface="微軟正黑體" pitchFamily="34" charset="-120"/>
                </a:defRPr>
              </a:lvl1pPr>
              <a:lvl2pPr marL="742950" indent="-285750">
                <a:spcBef>
                  <a:spcPct val="20000"/>
                </a:spcBef>
                <a:buClr>
                  <a:schemeClr val="accent2"/>
                </a:buClr>
                <a:buFont typeface="Arial" charset="0"/>
                <a:buChar char="•"/>
                <a:defRPr sz="2700">
                  <a:solidFill>
                    <a:schemeClr val="tx2"/>
                  </a:solidFill>
                  <a:latin typeface="Century Gothic" pitchFamily="34" charset="0"/>
                  <a:ea typeface="微軟正黑體" pitchFamily="34" charset="-120"/>
                </a:defRPr>
              </a:lvl2pPr>
              <a:lvl3pPr marL="1143000" indent="-228600">
                <a:spcBef>
                  <a:spcPct val="20000"/>
                </a:spcBef>
                <a:buClr>
                  <a:srgbClr val="A28E6A"/>
                </a:buClr>
                <a:buFont typeface="Arial" charset="0"/>
                <a:buChar char="•"/>
                <a:defRPr sz="2500">
                  <a:solidFill>
                    <a:schemeClr val="tx2"/>
                  </a:solidFill>
                  <a:latin typeface="Century Gothic" pitchFamily="34" charset="0"/>
                  <a:ea typeface="微軟正黑體" pitchFamily="34" charset="-120"/>
                </a:defRPr>
              </a:lvl3pPr>
              <a:lvl4pPr marL="1600200" indent="-228600">
                <a:spcBef>
                  <a:spcPct val="20000"/>
                </a:spcBef>
                <a:buClr>
                  <a:srgbClr val="956251"/>
                </a:buClr>
                <a:buFont typeface="Arial" charset="0"/>
                <a:buChar char="•"/>
                <a:defRPr sz="2300">
                  <a:solidFill>
                    <a:schemeClr val="tx2"/>
                  </a:solidFill>
                  <a:latin typeface="Century Gothic" pitchFamily="34" charset="0"/>
                  <a:ea typeface="微軟正黑體" pitchFamily="34" charset="-120"/>
                </a:defRPr>
              </a:lvl4pPr>
              <a:lvl5pPr marL="2057400" indent="-228600">
                <a:spcBef>
                  <a:spcPct val="20000"/>
                </a:spcBef>
                <a:buClr>
                  <a:srgbClr val="918485"/>
                </a:buClr>
                <a:buFont typeface="Arial" charset="0"/>
                <a:buChar char="•"/>
                <a:defRPr sz="21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rgbClr val="918485"/>
                </a:buClr>
                <a:buFont typeface="Arial" charset="0"/>
                <a:buChar char="•"/>
                <a:defRPr sz="21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rgbClr val="918485"/>
                </a:buClr>
                <a:buFont typeface="Arial" charset="0"/>
                <a:buChar char="•"/>
                <a:defRPr sz="21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rgbClr val="918485"/>
                </a:buClr>
                <a:buFont typeface="Arial" charset="0"/>
                <a:buChar char="•"/>
                <a:defRPr sz="21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rgbClr val="918485"/>
                </a:buClr>
                <a:buFont typeface="Arial" charset="0"/>
                <a:buChar char="•"/>
                <a:defRPr sz="2100">
                  <a:solidFill>
                    <a:schemeClr val="tx2"/>
                  </a:solidFill>
                  <a:latin typeface="Century Gothic" pitchFamily="34" charset="0"/>
                  <a:ea typeface="微軟正黑體" pitchFamily="34" charset="-120"/>
                </a:defRPr>
              </a:lvl9pPr>
            </a:lstStyle>
            <a:p>
              <a:pPr eaLnBrk="1" hangingPunct="1">
                <a:spcBef>
                  <a:spcPct val="0"/>
                </a:spcBef>
                <a:buClrTx/>
                <a:buFontTx/>
                <a:buNone/>
              </a:pPr>
              <a:r>
                <a:rPr lang="en-US" altLang="zh-TW" sz="1800">
                  <a:solidFill>
                    <a:schemeClr val="tx1"/>
                  </a:solidFill>
                  <a:latin typeface="Arial" charset="0"/>
                  <a:ea typeface="新細明體" pitchFamily="18" charset="-120"/>
                </a:rPr>
                <a:t> …………………</a:t>
              </a:r>
            </a:p>
            <a:p>
              <a:pPr>
                <a:spcBef>
                  <a:spcPct val="0"/>
                </a:spcBef>
                <a:buClrTx/>
                <a:buFontTx/>
                <a:buNone/>
              </a:pPr>
              <a:r>
                <a:rPr lang="en-US" altLang="zh-TW" sz="1200">
                  <a:solidFill>
                    <a:schemeClr val="tx1"/>
                  </a:solidFill>
                  <a:latin typeface="Arial" charset="0"/>
                  <a:ea typeface="新細明體" pitchFamily="18" charset="-120"/>
                </a:rPr>
                <a:t>     </a:t>
              </a:r>
              <a:endParaRPr lang="en-US" altLang="zh-TW" sz="1800">
                <a:solidFill>
                  <a:schemeClr val="tx1"/>
                </a:solidFill>
                <a:latin typeface="Arial" charset="0"/>
                <a:ea typeface="新細明體" pitchFamily="18" charset="-120"/>
              </a:endParaRPr>
            </a:p>
          </p:txBody>
        </p:sp>
        <p:grpSp>
          <p:nvGrpSpPr>
            <p:cNvPr id="11" name="Group 12"/>
            <p:cNvGrpSpPr>
              <a:grpSpLocks/>
            </p:cNvGrpSpPr>
            <p:nvPr>
              <p:custDataLst>
                <p:tags r:id="rId5"/>
              </p:custDataLst>
            </p:nvPr>
          </p:nvGrpSpPr>
          <p:grpSpPr bwMode="auto">
            <a:xfrm>
              <a:off x="1536" y="2064"/>
              <a:ext cx="2664" cy="148"/>
              <a:chOff x="2592" y="14045"/>
              <a:chExt cx="6660" cy="370"/>
            </a:xfrm>
          </p:grpSpPr>
          <p:sp>
            <p:nvSpPr>
              <p:cNvPr id="12" name="Line 17"/>
              <p:cNvSpPr>
                <a:spLocks noChangeShapeType="1"/>
              </p:cNvSpPr>
              <p:nvPr/>
            </p:nvSpPr>
            <p:spPr bwMode="auto">
              <a:xfrm>
                <a:off x="2592" y="14225"/>
                <a:ext cx="66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 name="Line 16"/>
              <p:cNvSpPr>
                <a:spLocks noChangeShapeType="1"/>
              </p:cNvSpPr>
              <p:nvPr/>
            </p:nvSpPr>
            <p:spPr bwMode="auto">
              <a:xfrm>
                <a:off x="2592" y="1404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 name="Line 15"/>
              <p:cNvSpPr>
                <a:spLocks noChangeShapeType="1"/>
              </p:cNvSpPr>
              <p:nvPr/>
            </p:nvSpPr>
            <p:spPr bwMode="auto">
              <a:xfrm>
                <a:off x="5067" y="1405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 name="Line 14"/>
              <p:cNvSpPr>
                <a:spLocks noChangeShapeType="1"/>
              </p:cNvSpPr>
              <p:nvPr/>
            </p:nvSpPr>
            <p:spPr bwMode="auto">
              <a:xfrm flipH="1">
                <a:off x="3852" y="1404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 name="Line 13"/>
              <p:cNvSpPr>
                <a:spLocks noChangeShapeType="1"/>
              </p:cNvSpPr>
              <p:nvPr/>
            </p:nvSpPr>
            <p:spPr bwMode="auto">
              <a:xfrm>
                <a:off x="6297" y="1405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graphicFrame>
        <p:nvGraphicFramePr>
          <p:cNvPr id="17" name="物件 16"/>
          <p:cNvGraphicFramePr>
            <a:graphicFrameLocks noChangeAspect="1"/>
          </p:cNvGraphicFramePr>
          <p:nvPr>
            <p:extLst>
              <p:ext uri="{D42A27DB-BD31-4B8C-83A1-F6EECF244321}">
                <p14:modId xmlns:p14="http://schemas.microsoft.com/office/powerpoint/2010/main" val="1228543252"/>
              </p:ext>
            </p:extLst>
          </p:nvPr>
        </p:nvGraphicFramePr>
        <p:xfrm>
          <a:off x="827584" y="5301208"/>
          <a:ext cx="7705725" cy="730250"/>
        </p:xfrm>
        <a:graphic>
          <a:graphicData uri="http://schemas.openxmlformats.org/presentationml/2006/ole">
            <mc:AlternateContent xmlns:mc="http://schemas.openxmlformats.org/markup-compatibility/2006">
              <mc:Choice xmlns:v="urn:schemas-microsoft-com:vml" Requires="v">
                <p:oleObj spid="_x0000_s4122" name="方程式" r:id="rId14" imgW="4191000" imgH="457200" progId="Equation.3">
                  <p:embed/>
                </p:oleObj>
              </mc:Choice>
              <mc:Fallback>
                <p:oleObj name="方程式" r:id="rId14" imgW="4191000" imgH="457200" progId="Equation.3">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7584" y="5301208"/>
                        <a:ext cx="77057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4695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永</a:t>
            </a:r>
            <a:r>
              <a:rPr lang="zh-TW" altLang="en-US" dirty="0">
                <a:latin typeface="標楷體" panose="03000509000000000000" pitchFamily="65" charset="-120"/>
                <a:ea typeface="標楷體" panose="03000509000000000000" pitchFamily="65" charset="-120"/>
              </a:rPr>
              <a:t>續年金</a:t>
            </a:r>
            <a:endParaRPr lang="zh-TW" altLang="en-US" dirty="0"/>
          </a:p>
        </p:txBody>
      </p:sp>
      <p:sp>
        <p:nvSpPr>
          <p:cNvPr id="3" name="直排文字版面配置區 2"/>
          <p:cNvSpPr>
            <a:spLocks noGrp="1"/>
          </p:cNvSpPr>
          <p:nvPr>
            <p:ph type="body" orient="vert" idx="1"/>
          </p:nvPr>
        </p:nvSpPr>
        <p:spPr/>
        <p:txBody>
          <a:bodyPr vert="horz">
            <a:normAutofit/>
          </a:bodyPr>
          <a:lstStyle/>
          <a:p>
            <a:pPr>
              <a:buFont typeface="Wingdings" panose="05000000000000000000" pitchFamily="2" charset="2"/>
              <a:buChar char="Ø"/>
            </a:pPr>
            <a:endParaRPr lang="en-US" altLang="zh-TW" sz="2800" dirty="0">
              <a:latin typeface="Times New Roman" panose="02020603050405020304" pitchFamily="18" charset="0"/>
              <a:ea typeface="標楷體" panose="03000509000000000000" pitchFamily="65" charset="-120"/>
            </a:endParaRPr>
          </a:p>
          <a:p>
            <a:pPr>
              <a:buFont typeface="Wingdings" panose="05000000000000000000" pitchFamily="2" charset="2"/>
              <a:buChar char="Ø"/>
            </a:pPr>
            <a:endParaRPr lang="en-US" altLang="zh-TW" sz="2800" dirty="0" smtClean="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12</a:t>
            </a:fld>
            <a:endParaRPr lang="zh-TW" altLang="en-US"/>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700213"/>
            <a:ext cx="7129412" cy="460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7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年金</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pPr>
              <a:lnSpc>
                <a:spcPct val="114000"/>
              </a:lnSpc>
              <a:buFont typeface="Wingdings" panose="05000000000000000000" pitchFamily="2" charset="2"/>
              <a:buChar char="n"/>
            </a:pPr>
            <a:r>
              <a:rPr lang="zh-TW" altLang="en-US" sz="2800" dirty="0" smtClean="0">
                <a:latin typeface="Times New Roman" panose="02020603050405020304" pitchFamily="18" charset="0"/>
                <a:ea typeface="標楷體" panose="03000509000000000000" pitchFamily="65" charset="-120"/>
              </a:rPr>
              <a:t>年金</a:t>
            </a:r>
            <a:r>
              <a:rPr lang="en-US" altLang="zh-TW" sz="2800" dirty="0" smtClean="0">
                <a:latin typeface="Times New Roman" panose="02020603050405020304" pitchFamily="18" charset="0"/>
                <a:ea typeface="標楷體" panose="03000509000000000000" pitchFamily="65" charset="-120"/>
              </a:rPr>
              <a:t>(annuity):</a:t>
            </a:r>
            <a:r>
              <a:rPr lang="zh-TW" altLang="en-US" sz="2800" dirty="0" smtClean="0">
                <a:latin typeface="Times New Roman" panose="02020603050405020304" pitchFamily="18" charset="0"/>
                <a:ea typeface="標楷體" panose="03000509000000000000" pitchFamily="65" charset="-120"/>
              </a:rPr>
              <a:t>一段</a:t>
            </a:r>
            <a:r>
              <a:rPr lang="zh-TW" altLang="en-US" sz="2800" dirty="0">
                <a:latin typeface="Times New Roman" panose="02020603050405020304" pitchFamily="18" charset="0"/>
                <a:ea typeface="標楷體" panose="03000509000000000000" pitchFamily="65" charset="-120"/>
              </a:rPr>
              <a:t>時間內每期固定給付等額的現金流量 </a:t>
            </a:r>
            <a:r>
              <a:rPr lang="en-US" altLang="zh-TW" sz="2800" i="1" dirty="0">
                <a:latin typeface="Times New Roman" panose="02020603050405020304" pitchFamily="18" charset="0"/>
                <a:ea typeface="標楷體" panose="03000509000000000000" pitchFamily="65" charset="-120"/>
              </a:rPr>
              <a:t>C</a:t>
            </a:r>
            <a:r>
              <a:rPr lang="zh-TW" altLang="en-US" sz="2800" i="1"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有終止給付日期</a:t>
            </a:r>
            <a:endParaRPr lang="en-US" altLang="zh-TW" sz="2800" dirty="0">
              <a:latin typeface="Times New Roman" panose="02020603050405020304" pitchFamily="18" charset="0"/>
              <a:ea typeface="標楷體" panose="03000509000000000000" pitchFamily="65" charset="-120"/>
            </a:endParaRPr>
          </a:p>
          <a:p>
            <a:pPr>
              <a:lnSpc>
                <a:spcPct val="114000"/>
              </a:lnSpc>
              <a:buFont typeface="Wingdings" panose="05000000000000000000" pitchFamily="2" charset="2"/>
              <a:buChar char="Ø"/>
            </a:pPr>
            <a:r>
              <a:rPr lang="zh-TW" altLang="en-US" sz="2800" dirty="0">
                <a:latin typeface="Times New Roman" panose="02020603050405020304" pitchFamily="18" charset="0"/>
                <a:ea typeface="標楷體" panose="03000509000000000000" pitchFamily="65" charset="-120"/>
              </a:rPr>
              <a:t>年金比永續年金更為普遍，如退休金、房租收入、銀行收的貸款本息</a:t>
            </a: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等</a:t>
            </a:r>
            <a:endParaRPr lang="en-US" altLang="zh-TW" sz="2800" dirty="0">
              <a:latin typeface="Times New Roman" panose="02020603050405020304" pitchFamily="18" charset="0"/>
              <a:ea typeface="標楷體" panose="03000509000000000000" pitchFamily="65" charset="-120"/>
            </a:endParaRPr>
          </a:p>
          <a:p>
            <a:pPr>
              <a:lnSpc>
                <a:spcPct val="114000"/>
              </a:lnSpc>
              <a:buFont typeface="Wingdings" panose="05000000000000000000" pitchFamily="2" charset="2"/>
              <a:buChar char="Ø"/>
            </a:pPr>
            <a:r>
              <a:rPr lang="zh-TW" altLang="en-US" sz="2800" dirty="0">
                <a:latin typeface="Times New Roman" panose="02020603050405020304" pitchFamily="18" charset="0"/>
                <a:ea typeface="標楷體" panose="03000509000000000000" pitchFamily="65" charset="-120"/>
              </a:rPr>
              <a:t>分為兩大類：</a:t>
            </a:r>
            <a:endParaRPr lang="en-US" altLang="zh-TW" sz="2800" dirty="0">
              <a:latin typeface="Times New Roman" panose="02020603050405020304" pitchFamily="18" charset="0"/>
              <a:ea typeface="標楷體" panose="03000509000000000000" pitchFamily="65" charset="-120"/>
            </a:endParaRPr>
          </a:p>
          <a:p>
            <a:pPr lvl="1">
              <a:lnSpc>
                <a:spcPct val="114000"/>
              </a:lnSpc>
              <a:buFont typeface="Century Gothic" pitchFamily="34" charset="0"/>
              <a:buChar char="▪"/>
            </a:pPr>
            <a:r>
              <a:rPr lang="zh-TW" altLang="en-US" sz="2800" b="1" dirty="0">
                <a:solidFill>
                  <a:schemeClr val="accent1"/>
                </a:solidFill>
                <a:latin typeface="Times New Roman" panose="02020603050405020304" pitchFamily="18" charset="0"/>
                <a:ea typeface="標楷體" panose="03000509000000000000" pitchFamily="65" charset="-120"/>
              </a:rPr>
              <a:t>普通年金 </a:t>
            </a:r>
            <a:r>
              <a:rPr lang="en-US" altLang="zh-TW" sz="2800" b="1" dirty="0">
                <a:solidFill>
                  <a:schemeClr val="accent1"/>
                </a:solidFill>
                <a:latin typeface="Times New Roman" panose="02020603050405020304" pitchFamily="18" charset="0"/>
                <a:ea typeface="標楷體" panose="03000509000000000000" pitchFamily="65" charset="-120"/>
              </a:rPr>
              <a:t>(Ordinary Annuity)</a:t>
            </a:r>
            <a:r>
              <a:rPr lang="zh-TW" altLang="en-US" sz="2800" dirty="0">
                <a:solidFill>
                  <a:schemeClr val="accent1"/>
                </a:solidFill>
                <a:latin typeface="Times New Roman" panose="02020603050405020304" pitchFamily="18" charset="0"/>
                <a:ea typeface="標楷體" panose="03000509000000000000" pitchFamily="65" charset="-120"/>
              </a:rPr>
              <a:t>：現金流量發生在期末</a:t>
            </a:r>
          </a:p>
          <a:p>
            <a:pPr lvl="1">
              <a:lnSpc>
                <a:spcPct val="114000"/>
              </a:lnSpc>
              <a:buFont typeface="Century Gothic" pitchFamily="34" charset="0"/>
              <a:buChar char="▪"/>
            </a:pPr>
            <a:r>
              <a:rPr lang="zh-TW" altLang="en-US" sz="2800" b="1" dirty="0">
                <a:solidFill>
                  <a:schemeClr val="accent1"/>
                </a:solidFill>
                <a:latin typeface="Times New Roman" panose="02020603050405020304" pitchFamily="18" charset="0"/>
                <a:ea typeface="標楷體" panose="03000509000000000000" pitchFamily="65" charset="-120"/>
              </a:rPr>
              <a:t>期初年金 </a:t>
            </a:r>
            <a:r>
              <a:rPr lang="en-US" altLang="zh-TW" sz="2800" b="1" dirty="0">
                <a:solidFill>
                  <a:schemeClr val="accent1"/>
                </a:solidFill>
                <a:latin typeface="Times New Roman" panose="02020603050405020304" pitchFamily="18" charset="0"/>
                <a:ea typeface="標楷體" panose="03000509000000000000" pitchFamily="65" charset="-120"/>
              </a:rPr>
              <a:t>(Annuity Due)</a:t>
            </a:r>
            <a:r>
              <a:rPr lang="zh-TW" altLang="en-US" sz="2800" dirty="0">
                <a:solidFill>
                  <a:schemeClr val="accent1"/>
                </a:solidFill>
                <a:latin typeface="Times New Roman" panose="02020603050405020304" pitchFamily="18" charset="0"/>
                <a:ea typeface="標楷體" panose="03000509000000000000" pitchFamily="65" charset="-120"/>
              </a:rPr>
              <a:t>：現金流量發生在期初</a:t>
            </a:r>
          </a:p>
          <a:p>
            <a:pPr>
              <a:buFont typeface="Wingdings" panose="05000000000000000000" pitchFamily="2" charset="2"/>
              <a:buChar char="n"/>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13</a:t>
            </a:fld>
            <a:endParaRPr lang="zh-TW" altLang="en-US"/>
          </a:p>
        </p:txBody>
      </p:sp>
    </p:spTree>
    <p:extLst>
      <p:ext uri="{BB962C8B-B14F-4D97-AF65-F5344CB8AC3E}">
        <p14:creationId xmlns:p14="http://schemas.microsoft.com/office/powerpoint/2010/main" val="52231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年金</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pPr>
              <a:buFont typeface="Wingdings" panose="05000000000000000000" pitchFamily="2" charset="2"/>
              <a:buChar char="n"/>
            </a:pPr>
            <a:r>
              <a:rPr lang="zh-TW" altLang="en-US" dirty="0" smtClean="0">
                <a:latin typeface="標楷體" panose="03000509000000000000" pitchFamily="65" charset="-120"/>
                <a:ea typeface="標楷體" panose="03000509000000000000" pitchFamily="65" charset="-120"/>
              </a:rPr>
              <a:t>年金現值</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n"/>
            </a:pPr>
            <a:endParaRPr lang="en-US" altLang="zh-TW" dirty="0">
              <a:latin typeface="標楷體" panose="03000509000000000000" pitchFamily="65" charset="-120"/>
              <a:ea typeface="標楷體" panose="03000509000000000000" pitchFamily="65" charset="-120"/>
            </a:endParaRPr>
          </a:p>
          <a:p>
            <a:pPr>
              <a:buFont typeface="Wingdings" panose="05000000000000000000" pitchFamily="2" charset="2"/>
              <a:buChar char="n"/>
            </a:pP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n"/>
            </a:pPr>
            <a:endParaRPr lang="en-US" altLang="zh-TW" dirty="0">
              <a:latin typeface="標楷體" panose="03000509000000000000" pitchFamily="65" charset="-120"/>
              <a:ea typeface="標楷體" panose="03000509000000000000" pitchFamily="65" charset="-120"/>
            </a:endParaRPr>
          </a:p>
          <a:p>
            <a:pPr>
              <a:buFont typeface="Wingdings" panose="05000000000000000000" pitchFamily="2" charset="2"/>
              <a:buChar char="n"/>
            </a:pP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en-US" altLang="zh-TW"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Ø"/>
            </a:pPr>
            <a:r>
              <a:rPr lang="zh-TW" altLang="en-US" sz="2800" dirty="0" smtClean="0">
                <a:latin typeface="Times New Roman" panose="02020603050405020304" pitchFamily="18" charset="0"/>
                <a:ea typeface="標楷體" panose="03000509000000000000" pitchFamily="65" charset="-120"/>
              </a:rPr>
              <a:t>永</a:t>
            </a:r>
            <a:r>
              <a:rPr lang="zh-TW" altLang="en-US" sz="2800" dirty="0">
                <a:latin typeface="Times New Roman" panose="02020603050405020304" pitchFamily="18" charset="0"/>
                <a:ea typeface="標楷體" panose="03000509000000000000" pitchFamily="65" charset="-120"/>
              </a:rPr>
              <a:t>續年金</a:t>
            </a:r>
            <a:r>
              <a:rPr lang="en-US" altLang="zh-TW" sz="2800" dirty="0">
                <a:latin typeface="Times New Roman" panose="02020603050405020304" pitchFamily="18" charset="0"/>
                <a:ea typeface="標楷體" panose="03000509000000000000" pitchFamily="65" charset="-120"/>
              </a:rPr>
              <a:t>A</a:t>
            </a:r>
            <a:r>
              <a:rPr lang="zh-TW" altLang="en-US" sz="2800" dirty="0">
                <a:latin typeface="Times New Roman" panose="02020603050405020304" pitchFamily="18" charset="0"/>
                <a:ea typeface="標楷體" panose="03000509000000000000" pitchFamily="65" charset="-120"/>
              </a:rPr>
              <a:t>從第</a:t>
            </a:r>
            <a:r>
              <a:rPr lang="en-US" altLang="zh-TW" sz="2800" dirty="0">
                <a:latin typeface="Times New Roman" panose="02020603050405020304" pitchFamily="18" charset="0"/>
                <a:ea typeface="標楷體" panose="03000509000000000000" pitchFamily="65" charset="-120"/>
              </a:rPr>
              <a:t>1</a:t>
            </a:r>
            <a:r>
              <a:rPr lang="zh-TW" altLang="en-US" sz="2800" dirty="0">
                <a:latin typeface="Times New Roman" panose="02020603050405020304" pitchFamily="18" charset="0"/>
                <a:ea typeface="標楷體" panose="03000509000000000000" pitchFamily="65" charset="-120"/>
              </a:rPr>
              <a:t>期末開始給付</a:t>
            </a:r>
            <a:r>
              <a:rPr lang="en-US" altLang="zh-TW" sz="2800" dirty="0">
                <a:latin typeface="Times New Roman" panose="02020603050405020304" pitchFamily="18" charset="0"/>
                <a:ea typeface="標楷體" panose="03000509000000000000" pitchFamily="65" charset="-120"/>
              </a:rPr>
              <a:t>C</a:t>
            </a:r>
            <a:r>
              <a:rPr lang="zh-TW" altLang="en-US" sz="2800" dirty="0">
                <a:latin typeface="Times New Roman" panose="02020603050405020304" pitchFamily="18" charset="0"/>
                <a:ea typeface="標楷體" panose="03000509000000000000" pitchFamily="65" charset="-120"/>
              </a:rPr>
              <a:t>現金流量，其現值為：</a:t>
            </a:r>
            <a:endParaRPr lang="en-US" altLang="zh-TW" sz="2800" dirty="0">
              <a:latin typeface="Times New Roman" panose="02020603050405020304" pitchFamily="18" charset="0"/>
              <a:ea typeface="標楷體" panose="03000509000000000000" pitchFamily="65" charset="-120"/>
            </a:endParaRPr>
          </a:p>
          <a:p>
            <a:pPr>
              <a:buFont typeface="Wingdings" panose="05000000000000000000" pitchFamily="2" charset="2"/>
              <a:buChar char="Ø"/>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14</a:t>
            </a:fld>
            <a:endParaRPr lang="zh-TW" altLang="en-US"/>
          </a:p>
        </p:txBody>
      </p:sp>
      <p:grpSp>
        <p:nvGrpSpPr>
          <p:cNvPr id="5" name="Group 30"/>
          <p:cNvGrpSpPr>
            <a:grpSpLocks/>
          </p:cNvGrpSpPr>
          <p:nvPr/>
        </p:nvGrpSpPr>
        <p:grpSpPr bwMode="auto">
          <a:xfrm>
            <a:off x="1139433" y="2383632"/>
            <a:ext cx="6552009" cy="1814512"/>
            <a:chOff x="764" y="1200"/>
            <a:chExt cx="3556" cy="1143"/>
          </a:xfrm>
        </p:grpSpPr>
        <p:sp>
          <p:nvSpPr>
            <p:cNvPr id="6" name="Rectangle 4"/>
            <p:cNvSpPr>
              <a:spLocks noChangeArrowheads="1"/>
            </p:cNvSpPr>
            <p:nvPr>
              <p:custDataLst>
                <p:tags r:id="rId2"/>
              </p:custDataLst>
            </p:nvPr>
          </p:nvSpPr>
          <p:spPr bwMode="auto">
            <a:xfrm>
              <a:off x="1488" y="1200"/>
              <a:ext cx="28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cs typeface="Times New Roman" pitchFamily="18" charset="0"/>
                </a:rPr>
                <a:t> 0     1     2     3     n         n+1  n+2</a:t>
              </a:r>
            </a:p>
          </p:txBody>
        </p:sp>
        <p:grpSp>
          <p:nvGrpSpPr>
            <p:cNvPr id="7" name="Group 29"/>
            <p:cNvGrpSpPr>
              <a:grpSpLocks/>
            </p:cNvGrpSpPr>
            <p:nvPr/>
          </p:nvGrpSpPr>
          <p:grpSpPr bwMode="auto">
            <a:xfrm>
              <a:off x="1608" y="1464"/>
              <a:ext cx="2664" cy="830"/>
              <a:chOff x="1608" y="1464"/>
              <a:chExt cx="2664" cy="830"/>
            </a:xfrm>
          </p:grpSpPr>
          <p:grpSp>
            <p:nvGrpSpPr>
              <p:cNvPr id="11" name="Group 15"/>
              <p:cNvGrpSpPr>
                <a:grpSpLocks/>
              </p:cNvGrpSpPr>
              <p:nvPr/>
            </p:nvGrpSpPr>
            <p:grpSpPr bwMode="auto">
              <a:xfrm>
                <a:off x="1608" y="1470"/>
                <a:ext cx="2664" cy="150"/>
                <a:chOff x="3057" y="9975"/>
                <a:chExt cx="6660" cy="375"/>
              </a:xfrm>
            </p:grpSpPr>
            <p:sp>
              <p:nvSpPr>
                <p:cNvPr id="13" name="Line 16"/>
                <p:cNvSpPr>
                  <a:spLocks noChangeShapeType="1"/>
                </p:cNvSpPr>
                <p:nvPr/>
              </p:nvSpPr>
              <p:spPr bwMode="auto">
                <a:xfrm>
                  <a:off x="3057" y="10160"/>
                  <a:ext cx="6660" cy="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 name="Line 17"/>
                <p:cNvSpPr>
                  <a:spLocks noChangeShapeType="1"/>
                </p:cNvSpPr>
                <p:nvPr/>
              </p:nvSpPr>
              <p:spPr bwMode="auto">
                <a:xfrm>
                  <a:off x="3057" y="9980"/>
                  <a:ext cx="0" cy="3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 name="Line 18"/>
                <p:cNvSpPr>
                  <a:spLocks noChangeShapeType="1"/>
                </p:cNvSpPr>
                <p:nvPr/>
              </p:nvSpPr>
              <p:spPr bwMode="auto">
                <a:xfrm>
                  <a:off x="5637" y="9990"/>
                  <a:ext cx="0" cy="3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 name="Line 19"/>
                <p:cNvSpPr>
                  <a:spLocks noChangeShapeType="1"/>
                </p:cNvSpPr>
                <p:nvPr/>
              </p:nvSpPr>
              <p:spPr bwMode="auto">
                <a:xfrm flipV="1">
                  <a:off x="7422" y="9990"/>
                  <a:ext cx="0" cy="3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7" name="Line 20"/>
                <p:cNvSpPr>
                  <a:spLocks noChangeShapeType="1"/>
                </p:cNvSpPr>
                <p:nvPr/>
              </p:nvSpPr>
              <p:spPr bwMode="auto">
                <a:xfrm>
                  <a:off x="3687" y="9990"/>
                  <a:ext cx="0" cy="3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 name="Line 21"/>
                <p:cNvSpPr>
                  <a:spLocks noChangeShapeType="1"/>
                </p:cNvSpPr>
                <p:nvPr/>
              </p:nvSpPr>
              <p:spPr bwMode="auto">
                <a:xfrm flipH="1">
                  <a:off x="4317" y="9980"/>
                  <a:ext cx="0" cy="3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 name="Line 22"/>
                <p:cNvSpPr>
                  <a:spLocks noChangeShapeType="1"/>
                </p:cNvSpPr>
                <p:nvPr/>
              </p:nvSpPr>
              <p:spPr bwMode="auto">
                <a:xfrm>
                  <a:off x="4947" y="9975"/>
                  <a:ext cx="0" cy="3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 name="Line 23"/>
                <p:cNvSpPr>
                  <a:spLocks noChangeShapeType="1"/>
                </p:cNvSpPr>
                <p:nvPr/>
              </p:nvSpPr>
              <p:spPr bwMode="auto">
                <a:xfrm>
                  <a:off x="6762" y="9990"/>
                  <a:ext cx="0" cy="3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2" name="Line 24"/>
              <p:cNvSpPr>
                <a:spLocks noChangeShapeType="1"/>
              </p:cNvSpPr>
              <p:nvPr/>
            </p:nvSpPr>
            <p:spPr bwMode="auto">
              <a:xfrm>
                <a:off x="2856" y="1464"/>
                <a:ext cx="0" cy="83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8" name="Rectangle 26"/>
            <p:cNvSpPr>
              <a:spLocks noChangeArrowheads="1"/>
            </p:cNvSpPr>
            <p:nvPr/>
          </p:nvSpPr>
          <p:spPr bwMode="auto">
            <a:xfrm>
              <a:off x="764" y="1680"/>
              <a:ext cx="3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a:cs typeface="Times New Roman" pitchFamily="18" charset="0"/>
                </a:rPr>
                <a:t>永續年金</a:t>
              </a:r>
              <a:r>
                <a:rPr lang="en-US" altLang="zh-TW">
                  <a:cs typeface="Times New Roman" pitchFamily="18" charset="0"/>
                </a:rPr>
                <a:t>A      </a:t>
              </a:r>
              <a:r>
                <a:rPr lang="zh-TW" altLang="en-US">
                  <a:cs typeface="Times New Roman" pitchFamily="18" charset="0"/>
                </a:rPr>
                <a:t>       </a:t>
              </a:r>
              <a:r>
                <a:rPr lang="en-US" altLang="zh-TW">
                  <a:cs typeface="Times New Roman" pitchFamily="18" charset="0"/>
                </a:rPr>
                <a:t>C    C    C ….C          C     C ………</a:t>
              </a:r>
            </a:p>
          </p:txBody>
        </p:sp>
        <p:sp>
          <p:nvSpPr>
            <p:cNvPr id="9" name="Rectangle 27"/>
            <p:cNvSpPr>
              <a:spLocks noChangeArrowheads="1"/>
            </p:cNvSpPr>
            <p:nvPr/>
          </p:nvSpPr>
          <p:spPr bwMode="auto">
            <a:xfrm>
              <a:off x="769" y="1881"/>
              <a:ext cx="32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a:cs typeface="Times New Roman" pitchFamily="18" charset="0"/>
                </a:rPr>
                <a:t>永續年金</a:t>
              </a:r>
              <a:r>
                <a:rPr lang="en-US" altLang="zh-TW">
                  <a:cs typeface="Times New Roman" pitchFamily="18" charset="0"/>
                </a:rPr>
                <a:t>B                                           </a:t>
              </a:r>
              <a:r>
                <a:rPr lang="zh-TW" altLang="en-US">
                  <a:cs typeface="Times New Roman" pitchFamily="18" charset="0"/>
                </a:rPr>
                <a:t>    </a:t>
              </a:r>
              <a:r>
                <a:rPr lang="en-US" altLang="zh-TW">
                  <a:cs typeface="Times New Roman" pitchFamily="18" charset="0"/>
                </a:rPr>
                <a:t>C     C ………</a:t>
              </a:r>
            </a:p>
          </p:txBody>
        </p:sp>
        <p:sp>
          <p:nvSpPr>
            <p:cNvPr id="10" name="Rectangle 28"/>
            <p:cNvSpPr>
              <a:spLocks noChangeArrowheads="1"/>
            </p:cNvSpPr>
            <p:nvPr/>
          </p:nvSpPr>
          <p:spPr bwMode="auto">
            <a:xfrm>
              <a:off x="1040" y="2112"/>
              <a:ext cx="27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zh-TW" altLang="en-US">
                  <a:cs typeface="Times New Roman" pitchFamily="18" charset="0"/>
                </a:rPr>
                <a:t>年金</a:t>
              </a:r>
              <a:r>
                <a:rPr lang="en-US" altLang="zh-TW">
                  <a:cs typeface="Times New Roman" pitchFamily="18" charset="0"/>
                </a:rPr>
                <a:t>Y        </a:t>
              </a:r>
              <a:r>
                <a:rPr lang="zh-TW" altLang="en-US">
                  <a:cs typeface="Times New Roman" pitchFamily="18" charset="0"/>
                </a:rPr>
                <a:t>    </a:t>
              </a:r>
              <a:r>
                <a:rPr lang="en-US" altLang="zh-TW">
                  <a:cs typeface="Times New Roman" pitchFamily="18" charset="0"/>
                </a:rPr>
                <a:t>C    C    C ….C</a:t>
              </a:r>
            </a:p>
          </p:txBody>
        </p:sp>
      </p:grpSp>
      <p:graphicFrame>
        <p:nvGraphicFramePr>
          <p:cNvPr id="21" name="物件 20"/>
          <p:cNvGraphicFramePr>
            <a:graphicFrameLocks noChangeAspect="1"/>
          </p:cNvGraphicFramePr>
          <p:nvPr>
            <p:extLst>
              <p:ext uri="{D42A27DB-BD31-4B8C-83A1-F6EECF244321}">
                <p14:modId xmlns:p14="http://schemas.microsoft.com/office/powerpoint/2010/main" val="2914988596"/>
              </p:ext>
            </p:extLst>
          </p:nvPr>
        </p:nvGraphicFramePr>
        <p:xfrm>
          <a:off x="2975453" y="5301208"/>
          <a:ext cx="1295400" cy="730250"/>
        </p:xfrm>
        <a:graphic>
          <a:graphicData uri="http://schemas.openxmlformats.org/presentationml/2006/ole">
            <mc:AlternateContent xmlns:mc="http://schemas.openxmlformats.org/markup-compatibility/2006">
              <mc:Choice xmlns:v="urn:schemas-microsoft-com:vml" Requires="v">
                <p:oleObj spid="_x0000_s5127" name="方程式" r:id="rId4" imgW="761669" imgH="393529" progId="Equation.3">
                  <p:embed/>
                </p:oleObj>
              </mc:Choice>
              <mc:Fallback>
                <p:oleObj name="方程式" r:id="rId4" imgW="761669" imgH="393529"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453" y="5301208"/>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2712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年金</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pPr>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rPr>
              <a:t>永續年金</a:t>
            </a:r>
            <a:r>
              <a:rPr lang="en-US" altLang="zh-TW" sz="2800" dirty="0">
                <a:latin typeface="Times New Roman" panose="02020603050405020304" pitchFamily="18" charset="0"/>
                <a:ea typeface="標楷體" panose="03000509000000000000" pitchFamily="65" charset="-120"/>
              </a:rPr>
              <a:t>B</a:t>
            </a:r>
            <a:r>
              <a:rPr lang="zh-TW" altLang="en-US" sz="2800" dirty="0">
                <a:latin typeface="Times New Roman" panose="02020603050405020304" pitchFamily="18" charset="0"/>
                <a:ea typeface="標楷體" panose="03000509000000000000" pitchFamily="65" charset="-120"/>
              </a:rPr>
              <a:t>則從第</a:t>
            </a:r>
            <a:r>
              <a:rPr lang="en-US" altLang="zh-TW" sz="2800" dirty="0">
                <a:latin typeface="Times New Roman" panose="02020603050405020304" pitchFamily="18" charset="0"/>
                <a:ea typeface="標楷體" panose="03000509000000000000" pitchFamily="65" charset="-120"/>
              </a:rPr>
              <a:t>n+1</a:t>
            </a:r>
            <a:r>
              <a:rPr lang="zh-TW" altLang="en-US" sz="2800" dirty="0">
                <a:latin typeface="Times New Roman" panose="02020603050405020304" pitchFamily="18" charset="0"/>
                <a:ea typeface="標楷體" panose="03000509000000000000" pitchFamily="65" charset="-120"/>
              </a:rPr>
              <a:t>期才開始給付</a:t>
            </a:r>
            <a:r>
              <a:rPr lang="en-US" altLang="zh-TW" sz="2800" dirty="0">
                <a:latin typeface="Times New Roman" panose="02020603050405020304" pitchFamily="18" charset="0"/>
                <a:ea typeface="標楷體" panose="03000509000000000000" pitchFamily="65" charset="-120"/>
              </a:rPr>
              <a:t>C</a:t>
            </a:r>
            <a:r>
              <a:rPr lang="zh-TW" altLang="en-US" sz="2800" dirty="0">
                <a:latin typeface="Times New Roman" panose="02020603050405020304" pitchFamily="18" charset="0"/>
                <a:ea typeface="標楷體" panose="03000509000000000000" pitchFamily="65" charset="-120"/>
              </a:rPr>
              <a:t>現金流量，現值為：</a:t>
            </a:r>
            <a:endParaRPr lang="en-US" altLang="zh-TW" sz="2800" dirty="0">
              <a:latin typeface="Times New Roman" panose="02020603050405020304" pitchFamily="18" charset="0"/>
              <a:ea typeface="標楷體" panose="03000509000000000000" pitchFamily="65" charset="-120"/>
            </a:endParaRPr>
          </a:p>
          <a:p>
            <a:pPr marL="114300" indent="0">
              <a:buFont typeface="Arial" panose="020B0604020202020204" pitchFamily="34" charset="0"/>
              <a:buNone/>
              <a:defRPr/>
            </a:pPr>
            <a:endParaRPr lang="en-US" altLang="zh-TW" sz="2800" dirty="0">
              <a:latin typeface="Times New Roman" panose="02020603050405020304" pitchFamily="18" charset="0"/>
              <a:ea typeface="標楷體" panose="03000509000000000000" pitchFamily="65" charset="-120"/>
            </a:endParaRPr>
          </a:p>
          <a:p>
            <a:pPr>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rPr>
              <a:t>永續年金</a:t>
            </a:r>
            <a:r>
              <a:rPr lang="en-US" altLang="zh-TW" sz="2800" dirty="0">
                <a:latin typeface="Times New Roman" panose="02020603050405020304" pitchFamily="18" charset="0"/>
                <a:ea typeface="標楷體" panose="03000509000000000000" pitchFamily="65" charset="-120"/>
              </a:rPr>
              <a:t>A=</a:t>
            </a:r>
            <a:r>
              <a:rPr lang="zh-TW" altLang="en-US" sz="2800" dirty="0">
                <a:latin typeface="Times New Roman" panose="02020603050405020304" pitchFamily="18" charset="0"/>
                <a:ea typeface="標楷體" panose="03000509000000000000" pitchFamily="65" charset="-120"/>
              </a:rPr>
              <a:t>永續年金</a:t>
            </a:r>
            <a:r>
              <a:rPr lang="en-US" altLang="zh-TW" sz="2800" dirty="0">
                <a:latin typeface="Times New Roman" panose="02020603050405020304" pitchFamily="18" charset="0"/>
                <a:ea typeface="標楷體" panose="03000509000000000000" pitchFamily="65" charset="-120"/>
              </a:rPr>
              <a:t>B+</a:t>
            </a:r>
            <a:r>
              <a:rPr lang="zh-TW" altLang="en-US" sz="2800" dirty="0">
                <a:latin typeface="Times New Roman" panose="02020603050405020304" pitchFamily="18" charset="0"/>
                <a:ea typeface="標楷體" panose="03000509000000000000" pitchFamily="65" charset="-120"/>
              </a:rPr>
              <a:t>年金</a:t>
            </a:r>
            <a:r>
              <a:rPr lang="en-US" altLang="zh-TW" sz="2800" dirty="0">
                <a:latin typeface="Times New Roman" panose="02020603050405020304" pitchFamily="18" charset="0"/>
                <a:ea typeface="標楷體" panose="03000509000000000000" pitchFamily="65" charset="-120"/>
              </a:rPr>
              <a:t>Y</a:t>
            </a:r>
            <a:r>
              <a:rPr lang="zh-TW" altLang="en-US" sz="2800" dirty="0">
                <a:latin typeface="Times New Roman" panose="02020603050405020304" pitchFamily="18" charset="0"/>
                <a:ea typeface="標楷體" panose="03000509000000000000" pitchFamily="65" charset="-120"/>
              </a:rPr>
              <a:t>，所以年金</a:t>
            </a:r>
            <a:r>
              <a:rPr lang="en-US" altLang="zh-TW" sz="2800" dirty="0">
                <a:latin typeface="Times New Roman" panose="02020603050405020304" pitchFamily="18" charset="0"/>
                <a:ea typeface="標楷體" panose="03000509000000000000" pitchFamily="65" charset="-120"/>
              </a:rPr>
              <a:t>Y</a:t>
            </a:r>
            <a:r>
              <a:rPr lang="zh-TW" altLang="en-US" sz="2800" dirty="0">
                <a:latin typeface="Times New Roman" panose="02020603050405020304" pitchFamily="18" charset="0"/>
                <a:ea typeface="標楷體" panose="03000509000000000000" pitchFamily="65" charset="-120"/>
              </a:rPr>
              <a:t>的現值可以寫成： </a:t>
            </a:r>
            <a:endParaRPr lang="en-US" altLang="zh-TW" sz="2800" dirty="0">
              <a:latin typeface="Times New Roman" panose="02020603050405020304" pitchFamily="18" charset="0"/>
              <a:ea typeface="標楷體" panose="03000509000000000000" pitchFamily="65" charset="-120"/>
            </a:endParaRPr>
          </a:p>
          <a:p>
            <a:pPr>
              <a:buFont typeface="Arial" panose="020B0604020202020204" pitchFamily="34" charset="0"/>
              <a:buChar char="•"/>
              <a:defRPr/>
            </a:pPr>
            <a:endParaRPr lang="en-US" altLang="zh-TW" sz="2800" dirty="0">
              <a:latin typeface="Times New Roman" panose="02020603050405020304" pitchFamily="18" charset="0"/>
              <a:ea typeface="標楷體" panose="03000509000000000000" pitchFamily="65" charset="-120"/>
            </a:endParaRPr>
          </a:p>
          <a:p>
            <a:pPr>
              <a:buFont typeface="Arial" panose="020B0604020202020204" pitchFamily="34" charset="0"/>
              <a:buChar char="•"/>
              <a:defRPr/>
            </a:pPr>
            <a:endParaRPr lang="en-US" altLang="zh-TW" sz="2800" dirty="0">
              <a:latin typeface="Times New Roman" panose="02020603050405020304" pitchFamily="18" charset="0"/>
              <a:ea typeface="標楷體" panose="03000509000000000000" pitchFamily="65" charset="-120"/>
            </a:endParaRPr>
          </a:p>
          <a:p>
            <a:pPr lvl="1">
              <a:lnSpc>
                <a:spcPct val="120000"/>
              </a:lnSpc>
              <a:buFont typeface="Century Gothic" panose="020B0502020202020204" pitchFamily="34" charset="0"/>
              <a:buChar char="▪"/>
              <a:defRPr/>
            </a:pPr>
            <a:r>
              <a:rPr lang="zh-TW" altLang="en-US" sz="2800" dirty="0">
                <a:latin typeface="Times New Roman" panose="02020603050405020304" pitchFamily="18" charset="0"/>
                <a:ea typeface="標楷體" panose="03000509000000000000" pitchFamily="65" charset="-120"/>
              </a:rPr>
              <a:t>               </a:t>
            </a:r>
            <a:r>
              <a:rPr lang="zh-TW" altLang="en-US" sz="2800" dirty="0">
                <a:solidFill>
                  <a:schemeClr val="accent1"/>
                </a:solidFill>
                <a:latin typeface="Times New Roman" panose="02020603050405020304" pitchFamily="18" charset="0"/>
                <a:ea typeface="標楷體" panose="03000509000000000000" pitchFamily="65" charset="-120"/>
              </a:rPr>
              <a:t>為年金</a:t>
            </a:r>
            <a:r>
              <a:rPr lang="zh-TW" altLang="en-US" sz="2800" dirty="0" smtClean="0">
                <a:solidFill>
                  <a:schemeClr val="accent1"/>
                </a:solidFill>
                <a:latin typeface="Times New Roman" panose="02020603050405020304" pitchFamily="18" charset="0"/>
                <a:ea typeface="標楷體" panose="03000509000000000000" pitchFamily="65" charset="-120"/>
              </a:rPr>
              <a:t>因子</a:t>
            </a:r>
            <a:r>
              <a:rPr lang="zh-TW" altLang="en-US" sz="2800" dirty="0" smtClean="0">
                <a:solidFill>
                  <a:schemeClr val="accent1"/>
                </a:solidFill>
                <a:latin typeface="新細明體"/>
                <a:ea typeface="新細明體"/>
              </a:rPr>
              <a:t>，</a:t>
            </a:r>
            <a:r>
              <a:rPr lang="zh-TW" altLang="en-US" sz="2800" dirty="0" smtClean="0">
                <a:solidFill>
                  <a:schemeClr val="accent1"/>
                </a:solidFill>
                <a:latin typeface="標楷體" panose="03000509000000000000" pitchFamily="65" charset="-120"/>
                <a:ea typeface="標楷體" panose="03000509000000000000" pitchFamily="65" charset="-120"/>
              </a:rPr>
              <a:t>可查年金因子表</a:t>
            </a:r>
            <a:r>
              <a:rPr lang="zh-TW" altLang="en-US" sz="2800" dirty="0" smtClean="0">
                <a:solidFill>
                  <a:schemeClr val="accent1"/>
                </a:solidFill>
                <a:latin typeface="新細明體"/>
                <a:ea typeface="新細明體"/>
              </a:rPr>
              <a:t>。</a:t>
            </a:r>
            <a:r>
              <a:rPr lang="zh-TW" altLang="en-US" sz="2800" dirty="0" smtClean="0">
                <a:solidFill>
                  <a:schemeClr val="accent1"/>
                </a:solidFill>
                <a:latin typeface="Times New Roman" panose="02020603050405020304" pitchFamily="18" charset="0"/>
                <a:ea typeface="標楷體" panose="03000509000000000000" pitchFamily="65" charset="-120"/>
              </a:rPr>
              <a:t> </a:t>
            </a:r>
            <a:endParaRPr lang="zh-TW" altLang="en-US" sz="2800" dirty="0">
              <a:solidFill>
                <a:schemeClr val="accent1"/>
              </a:solidFill>
              <a:latin typeface="Times New Roman" panose="02020603050405020304" pitchFamily="18" charset="0"/>
              <a:ea typeface="標楷體" panose="03000509000000000000" pitchFamily="65" charset="-120"/>
            </a:endParaRPr>
          </a:p>
          <a:p>
            <a:pPr>
              <a:buFont typeface="Wingdings" panose="05000000000000000000" pitchFamily="2" charset="2"/>
              <a:buChar char="Ø"/>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15</a:t>
            </a:fld>
            <a:endParaRPr lang="zh-TW" altLang="en-US"/>
          </a:p>
        </p:txBody>
      </p:sp>
      <p:graphicFrame>
        <p:nvGraphicFramePr>
          <p:cNvPr id="5" name="物件 4"/>
          <p:cNvGraphicFramePr>
            <a:graphicFrameLocks noChangeAspect="1"/>
          </p:cNvGraphicFramePr>
          <p:nvPr/>
        </p:nvGraphicFramePr>
        <p:xfrm>
          <a:off x="2771775" y="2206625"/>
          <a:ext cx="2339975" cy="862013"/>
        </p:xfrm>
        <a:graphic>
          <a:graphicData uri="http://schemas.openxmlformats.org/presentationml/2006/ole">
            <mc:AlternateContent xmlns:mc="http://schemas.openxmlformats.org/markup-compatibility/2006">
              <mc:Choice xmlns:v="urn:schemas-microsoft-com:vml" Requires="v">
                <p:oleObj spid="_x0000_s6161" name="方程式" r:id="rId3" imgW="1384300" imgH="482600" progId="Equation.3">
                  <p:embed/>
                </p:oleObj>
              </mc:Choice>
              <mc:Fallback>
                <p:oleObj name="方程式" r:id="rId3" imgW="1384300" imgH="48260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206625"/>
                        <a:ext cx="23399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2488051299"/>
              </p:ext>
            </p:extLst>
          </p:nvPr>
        </p:nvGraphicFramePr>
        <p:xfrm>
          <a:off x="2339752" y="4149080"/>
          <a:ext cx="4535488" cy="828675"/>
        </p:xfrm>
        <a:graphic>
          <a:graphicData uri="http://schemas.openxmlformats.org/presentationml/2006/ole">
            <mc:AlternateContent xmlns:mc="http://schemas.openxmlformats.org/markup-compatibility/2006">
              <mc:Choice xmlns:v="urn:schemas-microsoft-com:vml" Requires="v">
                <p:oleObj spid="_x0000_s6162" name="方程式" r:id="rId5" imgW="2755900" imgH="457200" progId="Equation.3">
                  <p:embed/>
                </p:oleObj>
              </mc:Choice>
              <mc:Fallback>
                <p:oleObj name="方程式" r:id="rId5" imgW="2755900" imgH="45720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4149080"/>
                        <a:ext cx="45354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1013930106"/>
              </p:ext>
            </p:extLst>
          </p:nvPr>
        </p:nvGraphicFramePr>
        <p:xfrm>
          <a:off x="1331640" y="5013176"/>
          <a:ext cx="1382712" cy="641350"/>
        </p:xfrm>
        <a:graphic>
          <a:graphicData uri="http://schemas.openxmlformats.org/presentationml/2006/ole">
            <mc:AlternateContent xmlns:mc="http://schemas.openxmlformats.org/markup-compatibility/2006">
              <mc:Choice xmlns:v="urn:schemas-microsoft-com:vml" Requires="v">
                <p:oleObj spid="_x0000_s6163" name="方程式" r:id="rId7" imgW="927100" imgH="457200" progId="Equation.3">
                  <p:embed/>
                </p:oleObj>
              </mc:Choice>
              <mc:Fallback>
                <p:oleObj name="方程式" r:id="rId7" imgW="927100" imgH="45720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5013176"/>
                        <a:ext cx="1382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58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年金</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pPr marL="0" indent="0">
              <a:buNone/>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16</a:t>
            </a:fld>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988" y="1556792"/>
            <a:ext cx="720090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4292600"/>
            <a:ext cx="7200900" cy="1350963"/>
          </a:xfrm>
        </p:spPr>
      </p:pic>
    </p:spTree>
    <p:extLst>
      <p:ext uri="{BB962C8B-B14F-4D97-AF65-F5344CB8AC3E}">
        <p14:creationId xmlns:p14="http://schemas.microsoft.com/office/powerpoint/2010/main" val="174243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年金</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normAutofit/>
          </a:bodyPr>
          <a:lstStyle/>
          <a:p>
            <a:pPr>
              <a:lnSpc>
                <a:spcPct val="120000"/>
              </a:lnSpc>
              <a:buFont typeface="Wingdings" panose="05000000000000000000" pitchFamily="2" charset="2"/>
              <a:buChar char="n"/>
              <a:defRPr/>
            </a:pPr>
            <a:r>
              <a:rPr lang="zh-TW" altLang="en-US" sz="2800" dirty="0" smtClean="0">
                <a:latin typeface="標楷體" panose="03000509000000000000" pitchFamily="65" charset="-120"/>
                <a:ea typeface="標楷體" panose="03000509000000000000" pitchFamily="65" charset="-120"/>
              </a:rPr>
              <a:t>成長型年金</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年金</a:t>
            </a:r>
            <a:r>
              <a:rPr lang="zh-TW" altLang="en-US" sz="2800" dirty="0">
                <a:latin typeface="Times New Roman" panose="02020603050405020304" pitchFamily="18" charset="0"/>
                <a:ea typeface="標楷體" panose="03000509000000000000" pitchFamily="65" charset="-120"/>
              </a:rPr>
              <a:t>每期的現金流量都穩定地以</a:t>
            </a:r>
            <a:r>
              <a:rPr lang="en-US" altLang="zh-TW" sz="2800" dirty="0">
                <a:latin typeface="Times New Roman" panose="02020603050405020304" pitchFamily="18" charset="0"/>
                <a:ea typeface="標楷體" panose="03000509000000000000" pitchFamily="65" charset="-120"/>
              </a:rPr>
              <a:t>g</a:t>
            </a:r>
            <a:r>
              <a:rPr lang="zh-TW" altLang="en-US" sz="2800" dirty="0">
                <a:latin typeface="Times New Roman" panose="02020603050405020304" pitchFamily="18" charset="0"/>
                <a:ea typeface="標楷體" panose="03000509000000000000" pitchFamily="65" charset="-120"/>
              </a:rPr>
              <a:t>的比例成長</a:t>
            </a:r>
            <a:endParaRPr lang="en-US" altLang="zh-TW" sz="2800" dirty="0">
              <a:latin typeface="Times New Roman" panose="02020603050405020304" pitchFamily="18" charset="0"/>
              <a:ea typeface="標楷體" panose="03000509000000000000" pitchFamily="65" charset="-120"/>
            </a:endParaRPr>
          </a:p>
          <a:p>
            <a:pPr>
              <a:lnSpc>
                <a:spcPct val="120000"/>
              </a:lnSpc>
              <a:buFont typeface="Wingdings" panose="05000000000000000000" pitchFamily="2" charset="2"/>
              <a:buChar char="Ø"/>
              <a:defRPr/>
            </a:pPr>
            <a:r>
              <a:rPr lang="zh-TW" altLang="en-US" sz="2800" dirty="0">
                <a:latin typeface="Times New Roman" panose="02020603050405020304" pitchFamily="18" charset="0"/>
                <a:ea typeface="標楷體" panose="03000509000000000000" pitchFamily="65" charset="-120"/>
              </a:rPr>
              <a:t>可以利用類似於推導年金現值的方式來推導出成長型年金的現值公式，公式為：</a:t>
            </a:r>
          </a:p>
          <a:p>
            <a:pPr>
              <a:buFont typeface="Wingdings" panose="05000000000000000000" pitchFamily="2" charset="2"/>
              <a:buChar char="n"/>
            </a:pP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17</a:t>
            </a:fld>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3555839787"/>
              </p:ext>
            </p:extLst>
          </p:nvPr>
        </p:nvGraphicFramePr>
        <p:xfrm>
          <a:off x="1866900" y="4581525"/>
          <a:ext cx="4786313" cy="927100"/>
        </p:xfrm>
        <a:graphic>
          <a:graphicData uri="http://schemas.openxmlformats.org/presentationml/2006/ole">
            <mc:AlternateContent xmlns:mc="http://schemas.openxmlformats.org/markup-compatibility/2006">
              <mc:Choice xmlns:v="urn:schemas-microsoft-com:vml" Requires="v">
                <p:oleObj spid="_x0000_s7176" name="方程式" r:id="rId3" imgW="2552400" imgH="533160" progId="Equation.3">
                  <p:embed/>
                </p:oleObj>
              </mc:Choice>
              <mc:Fallback>
                <p:oleObj name="方程式" r:id="rId3" imgW="2552400" imgH="533160" progId="Equation.3">
                  <p:embed/>
                  <p:pic>
                    <p:nvPicPr>
                      <p:cNvPr id="0" name="Object 4"/>
                      <p:cNvPicPr>
                        <a:picLocks noChangeAspect="1" noChangeArrowheads="1"/>
                      </p:cNvPicPr>
                      <p:nvPr/>
                    </p:nvPicPr>
                    <p:blipFill>
                      <a:blip r:embed="rId4"/>
                      <a:srcRect/>
                      <a:stretch>
                        <a:fillRect/>
                      </a:stretch>
                    </p:blipFill>
                    <p:spPr bwMode="auto">
                      <a:xfrm>
                        <a:off x="1866900" y="4581525"/>
                        <a:ext cx="47863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2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年金</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pPr marL="0" indent="0">
              <a:buNone/>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18</a:t>
            </a:fld>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31950"/>
            <a:ext cx="7560840" cy="43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45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非均勻現金流與期初年金</a:t>
            </a:r>
            <a:r>
              <a:rPr lang="en-US" altLang="zh-TW" dirty="0" smtClean="0">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normAutofit fontScale="92500" lnSpcReduction="10000"/>
          </a:bodyPr>
          <a:lstStyle/>
          <a:p>
            <a:pPr>
              <a:lnSpc>
                <a:spcPct val="114000"/>
              </a:lnSpc>
              <a:buFont typeface="Wingdings" panose="05000000000000000000" pitchFamily="2" charset="2"/>
              <a:buChar char="n"/>
            </a:pPr>
            <a:r>
              <a:rPr lang="zh-TW" altLang="en-US" sz="3000" dirty="0">
                <a:latin typeface="標楷體" panose="03000509000000000000" pitchFamily="65" charset="-120"/>
                <a:ea typeface="標楷體" panose="03000509000000000000" pitchFamily="65" charset="-120"/>
              </a:rPr>
              <a:t>不均勻現金流量</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Uneven Cash</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Flow</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14000"/>
              </a:lnSpc>
              <a:buFont typeface="Century Gothic" pitchFamily="34" charset="0"/>
              <a:buChar char="▪"/>
            </a:pPr>
            <a:r>
              <a:rPr lang="zh-TW" altLang="en-US" sz="3000" dirty="0">
                <a:solidFill>
                  <a:schemeClr val="accent1"/>
                </a:solidFill>
                <a:latin typeface="標楷體" panose="03000509000000000000" pitchFamily="65" charset="-120"/>
                <a:ea typeface="標楷體" panose="03000509000000000000" pitchFamily="65" charset="-120"/>
              </a:rPr>
              <a:t>現實生活中，現金流量有可能在每一期都不一樣，或者只有在某幾期有規則可循 </a:t>
            </a:r>
          </a:p>
          <a:p>
            <a:pPr>
              <a:lnSpc>
                <a:spcPct val="114000"/>
              </a:lnSpc>
              <a:buFont typeface="Wingdings" panose="05000000000000000000" pitchFamily="2" charset="2"/>
              <a:buChar char="n"/>
            </a:pPr>
            <a:r>
              <a:rPr lang="zh-TW" altLang="en-US" sz="3000" dirty="0">
                <a:latin typeface="標楷體" panose="03000509000000000000" pitchFamily="65" charset="-120"/>
                <a:ea typeface="標楷體" panose="03000509000000000000" pitchFamily="65" charset="-120"/>
              </a:rPr>
              <a:t>期初</a:t>
            </a:r>
            <a:r>
              <a:rPr lang="zh-TW" altLang="en-US" sz="3000" dirty="0" smtClean="0">
                <a:latin typeface="標楷體" panose="03000509000000000000" pitchFamily="65" charset="-120"/>
                <a:ea typeface="標楷體" panose="03000509000000000000" pitchFamily="65" charset="-120"/>
              </a:rPr>
              <a:t>年金</a:t>
            </a:r>
            <a:r>
              <a:rPr lang="en-US" altLang="zh-TW" sz="3000" dirty="0" smtClean="0">
                <a:latin typeface="標楷體" panose="03000509000000000000" pitchFamily="65" charset="-120"/>
                <a:ea typeface="標楷體" panose="03000509000000000000" pitchFamily="65" charset="-120"/>
              </a:rPr>
              <a:t>(</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Annuity </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Due</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14000"/>
              </a:lnSpc>
              <a:buFont typeface="Century Gothic" pitchFamily="34" charset="0"/>
              <a:buChar char="▪"/>
            </a:pPr>
            <a:r>
              <a:rPr lang="zh-TW" altLang="en-US" sz="3000" dirty="0">
                <a:solidFill>
                  <a:schemeClr val="accent1"/>
                </a:solidFill>
                <a:latin typeface="標楷體" panose="03000509000000000000" pitchFamily="65" charset="-120"/>
                <a:ea typeface="標楷體" panose="03000509000000000000" pitchFamily="65" charset="-120"/>
              </a:rPr>
              <a:t>前面提到的年金都是在期末才支付現金流量，而期初年金是在期初就先給付現金流量</a:t>
            </a:r>
          </a:p>
          <a:p>
            <a:pPr>
              <a:lnSpc>
                <a:spcPct val="114000"/>
              </a:lnSpc>
              <a:buFont typeface="Wingdings" panose="05000000000000000000" pitchFamily="2" charset="2"/>
              <a:buChar char="n"/>
            </a:pPr>
            <a:r>
              <a:rPr lang="zh-TW" altLang="en-US" sz="3000" dirty="0">
                <a:latin typeface="標楷體" panose="03000509000000000000" pitchFamily="65" charset="-120"/>
                <a:ea typeface="標楷體" panose="03000509000000000000" pitchFamily="65" charset="-120"/>
              </a:rPr>
              <a:t>貸款攤銷</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Loan Amortization</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000"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14000"/>
              </a:lnSpc>
              <a:buFont typeface="Century Gothic" pitchFamily="34" charset="0"/>
              <a:buChar char="▪"/>
            </a:pPr>
            <a:r>
              <a:rPr lang="zh-TW" altLang="en-US" sz="3000" dirty="0">
                <a:solidFill>
                  <a:schemeClr val="accent1"/>
                </a:solidFill>
                <a:latin typeface="標楷體" panose="03000509000000000000" pitchFamily="65" charset="-120"/>
                <a:ea typeface="標楷體" panose="03000509000000000000" pitchFamily="65" charset="-120"/>
              </a:rPr>
              <a:t>分期付款的問題，例如：房貸、車貸等，我們可以利用現值的公式來計算每期該償還的金額</a:t>
            </a:r>
            <a:endParaRPr lang="zh-TW" altLang="en-US" sz="3000" b="1" dirty="0">
              <a:latin typeface="標楷體" panose="03000509000000000000" pitchFamily="65" charset="-120"/>
              <a:ea typeface="標楷體" panose="03000509000000000000" pitchFamily="65" charset="-120"/>
            </a:endParaRPr>
          </a:p>
          <a:p>
            <a:pPr>
              <a:buFont typeface="Wingdings" panose="05000000000000000000" pitchFamily="2" charset="2"/>
              <a:buChar char="n"/>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19</a:t>
            </a:fld>
            <a:endParaRPr lang="zh-TW" altLang="en-US"/>
          </a:p>
        </p:txBody>
      </p:sp>
    </p:spTree>
    <p:extLst>
      <p:ext uri="{BB962C8B-B14F-4D97-AF65-F5344CB8AC3E}">
        <p14:creationId xmlns:p14="http://schemas.microsoft.com/office/powerpoint/2010/main" val="172901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學習目標</a:t>
            </a:r>
          </a:p>
        </p:txBody>
      </p:sp>
      <p:sp>
        <p:nvSpPr>
          <p:cNvPr id="3" name="直排文字版面配置區 2"/>
          <p:cNvSpPr>
            <a:spLocks noGrp="1"/>
          </p:cNvSpPr>
          <p:nvPr>
            <p:ph type="body" orient="vert" idx="1"/>
          </p:nvPr>
        </p:nvSpPr>
        <p:spPr>
          <a:xfrm>
            <a:off x="611560" y="1700808"/>
            <a:ext cx="8153400" cy="4526280"/>
          </a:xfrm>
        </p:spPr>
        <p:txBody>
          <a:bodyPr vert="horz"/>
          <a:lstStyle/>
          <a:p>
            <a:pPr>
              <a:buFont typeface="Wingdings" panose="05000000000000000000" pitchFamily="2" charset="2"/>
              <a:buChar char="n"/>
            </a:pPr>
            <a:r>
              <a:rPr lang="zh-TW" altLang="en-US" dirty="0">
                <a:latin typeface="Times New Roman" panose="02020603050405020304" pitchFamily="18" charset="0"/>
                <a:ea typeface="標楷體" panose="03000509000000000000" pitchFamily="65" charset="-120"/>
              </a:rPr>
              <a:t>了解貨幣的時間價值</a:t>
            </a:r>
          </a:p>
          <a:p>
            <a:pPr>
              <a:buFont typeface="Wingdings" panose="05000000000000000000" pitchFamily="2" charset="2"/>
              <a:buChar char="n"/>
            </a:pPr>
            <a:r>
              <a:rPr lang="zh-TW" altLang="en-US" dirty="0">
                <a:latin typeface="Times New Roman" panose="02020603050405020304" pitchFamily="18" charset="0"/>
                <a:ea typeface="標楷體" panose="03000509000000000000" pitchFamily="65" charset="-120"/>
              </a:rPr>
              <a:t>認識利率與終值的關係</a:t>
            </a:r>
          </a:p>
          <a:p>
            <a:pPr>
              <a:buFont typeface="Wingdings" panose="05000000000000000000" pitchFamily="2" charset="2"/>
              <a:buChar char="n"/>
            </a:pPr>
            <a:r>
              <a:rPr lang="zh-TW" altLang="en-US" dirty="0">
                <a:latin typeface="Times New Roman" panose="02020603050405020304" pitchFamily="18" charset="0"/>
                <a:ea typeface="標楷體" panose="03000509000000000000" pitchFamily="65" charset="-120"/>
              </a:rPr>
              <a:t>介紹折現值的意義與計算</a:t>
            </a:r>
          </a:p>
          <a:p>
            <a:pPr>
              <a:buFont typeface="Wingdings" panose="05000000000000000000" pitchFamily="2" charset="2"/>
              <a:buChar char="n"/>
            </a:pPr>
            <a:r>
              <a:rPr lang="zh-TW" altLang="en-US" dirty="0">
                <a:latin typeface="Times New Roman" panose="02020603050405020304" pitchFamily="18" charset="0"/>
                <a:ea typeface="標楷體" panose="03000509000000000000" pitchFamily="65" charset="-120"/>
              </a:rPr>
              <a:t>探討現值與終值的意義與計算</a:t>
            </a:r>
          </a:p>
          <a:p>
            <a:pPr>
              <a:buFont typeface="Wingdings" panose="05000000000000000000" pitchFamily="2" charset="2"/>
              <a:buChar char="n"/>
            </a:pPr>
            <a:r>
              <a:rPr lang="zh-TW" altLang="en-US" dirty="0">
                <a:latin typeface="Times New Roman" panose="02020603050405020304" pitchFamily="18" charset="0"/>
                <a:ea typeface="標楷體" panose="03000509000000000000" pitchFamily="65" charset="-120"/>
              </a:rPr>
              <a:t>說明年金的觀念與種類</a:t>
            </a:r>
          </a:p>
          <a:p>
            <a:pPr>
              <a:buFont typeface="Wingdings" panose="05000000000000000000" pitchFamily="2" charset="2"/>
              <a:buChar char="n"/>
            </a:pPr>
            <a:r>
              <a:rPr lang="zh-TW" altLang="en-US" dirty="0" smtClean="0">
                <a:latin typeface="Times New Roman" panose="02020603050405020304" pitchFamily="18" charset="0"/>
                <a:ea typeface="標楷體" panose="03000509000000000000" pitchFamily="65" charset="-120"/>
              </a:rPr>
              <a:t>各種</a:t>
            </a:r>
            <a:r>
              <a:rPr lang="zh-TW" altLang="en-US" dirty="0">
                <a:latin typeface="Times New Roman" panose="02020603050405020304" pitchFamily="18" charset="0"/>
                <a:ea typeface="標楷體" panose="03000509000000000000" pitchFamily="65" charset="-120"/>
              </a:rPr>
              <a:t>常見年金的計算</a:t>
            </a:r>
          </a:p>
          <a:p>
            <a:pPr>
              <a:buFont typeface="Wingdings" panose="05000000000000000000" pitchFamily="2" charset="2"/>
              <a:buChar char="n"/>
            </a:pPr>
            <a:r>
              <a:rPr lang="zh-TW" altLang="en-US" dirty="0" smtClean="0">
                <a:latin typeface="Times New Roman" panose="02020603050405020304" pitchFamily="18" charset="0"/>
                <a:ea typeface="標楷體" panose="03000509000000000000" pitchFamily="65" charset="-120"/>
              </a:rPr>
              <a:t>不規則</a:t>
            </a:r>
            <a:r>
              <a:rPr lang="zh-TW" altLang="en-US" dirty="0">
                <a:latin typeface="Times New Roman" panose="02020603050405020304" pitchFamily="18" charset="0"/>
                <a:ea typeface="標楷體" panose="03000509000000000000" pitchFamily="65" charset="-120"/>
              </a:rPr>
              <a:t>現金流量及特殊年金</a:t>
            </a:r>
          </a:p>
          <a:p>
            <a:pPr>
              <a:buFont typeface="Wingdings" panose="05000000000000000000" pitchFamily="2" charset="2"/>
              <a:buChar char="n"/>
            </a:pPr>
            <a:r>
              <a:rPr lang="zh-TW" altLang="en-US" dirty="0">
                <a:latin typeface="Times New Roman" panose="02020603050405020304" pitchFamily="18" charset="0"/>
                <a:ea typeface="標楷體" panose="03000509000000000000" pitchFamily="65" charset="-120"/>
              </a:rPr>
              <a:t>應用</a:t>
            </a:r>
            <a:r>
              <a:rPr lang="en-US" altLang="zh-TW" dirty="0">
                <a:latin typeface="Times New Roman" panose="02020603050405020304" pitchFamily="18" charset="0"/>
                <a:ea typeface="標楷體" panose="03000509000000000000" pitchFamily="65" charset="-120"/>
              </a:rPr>
              <a:t>EXCEL</a:t>
            </a:r>
            <a:r>
              <a:rPr lang="zh-TW" altLang="en-US" dirty="0">
                <a:latin typeface="Times New Roman" panose="02020603050405020304" pitchFamily="18" charset="0"/>
                <a:ea typeface="標楷體" panose="03000509000000000000" pitchFamily="65" charset="-120"/>
              </a:rPr>
              <a:t>試算表</a:t>
            </a:r>
          </a:p>
        </p:txBody>
      </p:sp>
      <p:sp>
        <p:nvSpPr>
          <p:cNvPr id="6" name="投影片編號版面配置區 5"/>
          <p:cNvSpPr>
            <a:spLocks noGrp="1"/>
          </p:cNvSpPr>
          <p:nvPr>
            <p:ph type="sldNum" sz="quarter" idx="12"/>
          </p:nvPr>
        </p:nvSpPr>
        <p:spPr/>
        <p:txBody>
          <a:bodyPr>
            <a:normAutofit fontScale="85000" lnSpcReduction="20000"/>
          </a:bodyPr>
          <a:lstStyle/>
          <a:p>
            <a:fld id="{287D2592-E6D1-4CC1-85DC-E916E8734A0D}" type="slidenum">
              <a:rPr lang="zh-TW" altLang="en-US" smtClean="0"/>
              <a:t>2</a:t>
            </a:fld>
            <a:endParaRPr lang="zh-TW" altLang="en-US"/>
          </a:p>
        </p:txBody>
      </p:sp>
    </p:spTree>
    <p:extLst>
      <p:ext uri="{BB962C8B-B14F-4D97-AF65-F5344CB8AC3E}">
        <p14:creationId xmlns:p14="http://schemas.microsoft.com/office/powerpoint/2010/main" val="233321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不均勻現金流</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pPr marL="0" indent="0">
              <a:buNone/>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20</a:t>
            </a:fld>
            <a:endParaRPr lang="zh-TW" altLang="en-US"/>
          </a:p>
        </p:txBody>
      </p:sp>
      <p:pic>
        <p:nvPicPr>
          <p:cNvPr id="5"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1611313"/>
            <a:ext cx="6264696" cy="4554537"/>
          </a:xfrm>
        </p:spPr>
      </p:pic>
    </p:spTree>
    <p:extLst>
      <p:ext uri="{BB962C8B-B14F-4D97-AF65-F5344CB8AC3E}">
        <p14:creationId xmlns:p14="http://schemas.microsoft.com/office/powerpoint/2010/main" val="38499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期初年金</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21</a:t>
            </a:fld>
            <a:endParaRPr lang="zh-TW" altLang="en-US"/>
          </a:p>
        </p:txBody>
      </p:sp>
      <p:pic>
        <p:nvPicPr>
          <p:cNvPr id="5"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1549401"/>
            <a:ext cx="6192688" cy="4831927"/>
          </a:xfrm>
        </p:spPr>
      </p:pic>
    </p:spTree>
    <p:extLst>
      <p:ext uri="{BB962C8B-B14F-4D97-AF65-F5344CB8AC3E}">
        <p14:creationId xmlns:p14="http://schemas.microsoft.com/office/powerpoint/2010/main" val="302977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貸款攤銷</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22</a:t>
            </a:fld>
            <a:endParaRPr lang="zh-TW" altLang="en-US"/>
          </a:p>
        </p:txBody>
      </p:sp>
      <p:pic>
        <p:nvPicPr>
          <p:cNvPr id="5"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b="70203"/>
          <a:stretch>
            <a:fillRect/>
          </a:stretch>
        </p:blipFill>
        <p:spPr>
          <a:xfrm>
            <a:off x="1501892" y="1628800"/>
            <a:ext cx="5518034" cy="522263"/>
          </a:xfr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rcRect t="9657"/>
          <a:stretch>
            <a:fillRect/>
          </a:stretch>
        </p:blipFill>
        <p:spPr bwMode="auto">
          <a:xfrm>
            <a:off x="1652587" y="1700808"/>
            <a:ext cx="536733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8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有效年利率</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pPr algn="just">
              <a:buFont typeface="Wingdings" panose="05000000000000000000" pitchFamily="2" charset="2"/>
              <a:buChar char="n"/>
            </a:pPr>
            <a:r>
              <a:rPr lang="zh-TW" altLang="en-US" sz="3000" dirty="0">
                <a:latin typeface="標楷體" panose="03000509000000000000" pitchFamily="65" charset="-120"/>
                <a:ea typeface="標楷體" panose="03000509000000000000" pitchFamily="65" charset="-120"/>
              </a:rPr>
              <a:t>若一年內複利計息次數 </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或折現次數</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超過一次，會對終值或現值帶來什麼影響？由於複利與單利的最大差異，在於複利計息所創造的利息可作為未來的本金再生利息。因此，同一期間內複利計息次數愈多，所得終值金額愈大</a:t>
            </a:r>
            <a:r>
              <a:rPr lang="zh-TW" altLang="en-US" sz="3000" dirty="0">
                <a:latin typeface="新細明體"/>
                <a:ea typeface="新細明體"/>
              </a:rPr>
              <a:t>。</a:t>
            </a:r>
            <a:endParaRPr lang="en-US" altLang="zh-TW" sz="3000" dirty="0">
              <a:latin typeface="標楷體" panose="03000509000000000000" pitchFamily="65" charset="-120"/>
              <a:ea typeface="標楷體" panose="03000509000000000000" pitchFamily="65" charset="-120"/>
            </a:endParaRPr>
          </a:p>
          <a:p>
            <a:pPr algn="just"/>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23</a:t>
            </a:fld>
            <a:endParaRPr lang="zh-TW" altLang="en-US"/>
          </a:p>
        </p:txBody>
      </p:sp>
    </p:spTree>
    <p:extLst>
      <p:ext uri="{BB962C8B-B14F-4D97-AF65-F5344CB8AC3E}">
        <p14:creationId xmlns:p14="http://schemas.microsoft.com/office/powerpoint/2010/main" val="3424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有效年利率</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a:xfrm>
            <a:off x="611560" y="1628800"/>
            <a:ext cx="8153400" cy="4526280"/>
          </a:xfrm>
        </p:spPr>
        <p:txBody>
          <a:bodyPr vert="horz">
            <a:normAutofit fontScale="92500" lnSpcReduction="20000"/>
          </a:bodyPr>
          <a:lstStyle/>
          <a:p>
            <a:pPr>
              <a:lnSpc>
                <a:spcPct val="110000"/>
              </a:lnSpc>
              <a:buFont typeface="Wingdings" panose="05000000000000000000" pitchFamily="2" charset="2"/>
              <a:buChar char="Ø"/>
              <a:defRPr/>
            </a:pPr>
            <a:r>
              <a:rPr lang="zh-TW" altLang="en-US" sz="3000" dirty="0">
                <a:latin typeface="Times New Roman" panose="02020603050405020304" pitchFamily="18" charset="0"/>
                <a:ea typeface="標楷體" panose="03000509000000000000" pitchFamily="65" charset="-120"/>
              </a:rPr>
              <a:t>複利計息</a:t>
            </a:r>
            <a:r>
              <a:rPr lang="zh-TW" altLang="en-US" sz="3000" dirty="0" smtClean="0">
                <a:latin typeface="Times New Roman" panose="02020603050405020304" pitchFamily="18" charset="0"/>
                <a:ea typeface="標楷體" panose="03000509000000000000" pitchFamily="65" charset="-120"/>
              </a:rPr>
              <a:t>頻率下的終值公式</a:t>
            </a:r>
            <a:r>
              <a:rPr lang="zh-TW" altLang="en-US" sz="3000" dirty="0">
                <a:latin typeface="Times New Roman" panose="02020603050405020304" pitchFamily="18" charset="0"/>
                <a:ea typeface="標楷體" panose="03000509000000000000" pitchFamily="65" charset="-120"/>
              </a:rPr>
              <a:t>：</a:t>
            </a:r>
            <a:endParaRPr lang="en-US" altLang="zh-TW" sz="3000" dirty="0">
              <a:latin typeface="Times New Roman" panose="02020603050405020304" pitchFamily="18" charset="0"/>
              <a:ea typeface="標楷體" panose="03000509000000000000" pitchFamily="65" charset="-120"/>
            </a:endParaRPr>
          </a:p>
          <a:p>
            <a:pPr>
              <a:lnSpc>
                <a:spcPct val="110000"/>
              </a:lnSpc>
              <a:buFont typeface="Arial" panose="020B0604020202020204" pitchFamily="34" charset="0"/>
              <a:buChar char="•"/>
              <a:defRPr/>
            </a:pPr>
            <a:endParaRPr lang="en-US" altLang="zh-TW" sz="3000" dirty="0">
              <a:latin typeface="Times New Roman" panose="02020603050405020304" pitchFamily="18" charset="0"/>
              <a:ea typeface="標楷體" panose="03000509000000000000" pitchFamily="65" charset="-120"/>
            </a:endParaRPr>
          </a:p>
          <a:p>
            <a:pPr>
              <a:buFont typeface="Arial" panose="020B0604020202020204" pitchFamily="34" charset="0"/>
              <a:buChar char="•"/>
              <a:defRPr/>
            </a:pPr>
            <a:endParaRPr lang="en-US" altLang="zh-TW" sz="3000" dirty="0">
              <a:latin typeface="Times New Roman" panose="02020603050405020304" pitchFamily="18" charset="0"/>
              <a:ea typeface="標楷體" panose="03000509000000000000" pitchFamily="65" charset="-120"/>
            </a:endParaRPr>
          </a:p>
          <a:p>
            <a:pPr lvl="1">
              <a:lnSpc>
                <a:spcPct val="120000"/>
              </a:lnSpc>
              <a:buFont typeface="Century Gothic" panose="020B0502020202020204" pitchFamily="34" charset="0"/>
              <a:buChar char="▪"/>
              <a:defRPr/>
            </a:pPr>
            <a:r>
              <a:rPr lang="zh-TW" altLang="en-US" sz="3000" dirty="0">
                <a:solidFill>
                  <a:schemeClr val="accent1"/>
                </a:solidFill>
                <a:latin typeface="Times New Roman" panose="02020603050405020304" pitchFamily="18" charset="0"/>
                <a:ea typeface="標楷體" panose="03000509000000000000" pitchFamily="65" charset="-120"/>
              </a:rPr>
              <a:t>期初存入</a:t>
            </a:r>
            <a:r>
              <a:rPr lang="en-US" altLang="zh-TW" sz="3000" dirty="0">
                <a:solidFill>
                  <a:schemeClr val="accent1"/>
                </a:solidFill>
                <a:latin typeface="Times New Roman" panose="02020603050405020304" pitchFamily="18" charset="0"/>
                <a:ea typeface="標楷體" panose="03000509000000000000" pitchFamily="65" charset="-120"/>
              </a:rPr>
              <a:t>C</a:t>
            </a:r>
            <a:r>
              <a:rPr lang="en-US" altLang="zh-TW" sz="3000" baseline="-25000" dirty="0">
                <a:solidFill>
                  <a:schemeClr val="accent1"/>
                </a:solidFill>
                <a:latin typeface="Times New Roman" panose="02020603050405020304" pitchFamily="18" charset="0"/>
                <a:ea typeface="標楷體" panose="03000509000000000000" pitchFamily="65" charset="-120"/>
              </a:rPr>
              <a:t>0</a:t>
            </a:r>
            <a:r>
              <a:rPr lang="zh-TW" altLang="en-US" sz="3000" dirty="0">
                <a:solidFill>
                  <a:schemeClr val="accent1"/>
                </a:solidFill>
                <a:latin typeface="Times New Roman" panose="02020603050405020304" pitchFamily="18" charset="0"/>
                <a:ea typeface="標楷體" panose="03000509000000000000" pitchFamily="65" charset="-120"/>
              </a:rPr>
              <a:t>元</a:t>
            </a:r>
            <a:endParaRPr lang="en-US" altLang="zh-TW" sz="3000" dirty="0">
              <a:solidFill>
                <a:schemeClr val="accent1"/>
              </a:solidFill>
              <a:latin typeface="Times New Roman" panose="02020603050405020304" pitchFamily="18" charset="0"/>
              <a:ea typeface="標楷體" panose="03000509000000000000" pitchFamily="65" charset="-120"/>
            </a:endParaRPr>
          </a:p>
          <a:p>
            <a:pPr lvl="1" algn="just">
              <a:lnSpc>
                <a:spcPct val="120000"/>
              </a:lnSpc>
              <a:buFont typeface="Century Gothic" panose="020B0502020202020204" pitchFamily="34" charset="0"/>
              <a:buChar char="▪"/>
              <a:defRPr/>
            </a:pPr>
            <a:r>
              <a:rPr lang="en-US" altLang="zh-TW" sz="3000" i="1" dirty="0">
                <a:solidFill>
                  <a:schemeClr val="accent1"/>
                </a:solidFill>
                <a:latin typeface="Times New Roman" panose="02020603050405020304" pitchFamily="18" charset="0"/>
                <a:ea typeface="標楷體" panose="03000509000000000000" pitchFamily="65" charset="-120"/>
              </a:rPr>
              <a:t>r</a:t>
            </a:r>
            <a:r>
              <a:rPr lang="zh-TW" altLang="en-US" sz="3000" dirty="0">
                <a:solidFill>
                  <a:schemeClr val="accent1"/>
                </a:solidFill>
                <a:latin typeface="Times New Roman" panose="02020603050405020304" pitchFamily="18" charset="0"/>
                <a:ea typeface="標楷體" panose="03000509000000000000" pitchFamily="65" charset="-120"/>
              </a:rPr>
              <a:t>為</a:t>
            </a:r>
            <a:r>
              <a:rPr lang="zh-TW" altLang="en-US" sz="3000" b="1" dirty="0">
                <a:solidFill>
                  <a:schemeClr val="accent1"/>
                </a:solidFill>
                <a:latin typeface="Times New Roman" panose="02020603050405020304" pitchFamily="18" charset="0"/>
                <a:ea typeface="標楷體" panose="03000509000000000000" pitchFamily="65" charset="-120"/>
              </a:rPr>
              <a:t>年利率（</a:t>
            </a:r>
            <a:r>
              <a:rPr lang="en-US" altLang="zh-TW" sz="3000" b="1" dirty="0">
                <a:solidFill>
                  <a:schemeClr val="accent1"/>
                </a:solidFill>
                <a:latin typeface="Times New Roman" panose="02020603050405020304" pitchFamily="18" charset="0"/>
                <a:ea typeface="標楷體" panose="03000509000000000000" pitchFamily="65" charset="-120"/>
              </a:rPr>
              <a:t>Annual Percentage</a:t>
            </a:r>
            <a:r>
              <a:rPr lang="zh-TW" altLang="en-US" sz="3000" b="1" dirty="0">
                <a:solidFill>
                  <a:schemeClr val="accent1"/>
                </a:solidFill>
                <a:latin typeface="Times New Roman" panose="02020603050405020304" pitchFamily="18" charset="0"/>
                <a:ea typeface="標楷體" panose="03000509000000000000" pitchFamily="65" charset="-120"/>
              </a:rPr>
              <a:t> </a:t>
            </a:r>
            <a:r>
              <a:rPr lang="en-US" altLang="zh-TW" sz="3000" b="1" dirty="0">
                <a:solidFill>
                  <a:schemeClr val="accent1"/>
                </a:solidFill>
                <a:latin typeface="Times New Roman" panose="02020603050405020304" pitchFamily="18" charset="0"/>
                <a:ea typeface="標楷體" panose="03000509000000000000" pitchFamily="65" charset="-120"/>
              </a:rPr>
              <a:t>Rate</a:t>
            </a:r>
            <a:r>
              <a:rPr lang="zh-TW" altLang="en-US" sz="3000" b="1" dirty="0">
                <a:solidFill>
                  <a:schemeClr val="accent1"/>
                </a:solidFill>
                <a:latin typeface="Times New Roman" panose="02020603050405020304" pitchFamily="18" charset="0"/>
                <a:ea typeface="標楷體" panose="03000509000000000000" pitchFamily="65" charset="-120"/>
              </a:rPr>
              <a:t>）</a:t>
            </a:r>
            <a:r>
              <a:rPr lang="zh-TW" altLang="en-US" sz="3000" dirty="0">
                <a:solidFill>
                  <a:schemeClr val="accent1"/>
                </a:solidFill>
                <a:latin typeface="Times New Roman" panose="02020603050405020304" pitchFamily="18" charset="0"/>
                <a:ea typeface="標楷體" panose="03000509000000000000" pitchFamily="65" charset="-120"/>
              </a:rPr>
              <a:t>，又稱為</a:t>
            </a:r>
            <a:r>
              <a:rPr lang="zh-TW" altLang="en-US" sz="3000" b="1" dirty="0">
                <a:solidFill>
                  <a:schemeClr val="accent1"/>
                </a:solidFill>
                <a:latin typeface="Times New Roman" panose="02020603050405020304" pitchFamily="18" charset="0"/>
                <a:ea typeface="標楷體" panose="03000509000000000000" pitchFamily="65" charset="-120"/>
              </a:rPr>
              <a:t>名目利率（</a:t>
            </a:r>
            <a:r>
              <a:rPr lang="en-US" altLang="zh-TW" sz="3000" b="1" dirty="0">
                <a:solidFill>
                  <a:schemeClr val="accent1"/>
                </a:solidFill>
                <a:latin typeface="Times New Roman" panose="02020603050405020304" pitchFamily="18" charset="0"/>
                <a:ea typeface="標楷體" panose="03000509000000000000" pitchFamily="65" charset="-120"/>
              </a:rPr>
              <a:t>Stated Annual Interest Rate, SAIR)</a:t>
            </a:r>
          </a:p>
          <a:p>
            <a:pPr lvl="1">
              <a:lnSpc>
                <a:spcPct val="120000"/>
              </a:lnSpc>
              <a:buFont typeface="Century Gothic" panose="020B0502020202020204" pitchFamily="34" charset="0"/>
              <a:buChar char="▪"/>
              <a:defRPr/>
            </a:pPr>
            <a:r>
              <a:rPr lang="zh-TW" altLang="en-US" sz="3000" dirty="0">
                <a:solidFill>
                  <a:schemeClr val="accent1"/>
                </a:solidFill>
                <a:latin typeface="Times New Roman" panose="02020603050405020304" pitchFamily="18" charset="0"/>
                <a:ea typeface="標楷體" panose="03000509000000000000" pitchFamily="65" charset="-120"/>
              </a:rPr>
              <a:t>每期複利計息</a:t>
            </a:r>
            <a:r>
              <a:rPr lang="en-US" altLang="zh-TW" sz="3000" i="1" dirty="0">
                <a:solidFill>
                  <a:schemeClr val="accent1"/>
                </a:solidFill>
                <a:latin typeface="Times New Roman" panose="02020603050405020304" pitchFamily="18" charset="0"/>
                <a:ea typeface="標楷體" panose="03000509000000000000" pitchFamily="65" charset="-120"/>
              </a:rPr>
              <a:t>m</a:t>
            </a:r>
            <a:r>
              <a:rPr lang="zh-TW" altLang="en-US" sz="3000" dirty="0">
                <a:solidFill>
                  <a:schemeClr val="accent1"/>
                </a:solidFill>
                <a:latin typeface="Times New Roman" panose="02020603050405020304" pitchFamily="18" charset="0"/>
                <a:ea typeface="標楷體" panose="03000509000000000000" pitchFamily="65" charset="-120"/>
              </a:rPr>
              <a:t>次</a:t>
            </a:r>
            <a:endParaRPr lang="en-US" altLang="zh-TW" sz="3000" dirty="0">
              <a:solidFill>
                <a:schemeClr val="accent1"/>
              </a:solidFill>
              <a:latin typeface="Times New Roman" panose="02020603050405020304" pitchFamily="18" charset="0"/>
              <a:ea typeface="標楷體" panose="03000509000000000000" pitchFamily="65" charset="-120"/>
            </a:endParaRPr>
          </a:p>
          <a:p>
            <a:pPr lvl="1">
              <a:lnSpc>
                <a:spcPct val="120000"/>
              </a:lnSpc>
              <a:buFont typeface="Century Gothic" panose="020B0502020202020204" pitchFamily="34" charset="0"/>
              <a:buChar char="▪"/>
              <a:defRPr/>
            </a:pPr>
            <a:r>
              <a:rPr lang="en-US" altLang="zh-TW" sz="3000" dirty="0">
                <a:solidFill>
                  <a:schemeClr val="accent1"/>
                </a:solidFill>
                <a:latin typeface="Times New Roman" panose="02020603050405020304" pitchFamily="18" charset="0"/>
                <a:ea typeface="標楷體" panose="03000509000000000000" pitchFamily="65" charset="-120"/>
              </a:rPr>
              <a:t>T</a:t>
            </a:r>
            <a:r>
              <a:rPr lang="zh-TW" altLang="en-US" sz="3000" dirty="0">
                <a:solidFill>
                  <a:schemeClr val="accent1"/>
                </a:solidFill>
                <a:latin typeface="Times New Roman" panose="02020603050405020304" pitchFamily="18" charset="0"/>
                <a:ea typeface="標楷體" panose="03000509000000000000" pitchFamily="65" charset="-120"/>
              </a:rPr>
              <a:t>期後可得金額</a:t>
            </a:r>
            <a:r>
              <a:rPr lang="en-US" altLang="zh-TW" sz="3000" dirty="0">
                <a:solidFill>
                  <a:schemeClr val="accent1"/>
                </a:solidFill>
                <a:latin typeface="Times New Roman" panose="02020603050405020304" pitchFamily="18" charset="0"/>
                <a:ea typeface="標楷體" panose="03000509000000000000" pitchFamily="65" charset="-120"/>
              </a:rPr>
              <a:t>FV</a:t>
            </a:r>
          </a:p>
          <a:p>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24</a:t>
            </a:fld>
            <a:endParaRPr lang="zh-TW" altLang="en-US"/>
          </a:p>
        </p:txBody>
      </p:sp>
      <p:graphicFrame>
        <p:nvGraphicFramePr>
          <p:cNvPr id="5" name="物件 4"/>
          <p:cNvGraphicFramePr>
            <a:graphicFrameLocks noChangeAspect="1"/>
          </p:cNvGraphicFramePr>
          <p:nvPr/>
        </p:nvGraphicFramePr>
        <p:xfrm>
          <a:off x="2771775" y="2163763"/>
          <a:ext cx="2524125" cy="760412"/>
        </p:xfrm>
        <a:graphic>
          <a:graphicData uri="http://schemas.openxmlformats.org/presentationml/2006/ole">
            <mc:AlternateContent xmlns:mc="http://schemas.openxmlformats.org/markup-compatibility/2006">
              <mc:Choice xmlns:v="urn:schemas-microsoft-com:vml" Requires="v">
                <p:oleObj spid="_x0000_s8198" name="方程式" r:id="rId3" imgW="1295400" imgH="393700" progId="Equation.3">
                  <p:embed/>
                </p:oleObj>
              </mc:Choice>
              <mc:Fallback>
                <p:oleObj name="方程式" r:id="rId3" imgW="1295400" imgH="3937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163763"/>
                        <a:ext cx="25241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7572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有效年利率</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lstStyle/>
          <a:p>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25</a:t>
            </a:fld>
            <a:endParaRPr lang="zh-TW" altLang="en-US"/>
          </a:p>
        </p:txBody>
      </p:sp>
      <p:pic>
        <p:nvPicPr>
          <p:cNvPr id="5"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600" y="1628800"/>
            <a:ext cx="7488832" cy="4464496"/>
          </a:xfrm>
        </p:spPr>
      </p:pic>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700213"/>
            <a:ext cx="7632327" cy="4321075"/>
          </a:xfrm>
        </p:spPr>
      </p:pic>
    </p:spTree>
    <p:extLst>
      <p:ext uri="{BB962C8B-B14F-4D97-AF65-F5344CB8AC3E}">
        <p14:creationId xmlns:p14="http://schemas.microsoft.com/office/powerpoint/2010/main" val="12649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有效年利率</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normAutofit lnSpcReduction="10000"/>
          </a:bodyPr>
          <a:lstStyle/>
          <a:p>
            <a:pPr algn="just">
              <a:lnSpc>
                <a:spcPct val="120000"/>
              </a:lnSpc>
              <a:buFont typeface="Wingdings" panose="05000000000000000000" pitchFamily="2" charset="2"/>
              <a:buChar char="n"/>
            </a:pPr>
            <a:r>
              <a:rPr lang="zh-TW" altLang="en-US" sz="2800" dirty="0">
                <a:latin typeface="Times New Roman" panose="02020603050405020304" pitchFamily="18" charset="0"/>
                <a:ea typeface="標楷體" panose="03000509000000000000" pitchFamily="65" charset="-120"/>
              </a:rPr>
              <a:t>為了方便比較不同複利計息頻率情形下，同一期間的平均投資報酬率，我們常以</a:t>
            </a:r>
            <a:r>
              <a:rPr lang="zh-TW" altLang="en-US" sz="2800" b="1" dirty="0">
                <a:solidFill>
                  <a:srgbClr val="FF0000"/>
                </a:solidFill>
                <a:latin typeface="Times New Roman" panose="02020603050405020304" pitchFamily="18" charset="0"/>
                <a:ea typeface="標楷體" panose="03000509000000000000" pitchFamily="65" charset="-120"/>
              </a:rPr>
              <a:t>有效年利率（</a:t>
            </a:r>
            <a:r>
              <a:rPr lang="en-US" altLang="zh-TW" sz="2800" b="1" dirty="0">
                <a:solidFill>
                  <a:srgbClr val="FF0000"/>
                </a:solidFill>
                <a:latin typeface="Times New Roman" panose="02020603050405020304" pitchFamily="18" charset="0"/>
                <a:ea typeface="標楷體" panose="03000509000000000000" pitchFamily="65" charset="-120"/>
              </a:rPr>
              <a:t>Effective Annual Interest Rate, EAIR</a:t>
            </a:r>
            <a:r>
              <a:rPr lang="zh-TW" altLang="en-US" sz="2800" b="1" dirty="0">
                <a:solidFill>
                  <a:srgbClr val="FF0000"/>
                </a:solidFill>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來衡量不同複利計息頻率的年平均投資報酬率</a:t>
            </a:r>
          </a:p>
          <a:p>
            <a:pPr>
              <a:lnSpc>
                <a:spcPct val="120000"/>
              </a:lnSpc>
              <a:buFont typeface="Wingdings" panose="05000000000000000000" pitchFamily="2" charset="2"/>
              <a:buChar char="Ø"/>
            </a:pPr>
            <a:r>
              <a:rPr lang="zh-TW" altLang="en-US" sz="2800" dirty="0">
                <a:latin typeface="Times New Roman" panose="02020603050405020304" pitchFamily="18" charset="0"/>
                <a:ea typeface="標楷體" panose="03000509000000000000" pitchFamily="65" charset="-120"/>
              </a:rPr>
              <a:t>有效年利率的公式：</a:t>
            </a:r>
            <a:endParaRPr lang="en-US" altLang="zh-TW" sz="2800" dirty="0">
              <a:latin typeface="Times New Roman" panose="02020603050405020304" pitchFamily="18" charset="0"/>
              <a:ea typeface="標楷體" panose="03000509000000000000" pitchFamily="65" charset="-120"/>
            </a:endParaRPr>
          </a:p>
          <a:p>
            <a:pPr>
              <a:lnSpc>
                <a:spcPct val="120000"/>
              </a:lnSpc>
            </a:pPr>
            <a:endParaRPr lang="en-US" altLang="zh-TW" sz="2800" dirty="0">
              <a:latin typeface="Times New Roman" panose="02020603050405020304" pitchFamily="18" charset="0"/>
              <a:ea typeface="標楷體" panose="03000509000000000000" pitchFamily="65" charset="-120"/>
            </a:endParaRPr>
          </a:p>
          <a:p>
            <a:pPr>
              <a:lnSpc>
                <a:spcPct val="120000"/>
              </a:lnSpc>
            </a:pPr>
            <a:endParaRPr lang="en-US" altLang="zh-TW" sz="2800" dirty="0">
              <a:latin typeface="Times New Roman" panose="02020603050405020304" pitchFamily="18" charset="0"/>
              <a:ea typeface="標楷體" panose="03000509000000000000" pitchFamily="65" charset="-120"/>
            </a:endParaRPr>
          </a:p>
          <a:p>
            <a:pPr lvl="1">
              <a:lnSpc>
                <a:spcPct val="120000"/>
              </a:lnSpc>
              <a:buFont typeface="Century Gothic" pitchFamily="34" charset="0"/>
              <a:buChar char="▪"/>
            </a:pPr>
            <a:r>
              <a:rPr lang="zh-TW" altLang="en-US" sz="2800" dirty="0">
                <a:solidFill>
                  <a:schemeClr val="accent1"/>
                </a:solidFill>
                <a:latin typeface="Times New Roman" panose="02020603050405020304" pitchFamily="18" charset="0"/>
                <a:ea typeface="標楷體" panose="03000509000000000000" pitchFamily="65" charset="-120"/>
              </a:rPr>
              <a:t>年利率為 </a:t>
            </a:r>
            <a:r>
              <a:rPr lang="en-US" altLang="zh-TW" sz="2800" i="1" dirty="0">
                <a:solidFill>
                  <a:schemeClr val="accent1"/>
                </a:solidFill>
                <a:latin typeface="Times New Roman" panose="02020603050405020304" pitchFamily="18" charset="0"/>
                <a:ea typeface="標楷體" panose="03000509000000000000" pitchFamily="65" charset="-120"/>
              </a:rPr>
              <a:t>r</a:t>
            </a:r>
            <a:r>
              <a:rPr lang="en-US" altLang="zh-TW" sz="2800" dirty="0">
                <a:solidFill>
                  <a:schemeClr val="accent1"/>
                </a:solidFill>
                <a:latin typeface="Times New Roman" panose="02020603050405020304" pitchFamily="18" charset="0"/>
                <a:ea typeface="標楷體" panose="03000509000000000000" pitchFamily="65" charset="-120"/>
              </a:rPr>
              <a:t> </a:t>
            </a:r>
            <a:r>
              <a:rPr lang="zh-TW" altLang="en-US" sz="2800" dirty="0">
                <a:solidFill>
                  <a:schemeClr val="accent1"/>
                </a:solidFill>
                <a:latin typeface="Times New Roman" panose="02020603050405020304" pitchFamily="18" charset="0"/>
                <a:ea typeface="標楷體" panose="03000509000000000000" pitchFamily="65" charset="-120"/>
              </a:rPr>
              <a:t>，每期複利計息 </a:t>
            </a:r>
            <a:r>
              <a:rPr lang="en-US" altLang="zh-TW" sz="2800" i="1" dirty="0">
                <a:solidFill>
                  <a:schemeClr val="accent1"/>
                </a:solidFill>
                <a:latin typeface="Times New Roman" panose="02020603050405020304" pitchFamily="18" charset="0"/>
                <a:ea typeface="標楷體" panose="03000509000000000000" pitchFamily="65" charset="-120"/>
              </a:rPr>
              <a:t>m</a:t>
            </a:r>
            <a:r>
              <a:rPr lang="en-US" altLang="zh-TW" sz="2800" dirty="0">
                <a:solidFill>
                  <a:schemeClr val="accent1"/>
                </a:solidFill>
                <a:latin typeface="Times New Roman" panose="02020603050405020304" pitchFamily="18" charset="0"/>
                <a:ea typeface="標楷體" panose="03000509000000000000" pitchFamily="65" charset="-120"/>
              </a:rPr>
              <a:t> </a:t>
            </a:r>
            <a:r>
              <a:rPr lang="zh-TW" altLang="en-US" sz="2800" dirty="0">
                <a:solidFill>
                  <a:schemeClr val="accent1"/>
                </a:solidFill>
                <a:latin typeface="Times New Roman" panose="02020603050405020304" pitchFamily="18" charset="0"/>
                <a:ea typeface="標楷體" panose="03000509000000000000" pitchFamily="65" charset="-120"/>
              </a:rPr>
              <a:t>次</a:t>
            </a:r>
          </a:p>
          <a:p>
            <a:pPr>
              <a:buFont typeface="Wingdings" panose="05000000000000000000" pitchFamily="2" charset="2"/>
              <a:buChar char="n"/>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26</a:t>
            </a:fld>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1458090021"/>
              </p:ext>
            </p:extLst>
          </p:nvPr>
        </p:nvGraphicFramePr>
        <p:xfrm>
          <a:off x="2843808" y="4221088"/>
          <a:ext cx="2641600" cy="947738"/>
        </p:xfrm>
        <a:graphic>
          <a:graphicData uri="http://schemas.openxmlformats.org/presentationml/2006/ole">
            <mc:AlternateContent xmlns:mc="http://schemas.openxmlformats.org/markup-compatibility/2006">
              <mc:Choice xmlns:v="urn:schemas-microsoft-com:vml" Requires="v">
                <p:oleObj spid="_x0000_s9222" name="方程式" r:id="rId3" imgW="1308100" imgH="469900" progId="Equation.3">
                  <p:embed/>
                </p:oleObj>
              </mc:Choice>
              <mc:Fallback>
                <p:oleObj name="方程式" r:id="rId3" imgW="1308100" imgH="4699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221088"/>
                        <a:ext cx="2641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7694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有效年利率</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normAutofit/>
          </a:bodyPr>
          <a:lstStyle/>
          <a:p>
            <a:pPr marL="0" indent="0">
              <a:buNone/>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27</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8800"/>
            <a:ext cx="7200900" cy="446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44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有效年利率</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p:txBody>
          <a:bodyPr vert="horz">
            <a:normAutofit/>
          </a:bodyPr>
          <a:lstStyle/>
          <a:p>
            <a:pPr marL="457200" lvl="1" indent="-457200">
              <a:spcBef>
                <a:spcPts val="700"/>
              </a:spcBef>
              <a:buClr>
                <a:schemeClr val="accent2"/>
              </a:buClr>
              <a:buSzPct val="60000"/>
              <a:buFont typeface="Wingdings" panose="05000000000000000000" pitchFamily="2" charset="2"/>
              <a:buChar char="Ø"/>
            </a:pPr>
            <a:r>
              <a:rPr lang="zh-TW" altLang="en-US" sz="2900" dirty="0">
                <a:latin typeface="標楷體" panose="03000509000000000000" pitchFamily="65" charset="-120"/>
                <a:ea typeface="標楷體" panose="03000509000000000000" pitchFamily="65" charset="-120"/>
              </a:rPr>
              <a:t>有效年利率高於名目利率，是因為後者未包括複利計息的頻率</a:t>
            </a:r>
            <a:endParaRPr lang="en-US" altLang="zh-TW" sz="2900" i="1" dirty="0">
              <a:latin typeface="標楷體" panose="03000509000000000000" pitchFamily="65" charset="-120"/>
              <a:ea typeface="標楷體" panose="03000509000000000000" pitchFamily="65" charset="-120"/>
            </a:endParaRPr>
          </a:p>
          <a:p>
            <a:pPr marL="0" indent="0">
              <a:buNone/>
            </a:pP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28</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rcRect b="2432"/>
          <a:stretch>
            <a:fillRect/>
          </a:stretch>
        </p:blipFill>
        <p:spPr bwMode="auto">
          <a:xfrm>
            <a:off x="611560" y="2996952"/>
            <a:ext cx="752951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10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連續複利與折現</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直排文字版面配置區 2"/>
          <p:cNvSpPr>
            <a:spLocks noGrp="1"/>
          </p:cNvSpPr>
          <p:nvPr>
            <p:ph type="body" orient="vert" idx="1"/>
          </p:nvPr>
        </p:nvSpPr>
        <p:spPr>
          <a:xfrm>
            <a:off x="612648" y="1600200"/>
            <a:ext cx="8153400" cy="4853136"/>
          </a:xfrm>
        </p:spPr>
        <p:txBody>
          <a:bodyPr vert="horz">
            <a:noAutofit/>
          </a:bodyPr>
          <a:lstStyle/>
          <a:p>
            <a:pPr marL="0" algn="just">
              <a:buFont typeface="Wingdings" panose="05000000000000000000" pitchFamily="2" charset="2"/>
              <a:buChar char="n"/>
            </a:pPr>
            <a:r>
              <a:rPr lang="zh-TW" altLang="en-US" sz="2800" dirty="0">
                <a:latin typeface="Times New Roman" panose="02020603050405020304" pitchFamily="18" charset="0"/>
                <a:ea typeface="標楷體" panose="03000509000000000000" pitchFamily="65" charset="-120"/>
              </a:rPr>
              <a:t>隨著計息頻率的增加，有效年利率也不斷的</a:t>
            </a:r>
            <a:r>
              <a:rPr lang="zh-TW" altLang="en-US" sz="2800" dirty="0" smtClean="0">
                <a:latin typeface="Times New Roman" panose="02020603050405020304" pitchFamily="18" charset="0"/>
                <a:ea typeface="標楷體" panose="03000509000000000000" pitchFamily="65" charset="-120"/>
              </a:rPr>
              <a:t>上升如果</a:t>
            </a:r>
            <a:r>
              <a:rPr lang="zh-TW" altLang="en-US" sz="2800" dirty="0">
                <a:latin typeface="Times New Roman" panose="02020603050405020304" pitchFamily="18" charset="0"/>
                <a:ea typeface="標楷體" panose="03000509000000000000" pitchFamily="65" charset="-120"/>
              </a:rPr>
              <a:t>計息頻率再繼續細分下去，每小時、每分鐘、每秒鐘</a:t>
            </a: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最後的極限是每一瞬間，當每一瞬間都不斷計息時，稱為</a:t>
            </a:r>
            <a:r>
              <a:rPr lang="zh-TW" altLang="en-US" sz="2800" b="1" dirty="0">
                <a:latin typeface="Times New Roman" panose="02020603050405020304" pitchFamily="18" charset="0"/>
                <a:ea typeface="標楷體" panose="03000509000000000000" pitchFamily="65" charset="-120"/>
              </a:rPr>
              <a:t>連續複利（</a:t>
            </a:r>
            <a:r>
              <a:rPr lang="en-US" altLang="zh-TW" sz="2800" b="1" dirty="0">
                <a:latin typeface="Times New Roman" panose="02020603050405020304" pitchFamily="18" charset="0"/>
                <a:ea typeface="標楷體" panose="03000509000000000000" pitchFamily="65" charset="-120"/>
              </a:rPr>
              <a:t>Continuous</a:t>
            </a:r>
            <a:r>
              <a:rPr lang="zh-TW" altLang="en-US" sz="2800" b="1" dirty="0">
                <a:latin typeface="Times New Roman" panose="02020603050405020304" pitchFamily="18" charset="0"/>
                <a:ea typeface="標楷體" panose="03000509000000000000" pitchFamily="65" charset="-120"/>
              </a:rPr>
              <a:t> </a:t>
            </a:r>
            <a:r>
              <a:rPr lang="en-US" altLang="zh-TW" sz="2800" b="1" dirty="0">
                <a:latin typeface="Times New Roman" panose="02020603050405020304" pitchFamily="18" charset="0"/>
                <a:ea typeface="標楷體" panose="03000509000000000000" pitchFamily="65" charset="-120"/>
              </a:rPr>
              <a:t>Compounding</a:t>
            </a:r>
            <a:r>
              <a:rPr lang="zh-TW" altLang="en-US" sz="2800" b="1" dirty="0">
                <a:latin typeface="Times New Roman" panose="02020603050405020304" pitchFamily="18" charset="0"/>
                <a:ea typeface="標楷體" panose="03000509000000000000" pitchFamily="65" charset="-120"/>
              </a:rPr>
              <a:t>）</a:t>
            </a:r>
          </a:p>
          <a:p>
            <a:pPr>
              <a:lnSpc>
                <a:spcPct val="135000"/>
              </a:lnSpc>
              <a:buFont typeface="Wingdings" panose="05000000000000000000" pitchFamily="2" charset="2"/>
              <a:buChar char="Ø"/>
            </a:pPr>
            <a:r>
              <a:rPr lang="zh-TW" altLang="en-US" sz="2800" dirty="0">
                <a:latin typeface="Times New Roman" panose="02020603050405020304" pitchFamily="18" charset="0"/>
                <a:ea typeface="標楷體" panose="03000509000000000000" pitchFamily="65" charset="-120"/>
              </a:rPr>
              <a:t>連續</a:t>
            </a:r>
            <a:r>
              <a:rPr lang="zh-TW" altLang="en-US" sz="2800" dirty="0" smtClean="0">
                <a:latin typeface="Times New Roman" panose="02020603050405020304" pitchFamily="18" charset="0"/>
                <a:ea typeface="標楷體" panose="03000509000000000000" pitchFamily="65" charset="-120"/>
              </a:rPr>
              <a:t>複利終值的</a:t>
            </a:r>
            <a:r>
              <a:rPr lang="zh-TW" altLang="en-US" sz="2800" dirty="0">
                <a:latin typeface="Times New Roman" panose="02020603050405020304" pitchFamily="18" charset="0"/>
                <a:ea typeface="標楷體" panose="03000509000000000000" pitchFamily="65" charset="-120"/>
              </a:rPr>
              <a:t>公式：</a:t>
            </a:r>
            <a:endParaRPr lang="en-US" altLang="zh-TW" sz="2800" dirty="0">
              <a:latin typeface="Times New Roman" panose="02020603050405020304" pitchFamily="18" charset="0"/>
              <a:ea typeface="標楷體" panose="03000509000000000000" pitchFamily="65" charset="-120"/>
            </a:endParaRPr>
          </a:p>
          <a:p>
            <a:pPr>
              <a:lnSpc>
                <a:spcPct val="135000"/>
              </a:lnSpc>
              <a:buFont typeface="Wingdings" panose="05000000000000000000" pitchFamily="2" charset="2"/>
              <a:buChar char="Ø"/>
            </a:pPr>
            <a:r>
              <a:rPr lang="zh-TW" altLang="en-US" sz="2800" dirty="0">
                <a:latin typeface="Times New Roman" panose="02020603050405020304" pitchFamily="18" charset="0"/>
                <a:ea typeface="標楷體" panose="03000509000000000000" pitchFamily="65" charset="-120"/>
              </a:rPr>
              <a:t>連續複利的現值：</a:t>
            </a:r>
          </a:p>
          <a:p>
            <a:pPr lvl="1">
              <a:lnSpc>
                <a:spcPct val="120000"/>
              </a:lnSpc>
              <a:buFont typeface="Century Gothic" pitchFamily="34" charset="0"/>
              <a:buChar char="▪"/>
            </a:pPr>
            <a:r>
              <a:rPr lang="zh-TW" altLang="en-US" sz="2800" dirty="0">
                <a:solidFill>
                  <a:schemeClr val="accent1"/>
                </a:solidFill>
                <a:latin typeface="Times New Roman" panose="02020603050405020304" pitchFamily="18" charset="0"/>
                <a:ea typeface="標楷體" panose="03000509000000000000" pitchFamily="65" charset="-120"/>
              </a:rPr>
              <a:t>其中</a:t>
            </a:r>
            <a:r>
              <a:rPr lang="en-US" altLang="zh-TW" sz="2800" dirty="0">
                <a:solidFill>
                  <a:schemeClr val="accent1"/>
                </a:solidFill>
                <a:latin typeface="Times New Roman" panose="02020603050405020304" pitchFamily="18" charset="0"/>
                <a:ea typeface="標楷體" panose="03000509000000000000" pitchFamily="65" charset="-120"/>
              </a:rPr>
              <a:t>C</a:t>
            </a:r>
            <a:r>
              <a:rPr lang="en-US" altLang="zh-TW" sz="2800" baseline="-25000" dirty="0">
                <a:solidFill>
                  <a:schemeClr val="accent1"/>
                </a:solidFill>
                <a:latin typeface="Times New Roman" panose="02020603050405020304" pitchFamily="18" charset="0"/>
                <a:ea typeface="標楷體" panose="03000509000000000000" pitchFamily="65" charset="-120"/>
              </a:rPr>
              <a:t>0</a:t>
            </a:r>
            <a:r>
              <a:rPr lang="zh-TW" altLang="en-US" sz="2800" dirty="0">
                <a:solidFill>
                  <a:schemeClr val="accent1"/>
                </a:solidFill>
                <a:latin typeface="Times New Roman" panose="02020603050405020304" pitchFamily="18" charset="0"/>
                <a:ea typeface="標楷體" panose="03000509000000000000" pitchFamily="65" charset="-120"/>
              </a:rPr>
              <a:t>表示期初投資，</a:t>
            </a:r>
            <a:r>
              <a:rPr lang="en-US" altLang="zh-TW" sz="2800" i="1" dirty="0">
                <a:solidFill>
                  <a:schemeClr val="accent1"/>
                </a:solidFill>
                <a:latin typeface="Times New Roman" panose="02020603050405020304" pitchFamily="18" charset="0"/>
                <a:ea typeface="標楷體" panose="03000509000000000000" pitchFamily="65" charset="-120"/>
              </a:rPr>
              <a:t>r</a:t>
            </a:r>
            <a:r>
              <a:rPr lang="zh-TW" altLang="en-US" sz="2800" dirty="0">
                <a:solidFill>
                  <a:schemeClr val="accent1"/>
                </a:solidFill>
                <a:latin typeface="Times New Roman" panose="02020603050405020304" pitchFamily="18" charset="0"/>
                <a:ea typeface="標楷體" panose="03000509000000000000" pitchFamily="65" charset="-120"/>
              </a:rPr>
              <a:t>為年利率，</a:t>
            </a:r>
            <a:r>
              <a:rPr lang="en-US" altLang="zh-TW" sz="2800" dirty="0">
                <a:solidFill>
                  <a:schemeClr val="accent1"/>
                </a:solidFill>
                <a:latin typeface="Times New Roman" panose="02020603050405020304" pitchFamily="18" charset="0"/>
                <a:ea typeface="標楷體" panose="03000509000000000000" pitchFamily="65" charset="-120"/>
              </a:rPr>
              <a:t>T</a:t>
            </a:r>
            <a:r>
              <a:rPr lang="zh-TW" altLang="en-US" sz="2800" dirty="0">
                <a:solidFill>
                  <a:schemeClr val="accent1"/>
                </a:solidFill>
                <a:latin typeface="Times New Roman" panose="02020603050405020304" pitchFamily="18" charset="0"/>
                <a:ea typeface="標楷體" panose="03000509000000000000" pitchFamily="65" charset="-120"/>
              </a:rPr>
              <a:t>為到期年數，</a:t>
            </a:r>
            <a:r>
              <a:rPr lang="en-US" altLang="zh-TW" sz="2800" dirty="0">
                <a:solidFill>
                  <a:schemeClr val="accent1"/>
                </a:solidFill>
                <a:latin typeface="Times New Roman" panose="02020603050405020304" pitchFamily="18" charset="0"/>
                <a:ea typeface="標楷體" panose="03000509000000000000" pitchFamily="65" charset="-120"/>
              </a:rPr>
              <a:t>e</a:t>
            </a:r>
            <a:r>
              <a:rPr lang="zh-TW" altLang="en-US" sz="2800" dirty="0">
                <a:solidFill>
                  <a:schemeClr val="accent1"/>
                </a:solidFill>
                <a:latin typeface="Times New Roman" panose="02020603050405020304" pitchFamily="18" charset="0"/>
                <a:ea typeface="標楷體" panose="03000509000000000000" pitchFamily="65" charset="-120"/>
              </a:rPr>
              <a:t>為自然指數（</a:t>
            </a:r>
            <a:r>
              <a:rPr lang="en-US" altLang="zh-TW" sz="2800" dirty="0">
                <a:solidFill>
                  <a:schemeClr val="accent1"/>
                </a:solidFill>
                <a:latin typeface="Times New Roman" panose="02020603050405020304" pitchFamily="18" charset="0"/>
                <a:ea typeface="標楷體" panose="03000509000000000000" pitchFamily="65" charset="-120"/>
              </a:rPr>
              <a:t>e</a:t>
            </a:r>
            <a:r>
              <a:rPr lang="zh-TW" altLang="en-US" sz="2800" dirty="0">
                <a:solidFill>
                  <a:schemeClr val="accent1"/>
                </a:solidFill>
                <a:latin typeface="Times New Roman" panose="02020603050405020304" pitchFamily="18" charset="0"/>
                <a:ea typeface="標楷體" panose="03000509000000000000" pitchFamily="65" charset="-120"/>
              </a:rPr>
              <a:t>值約為</a:t>
            </a:r>
            <a:r>
              <a:rPr lang="en-US" altLang="zh-TW" sz="2800" dirty="0">
                <a:solidFill>
                  <a:schemeClr val="accent1"/>
                </a:solidFill>
                <a:latin typeface="Times New Roman" panose="02020603050405020304" pitchFamily="18" charset="0"/>
                <a:ea typeface="標楷體" panose="03000509000000000000" pitchFamily="65" charset="-120"/>
              </a:rPr>
              <a:t>2.71828……</a:t>
            </a:r>
            <a:r>
              <a:rPr lang="zh-TW" altLang="en-US" sz="2800" dirty="0">
                <a:solidFill>
                  <a:schemeClr val="accent1"/>
                </a:solidFill>
                <a:latin typeface="Times New Roman" panose="02020603050405020304" pitchFamily="18" charset="0"/>
                <a:ea typeface="標楷體" panose="03000509000000000000" pitchFamily="65" charset="-120"/>
              </a:rPr>
              <a:t>）</a:t>
            </a:r>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29</a:t>
            </a:fld>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3312074063"/>
              </p:ext>
            </p:extLst>
          </p:nvPr>
        </p:nvGraphicFramePr>
        <p:xfrm>
          <a:off x="4716016" y="4005064"/>
          <a:ext cx="1512888" cy="411163"/>
        </p:xfrm>
        <a:graphic>
          <a:graphicData uri="http://schemas.openxmlformats.org/presentationml/2006/ole">
            <mc:AlternateContent xmlns:mc="http://schemas.openxmlformats.org/markup-compatibility/2006">
              <mc:Choice xmlns:v="urn:schemas-microsoft-com:vml" Requires="v">
                <p:oleObj spid="_x0000_s10250" name="方程式" r:id="rId3" imgW="876300" imgH="241300" progId="Equation.3">
                  <p:embed/>
                </p:oleObj>
              </mc:Choice>
              <mc:Fallback>
                <p:oleObj name="方程式" r:id="rId3" imgW="876300" imgH="24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005064"/>
                        <a:ext cx="15128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329643282"/>
              </p:ext>
            </p:extLst>
          </p:nvPr>
        </p:nvGraphicFramePr>
        <p:xfrm>
          <a:off x="4067944" y="4509120"/>
          <a:ext cx="1081088" cy="642938"/>
        </p:xfrm>
        <a:graphic>
          <a:graphicData uri="http://schemas.openxmlformats.org/presentationml/2006/ole">
            <mc:AlternateContent xmlns:mc="http://schemas.openxmlformats.org/markup-compatibility/2006">
              <mc:Choice xmlns:v="urn:schemas-microsoft-com:vml" Requires="v">
                <p:oleObj spid="_x0000_s10251" name="方程式" r:id="rId5" imgW="660113" imgH="393529" progId="Equation.3">
                  <p:embed/>
                </p:oleObj>
              </mc:Choice>
              <mc:Fallback>
                <p:oleObj name="方程式" r:id="rId5" imgW="660113" imgH="393529"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4509120"/>
                        <a:ext cx="10810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53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利率與終值</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a:xfrm>
            <a:off x="611560" y="1700808"/>
            <a:ext cx="8153400" cy="4526280"/>
          </a:xfrm>
        </p:spPr>
        <p:txBody>
          <a:bodyPr vert="horz"/>
          <a:lstStyle/>
          <a:p>
            <a:pPr>
              <a:buFont typeface="Wingdings" panose="05000000000000000000" pitchFamily="2" charset="2"/>
              <a:buChar char="n"/>
            </a:pPr>
            <a:r>
              <a:rPr lang="zh-TW" altLang="en-US" sz="2800" dirty="0" smtClean="0">
                <a:latin typeface="Times New Roman" panose="02020603050405020304" pitchFamily="18" charset="0"/>
                <a:ea typeface="標楷體" panose="03000509000000000000" pitchFamily="65" charset="-120"/>
              </a:rPr>
              <a:t>單利與複利</a:t>
            </a:r>
            <a:endParaRPr lang="en-US" altLang="zh-TW" sz="2800" dirty="0" smtClean="0">
              <a:latin typeface="Times New Roman" panose="02020603050405020304" pitchFamily="18" charset="0"/>
              <a:ea typeface="標楷體" panose="03000509000000000000" pitchFamily="65" charset="-120"/>
            </a:endParaRPr>
          </a:p>
          <a:p>
            <a:pPr marL="0" indent="0">
              <a:lnSpc>
                <a:spcPct val="120000"/>
              </a:lnSpc>
              <a:buNone/>
              <a:defRPr/>
            </a:pPr>
            <a:r>
              <a:rPr lang="zh-TW" altLang="en-US" sz="2800" dirty="0">
                <a:latin typeface="Times New Roman" panose="02020603050405020304" pitchFamily="18" charset="0"/>
                <a:ea typeface="標楷體" panose="03000509000000000000" pitchFamily="65" charset="-120"/>
              </a:rPr>
              <a:t>假設</a:t>
            </a:r>
            <a:r>
              <a:rPr lang="zh-TW" altLang="en-US" sz="2800" dirty="0" smtClean="0">
                <a:latin typeface="Times New Roman" panose="02020603050405020304" pitchFamily="18" charset="0"/>
                <a:ea typeface="標楷體" panose="03000509000000000000" pitchFamily="65" charset="-120"/>
              </a:rPr>
              <a:t>在年初</a:t>
            </a:r>
            <a:r>
              <a:rPr lang="zh-TW" altLang="en-US" sz="2800" dirty="0">
                <a:latin typeface="Times New Roman" panose="02020603050405020304" pitchFamily="18" charset="0"/>
                <a:ea typeface="標楷體" panose="03000509000000000000" pitchFamily="65" charset="-120"/>
              </a:rPr>
              <a:t>，小毅決定在甲銀行存入新台幣</a:t>
            </a:r>
            <a:r>
              <a:rPr lang="en-US" altLang="zh-TW" sz="2800" dirty="0">
                <a:latin typeface="Times New Roman" panose="02020603050405020304" pitchFamily="18" charset="0"/>
                <a:ea typeface="標楷體" panose="03000509000000000000" pitchFamily="65" charset="-120"/>
              </a:rPr>
              <a:t>1,000</a:t>
            </a:r>
            <a:r>
              <a:rPr lang="zh-TW" altLang="en-US" sz="2800" dirty="0">
                <a:latin typeface="Times New Roman" panose="02020603050405020304" pitchFamily="18" charset="0"/>
                <a:ea typeface="標楷體" panose="03000509000000000000" pitchFamily="65" charset="-120"/>
              </a:rPr>
              <a:t>元兩年，銀行每年提供</a:t>
            </a:r>
            <a:r>
              <a:rPr lang="en-US" altLang="zh-TW" sz="2800" dirty="0">
                <a:latin typeface="Times New Roman" panose="02020603050405020304" pitchFamily="18" charset="0"/>
                <a:ea typeface="標楷體" panose="03000509000000000000" pitchFamily="65" charset="-120"/>
              </a:rPr>
              <a:t>10%</a:t>
            </a:r>
            <a:r>
              <a:rPr lang="zh-TW" altLang="en-US" sz="2800" dirty="0">
                <a:latin typeface="Times New Roman" panose="02020603050405020304" pitchFamily="18" charset="0"/>
                <a:ea typeface="標楷體" panose="03000509000000000000" pitchFamily="65" charset="-120"/>
              </a:rPr>
              <a:t>的年利率</a:t>
            </a:r>
          </a:p>
          <a:p>
            <a:pPr lvl="1">
              <a:lnSpc>
                <a:spcPct val="120000"/>
              </a:lnSpc>
              <a:buFont typeface="Century Gothic" panose="020B0502020202020204" pitchFamily="34" charset="0"/>
              <a:buChar char="▪"/>
              <a:defRPr/>
            </a:pPr>
            <a:r>
              <a:rPr lang="zh-TW" altLang="en-US" sz="2800" dirty="0">
                <a:solidFill>
                  <a:schemeClr val="accent1"/>
                </a:solidFill>
                <a:latin typeface="Times New Roman" panose="02020603050405020304" pitchFamily="18" charset="0"/>
                <a:ea typeface="標楷體" panose="03000509000000000000" pitchFamily="65" charset="-120"/>
              </a:rPr>
              <a:t>情況</a:t>
            </a:r>
            <a:r>
              <a:rPr lang="en-US" altLang="zh-TW" sz="2800" dirty="0">
                <a:solidFill>
                  <a:schemeClr val="accent1"/>
                </a:solidFill>
                <a:latin typeface="Times New Roman" panose="02020603050405020304" pitchFamily="18" charset="0"/>
                <a:ea typeface="標楷體" panose="03000509000000000000" pitchFamily="65" charset="-120"/>
              </a:rPr>
              <a:t>1</a:t>
            </a:r>
            <a:r>
              <a:rPr lang="zh-TW" altLang="en-US" sz="2800" dirty="0">
                <a:solidFill>
                  <a:schemeClr val="accent1"/>
                </a:solidFill>
                <a:latin typeface="Times New Roman" panose="02020603050405020304" pitchFamily="18" charset="0"/>
                <a:ea typeface="標楷體" panose="03000509000000000000" pitchFamily="65" charset="-120"/>
              </a:rPr>
              <a:t>：每年年底把利息領出 </a:t>
            </a:r>
          </a:p>
          <a:p>
            <a:pPr lvl="2">
              <a:lnSpc>
                <a:spcPct val="120000"/>
              </a:lnSpc>
              <a:buFont typeface="Century Gothic" panose="020B0502020202020204" pitchFamily="34" charset="0"/>
              <a:buChar char="•"/>
              <a:defRPr/>
            </a:pPr>
            <a:r>
              <a:rPr lang="zh-TW" altLang="en-US" sz="2800" dirty="0">
                <a:solidFill>
                  <a:srgbClr val="498D65"/>
                </a:solidFill>
                <a:latin typeface="Times New Roman" panose="02020603050405020304" pitchFamily="18" charset="0"/>
                <a:ea typeface="標楷體" panose="03000509000000000000" pitchFamily="65" charset="-120"/>
              </a:rPr>
              <a:t>即為</a:t>
            </a:r>
            <a:r>
              <a:rPr lang="zh-TW" altLang="en-US" sz="2800" b="1" i="1" dirty="0">
                <a:solidFill>
                  <a:srgbClr val="498D65"/>
                </a:solidFill>
                <a:latin typeface="Times New Roman" panose="02020603050405020304" pitchFamily="18" charset="0"/>
                <a:ea typeface="標楷體" panose="03000509000000000000" pitchFamily="65" charset="-120"/>
              </a:rPr>
              <a:t>單利 </a:t>
            </a:r>
            <a:r>
              <a:rPr lang="en-US" altLang="zh-TW" sz="2800" b="1" i="1" dirty="0">
                <a:solidFill>
                  <a:srgbClr val="498D65"/>
                </a:solidFill>
                <a:latin typeface="Times New Roman" panose="02020603050405020304" pitchFamily="18" charset="0"/>
                <a:ea typeface="標楷體" panose="03000509000000000000" pitchFamily="65" charset="-120"/>
                <a:cs typeface="Times New Roman" panose="02020603050405020304" pitchFamily="18" charset="0"/>
              </a:rPr>
              <a:t>(Simple Interest)</a:t>
            </a:r>
          </a:p>
          <a:p>
            <a:pPr marL="685800" lvl="2" indent="0">
              <a:lnSpc>
                <a:spcPct val="120000"/>
              </a:lnSpc>
              <a:buFont typeface="Arial" panose="020B0604020202020204" pitchFamily="34" charset="0"/>
              <a:buNone/>
              <a:defRPr/>
            </a:pPr>
            <a:r>
              <a:rPr lang="en-US" altLang="zh-TW" sz="2800" dirty="0">
                <a:solidFill>
                  <a:srgbClr val="498D65"/>
                </a:solidFill>
                <a:latin typeface="Times New Roman" panose="02020603050405020304" pitchFamily="18" charset="0"/>
                <a:ea typeface="標楷體" panose="03000509000000000000" pitchFamily="65" charset="-120"/>
              </a:rPr>
              <a:t>	</a:t>
            </a:r>
            <a:r>
              <a:rPr lang="zh-TW" altLang="en-US" sz="2800" dirty="0">
                <a:latin typeface="Times New Roman" panose="02020603050405020304" pitchFamily="18" charset="0"/>
                <a:ea typeface="標楷體" panose="03000509000000000000" pitchFamily="65" charset="-120"/>
              </a:rPr>
              <a:t>利息</a:t>
            </a: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本金</a:t>
            </a:r>
            <a:r>
              <a:rPr lang="en-US" altLang="zh-TW" sz="2800" dirty="0">
                <a:latin typeface="Times New Roman" panose="02020603050405020304" pitchFamily="18" charset="0"/>
                <a:ea typeface="標楷體" panose="03000509000000000000" pitchFamily="65" charset="-120"/>
              </a:rPr>
              <a:t>×</a:t>
            </a:r>
            <a:r>
              <a:rPr lang="zh-TW" altLang="en-US" sz="2800" dirty="0">
                <a:latin typeface="Times New Roman" panose="02020603050405020304" pitchFamily="18" charset="0"/>
                <a:ea typeface="標楷體" panose="03000509000000000000" pitchFamily="65" charset="-120"/>
              </a:rPr>
              <a:t>利率</a:t>
            </a:r>
            <a:r>
              <a:rPr lang="en-US" altLang="zh-TW" sz="2800" dirty="0">
                <a:latin typeface="Times New Roman" panose="02020603050405020304" pitchFamily="18" charset="0"/>
                <a:ea typeface="標楷體" panose="03000509000000000000" pitchFamily="65" charset="-120"/>
              </a:rPr>
              <a:t>=1,000×10%=100</a:t>
            </a:r>
          </a:p>
          <a:p>
            <a:pPr lvl="2">
              <a:lnSpc>
                <a:spcPct val="120000"/>
              </a:lnSpc>
              <a:buFont typeface="Century Gothic" panose="020B0502020202020204" pitchFamily="34" charset="0"/>
              <a:buChar char="•"/>
              <a:defRPr/>
            </a:pPr>
            <a:r>
              <a:rPr lang="zh-TW" altLang="en-US" sz="2800" dirty="0">
                <a:solidFill>
                  <a:srgbClr val="498D65"/>
                </a:solidFill>
                <a:latin typeface="Times New Roman" panose="02020603050405020304" pitchFamily="18" charset="0"/>
                <a:ea typeface="標楷體" panose="03000509000000000000" pitchFamily="65" charset="-120"/>
              </a:rPr>
              <a:t>小</a:t>
            </a:r>
            <a:r>
              <a:rPr lang="zh-TW" altLang="en-US" sz="2800" dirty="0" smtClean="0">
                <a:solidFill>
                  <a:srgbClr val="498D65"/>
                </a:solidFill>
                <a:latin typeface="Times New Roman" panose="02020603050405020304" pitchFamily="18" charset="0"/>
                <a:ea typeface="標楷體" panose="03000509000000000000" pitchFamily="65" charset="-120"/>
              </a:rPr>
              <a:t>毅兩年後的投資</a:t>
            </a:r>
            <a:r>
              <a:rPr lang="zh-TW" altLang="en-US" sz="2800" dirty="0">
                <a:solidFill>
                  <a:srgbClr val="498D65"/>
                </a:solidFill>
                <a:latin typeface="Times New Roman" panose="02020603050405020304" pitchFamily="18" charset="0"/>
                <a:ea typeface="標楷體" panose="03000509000000000000" pitchFamily="65" charset="-120"/>
              </a:rPr>
              <a:t>總價值為：</a:t>
            </a:r>
            <a:endParaRPr lang="en-US" altLang="zh-TW" sz="2800" dirty="0">
              <a:solidFill>
                <a:srgbClr val="498D65"/>
              </a:solidFill>
              <a:latin typeface="Times New Roman" panose="02020603050405020304" pitchFamily="18" charset="0"/>
              <a:ea typeface="標楷體" panose="03000509000000000000" pitchFamily="65" charset="-120"/>
            </a:endParaRPr>
          </a:p>
          <a:p>
            <a:pPr marL="685800" lvl="2" indent="0">
              <a:lnSpc>
                <a:spcPct val="120000"/>
              </a:lnSpc>
              <a:buFont typeface="Arial" panose="020B0604020202020204" pitchFamily="34" charset="0"/>
              <a:buNone/>
              <a:defRPr/>
            </a:pPr>
            <a:r>
              <a:rPr lang="en-US" altLang="zh-TW" sz="2800" dirty="0">
                <a:solidFill>
                  <a:srgbClr val="498D65"/>
                </a:solidFill>
                <a:latin typeface="Times New Roman" panose="02020603050405020304" pitchFamily="18" charset="0"/>
                <a:ea typeface="標楷體" panose="03000509000000000000" pitchFamily="65" charset="-120"/>
              </a:rPr>
              <a:t>	</a:t>
            </a:r>
            <a:r>
              <a:rPr lang="zh-TW" altLang="en-US" sz="2800" dirty="0">
                <a:latin typeface="Times New Roman" panose="02020603050405020304" pitchFamily="18" charset="0"/>
                <a:ea typeface="標楷體" panose="03000509000000000000" pitchFamily="65" charset="-120"/>
              </a:rPr>
              <a:t>本金</a:t>
            </a:r>
            <a:r>
              <a:rPr lang="en-US" altLang="zh-TW" sz="2800" dirty="0">
                <a:latin typeface="Times New Roman" panose="02020603050405020304" pitchFamily="18" charset="0"/>
                <a:ea typeface="標楷體" panose="03000509000000000000" pitchFamily="65" charset="-120"/>
              </a:rPr>
              <a:t>×(1+r</a:t>
            </a:r>
            <a:r>
              <a:rPr lang="en-US" altLang="zh-TW" sz="2800" dirty="0" smtClean="0">
                <a:latin typeface="Times New Roman" panose="02020603050405020304" pitchFamily="18" charset="0"/>
                <a:ea typeface="標楷體" panose="03000509000000000000" pitchFamily="65" charset="-120"/>
              </a:rPr>
              <a:t>)=1,000+1,000×0.1×2=1,200</a:t>
            </a:r>
            <a:endParaRPr lang="zh-TW" altLang="en-US" sz="2800" dirty="0">
              <a:latin typeface="Times New Roman" panose="02020603050405020304" pitchFamily="18" charset="0"/>
              <a:ea typeface="標楷體" panose="03000509000000000000" pitchFamily="65" charset="-120"/>
            </a:endParaRPr>
          </a:p>
          <a:p>
            <a:pPr marL="0" indent="0">
              <a:buNone/>
            </a:pPr>
            <a:endParaRPr lang="zh-TW" altLang="en-US" dirty="0">
              <a:latin typeface="Times New Roman" panose="02020603050405020304" pitchFamily="18" charset="0"/>
              <a:ea typeface="標楷體" panose="03000509000000000000" pitchFamily="65" charset="-120"/>
            </a:endParaRPr>
          </a:p>
        </p:txBody>
      </p:sp>
      <p:sp>
        <p:nvSpPr>
          <p:cNvPr id="6" name="投影片編號版面配置區 5"/>
          <p:cNvSpPr>
            <a:spLocks noGrp="1"/>
          </p:cNvSpPr>
          <p:nvPr>
            <p:ph type="sldNum" sz="quarter" idx="12"/>
          </p:nvPr>
        </p:nvSpPr>
        <p:spPr/>
        <p:txBody>
          <a:bodyPr>
            <a:normAutofit fontScale="85000" lnSpcReduction="20000"/>
          </a:bodyPr>
          <a:lstStyle/>
          <a:p>
            <a:fld id="{287D2592-E6D1-4CC1-85DC-E916E8734A0D}" type="slidenum">
              <a:rPr lang="zh-TW" altLang="en-US" smtClean="0"/>
              <a:t>3</a:t>
            </a:fld>
            <a:endParaRPr lang="zh-TW" altLang="en-US"/>
          </a:p>
        </p:txBody>
      </p:sp>
    </p:spTree>
    <p:extLst>
      <p:ext uri="{BB962C8B-B14F-4D97-AF65-F5344CB8AC3E}">
        <p14:creationId xmlns:p14="http://schemas.microsoft.com/office/powerpoint/2010/main" val="4290166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連續複利與折現</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直排文字版面配置區 2"/>
          <p:cNvSpPr>
            <a:spLocks noGrp="1"/>
          </p:cNvSpPr>
          <p:nvPr>
            <p:ph type="body" orient="vert" idx="1"/>
          </p:nvPr>
        </p:nvSpPr>
        <p:spPr>
          <a:xfrm>
            <a:off x="612648" y="1600200"/>
            <a:ext cx="8153400" cy="4853136"/>
          </a:xfrm>
        </p:spPr>
        <p:txBody>
          <a:bodyPr vert="horz">
            <a:noAutofit/>
          </a:bodyPr>
          <a:lstStyle/>
          <a:p>
            <a:pPr marL="365760" lvl="1" indent="0">
              <a:lnSpc>
                <a:spcPct val="120000"/>
              </a:lnSpc>
              <a:buNone/>
            </a:pPr>
            <a:endParaRPr lang="zh-TW" altLang="en-US" sz="2800" dirty="0">
              <a:solidFill>
                <a:schemeClr val="accent1"/>
              </a:solidFill>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normAutofit fontScale="85000" lnSpcReduction="20000"/>
          </a:bodyPr>
          <a:lstStyle/>
          <a:p>
            <a:fld id="{287D2592-E6D1-4CC1-85DC-E916E8734A0D}" type="slidenum">
              <a:rPr lang="zh-TW" altLang="en-US" smtClean="0"/>
              <a:t>30</a:t>
            </a:fld>
            <a:endParaRPr lang="zh-TW" altLang="en-US"/>
          </a:p>
        </p:txBody>
      </p:sp>
      <p:pic>
        <p:nvPicPr>
          <p:cNvPr id="7"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624" y="1844824"/>
            <a:ext cx="6707187" cy="2463800"/>
          </a:xfr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948675"/>
            <a:ext cx="667226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30436" y="1556792"/>
            <a:ext cx="6707187" cy="2463800"/>
          </a:xfrm>
        </p:spPr>
      </p:pic>
    </p:spTree>
    <p:extLst>
      <p:ext uri="{BB962C8B-B14F-4D97-AF65-F5344CB8AC3E}">
        <p14:creationId xmlns:p14="http://schemas.microsoft.com/office/powerpoint/2010/main" val="30830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利率與終值</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a:xfrm>
            <a:off x="539552" y="1700808"/>
            <a:ext cx="8153400" cy="4526280"/>
          </a:xfrm>
        </p:spPr>
        <p:txBody>
          <a:bodyPr vert="horz"/>
          <a:lstStyle/>
          <a:p>
            <a:pPr lvl="1">
              <a:lnSpc>
                <a:spcPct val="120000"/>
              </a:lnSpc>
              <a:buFont typeface="Century Gothic" panose="020B0502020202020204" pitchFamily="34" charset="0"/>
              <a:buChar char="▪"/>
              <a:defRPr/>
            </a:pPr>
            <a:r>
              <a:rPr lang="zh-TW" altLang="en-US" sz="2800" dirty="0">
                <a:solidFill>
                  <a:schemeClr val="accent1"/>
                </a:solidFill>
                <a:latin typeface="Times New Roman" panose="02020603050405020304" pitchFamily="18" charset="0"/>
                <a:ea typeface="標楷體" panose="03000509000000000000" pitchFamily="65" charset="-120"/>
              </a:rPr>
              <a:t>情況</a:t>
            </a:r>
            <a:r>
              <a:rPr lang="en-US" altLang="zh-TW" sz="2800" dirty="0">
                <a:solidFill>
                  <a:schemeClr val="accent1"/>
                </a:solidFill>
                <a:latin typeface="Times New Roman" panose="02020603050405020304" pitchFamily="18" charset="0"/>
                <a:ea typeface="標楷體" panose="03000509000000000000" pitchFamily="65" charset="-120"/>
              </a:rPr>
              <a:t>2</a:t>
            </a:r>
            <a:r>
              <a:rPr lang="zh-TW" altLang="en-US" sz="2800" dirty="0">
                <a:solidFill>
                  <a:schemeClr val="accent1"/>
                </a:solidFill>
                <a:latin typeface="Times New Roman" panose="02020603050405020304" pitchFamily="18" charset="0"/>
                <a:ea typeface="標楷體" panose="03000509000000000000" pitchFamily="65" charset="-120"/>
              </a:rPr>
              <a:t>：把第一年的利息加入下年的本金 </a:t>
            </a:r>
          </a:p>
          <a:p>
            <a:pPr lvl="2">
              <a:lnSpc>
                <a:spcPct val="120000"/>
              </a:lnSpc>
              <a:buFont typeface="Century Gothic" panose="020B0502020202020204" pitchFamily="34" charset="0"/>
              <a:buChar char="•"/>
              <a:defRPr/>
            </a:pPr>
            <a:r>
              <a:rPr lang="zh-TW" altLang="en-US" sz="2800" dirty="0">
                <a:solidFill>
                  <a:srgbClr val="498D65"/>
                </a:solidFill>
                <a:latin typeface="Times New Roman" panose="02020603050405020304" pitchFamily="18" charset="0"/>
                <a:ea typeface="標楷體" panose="03000509000000000000" pitchFamily="65" charset="-120"/>
              </a:rPr>
              <a:t>即為</a:t>
            </a:r>
            <a:r>
              <a:rPr lang="zh-TW" altLang="en-US" sz="2800" b="1" i="1" dirty="0">
                <a:solidFill>
                  <a:srgbClr val="498D65"/>
                </a:solidFill>
                <a:latin typeface="Times New Roman" panose="02020603050405020304" pitchFamily="18" charset="0"/>
                <a:ea typeface="標楷體" panose="03000509000000000000" pitchFamily="65" charset="-120"/>
              </a:rPr>
              <a:t>複利 </a:t>
            </a:r>
            <a:r>
              <a:rPr lang="en-US" altLang="zh-TW" sz="2800" b="1" i="1" dirty="0">
                <a:solidFill>
                  <a:srgbClr val="498D65"/>
                </a:solidFill>
                <a:latin typeface="Times New Roman" panose="02020603050405020304" pitchFamily="18" charset="0"/>
                <a:ea typeface="標楷體" panose="03000509000000000000" pitchFamily="65" charset="-120"/>
              </a:rPr>
              <a:t>(Compound Interest)</a:t>
            </a:r>
          </a:p>
          <a:p>
            <a:pPr marL="685800" lvl="2" indent="0">
              <a:lnSpc>
                <a:spcPct val="120000"/>
              </a:lnSpc>
              <a:buFont typeface="Arial" panose="020B0604020202020204" pitchFamily="34" charset="0"/>
              <a:buNone/>
              <a:defRPr/>
            </a:pPr>
            <a:r>
              <a:rPr lang="en-US" altLang="zh-TW" sz="2800" dirty="0">
                <a:solidFill>
                  <a:srgbClr val="498D65"/>
                </a:solidFill>
                <a:latin typeface="Times New Roman" panose="02020603050405020304" pitchFamily="18" charset="0"/>
                <a:ea typeface="標楷體" panose="03000509000000000000" pitchFamily="65" charset="-120"/>
              </a:rPr>
              <a:t>	</a:t>
            </a:r>
            <a:r>
              <a:rPr lang="zh-TW" altLang="en-US" sz="2800" dirty="0">
                <a:latin typeface="Times New Roman" panose="02020603050405020304" pitchFamily="18" charset="0"/>
                <a:ea typeface="標楷體" panose="03000509000000000000" pitchFamily="65" charset="-120"/>
              </a:rPr>
              <a:t>兩年後的總利息</a:t>
            </a:r>
            <a:endParaRPr lang="en-US" altLang="zh-TW" sz="2800" dirty="0">
              <a:latin typeface="Times New Roman" panose="02020603050405020304" pitchFamily="18" charset="0"/>
              <a:ea typeface="標楷體" panose="03000509000000000000" pitchFamily="65" charset="-120"/>
            </a:endParaRPr>
          </a:p>
          <a:p>
            <a:pPr marL="685800" lvl="2" indent="0">
              <a:lnSpc>
                <a:spcPct val="120000"/>
              </a:lnSpc>
              <a:buFont typeface="Arial" panose="020B0604020202020204" pitchFamily="34" charset="0"/>
              <a:buNone/>
              <a:defRPr/>
            </a:pPr>
            <a:r>
              <a:rPr lang="en-US" altLang="zh-TW" sz="2800" dirty="0">
                <a:latin typeface="Times New Roman" panose="02020603050405020304" pitchFamily="18" charset="0"/>
                <a:ea typeface="標楷體" panose="03000509000000000000" pitchFamily="65" charset="-120"/>
              </a:rPr>
              <a:t>	=(1,000×0.1)+[1,000×(1+ 0.1)]×0.1=210</a:t>
            </a:r>
          </a:p>
          <a:p>
            <a:pPr lvl="2">
              <a:lnSpc>
                <a:spcPct val="120000"/>
              </a:lnSpc>
              <a:buFont typeface="Century Gothic" panose="020B0502020202020204" pitchFamily="34" charset="0"/>
              <a:buChar char="•"/>
              <a:defRPr/>
            </a:pPr>
            <a:r>
              <a:rPr lang="zh-TW" altLang="en-US" sz="2800" dirty="0">
                <a:solidFill>
                  <a:srgbClr val="498D65"/>
                </a:solidFill>
                <a:latin typeface="Times New Roman" panose="02020603050405020304" pitchFamily="18" charset="0"/>
                <a:ea typeface="標楷體" panose="03000509000000000000" pitchFamily="65" charset="-120"/>
              </a:rPr>
              <a:t>小毅兩年後的投資總價值為：</a:t>
            </a:r>
            <a:endParaRPr lang="en-US" altLang="zh-TW" sz="2800" dirty="0">
              <a:solidFill>
                <a:srgbClr val="498D65"/>
              </a:solidFill>
              <a:latin typeface="Times New Roman" panose="02020603050405020304" pitchFamily="18" charset="0"/>
              <a:ea typeface="標楷體" panose="03000509000000000000" pitchFamily="65" charset="-120"/>
            </a:endParaRPr>
          </a:p>
          <a:p>
            <a:pPr marL="685800" lvl="2" indent="0">
              <a:lnSpc>
                <a:spcPct val="120000"/>
              </a:lnSpc>
              <a:buFont typeface="Arial" panose="020B0604020202020204" pitchFamily="34" charset="0"/>
              <a:buNone/>
              <a:defRPr/>
            </a:pPr>
            <a:r>
              <a:rPr lang="en-US" altLang="zh-TW" sz="2800" dirty="0">
                <a:solidFill>
                  <a:srgbClr val="498D65"/>
                </a:solidFill>
                <a:latin typeface="Times New Roman" panose="02020603050405020304" pitchFamily="18" charset="0"/>
                <a:ea typeface="標楷體" panose="03000509000000000000" pitchFamily="65" charset="-120"/>
              </a:rPr>
              <a:t>	</a:t>
            </a:r>
            <a:r>
              <a:rPr lang="zh-TW" altLang="pt-BR" sz="2800" dirty="0">
                <a:latin typeface="Times New Roman" panose="02020603050405020304" pitchFamily="18" charset="0"/>
                <a:ea typeface="標楷體" panose="03000509000000000000" pitchFamily="65" charset="-120"/>
              </a:rPr>
              <a:t>本金</a:t>
            </a:r>
            <a:r>
              <a:rPr lang="pt-BR" altLang="zh-TW" sz="2800" dirty="0">
                <a:latin typeface="Times New Roman" panose="02020603050405020304" pitchFamily="18" charset="0"/>
                <a:ea typeface="標楷體" panose="03000509000000000000" pitchFamily="65" charset="-120"/>
              </a:rPr>
              <a:t>×(1+r)×(1+r)=1,000×(1+0.1)^2 =1,210</a:t>
            </a:r>
            <a:endParaRPr lang="zh-TW" altLang="en-US" sz="2800" dirty="0">
              <a:latin typeface="Times New Roman" panose="02020603050405020304" pitchFamily="18" charset="0"/>
              <a:ea typeface="標楷體" panose="03000509000000000000" pitchFamily="65" charset="-120"/>
            </a:endParaRPr>
          </a:p>
          <a:p>
            <a:pPr marL="0" indent="0">
              <a:buNone/>
            </a:pPr>
            <a:endParaRPr lang="zh-TW" altLang="en-US" dirty="0">
              <a:latin typeface="Times New Roman" panose="02020603050405020304" pitchFamily="18" charset="0"/>
              <a:ea typeface="標楷體" panose="03000509000000000000" pitchFamily="65" charset="-120"/>
            </a:endParaRPr>
          </a:p>
        </p:txBody>
      </p:sp>
      <p:sp>
        <p:nvSpPr>
          <p:cNvPr id="6" name="投影片編號版面配置區 5"/>
          <p:cNvSpPr>
            <a:spLocks noGrp="1"/>
          </p:cNvSpPr>
          <p:nvPr>
            <p:ph type="sldNum" sz="quarter" idx="12"/>
          </p:nvPr>
        </p:nvSpPr>
        <p:spPr/>
        <p:txBody>
          <a:bodyPr>
            <a:normAutofit fontScale="85000" lnSpcReduction="20000"/>
          </a:bodyPr>
          <a:lstStyle/>
          <a:p>
            <a:fld id="{287D2592-E6D1-4CC1-85DC-E916E8734A0D}" type="slidenum">
              <a:rPr lang="zh-TW" altLang="en-US" smtClean="0"/>
              <a:t>4</a:t>
            </a:fld>
            <a:endParaRPr lang="zh-TW" altLang="en-US"/>
          </a:p>
        </p:txBody>
      </p:sp>
    </p:spTree>
    <p:extLst>
      <p:ext uri="{BB962C8B-B14F-4D97-AF65-F5344CB8AC3E}">
        <p14:creationId xmlns:p14="http://schemas.microsoft.com/office/powerpoint/2010/main" val="23165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利率與終值</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a:xfrm>
            <a:off x="539552" y="1700808"/>
            <a:ext cx="8153400" cy="4526280"/>
          </a:xfrm>
        </p:spPr>
        <p:txBody>
          <a:bodyPr vert="horz">
            <a:normAutofit/>
          </a:bodyPr>
          <a:lstStyle/>
          <a:p>
            <a:pPr>
              <a:lnSpc>
                <a:spcPct val="120000"/>
              </a:lnSpc>
              <a:buFont typeface="Wingdings" panose="05000000000000000000" pitchFamily="2" charset="2"/>
              <a:buChar char="n"/>
            </a:pPr>
            <a:r>
              <a:rPr lang="zh-TW" altLang="en-US" sz="2800" dirty="0" smtClean="0">
                <a:latin typeface="Times New Roman" panose="02020603050405020304" pitchFamily="18" charset="0"/>
                <a:ea typeface="標楷體" panose="03000509000000000000" pitchFamily="65" charset="-120"/>
              </a:rPr>
              <a:t>終值</a:t>
            </a:r>
            <a:r>
              <a:rPr lang="en-US" altLang="zh-TW" sz="2800" dirty="0" smtClean="0">
                <a:latin typeface="Times New Roman" panose="02020603050405020304" pitchFamily="18" charset="0"/>
                <a:ea typeface="標楷體" panose="03000509000000000000" pitchFamily="65" charset="-120"/>
              </a:rPr>
              <a:t>(Future value)</a:t>
            </a:r>
            <a:r>
              <a:rPr lang="zh-TW" altLang="en-US" sz="2800" dirty="0" smtClean="0">
                <a:latin typeface="Times New Roman" panose="02020603050405020304" pitchFamily="18" charset="0"/>
                <a:ea typeface="標楷體" panose="03000509000000000000" pitchFamily="65" charset="-120"/>
              </a:rPr>
              <a:t>：以複利計算</a:t>
            </a:r>
            <a:endParaRPr lang="en-US" altLang="zh-TW" sz="2800" dirty="0" smtClean="0">
              <a:latin typeface="Times New Roman" panose="02020603050405020304" pitchFamily="18" charset="0"/>
              <a:ea typeface="標楷體" panose="03000509000000000000" pitchFamily="65" charset="-120"/>
            </a:endParaRPr>
          </a:p>
          <a:p>
            <a:pPr marL="0" indent="0">
              <a:lnSpc>
                <a:spcPct val="120000"/>
              </a:lnSpc>
              <a:buNone/>
            </a:pPr>
            <a:r>
              <a:rPr lang="zh-TW" altLang="en-US" sz="2800" dirty="0" smtClean="0">
                <a:latin typeface="Times New Roman" panose="02020603050405020304" pitchFamily="18" charset="0"/>
                <a:ea typeface="標楷體" panose="03000509000000000000" pitchFamily="65" charset="-120"/>
              </a:rPr>
              <a:t>複利</a:t>
            </a:r>
            <a:r>
              <a:rPr lang="zh-TW" altLang="en-US" sz="2800" dirty="0">
                <a:latin typeface="Times New Roman" panose="02020603050405020304" pitchFamily="18" charset="0"/>
                <a:ea typeface="標楷體" panose="03000509000000000000" pitchFamily="65" charset="-120"/>
              </a:rPr>
              <a:t>的終值之一般</a:t>
            </a:r>
            <a:r>
              <a:rPr lang="zh-TW" altLang="en-US" sz="2800" dirty="0" smtClean="0">
                <a:latin typeface="Times New Roman" panose="02020603050405020304" pitchFamily="18" charset="0"/>
                <a:ea typeface="標楷體" panose="03000509000000000000" pitchFamily="65" charset="-120"/>
              </a:rPr>
              <a:t>式</a:t>
            </a:r>
            <a:endParaRPr lang="en-US" altLang="zh-TW" sz="2800" dirty="0">
              <a:latin typeface="Times New Roman" panose="02020603050405020304" pitchFamily="18" charset="0"/>
              <a:ea typeface="標楷體" panose="03000509000000000000" pitchFamily="65" charset="-120"/>
            </a:endParaRPr>
          </a:p>
          <a:p>
            <a:pPr>
              <a:lnSpc>
                <a:spcPct val="120000"/>
              </a:lnSpc>
            </a:pPr>
            <a:endParaRPr lang="en-US" altLang="zh-TW" sz="2800" dirty="0">
              <a:latin typeface="Times New Roman" panose="02020603050405020304" pitchFamily="18" charset="0"/>
              <a:ea typeface="標楷體" panose="03000509000000000000" pitchFamily="65" charset="-120"/>
            </a:endParaRPr>
          </a:p>
          <a:p>
            <a:pPr>
              <a:lnSpc>
                <a:spcPct val="120000"/>
              </a:lnSpc>
            </a:pPr>
            <a:endParaRPr lang="en-US" altLang="zh-TW" sz="2800" dirty="0">
              <a:latin typeface="Times New Roman" panose="02020603050405020304" pitchFamily="18" charset="0"/>
              <a:ea typeface="標楷體" panose="03000509000000000000" pitchFamily="65" charset="-120"/>
            </a:endParaRPr>
          </a:p>
          <a:p>
            <a:pPr lvl="1">
              <a:lnSpc>
                <a:spcPct val="120000"/>
              </a:lnSpc>
              <a:buFont typeface="Century Gothic" pitchFamily="34" charset="0"/>
              <a:buChar char="▪"/>
            </a:pPr>
            <a:r>
              <a:rPr lang="en-US" altLang="zh-TW" sz="2800" dirty="0">
                <a:solidFill>
                  <a:schemeClr val="accent1"/>
                </a:solidFill>
                <a:latin typeface="Times New Roman" panose="02020603050405020304" pitchFamily="18" charset="0"/>
                <a:ea typeface="標楷體" panose="03000509000000000000" pitchFamily="65" charset="-120"/>
              </a:rPr>
              <a:t>FV</a:t>
            </a:r>
            <a:r>
              <a:rPr lang="zh-TW" altLang="en-US" sz="2800" dirty="0">
                <a:solidFill>
                  <a:schemeClr val="accent1"/>
                </a:solidFill>
                <a:latin typeface="Times New Roman" panose="02020603050405020304" pitchFamily="18" charset="0"/>
                <a:ea typeface="標楷體" panose="03000509000000000000" pitchFamily="65" charset="-120"/>
              </a:rPr>
              <a:t>為終值，</a:t>
            </a:r>
            <a:r>
              <a:rPr lang="en-US" altLang="zh-TW" sz="2800" dirty="0">
                <a:solidFill>
                  <a:schemeClr val="accent1"/>
                </a:solidFill>
                <a:latin typeface="Times New Roman" panose="02020603050405020304" pitchFamily="18" charset="0"/>
                <a:ea typeface="標楷體" panose="03000509000000000000" pitchFamily="65" charset="-120"/>
              </a:rPr>
              <a:t>PV</a:t>
            </a:r>
            <a:r>
              <a:rPr lang="zh-TW" altLang="en-US" sz="2800" dirty="0">
                <a:solidFill>
                  <a:schemeClr val="accent1"/>
                </a:solidFill>
                <a:latin typeface="Times New Roman" panose="02020603050405020304" pitchFamily="18" charset="0"/>
                <a:ea typeface="標楷體" panose="03000509000000000000" pitchFamily="65" charset="-120"/>
              </a:rPr>
              <a:t>為期初本金，</a:t>
            </a:r>
            <a:r>
              <a:rPr lang="en-US" altLang="zh-TW" sz="2800" i="1" dirty="0">
                <a:solidFill>
                  <a:schemeClr val="accent1"/>
                </a:solidFill>
                <a:latin typeface="Times New Roman" panose="02020603050405020304" pitchFamily="18" charset="0"/>
                <a:ea typeface="標楷體" panose="03000509000000000000" pitchFamily="65" charset="-120"/>
              </a:rPr>
              <a:t>r</a:t>
            </a:r>
            <a:r>
              <a:rPr lang="zh-TW" altLang="en-US" sz="2800" dirty="0">
                <a:solidFill>
                  <a:schemeClr val="accent1"/>
                </a:solidFill>
                <a:latin typeface="Times New Roman" panose="02020603050405020304" pitchFamily="18" charset="0"/>
                <a:ea typeface="標楷體" panose="03000509000000000000" pitchFamily="65" charset="-120"/>
              </a:rPr>
              <a:t>為利率，</a:t>
            </a:r>
            <a:r>
              <a:rPr lang="en-US" altLang="zh-TW" sz="2800" dirty="0">
                <a:solidFill>
                  <a:schemeClr val="accent1"/>
                </a:solidFill>
                <a:latin typeface="Times New Roman" panose="02020603050405020304" pitchFamily="18" charset="0"/>
                <a:ea typeface="標楷體" panose="03000509000000000000" pitchFamily="65" charset="-120"/>
              </a:rPr>
              <a:t>n</a:t>
            </a:r>
            <a:r>
              <a:rPr lang="zh-TW" altLang="en-US" sz="2800" dirty="0">
                <a:solidFill>
                  <a:schemeClr val="accent1"/>
                </a:solidFill>
                <a:latin typeface="Times New Roman" panose="02020603050405020304" pitchFamily="18" charset="0"/>
                <a:ea typeface="標楷體" panose="03000509000000000000" pitchFamily="65" charset="-120"/>
              </a:rPr>
              <a:t>為期數</a:t>
            </a:r>
          </a:p>
          <a:p>
            <a:pPr lvl="1">
              <a:lnSpc>
                <a:spcPct val="120000"/>
              </a:lnSpc>
              <a:buFont typeface="Century Gothic" pitchFamily="34" charset="0"/>
              <a:buChar char="▪"/>
            </a:pPr>
            <a:r>
              <a:rPr lang="en-US" altLang="zh-TW" sz="2800" dirty="0">
                <a:solidFill>
                  <a:schemeClr val="accent1"/>
                </a:solidFill>
                <a:latin typeface="Times New Roman" panose="02020603050405020304" pitchFamily="18" charset="0"/>
                <a:ea typeface="標楷體" panose="03000509000000000000" pitchFamily="65" charset="-120"/>
              </a:rPr>
              <a:t>(1+ </a:t>
            </a:r>
            <a:r>
              <a:rPr lang="en-US" altLang="zh-TW" sz="2800" i="1" dirty="0">
                <a:solidFill>
                  <a:schemeClr val="accent1"/>
                </a:solidFill>
                <a:latin typeface="Times New Roman" panose="02020603050405020304" pitchFamily="18" charset="0"/>
                <a:ea typeface="標楷體" panose="03000509000000000000" pitchFamily="65" charset="-120"/>
              </a:rPr>
              <a:t>r</a:t>
            </a:r>
            <a:r>
              <a:rPr lang="en-US" altLang="zh-TW" sz="2800" dirty="0">
                <a:solidFill>
                  <a:schemeClr val="accent1"/>
                </a:solidFill>
                <a:latin typeface="Times New Roman" panose="02020603050405020304" pitchFamily="18" charset="0"/>
                <a:ea typeface="標楷體" panose="03000509000000000000" pitchFamily="65" charset="-120"/>
              </a:rPr>
              <a:t>)</a:t>
            </a:r>
            <a:r>
              <a:rPr lang="en-US" altLang="zh-TW" sz="2800" i="1" baseline="30000" dirty="0">
                <a:solidFill>
                  <a:schemeClr val="accent1"/>
                </a:solidFill>
                <a:latin typeface="Times New Roman" panose="02020603050405020304" pitchFamily="18" charset="0"/>
                <a:ea typeface="標楷體" panose="03000509000000000000" pitchFamily="65" charset="-120"/>
              </a:rPr>
              <a:t>n</a:t>
            </a:r>
            <a:r>
              <a:rPr lang="zh-TW" altLang="en-US" sz="2800" dirty="0">
                <a:solidFill>
                  <a:schemeClr val="accent1"/>
                </a:solidFill>
                <a:latin typeface="Times New Roman" panose="02020603050405020304" pitchFamily="18" charset="0"/>
                <a:ea typeface="標楷體" panose="03000509000000000000" pitchFamily="65" charset="-120"/>
              </a:rPr>
              <a:t> 稱為</a:t>
            </a:r>
            <a:r>
              <a:rPr lang="zh-TW" altLang="en-US" sz="2800" b="1" dirty="0">
                <a:solidFill>
                  <a:schemeClr val="accent1"/>
                </a:solidFill>
                <a:latin typeface="Times New Roman" panose="02020603050405020304" pitchFamily="18" charset="0"/>
                <a:ea typeface="標楷體" panose="03000509000000000000" pitchFamily="65" charset="-120"/>
              </a:rPr>
              <a:t>終值因子</a:t>
            </a:r>
            <a:r>
              <a:rPr lang="en-US" altLang="zh-TW" sz="2800" b="1" dirty="0">
                <a:solidFill>
                  <a:schemeClr val="accent1"/>
                </a:solidFill>
                <a:latin typeface="Times New Roman" panose="02020603050405020304" pitchFamily="18" charset="0"/>
                <a:ea typeface="標楷體" panose="03000509000000000000" pitchFamily="65" charset="-120"/>
              </a:rPr>
              <a:t>(Future Value Interest Factor</a:t>
            </a:r>
            <a:r>
              <a:rPr lang="zh-TW" altLang="en-US" sz="2800" b="1" dirty="0">
                <a:solidFill>
                  <a:schemeClr val="accent1"/>
                </a:solidFill>
                <a:latin typeface="Times New Roman" panose="02020603050405020304" pitchFamily="18" charset="0"/>
                <a:ea typeface="標楷體" panose="03000509000000000000" pitchFamily="65" charset="-120"/>
              </a:rPr>
              <a:t>，簡寫</a:t>
            </a:r>
            <a:r>
              <a:rPr lang="en-US" altLang="zh-TW" sz="2800" b="1" dirty="0" err="1">
                <a:solidFill>
                  <a:schemeClr val="accent1"/>
                </a:solidFill>
                <a:latin typeface="Times New Roman" panose="02020603050405020304" pitchFamily="18" charset="0"/>
                <a:ea typeface="標楷體" panose="03000509000000000000" pitchFamily="65" charset="-120"/>
              </a:rPr>
              <a:t>FVIF</a:t>
            </a:r>
            <a:r>
              <a:rPr lang="en-US" altLang="zh-TW" sz="2800" b="1" baseline="-25000" dirty="0" err="1">
                <a:solidFill>
                  <a:schemeClr val="accent1"/>
                </a:solidFill>
                <a:latin typeface="Times New Roman" panose="02020603050405020304" pitchFamily="18" charset="0"/>
                <a:ea typeface="標楷體" panose="03000509000000000000" pitchFamily="65" charset="-120"/>
              </a:rPr>
              <a:t>r</a:t>
            </a:r>
            <a:r>
              <a:rPr lang="en-US" altLang="zh-TW" sz="2800" b="1" baseline="-25000" dirty="0">
                <a:solidFill>
                  <a:schemeClr val="accent1"/>
                </a:solidFill>
                <a:latin typeface="Times New Roman" panose="02020603050405020304" pitchFamily="18" charset="0"/>
                <a:ea typeface="標楷體" panose="03000509000000000000" pitchFamily="65" charset="-120"/>
              </a:rPr>
              <a:t>, n</a:t>
            </a:r>
            <a:r>
              <a:rPr lang="en-US" altLang="zh-TW" sz="2800" b="1" dirty="0" smtClean="0">
                <a:solidFill>
                  <a:schemeClr val="accent1"/>
                </a:solidFill>
                <a:latin typeface="Times New Roman" panose="02020603050405020304" pitchFamily="18" charset="0"/>
                <a:ea typeface="標楷體" panose="03000509000000000000" pitchFamily="65" charset="-120"/>
              </a:rPr>
              <a:t>)</a:t>
            </a:r>
            <a:r>
              <a:rPr lang="zh-TW" altLang="en-US" sz="2800" dirty="0" smtClean="0">
                <a:solidFill>
                  <a:schemeClr val="accent1"/>
                </a:solidFill>
                <a:latin typeface="新細明體"/>
                <a:ea typeface="新細明體"/>
              </a:rPr>
              <a:t>，</a:t>
            </a:r>
            <a:r>
              <a:rPr lang="zh-TW" altLang="en-US" sz="2800" dirty="0" smtClean="0">
                <a:solidFill>
                  <a:schemeClr val="accent1"/>
                </a:solidFill>
                <a:latin typeface="標楷體" panose="03000509000000000000" pitchFamily="65" charset="-120"/>
                <a:ea typeface="標楷體" panose="03000509000000000000" pitchFamily="65" charset="-120"/>
              </a:rPr>
              <a:t>可查終值因子表</a:t>
            </a:r>
            <a:r>
              <a:rPr lang="zh-TW" altLang="en-US" sz="2800" dirty="0" smtClean="0">
                <a:solidFill>
                  <a:schemeClr val="accent1"/>
                </a:solidFill>
                <a:latin typeface="新細明體"/>
                <a:ea typeface="新細明體"/>
              </a:rPr>
              <a:t>。</a:t>
            </a:r>
            <a:r>
              <a:rPr lang="en-US" altLang="zh-TW" sz="2800" dirty="0" smtClean="0">
                <a:solidFill>
                  <a:schemeClr val="accent1"/>
                </a:solidFill>
                <a:latin typeface="標楷體" panose="03000509000000000000" pitchFamily="65" charset="-120"/>
                <a:ea typeface="標楷體" panose="03000509000000000000" pitchFamily="65" charset="-120"/>
              </a:rPr>
              <a:t> </a:t>
            </a:r>
            <a:endParaRPr lang="en-US" altLang="zh-TW" sz="2800" dirty="0">
              <a:solidFill>
                <a:schemeClr val="accent1"/>
              </a:solidFill>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normAutofit fontScale="85000" lnSpcReduction="20000"/>
          </a:bodyPr>
          <a:lstStyle/>
          <a:p>
            <a:fld id="{287D2592-E6D1-4CC1-85DC-E916E8734A0D}" type="slidenum">
              <a:rPr lang="zh-TW" altLang="en-US" smtClean="0"/>
              <a:t>5</a:t>
            </a:fld>
            <a:endParaRPr lang="zh-TW" altLang="en-US"/>
          </a:p>
        </p:txBody>
      </p:sp>
      <p:graphicFrame>
        <p:nvGraphicFramePr>
          <p:cNvPr id="4" name="物件 3"/>
          <p:cNvGraphicFramePr>
            <a:graphicFrameLocks noChangeAspect="1"/>
          </p:cNvGraphicFramePr>
          <p:nvPr>
            <p:extLst>
              <p:ext uri="{D42A27DB-BD31-4B8C-83A1-F6EECF244321}">
                <p14:modId xmlns:p14="http://schemas.microsoft.com/office/powerpoint/2010/main" val="2899890999"/>
              </p:ext>
            </p:extLst>
          </p:nvPr>
        </p:nvGraphicFramePr>
        <p:xfrm>
          <a:off x="2483768" y="3140968"/>
          <a:ext cx="2835275" cy="636588"/>
        </p:xfrm>
        <a:graphic>
          <a:graphicData uri="http://schemas.openxmlformats.org/presentationml/2006/ole">
            <mc:AlternateContent xmlns:mc="http://schemas.openxmlformats.org/markup-compatibility/2006">
              <mc:Choice xmlns:v="urn:schemas-microsoft-com:vml" Requires="v">
                <p:oleObj spid="_x0000_s1031" name="方程式" r:id="rId3" imgW="1104900" imgH="254000" progId="Equation.3">
                  <p:embed/>
                </p:oleObj>
              </mc:Choice>
              <mc:Fallback>
                <p:oleObj name="方程式" r:id="rId3" imgW="1104900" imgH="254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140968"/>
                        <a:ext cx="28352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94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利率與終值</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a:xfrm>
            <a:off x="611560" y="1916832"/>
            <a:ext cx="8153400" cy="4526280"/>
          </a:xfrm>
        </p:spPr>
        <p:txBody>
          <a:bodyPr vert="horz">
            <a:normAutofit/>
          </a:bodyPr>
          <a:lstStyle/>
          <a:p>
            <a:pPr marL="0" indent="0">
              <a:lnSpc>
                <a:spcPct val="120000"/>
              </a:lnSpc>
              <a:buNone/>
            </a:pPr>
            <a:endParaRPr lang="en-US" altLang="zh-TW" sz="2800" dirty="0">
              <a:solidFill>
                <a:schemeClr val="accent1"/>
              </a:solidFill>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normAutofit fontScale="85000" lnSpcReduction="20000"/>
          </a:bodyPr>
          <a:lstStyle/>
          <a:p>
            <a:fld id="{287D2592-E6D1-4CC1-85DC-E916E8734A0D}" type="slidenum">
              <a:rPr lang="zh-TW" altLang="en-US" smtClean="0"/>
              <a:t>6</a:t>
            </a:fld>
            <a:endParaRPr lang="zh-TW" altLang="en-US"/>
          </a:p>
        </p:txBody>
      </p:sp>
      <p:grpSp>
        <p:nvGrpSpPr>
          <p:cNvPr id="7" name="群組 6"/>
          <p:cNvGrpSpPr>
            <a:grpSpLocks/>
          </p:cNvGrpSpPr>
          <p:nvPr/>
        </p:nvGrpSpPr>
        <p:grpSpPr bwMode="auto">
          <a:xfrm>
            <a:off x="1115616" y="1875209"/>
            <a:ext cx="6759575" cy="4332287"/>
            <a:chOff x="1187624" y="1628800"/>
            <a:chExt cx="6760059" cy="4331664"/>
          </a:xfrm>
        </p:grpSpPr>
        <p:pic>
          <p:nvPicPr>
            <p:cNvPr id="8"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760059"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589240"/>
              <a:ext cx="3816424" cy="37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7953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利率與現值</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a:xfrm>
            <a:off x="611560" y="1772816"/>
            <a:ext cx="8153400" cy="4526280"/>
          </a:xfrm>
        </p:spPr>
        <p:txBody>
          <a:bodyPr vert="horz">
            <a:normAutofit/>
          </a:bodyPr>
          <a:lstStyle/>
          <a:p>
            <a:pPr>
              <a:lnSpc>
                <a:spcPct val="120000"/>
              </a:lnSpc>
              <a:buFont typeface="Wingdings" panose="05000000000000000000" pitchFamily="2" charset="2"/>
              <a:buChar char="n"/>
            </a:pPr>
            <a:r>
              <a:rPr lang="zh-TW" altLang="en-US" sz="2800" dirty="0">
                <a:latin typeface="Times New Roman" panose="02020603050405020304" pitchFamily="18" charset="0"/>
                <a:ea typeface="標楷體" panose="03000509000000000000" pitchFamily="65" charset="-120"/>
              </a:rPr>
              <a:t>現值的一般式：</a:t>
            </a:r>
            <a:endParaRPr lang="en-US" altLang="zh-TW" sz="2800" dirty="0">
              <a:latin typeface="Times New Roman" panose="02020603050405020304" pitchFamily="18" charset="0"/>
              <a:ea typeface="標楷體" panose="03000509000000000000" pitchFamily="65" charset="-120"/>
            </a:endParaRPr>
          </a:p>
          <a:p>
            <a:pPr>
              <a:lnSpc>
                <a:spcPct val="120000"/>
              </a:lnSpc>
            </a:pPr>
            <a:endParaRPr lang="en-US" altLang="zh-TW" sz="2800" dirty="0">
              <a:latin typeface="Times New Roman" panose="02020603050405020304" pitchFamily="18" charset="0"/>
              <a:ea typeface="標楷體" panose="03000509000000000000" pitchFamily="65" charset="-120"/>
            </a:endParaRPr>
          </a:p>
          <a:p>
            <a:pPr>
              <a:lnSpc>
                <a:spcPct val="120000"/>
              </a:lnSpc>
            </a:pPr>
            <a:endParaRPr lang="en-US" altLang="zh-TW" sz="2800" dirty="0">
              <a:latin typeface="Times New Roman" panose="02020603050405020304" pitchFamily="18" charset="0"/>
              <a:ea typeface="標楷體" panose="03000509000000000000" pitchFamily="65" charset="-120"/>
            </a:endParaRPr>
          </a:p>
          <a:p>
            <a:pPr lvl="1">
              <a:lnSpc>
                <a:spcPct val="120000"/>
              </a:lnSpc>
              <a:buFont typeface="Century Gothic" pitchFamily="34" charset="0"/>
              <a:buChar char="▪"/>
            </a:pPr>
            <a:r>
              <a:rPr lang="en-US" altLang="zh-TW" sz="2800" i="1" dirty="0">
                <a:solidFill>
                  <a:schemeClr val="accent1"/>
                </a:solidFill>
                <a:latin typeface="Times New Roman" panose="02020603050405020304" pitchFamily="18" charset="0"/>
                <a:ea typeface="標楷體" panose="03000509000000000000" pitchFamily="65" charset="-120"/>
              </a:rPr>
              <a:t>r</a:t>
            </a:r>
            <a:r>
              <a:rPr lang="en-US" altLang="zh-TW" sz="2800" dirty="0">
                <a:solidFill>
                  <a:schemeClr val="accent1"/>
                </a:solidFill>
                <a:latin typeface="Times New Roman" panose="02020603050405020304" pitchFamily="18" charset="0"/>
                <a:ea typeface="標楷體" panose="03000509000000000000" pitchFamily="65" charset="-120"/>
              </a:rPr>
              <a:t> </a:t>
            </a:r>
            <a:r>
              <a:rPr lang="zh-TW" altLang="en-US" sz="2800" dirty="0">
                <a:solidFill>
                  <a:schemeClr val="accent1"/>
                </a:solidFill>
                <a:latin typeface="Times New Roman" panose="02020603050405020304" pitchFamily="18" charset="0"/>
                <a:ea typeface="標楷體" panose="03000509000000000000" pitchFamily="65" charset="-120"/>
              </a:rPr>
              <a:t>為</a:t>
            </a:r>
            <a:r>
              <a:rPr lang="zh-TW" altLang="en-US" sz="2800" b="1" dirty="0">
                <a:solidFill>
                  <a:schemeClr val="accent1"/>
                </a:solidFill>
                <a:latin typeface="Times New Roman" panose="02020603050405020304" pitchFamily="18" charset="0"/>
                <a:ea typeface="標楷體" panose="03000509000000000000" pitchFamily="65" charset="-120"/>
              </a:rPr>
              <a:t>折現率</a:t>
            </a:r>
            <a:r>
              <a:rPr lang="en-US" altLang="zh-TW" sz="2800" dirty="0">
                <a:solidFill>
                  <a:schemeClr val="accent1"/>
                </a:solidFill>
                <a:latin typeface="Times New Roman" panose="02020603050405020304" pitchFamily="18" charset="0"/>
                <a:ea typeface="標楷體" panose="03000509000000000000" pitchFamily="65" charset="-120"/>
              </a:rPr>
              <a:t>(Discount rate) </a:t>
            </a:r>
          </a:p>
          <a:p>
            <a:pPr lvl="1">
              <a:lnSpc>
                <a:spcPct val="150000"/>
              </a:lnSpc>
              <a:buFont typeface="Century Gothic" pitchFamily="34" charset="0"/>
              <a:buChar char="▪"/>
            </a:pPr>
            <a:r>
              <a:rPr lang="en-US" altLang="zh-TW" sz="2800" b="1" dirty="0">
                <a:solidFill>
                  <a:schemeClr val="accent1"/>
                </a:solidFill>
                <a:latin typeface="Times New Roman" panose="02020603050405020304" pitchFamily="18" charset="0"/>
                <a:ea typeface="標楷體" panose="03000509000000000000" pitchFamily="65" charset="-120"/>
              </a:rPr>
              <a:t>           </a:t>
            </a:r>
            <a:r>
              <a:rPr lang="zh-TW" altLang="en-US" sz="2800" dirty="0">
                <a:solidFill>
                  <a:schemeClr val="accent1"/>
                </a:solidFill>
                <a:latin typeface="Times New Roman" panose="02020603050405020304" pitchFamily="18" charset="0"/>
                <a:ea typeface="標楷體" panose="03000509000000000000" pitchFamily="65" charset="-120"/>
              </a:rPr>
              <a:t>稱為</a:t>
            </a:r>
            <a:r>
              <a:rPr lang="zh-TW" altLang="en-US" sz="2800" b="1" dirty="0">
                <a:solidFill>
                  <a:schemeClr val="accent1"/>
                </a:solidFill>
                <a:latin typeface="Times New Roman" panose="02020603050405020304" pitchFamily="18" charset="0"/>
                <a:ea typeface="標楷體" panose="03000509000000000000" pitchFamily="65" charset="-120"/>
              </a:rPr>
              <a:t>現值因子 </a:t>
            </a:r>
            <a:r>
              <a:rPr lang="en-US" altLang="zh-TW" sz="2800" b="1" dirty="0">
                <a:solidFill>
                  <a:schemeClr val="accent1"/>
                </a:solidFill>
                <a:latin typeface="Times New Roman" panose="02020603050405020304" pitchFamily="18" charset="0"/>
                <a:ea typeface="標楷體" panose="03000509000000000000" pitchFamily="65" charset="-120"/>
              </a:rPr>
              <a:t>(Present Value Interest Factor </a:t>
            </a:r>
            <a:r>
              <a:rPr lang="zh-TW" altLang="en-US" sz="2800" b="1" dirty="0">
                <a:solidFill>
                  <a:schemeClr val="accent1"/>
                </a:solidFill>
                <a:latin typeface="Times New Roman" panose="02020603050405020304" pitchFamily="18" charset="0"/>
                <a:ea typeface="標楷體" panose="03000509000000000000" pitchFamily="65" charset="-120"/>
              </a:rPr>
              <a:t>，簡寫</a:t>
            </a:r>
            <a:r>
              <a:rPr lang="en-US" altLang="zh-TW" sz="2800" b="1" dirty="0" err="1">
                <a:solidFill>
                  <a:schemeClr val="accent1"/>
                </a:solidFill>
                <a:latin typeface="Times New Roman" panose="02020603050405020304" pitchFamily="18" charset="0"/>
                <a:ea typeface="標楷體" panose="03000509000000000000" pitchFamily="65" charset="-120"/>
              </a:rPr>
              <a:t>PVIF</a:t>
            </a:r>
            <a:r>
              <a:rPr lang="en-US" altLang="zh-TW" sz="2800" b="1" baseline="-25000" dirty="0" err="1">
                <a:solidFill>
                  <a:schemeClr val="accent1"/>
                </a:solidFill>
                <a:latin typeface="Times New Roman" panose="02020603050405020304" pitchFamily="18" charset="0"/>
                <a:ea typeface="標楷體" panose="03000509000000000000" pitchFamily="65" charset="-120"/>
              </a:rPr>
              <a:t>r</a:t>
            </a:r>
            <a:r>
              <a:rPr lang="en-US" altLang="zh-TW" sz="2800" b="1" baseline="-25000" dirty="0">
                <a:solidFill>
                  <a:schemeClr val="accent1"/>
                </a:solidFill>
                <a:latin typeface="Times New Roman" panose="02020603050405020304" pitchFamily="18" charset="0"/>
                <a:ea typeface="標楷體" panose="03000509000000000000" pitchFamily="65" charset="-120"/>
              </a:rPr>
              <a:t>, n</a:t>
            </a:r>
            <a:r>
              <a:rPr lang="en-US" altLang="zh-TW" sz="2800" b="1" dirty="0">
                <a:solidFill>
                  <a:schemeClr val="accent1"/>
                </a:solidFill>
                <a:latin typeface="Times New Roman" panose="02020603050405020304" pitchFamily="18" charset="0"/>
                <a:ea typeface="標楷體" panose="03000509000000000000" pitchFamily="65" charset="-120"/>
              </a:rPr>
              <a:t>)</a:t>
            </a:r>
            <a:r>
              <a:rPr lang="zh-TW" altLang="en-US" sz="2800" dirty="0">
                <a:solidFill>
                  <a:schemeClr val="accent1"/>
                </a:solidFill>
                <a:latin typeface="Times New Roman" panose="02020603050405020304" pitchFamily="18" charset="0"/>
                <a:ea typeface="標楷體" panose="03000509000000000000" pitchFamily="65" charset="-120"/>
              </a:rPr>
              <a:t>或</a:t>
            </a:r>
            <a:r>
              <a:rPr lang="zh-TW" altLang="en-US" sz="2800" b="1" dirty="0">
                <a:solidFill>
                  <a:schemeClr val="accent1"/>
                </a:solidFill>
                <a:latin typeface="Times New Roman" panose="02020603050405020304" pitchFamily="18" charset="0"/>
                <a:ea typeface="標楷體" panose="03000509000000000000" pitchFamily="65" charset="-120"/>
              </a:rPr>
              <a:t>折現因子</a:t>
            </a:r>
            <a:r>
              <a:rPr lang="en-US" altLang="zh-TW" sz="2800" b="1" dirty="0">
                <a:solidFill>
                  <a:schemeClr val="accent1"/>
                </a:solidFill>
                <a:latin typeface="Times New Roman" panose="02020603050405020304" pitchFamily="18" charset="0"/>
                <a:ea typeface="標楷體" panose="03000509000000000000" pitchFamily="65" charset="-120"/>
              </a:rPr>
              <a:t>(Discount Factor </a:t>
            </a:r>
            <a:r>
              <a:rPr lang="en-US" altLang="zh-TW" sz="2800" b="1" dirty="0" smtClean="0">
                <a:solidFill>
                  <a:schemeClr val="accent1"/>
                </a:solidFill>
                <a:latin typeface="Times New Roman" panose="02020603050405020304" pitchFamily="18" charset="0"/>
                <a:ea typeface="標楷體" panose="03000509000000000000" pitchFamily="65" charset="-120"/>
              </a:rPr>
              <a:t>)</a:t>
            </a:r>
            <a:r>
              <a:rPr lang="zh-TW" altLang="en-US" sz="2800" b="1" dirty="0" smtClean="0">
                <a:solidFill>
                  <a:schemeClr val="accent1"/>
                </a:solidFill>
                <a:latin typeface="新細明體"/>
                <a:ea typeface="新細明體"/>
              </a:rPr>
              <a:t>，</a:t>
            </a:r>
            <a:r>
              <a:rPr lang="zh-TW" altLang="en-US" sz="2800" dirty="0" smtClean="0">
                <a:solidFill>
                  <a:schemeClr val="accent1"/>
                </a:solidFill>
                <a:latin typeface="標楷體" panose="03000509000000000000" pitchFamily="65" charset="-120"/>
                <a:ea typeface="標楷體" panose="03000509000000000000" pitchFamily="65" charset="-120"/>
              </a:rPr>
              <a:t>可查現值因子表</a:t>
            </a:r>
            <a:r>
              <a:rPr lang="zh-TW" altLang="en-US" sz="2800" dirty="0" smtClean="0">
                <a:solidFill>
                  <a:schemeClr val="accent1"/>
                </a:solidFill>
                <a:latin typeface="新細明體"/>
                <a:ea typeface="新細明體"/>
              </a:rPr>
              <a:t>。</a:t>
            </a:r>
            <a:endParaRPr lang="zh-TW" altLang="en-US" sz="2800" dirty="0">
              <a:solidFill>
                <a:schemeClr val="accent1"/>
              </a:solidFill>
              <a:latin typeface="Times New Roman" panose="02020603050405020304" pitchFamily="18" charset="0"/>
              <a:ea typeface="標楷體" panose="03000509000000000000" pitchFamily="65" charset="-120"/>
            </a:endParaRPr>
          </a:p>
        </p:txBody>
      </p:sp>
      <p:sp>
        <p:nvSpPr>
          <p:cNvPr id="6" name="投影片編號版面配置區 5"/>
          <p:cNvSpPr>
            <a:spLocks noGrp="1"/>
          </p:cNvSpPr>
          <p:nvPr>
            <p:ph type="sldNum" sz="quarter" idx="12"/>
          </p:nvPr>
        </p:nvSpPr>
        <p:spPr/>
        <p:txBody>
          <a:bodyPr>
            <a:normAutofit fontScale="85000" lnSpcReduction="20000"/>
          </a:bodyPr>
          <a:lstStyle/>
          <a:p>
            <a:fld id="{287D2592-E6D1-4CC1-85DC-E916E8734A0D}" type="slidenum">
              <a:rPr lang="zh-TW" altLang="en-US" smtClean="0"/>
              <a:t>7</a:t>
            </a:fld>
            <a:endParaRPr lang="zh-TW" altLang="en-US"/>
          </a:p>
        </p:txBody>
      </p:sp>
      <p:graphicFrame>
        <p:nvGraphicFramePr>
          <p:cNvPr id="4" name="物件 3"/>
          <p:cNvGraphicFramePr>
            <a:graphicFrameLocks noChangeAspect="1"/>
          </p:cNvGraphicFramePr>
          <p:nvPr>
            <p:extLst>
              <p:ext uri="{D42A27DB-BD31-4B8C-83A1-F6EECF244321}">
                <p14:modId xmlns:p14="http://schemas.microsoft.com/office/powerpoint/2010/main" val="2495780347"/>
              </p:ext>
            </p:extLst>
          </p:nvPr>
        </p:nvGraphicFramePr>
        <p:xfrm>
          <a:off x="2843808" y="2420888"/>
          <a:ext cx="2147888" cy="1008062"/>
        </p:xfrm>
        <a:graphic>
          <a:graphicData uri="http://schemas.openxmlformats.org/presentationml/2006/ole">
            <mc:AlternateContent xmlns:mc="http://schemas.openxmlformats.org/markup-compatibility/2006">
              <mc:Choice xmlns:v="urn:schemas-microsoft-com:vml" Requires="v">
                <p:oleObj spid="_x0000_s2062" name="方程式" r:id="rId3" imgW="901309" imgH="418918" progId="Equation.3">
                  <p:embed/>
                </p:oleObj>
              </mc:Choice>
              <mc:Fallback>
                <p:oleObj name="方程式" r:id="rId3" imgW="901309" imgH="41891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420888"/>
                        <a:ext cx="21478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1157990664"/>
              </p:ext>
            </p:extLst>
          </p:nvPr>
        </p:nvGraphicFramePr>
        <p:xfrm>
          <a:off x="1331640" y="4293096"/>
          <a:ext cx="936625" cy="723900"/>
        </p:xfrm>
        <a:graphic>
          <a:graphicData uri="http://schemas.openxmlformats.org/presentationml/2006/ole">
            <mc:AlternateContent xmlns:mc="http://schemas.openxmlformats.org/markup-compatibility/2006">
              <mc:Choice xmlns:v="urn:schemas-microsoft-com:vml" Requires="v">
                <p:oleObj spid="_x0000_s2063" name="方程式" r:id="rId5" imgW="508000" imgH="431800" progId="Equation.3">
                  <p:embed/>
                </p:oleObj>
              </mc:Choice>
              <mc:Fallback>
                <p:oleObj name="方程式" r:id="rId5" imgW="5080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4293096"/>
                        <a:ext cx="9366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215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利率與現值</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a:xfrm>
            <a:off x="611560" y="1772816"/>
            <a:ext cx="8153400" cy="4526280"/>
          </a:xfrm>
        </p:spPr>
        <p:txBody>
          <a:bodyPr vert="horz">
            <a:normAutofit/>
          </a:bodyPr>
          <a:lstStyle/>
          <a:p>
            <a:pPr marL="0" indent="0">
              <a:lnSpc>
                <a:spcPct val="120000"/>
              </a:lnSpc>
              <a:buNone/>
            </a:pPr>
            <a:endParaRPr lang="zh-TW" altLang="en-US" sz="2800" dirty="0">
              <a:solidFill>
                <a:schemeClr val="accent1"/>
              </a:solidFill>
              <a:latin typeface="Times New Roman" panose="02020603050405020304" pitchFamily="18" charset="0"/>
              <a:ea typeface="標楷體" panose="03000509000000000000" pitchFamily="65" charset="-120"/>
            </a:endParaRPr>
          </a:p>
        </p:txBody>
      </p:sp>
      <p:sp>
        <p:nvSpPr>
          <p:cNvPr id="6" name="投影片編號版面配置區 5"/>
          <p:cNvSpPr>
            <a:spLocks noGrp="1"/>
          </p:cNvSpPr>
          <p:nvPr>
            <p:ph type="sldNum" sz="quarter" idx="12"/>
          </p:nvPr>
        </p:nvSpPr>
        <p:spPr/>
        <p:txBody>
          <a:bodyPr>
            <a:normAutofit fontScale="85000" lnSpcReduction="20000"/>
          </a:bodyPr>
          <a:lstStyle/>
          <a:p>
            <a:fld id="{287D2592-E6D1-4CC1-85DC-E916E8734A0D}" type="slidenum">
              <a:rPr lang="zh-TW" altLang="en-US" smtClean="0"/>
              <a:t>8</a:t>
            </a:fld>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4013"/>
            <a:ext cx="554461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1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永續年金</a:t>
            </a:r>
            <a:endParaRPr lang="zh-TW" altLang="en-US" dirty="0">
              <a:latin typeface="標楷體" panose="03000509000000000000" pitchFamily="65" charset="-120"/>
              <a:ea typeface="標楷體" panose="03000509000000000000" pitchFamily="65" charset="-120"/>
            </a:endParaRPr>
          </a:p>
        </p:txBody>
      </p:sp>
      <p:sp>
        <p:nvSpPr>
          <p:cNvPr id="3" name="直排文字版面配置區 2"/>
          <p:cNvSpPr>
            <a:spLocks noGrp="1"/>
          </p:cNvSpPr>
          <p:nvPr>
            <p:ph type="body" orient="vert" idx="1"/>
          </p:nvPr>
        </p:nvSpPr>
        <p:spPr>
          <a:xfrm>
            <a:off x="611560" y="1772816"/>
            <a:ext cx="8153400" cy="4526280"/>
          </a:xfrm>
        </p:spPr>
        <p:txBody>
          <a:bodyPr vert="horz">
            <a:normAutofit/>
          </a:bodyPr>
          <a:lstStyle/>
          <a:p>
            <a:pPr>
              <a:lnSpc>
                <a:spcPct val="120000"/>
              </a:lnSpc>
              <a:buFont typeface="Wingdings" panose="05000000000000000000" pitchFamily="2" charset="2"/>
              <a:buChar char="n"/>
            </a:pPr>
            <a:r>
              <a:rPr lang="zh-TW" altLang="en-US" sz="2800" dirty="0" smtClean="0">
                <a:latin typeface="Times New Roman" panose="02020603050405020304" pitchFamily="18" charset="0"/>
                <a:ea typeface="標楷體" panose="03000509000000000000" pitchFamily="65" charset="-120"/>
              </a:rPr>
              <a:t>永續年金 </a:t>
            </a:r>
            <a:r>
              <a:rPr lang="en-US" altLang="zh-TW" sz="2800" dirty="0" smtClean="0">
                <a:latin typeface="Times New Roman" panose="02020603050405020304" pitchFamily="18" charset="0"/>
                <a:ea typeface="標楷體" panose="03000509000000000000" pitchFamily="65" charset="-120"/>
              </a:rPr>
              <a:t>: </a:t>
            </a:r>
            <a:r>
              <a:rPr lang="zh-TW" altLang="en-US" sz="2800" dirty="0" smtClean="0">
                <a:latin typeface="Times New Roman" panose="02020603050405020304" pitchFamily="18" charset="0"/>
                <a:ea typeface="標楷體" panose="03000509000000000000" pitchFamily="65" charset="-120"/>
              </a:rPr>
              <a:t>每</a:t>
            </a:r>
            <a:r>
              <a:rPr lang="zh-TW" altLang="en-US" sz="2800" dirty="0">
                <a:latin typeface="Times New Roman" panose="02020603050405020304" pitchFamily="18" charset="0"/>
                <a:ea typeface="標楷體" panose="03000509000000000000" pitchFamily="65" charset="-120"/>
              </a:rPr>
              <a:t>期給付固定金額</a:t>
            </a:r>
            <a:r>
              <a:rPr lang="en-US" altLang="zh-TW" sz="2800" dirty="0">
                <a:latin typeface="Times New Roman" panose="02020603050405020304" pitchFamily="18" charset="0"/>
                <a:ea typeface="標楷體" panose="03000509000000000000" pitchFamily="65" charset="-120"/>
              </a:rPr>
              <a:t>C</a:t>
            </a:r>
            <a:r>
              <a:rPr lang="zh-TW" altLang="en-US" sz="2800" dirty="0">
                <a:latin typeface="Times New Roman" panose="02020603050405020304" pitchFamily="18" charset="0"/>
                <a:ea typeface="標楷體" panose="03000509000000000000" pitchFamily="65" charset="-120"/>
              </a:rPr>
              <a:t>的現金流量</a:t>
            </a:r>
            <a:r>
              <a:rPr lang="en-US" altLang="zh-TW" sz="2800" dirty="0">
                <a:latin typeface="Times New Roman" panose="02020603050405020304" pitchFamily="18" charset="0"/>
                <a:ea typeface="標楷體" panose="03000509000000000000" pitchFamily="65" charset="-120"/>
              </a:rPr>
              <a:t>(Cash Flow)</a:t>
            </a:r>
            <a:r>
              <a:rPr lang="zh-TW" altLang="en-US" sz="2800" dirty="0">
                <a:latin typeface="Times New Roman" panose="02020603050405020304" pitchFamily="18" charset="0"/>
                <a:ea typeface="標楷體" panose="03000509000000000000" pitchFamily="65" charset="-120"/>
              </a:rPr>
              <a:t>且無終止給付的日期</a:t>
            </a:r>
            <a:endParaRPr lang="en-US" altLang="zh-TW" sz="2800" dirty="0">
              <a:latin typeface="Times New Roman" panose="02020603050405020304" pitchFamily="18" charset="0"/>
              <a:ea typeface="標楷體" panose="03000509000000000000" pitchFamily="65" charset="-120"/>
            </a:endParaRPr>
          </a:p>
          <a:p>
            <a:pPr>
              <a:lnSpc>
                <a:spcPct val="120000"/>
              </a:lnSpc>
              <a:buFont typeface="Wingdings" panose="05000000000000000000" pitchFamily="2" charset="2"/>
              <a:buChar char="n"/>
            </a:pPr>
            <a:endParaRPr lang="en-US" altLang="zh-TW" sz="2800" dirty="0">
              <a:latin typeface="Times New Roman" panose="02020603050405020304" pitchFamily="18" charset="0"/>
              <a:ea typeface="標楷體" panose="03000509000000000000" pitchFamily="65" charset="-120"/>
            </a:endParaRPr>
          </a:p>
          <a:p>
            <a:pPr>
              <a:lnSpc>
                <a:spcPct val="120000"/>
              </a:lnSpc>
              <a:buFont typeface="Wingdings" panose="05000000000000000000" pitchFamily="2" charset="2"/>
              <a:buChar char="n"/>
            </a:pPr>
            <a:endParaRPr lang="en-US" altLang="zh-TW" sz="2800" dirty="0">
              <a:latin typeface="Times New Roman" panose="02020603050405020304" pitchFamily="18" charset="0"/>
              <a:ea typeface="標楷體" panose="03000509000000000000" pitchFamily="65" charset="-120"/>
            </a:endParaRPr>
          </a:p>
          <a:p>
            <a:pPr>
              <a:lnSpc>
                <a:spcPct val="120000"/>
              </a:lnSpc>
              <a:buFont typeface="Wingdings" panose="05000000000000000000" pitchFamily="2" charset="2"/>
              <a:buChar char="n"/>
            </a:pPr>
            <a:r>
              <a:rPr lang="zh-TW" altLang="en-US" sz="2800" dirty="0" smtClean="0">
                <a:latin typeface="Times New Roman" panose="02020603050405020304" pitchFamily="18" charset="0"/>
                <a:ea typeface="標楷體" panose="03000509000000000000" pitchFamily="65" charset="-120"/>
              </a:rPr>
              <a:t>永</a:t>
            </a:r>
            <a:r>
              <a:rPr lang="zh-TW" altLang="en-US" sz="2800" dirty="0">
                <a:latin typeface="Times New Roman" panose="02020603050405020304" pitchFamily="18" charset="0"/>
                <a:ea typeface="標楷體" panose="03000509000000000000" pitchFamily="65" charset="-120"/>
              </a:rPr>
              <a:t>續年金的現值</a:t>
            </a:r>
            <a:r>
              <a:rPr lang="zh-TW" altLang="en-US" sz="2800" dirty="0" smtClean="0">
                <a:latin typeface="Times New Roman" panose="02020603050405020304" pitchFamily="18" charset="0"/>
                <a:ea typeface="標楷體" panose="03000509000000000000" pitchFamily="65" charset="-120"/>
              </a:rPr>
              <a:t>公式</a:t>
            </a:r>
            <a:endParaRPr lang="en-US" altLang="zh-TW" sz="2800" dirty="0">
              <a:latin typeface="Times New Roman" panose="02020603050405020304" pitchFamily="18" charset="0"/>
              <a:ea typeface="標楷體" panose="03000509000000000000" pitchFamily="65" charset="-120"/>
            </a:endParaRPr>
          </a:p>
        </p:txBody>
      </p:sp>
      <p:sp>
        <p:nvSpPr>
          <p:cNvPr id="6" name="投影片編號版面配置區 5"/>
          <p:cNvSpPr>
            <a:spLocks noGrp="1"/>
          </p:cNvSpPr>
          <p:nvPr>
            <p:ph type="sldNum" sz="quarter" idx="12"/>
          </p:nvPr>
        </p:nvSpPr>
        <p:spPr/>
        <p:txBody>
          <a:bodyPr>
            <a:normAutofit fontScale="85000" lnSpcReduction="20000"/>
          </a:bodyPr>
          <a:lstStyle/>
          <a:p>
            <a:fld id="{287D2592-E6D1-4CC1-85DC-E916E8734A0D}" type="slidenum">
              <a:rPr lang="zh-TW" altLang="en-US" smtClean="0"/>
              <a:t>9</a:t>
            </a:fld>
            <a:endParaRPr lang="zh-TW" altLang="en-US"/>
          </a:p>
        </p:txBody>
      </p:sp>
      <p:grpSp>
        <p:nvGrpSpPr>
          <p:cNvPr id="8" name="Group 17"/>
          <p:cNvGrpSpPr>
            <a:grpSpLocks/>
          </p:cNvGrpSpPr>
          <p:nvPr/>
        </p:nvGrpSpPr>
        <p:grpSpPr bwMode="auto">
          <a:xfrm>
            <a:off x="1593850" y="3071813"/>
            <a:ext cx="5715000" cy="1077912"/>
            <a:chOff x="912" y="1790"/>
            <a:chExt cx="3600" cy="679"/>
          </a:xfrm>
        </p:grpSpPr>
        <p:grpSp>
          <p:nvGrpSpPr>
            <p:cNvPr id="9" name="Group 4"/>
            <p:cNvGrpSpPr>
              <a:grpSpLocks/>
            </p:cNvGrpSpPr>
            <p:nvPr/>
          </p:nvGrpSpPr>
          <p:grpSpPr bwMode="auto">
            <a:xfrm>
              <a:off x="1578" y="2044"/>
              <a:ext cx="2664" cy="150"/>
              <a:chOff x="2337" y="13230"/>
              <a:chExt cx="6660" cy="375"/>
            </a:xfrm>
          </p:grpSpPr>
          <p:sp>
            <p:nvSpPr>
              <p:cNvPr id="13" name="Line 13"/>
              <p:cNvSpPr>
                <a:spLocks noChangeShapeType="1"/>
              </p:cNvSpPr>
              <p:nvPr/>
            </p:nvSpPr>
            <p:spPr bwMode="auto">
              <a:xfrm>
                <a:off x="2337" y="13415"/>
                <a:ext cx="66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 name="Line 12"/>
              <p:cNvSpPr>
                <a:spLocks noChangeShapeType="1"/>
              </p:cNvSpPr>
              <p:nvPr/>
            </p:nvSpPr>
            <p:spPr bwMode="auto">
              <a:xfrm>
                <a:off x="2337" y="1323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 name="Line 11"/>
              <p:cNvSpPr>
                <a:spLocks noChangeShapeType="1"/>
              </p:cNvSpPr>
              <p:nvPr/>
            </p:nvSpPr>
            <p:spPr bwMode="auto">
              <a:xfrm>
                <a:off x="4812" y="1324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 name="Line 10"/>
              <p:cNvSpPr>
                <a:spLocks noChangeShapeType="1"/>
              </p:cNvSpPr>
              <p:nvPr/>
            </p:nvSpPr>
            <p:spPr bwMode="auto">
              <a:xfrm flipV="1">
                <a:off x="6657" y="1324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7" name="Line 9"/>
              <p:cNvSpPr>
                <a:spLocks noChangeShapeType="1"/>
              </p:cNvSpPr>
              <p:nvPr/>
            </p:nvSpPr>
            <p:spPr bwMode="auto">
              <a:xfrm>
                <a:off x="2967" y="1324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 name="Line 8"/>
              <p:cNvSpPr>
                <a:spLocks noChangeShapeType="1"/>
              </p:cNvSpPr>
              <p:nvPr/>
            </p:nvSpPr>
            <p:spPr bwMode="auto">
              <a:xfrm flipH="1">
                <a:off x="3597" y="1323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 name="Line 7"/>
              <p:cNvSpPr>
                <a:spLocks noChangeShapeType="1"/>
              </p:cNvSpPr>
              <p:nvPr/>
            </p:nvSpPr>
            <p:spPr bwMode="auto">
              <a:xfrm>
                <a:off x="4197" y="1323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 name="Line 6"/>
              <p:cNvSpPr>
                <a:spLocks noChangeShapeType="1"/>
              </p:cNvSpPr>
              <p:nvPr/>
            </p:nvSpPr>
            <p:spPr bwMode="auto">
              <a:xfrm>
                <a:off x="6042" y="1324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 name="Line 5"/>
              <p:cNvSpPr>
                <a:spLocks noChangeShapeType="1"/>
              </p:cNvSpPr>
              <p:nvPr/>
            </p:nvSpPr>
            <p:spPr bwMode="auto">
              <a:xfrm>
                <a:off x="5427" y="13245"/>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0" name="Group 16"/>
            <p:cNvGrpSpPr>
              <a:grpSpLocks/>
            </p:cNvGrpSpPr>
            <p:nvPr/>
          </p:nvGrpSpPr>
          <p:grpSpPr bwMode="auto">
            <a:xfrm>
              <a:off x="912" y="1790"/>
              <a:ext cx="3600" cy="679"/>
              <a:chOff x="864" y="1214"/>
              <a:chExt cx="3600" cy="679"/>
            </a:xfrm>
          </p:grpSpPr>
          <p:sp>
            <p:nvSpPr>
              <p:cNvPr id="11" name="Rectangle 14"/>
              <p:cNvSpPr>
                <a:spLocks noChangeArrowheads="1"/>
              </p:cNvSpPr>
              <p:nvPr/>
            </p:nvSpPr>
            <p:spPr bwMode="auto">
              <a:xfrm>
                <a:off x="1062" y="1214"/>
                <a:ext cx="340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srgbClr val="000000"/>
                    </a:solidFill>
                    <a:cs typeface="Times New Roman" pitchFamily="18" charset="0"/>
                  </a:rPr>
                  <a:t> </a:t>
                </a:r>
                <a:r>
                  <a:rPr lang="zh-TW" altLang="en-US" dirty="0">
                    <a:solidFill>
                      <a:srgbClr val="000000"/>
                    </a:solidFill>
                    <a:cs typeface="Times New Roman" pitchFamily="18" charset="0"/>
                  </a:rPr>
                  <a:t>時間</a:t>
                </a:r>
                <a:r>
                  <a:rPr lang="en-US" altLang="zh-TW" dirty="0">
                    <a:solidFill>
                      <a:srgbClr val="000000"/>
                    </a:solidFill>
                    <a:cs typeface="Times New Roman" pitchFamily="18" charset="0"/>
                  </a:rPr>
                  <a:t> 0    1    2    3    4    5     6    7        ……………</a:t>
                </a:r>
                <a:endParaRPr lang="en-US" altLang="zh-TW" dirty="0">
                  <a:cs typeface="Times New Roman" pitchFamily="18" charset="0"/>
                </a:endParaRPr>
              </a:p>
              <a:p>
                <a:endParaRPr lang="en-US" altLang="zh-TW" dirty="0">
                  <a:cs typeface="Times New Roman" pitchFamily="18" charset="0"/>
                </a:endParaRPr>
              </a:p>
            </p:txBody>
          </p:sp>
          <p:sp>
            <p:nvSpPr>
              <p:cNvPr id="12" name="Rectangle 15"/>
              <p:cNvSpPr>
                <a:spLocks noChangeArrowheads="1"/>
              </p:cNvSpPr>
              <p:nvPr/>
            </p:nvSpPr>
            <p:spPr bwMode="auto">
              <a:xfrm>
                <a:off x="864" y="1486"/>
                <a:ext cx="360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latin typeface="標楷體" pitchFamily="65" charset="-120"/>
                    <a:cs typeface="Times New Roman" pitchFamily="18" charset="0"/>
                  </a:rPr>
                  <a:t>     </a:t>
                </a:r>
                <a:endParaRPr lang="en-US" altLang="zh-TW">
                  <a:cs typeface="Times New Roman" pitchFamily="18" charset="0"/>
                </a:endParaRPr>
              </a:p>
              <a:p>
                <a:r>
                  <a:rPr lang="en-US" altLang="zh-TW" sz="1200">
                    <a:solidFill>
                      <a:srgbClr val="000000"/>
                    </a:solidFill>
                    <a:cs typeface="Times New Roman" pitchFamily="18" charset="0"/>
                  </a:rPr>
                  <a:t>	         </a:t>
                </a:r>
                <a:r>
                  <a:rPr lang="en-US" altLang="zh-TW">
                    <a:solidFill>
                      <a:srgbClr val="000000"/>
                    </a:solidFill>
                    <a:cs typeface="Times New Roman" pitchFamily="18" charset="0"/>
                  </a:rPr>
                  <a:t>C   C    C    C    C   C    C       ……………</a:t>
                </a:r>
                <a:endParaRPr lang="en-US" altLang="zh-TW">
                  <a:cs typeface="Times New Roman" pitchFamily="18" charset="0"/>
                </a:endParaRPr>
              </a:p>
            </p:txBody>
          </p:sp>
        </p:grpSp>
      </p:grpSp>
      <p:graphicFrame>
        <p:nvGraphicFramePr>
          <p:cNvPr id="4" name="物件 3"/>
          <p:cNvGraphicFramePr>
            <a:graphicFrameLocks noChangeAspect="1"/>
          </p:cNvGraphicFramePr>
          <p:nvPr>
            <p:extLst>
              <p:ext uri="{D42A27DB-BD31-4B8C-83A1-F6EECF244321}">
                <p14:modId xmlns:p14="http://schemas.microsoft.com/office/powerpoint/2010/main" val="3160327115"/>
              </p:ext>
            </p:extLst>
          </p:nvPr>
        </p:nvGraphicFramePr>
        <p:xfrm>
          <a:off x="1262856" y="5085184"/>
          <a:ext cx="6691312" cy="739775"/>
        </p:xfrm>
        <a:graphic>
          <a:graphicData uri="http://schemas.openxmlformats.org/presentationml/2006/ole">
            <mc:AlternateContent xmlns:mc="http://schemas.openxmlformats.org/markup-compatibility/2006">
              <mc:Choice xmlns:v="urn:schemas-microsoft-com:vml" Requires="v">
                <p:oleObj spid="_x0000_s3079" name="方程式" r:id="rId3" imgW="3314700" imgH="431800" progId="Equation.3">
                  <p:embed/>
                </p:oleObj>
              </mc:Choice>
              <mc:Fallback>
                <p:oleObj name="方程式" r:id="rId3" imgW="3314700" imgH="431800"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856" y="5085184"/>
                        <a:ext cx="6691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83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GO2fqmn.kCiXmlHix8D3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fM1HKaE6k.RKtdGxceB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EF9NBW4h0WN0YVV1v2_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kZksB2LoU6VqoXxqvFq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QhHy7fqlkWGympjT.hciw"/>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62</TotalTime>
  <Words>1060</Words>
  <Application>Microsoft Office PowerPoint</Application>
  <PresentationFormat>如螢幕大小 (4:3)</PresentationFormat>
  <Paragraphs>157</Paragraphs>
  <Slides>30</Slides>
  <Notes>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30</vt:i4>
      </vt:variant>
    </vt:vector>
  </HeadingPairs>
  <TitlesOfParts>
    <vt:vector size="32" baseType="lpstr">
      <vt:lpstr>中庸</vt:lpstr>
      <vt:lpstr>方程式</vt:lpstr>
      <vt:lpstr>第三章 貨幣的時間價值</vt:lpstr>
      <vt:lpstr>學習目標</vt:lpstr>
      <vt:lpstr>利率與終值</vt:lpstr>
      <vt:lpstr>利率與終值</vt:lpstr>
      <vt:lpstr>利率與終值</vt:lpstr>
      <vt:lpstr>利率與終值</vt:lpstr>
      <vt:lpstr>利率與現值</vt:lpstr>
      <vt:lpstr>利率與現值</vt:lpstr>
      <vt:lpstr>永續年金</vt:lpstr>
      <vt:lpstr>永續年金</vt:lpstr>
      <vt:lpstr>永續年金</vt:lpstr>
      <vt:lpstr>永續年金</vt:lpstr>
      <vt:lpstr>年金</vt:lpstr>
      <vt:lpstr>年金</vt:lpstr>
      <vt:lpstr>年金</vt:lpstr>
      <vt:lpstr>年金</vt:lpstr>
      <vt:lpstr>年金</vt:lpstr>
      <vt:lpstr>年金</vt:lpstr>
      <vt:lpstr>非均勻現金流與期初年金 </vt:lpstr>
      <vt:lpstr>不均勻現金流</vt:lpstr>
      <vt:lpstr>期初年金</vt:lpstr>
      <vt:lpstr>貸款攤銷</vt:lpstr>
      <vt:lpstr>有效年利率</vt:lpstr>
      <vt:lpstr>有效年利率</vt:lpstr>
      <vt:lpstr>有效年利率</vt:lpstr>
      <vt:lpstr>有效年利率</vt:lpstr>
      <vt:lpstr>有效年利率</vt:lpstr>
      <vt:lpstr>有效年利率</vt:lpstr>
      <vt:lpstr>連續複利與折現</vt:lpstr>
      <vt:lpstr>連續複利與折現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 貨幣的時間價值</dc:title>
  <dc:creator>林育秀</dc:creator>
  <cp:lastModifiedBy>林育秀</cp:lastModifiedBy>
  <cp:revision>7</cp:revision>
  <dcterms:created xsi:type="dcterms:W3CDTF">2015-10-02T07:32:56Z</dcterms:created>
  <dcterms:modified xsi:type="dcterms:W3CDTF">2015-10-02T08:36:30Z</dcterms:modified>
</cp:coreProperties>
</file>